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71" r:id="rId3"/>
    <p:sldId id="275" r:id="rId4"/>
    <p:sldId id="276" r:id="rId5"/>
    <p:sldId id="272" r:id="rId6"/>
    <p:sldId id="270" r:id="rId7"/>
    <p:sldId id="273" r:id="rId8"/>
    <p:sldId id="274" r:id="rId9"/>
    <p:sldId id="277" r:id="rId10"/>
    <p:sldId id="279" r:id="rId11"/>
    <p:sldId id="278" r:id="rId12"/>
    <p:sldId id="280" r:id="rId13"/>
    <p:sldId id="282" r:id="rId14"/>
    <p:sldId id="283" r:id="rId15"/>
    <p:sldId id="281" r:id="rId16"/>
    <p:sldId id="265" r:id="rId17"/>
  </p:sldIdLst>
  <p:sldSz cx="9144000" cy="6858000" type="screen4x3"/>
  <p:notesSz cx="9313863" cy="6858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E6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4595" autoAdjust="0"/>
  </p:normalViewPr>
  <p:slideViewPr>
    <p:cSldViewPr>
      <p:cViewPr varScale="1">
        <p:scale>
          <a:sx n="88" d="100"/>
          <a:sy n="88" d="100"/>
        </p:scale>
        <p:origin x="1344" y="6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4036006" cy="342901"/>
          </a:xfrm>
          <a:prstGeom prst="rect">
            <a:avLst/>
          </a:prstGeom>
        </p:spPr>
        <p:txBody>
          <a:bodyPr vert="horz" lIns="88502" tIns="44252" rIns="88502" bIns="44252" rtlCol="0"/>
          <a:lstStyle>
            <a:lvl1pPr algn="l">
              <a:defRPr sz="1100"/>
            </a:lvl1pPr>
          </a:lstStyle>
          <a:p>
            <a:r>
              <a:rPr lang="en-US" smtClean="0"/>
              <a:t>I.1</a:t>
            </a:r>
            <a:endParaRPr lang="en-US"/>
          </a:p>
        </p:txBody>
      </p:sp>
      <p:sp>
        <p:nvSpPr>
          <p:cNvPr id="3" name="Date Placeholder 2"/>
          <p:cNvSpPr>
            <a:spLocks noGrp="1"/>
          </p:cNvSpPr>
          <p:nvPr>
            <p:ph type="dt" sz="quarter" idx="1"/>
          </p:nvPr>
        </p:nvSpPr>
        <p:spPr>
          <a:xfrm>
            <a:off x="5275703" y="1"/>
            <a:ext cx="4036006" cy="342901"/>
          </a:xfrm>
          <a:prstGeom prst="rect">
            <a:avLst/>
          </a:prstGeom>
        </p:spPr>
        <p:txBody>
          <a:bodyPr vert="horz" lIns="88502" tIns="44252" rIns="88502" bIns="44252" rtlCol="0"/>
          <a:lstStyle>
            <a:lvl1pPr algn="r">
              <a:defRPr sz="1100"/>
            </a:lvl1pPr>
          </a:lstStyle>
          <a:p>
            <a:endParaRPr lang="en-US"/>
          </a:p>
        </p:txBody>
      </p:sp>
      <p:sp>
        <p:nvSpPr>
          <p:cNvPr id="4" name="Footer Placeholder 3"/>
          <p:cNvSpPr>
            <a:spLocks noGrp="1"/>
          </p:cNvSpPr>
          <p:nvPr>
            <p:ph type="ftr" sz="quarter" idx="2"/>
          </p:nvPr>
        </p:nvSpPr>
        <p:spPr>
          <a:xfrm>
            <a:off x="3" y="6513911"/>
            <a:ext cx="4036006" cy="342901"/>
          </a:xfrm>
          <a:prstGeom prst="rect">
            <a:avLst/>
          </a:prstGeom>
        </p:spPr>
        <p:txBody>
          <a:bodyPr vert="horz" lIns="88502" tIns="44252" rIns="88502" bIns="44252" rtlCol="0" anchor="b"/>
          <a:lstStyle>
            <a:lvl1pPr algn="l">
              <a:defRPr sz="1100"/>
            </a:lvl1pPr>
          </a:lstStyle>
          <a:p>
            <a:endParaRPr lang="en-US"/>
          </a:p>
        </p:txBody>
      </p:sp>
      <p:sp>
        <p:nvSpPr>
          <p:cNvPr id="5" name="Slide Number Placeholder 4"/>
          <p:cNvSpPr>
            <a:spLocks noGrp="1"/>
          </p:cNvSpPr>
          <p:nvPr>
            <p:ph type="sldNum" sz="quarter" idx="3"/>
          </p:nvPr>
        </p:nvSpPr>
        <p:spPr>
          <a:xfrm>
            <a:off x="5275703" y="6513911"/>
            <a:ext cx="4036006" cy="342901"/>
          </a:xfrm>
          <a:prstGeom prst="rect">
            <a:avLst/>
          </a:prstGeom>
        </p:spPr>
        <p:txBody>
          <a:bodyPr vert="horz" lIns="88502" tIns="44252" rIns="88502" bIns="44252" rtlCol="0" anchor="b"/>
          <a:lstStyle>
            <a:lvl1pPr algn="r">
              <a:defRPr sz="11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4036006" cy="342901"/>
          </a:xfrm>
          <a:prstGeom prst="rect">
            <a:avLst/>
          </a:prstGeom>
        </p:spPr>
        <p:txBody>
          <a:bodyPr vert="horz" lIns="88502" tIns="44252" rIns="88502" bIns="44252" rtlCol="0"/>
          <a:lstStyle>
            <a:lvl1pPr algn="l">
              <a:defRPr sz="1100"/>
            </a:lvl1pPr>
          </a:lstStyle>
          <a:p>
            <a:r>
              <a:rPr lang="en-US" smtClean="0"/>
              <a:t>I.1</a:t>
            </a:r>
            <a:endParaRPr lang="en-US"/>
          </a:p>
        </p:txBody>
      </p:sp>
      <p:sp>
        <p:nvSpPr>
          <p:cNvPr id="3" name="Date Placeholder 2"/>
          <p:cNvSpPr>
            <a:spLocks noGrp="1"/>
          </p:cNvSpPr>
          <p:nvPr>
            <p:ph type="dt" idx="1"/>
          </p:nvPr>
        </p:nvSpPr>
        <p:spPr>
          <a:xfrm>
            <a:off x="5275703" y="1"/>
            <a:ext cx="4036006" cy="342901"/>
          </a:xfrm>
          <a:prstGeom prst="rect">
            <a:avLst/>
          </a:prstGeom>
        </p:spPr>
        <p:txBody>
          <a:bodyPr vert="horz" lIns="88502" tIns="44252" rIns="88502" bIns="44252" rtlCol="0"/>
          <a:lstStyle>
            <a:lvl1pPr algn="r">
              <a:defRPr sz="1100"/>
            </a:lvl1pPr>
          </a:lstStyle>
          <a:p>
            <a:endParaRPr lang="en-US"/>
          </a:p>
        </p:txBody>
      </p:sp>
      <p:sp>
        <p:nvSpPr>
          <p:cNvPr id="4" name="Slide Image Placeholder 3"/>
          <p:cNvSpPr>
            <a:spLocks noGrp="1" noRot="1" noChangeAspect="1"/>
          </p:cNvSpPr>
          <p:nvPr>
            <p:ph type="sldImg" idx="2"/>
          </p:nvPr>
        </p:nvSpPr>
        <p:spPr>
          <a:xfrm>
            <a:off x="2944813" y="515938"/>
            <a:ext cx="3424237" cy="2568575"/>
          </a:xfrm>
          <a:prstGeom prst="rect">
            <a:avLst/>
          </a:prstGeom>
          <a:noFill/>
          <a:ln w="12700">
            <a:solidFill>
              <a:prstClr val="black"/>
            </a:solidFill>
          </a:ln>
        </p:spPr>
        <p:txBody>
          <a:bodyPr vert="horz" lIns="88502" tIns="44252" rIns="88502" bIns="44252" rtlCol="0" anchor="ctr"/>
          <a:lstStyle/>
          <a:p>
            <a:endParaRPr lang="en-US"/>
          </a:p>
        </p:txBody>
      </p:sp>
      <p:sp>
        <p:nvSpPr>
          <p:cNvPr id="5" name="Notes Placeholder 4"/>
          <p:cNvSpPr>
            <a:spLocks noGrp="1"/>
          </p:cNvSpPr>
          <p:nvPr>
            <p:ph type="body" sz="quarter" idx="3"/>
          </p:nvPr>
        </p:nvSpPr>
        <p:spPr>
          <a:xfrm>
            <a:off x="931389" y="3257552"/>
            <a:ext cx="7451089" cy="3086100"/>
          </a:xfrm>
          <a:prstGeom prst="rect">
            <a:avLst/>
          </a:prstGeom>
        </p:spPr>
        <p:txBody>
          <a:bodyPr vert="horz" lIns="88502" tIns="44252" rIns="88502" bIns="4425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3" y="6513911"/>
            <a:ext cx="4036006" cy="342901"/>
          </a:xfrm>
          <a:prstGeom prst="rect">
            <a:avLst/>
          </a:prstGeom>
        </p:spPr>
        <p:txBody>
          <a:bodyPr vert="horz" lIns="88502" tIns="44252" rIns="88502" bIns="44252" rtlCol="0" anchor="b"/>
          <a:lstStyle>
            <a:lvl1pPr algn="l">
              <a:defRPr sz="1100"/>
            </a:lvl1pPr>
          </a:lstStyle>
          <a:p>
            <a:endParaRPr lang="en-US"/>
          </a:p>
        </p:txBody>
      </p:sp>
      <p:sp>
        <p:nvSpPr>
          <p:cNvPr id="7" name="Slide Number Placeholder 6"/>
          <p:cNvSpPr>
            <a:spLocks noGrp="1"/>
          </p:cNvSpPr>
          <p:nvPr>
            <p:ph type="sldNum" sz="quarter" idx="5"/>
          </p:nvPr>
        </p:nvSpPr>
        <p:spPr>
          <a:xfrm>
            <a:off x="5275703" y="6513911"/>
            <a:ext cx="4036006" cy="342901"/>
          </a:xfrm>
          <a:prstGeom prst="rect">
            <a:avLst/>
          </a:prstGeom>
        </p:spPr>
        <p:txBody>
          <a:bodyPr vert="horz" lIns="88502" tIns="44252" rIns="88502" bIns="44252" rtlCol="0" anchor="b"/>
          <a:lstStyle>
            <a:lvl1pPr algn="r">
              <a:defRPr sz="11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a:lvl1pPr>
          </a:lstStyle>
          <a:p>
            <a:fld id="{9AA526D9-A5A6-41AF-8A00-46949A839F48}" type="slidenum">
              <a:rPr lang="en-US" smtClean="0"/>
              <a:pPr/>
              <a:t>‹#›</a:t>
            </a:fld>
            <a:endParaRPr lang="en-US" dirty="0"/>
          </a:p>
        </p:txBody>
      </p:sp>
      <p:sp>
        <p:nvSpPr>
          <p:cNvPr id="7" name="TextBox 6"/>
          <p:cNvSpPr txBox="1"/>
          <p:nvPr userDrawn="1"/>
        </p:nvSpPr>
        <p:spPr>
          <a:xfrm>
            <a:off x="323528" y="404664"/>
            <a:ext cx="1656183" cy="276999"/>
          </a:xfrm>
          <a:prstGeom prst="rect">
            <a:avLst/>
          </a:prstGeom>
          <a:noFill/>
        </p:spPr>
        <p:txBody>
          <a:bodyPr wrap="square" rtlCol="0">
            <a:spAutoFit/>
          </a:bodyPr>
          <a:lstStyle/>
          <a:p>
            <a:r>
              <a:rPr lang="id-ID" sz="1200" b="1" dirty="0" smtClean="0">
                <a:latin typeface="Arial" panose="020B0604020202020204" pitchFamily="34" charset="0"/>
                <a:cs typeface="Arial" panose="020B0604020202020204" pitchFamily="34" charset="0"/>
              </a:rPr>
              <a:t>I.</a:t>
            </a:r>
            <a:fld id="{4452BE83-FDDD-4C44-83F4-34328A082FE7}" type="slidenum">
              <a:rPr lang="id-ID" sz="1200" b="1" smtClean="0">
                <a:latin typeface="Arial" panose="020B0604020202020204" pitchFamily="34" charset="0"/>
                <a:cs typeface="Arial" panose="020B0604020202020204" pitchFamily="34" charset="0"/>
              </a:rPr>
              <a:pPr/>
              <a:t>‹#›</a:t>
            </a:fld>
            <a:endParaRPr lang="id-ID" sz="1200" b="1" dirty="0">
              <a:latin typeface="Arial" panose="020B0604020202020204" pitchFamily="34" charset="0"/>
              <a:cs typeface="Arial" panose="020B0604020202020204" pitchFamily="34" charset="0"/>
            </a:endParaRPr>
          </a:p>
        </p:txBody>
      </p:sp>
    </p:spTree>
  </p:cSld>
  <p:clrMapOvr>
    <a:masterClrMapping/>
  </p:clrMapOvr>
  <p:transition spd="slow">
    <p:fade thruBlk="1"/>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en-US" smtClean="0"/>
              <a:t>17/9/2015</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Kode MK : TIF 15401  MK : Algoritma dan Struktur data</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r>
              <a:rPr lang="en-US" smtClean="0"/>
              <a:t>17/9/2015</a:t>
            </a: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Kode MK : TIF 15401  MK : Algoritma dan Struktur data</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r>
              <a:rPr lang="en-US" smtClean="0"/>
              <a:t>17/9/2015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smtClean="0"/>
              <a:t>Kode MK : TIF 15401  MK : Algoritma dan Struktur data</a:t>
            </a:r>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A80A70C-902A-499B-8946-FDFF5F575613}" type="slidenum">
              <a:rPr lang="en-US" smtClean="0"/>
              <a:pPr/>
              <a:t>‹#›</a:t>
            </a:fld>
            <a:endParaRPr lang="en-US" dirty="0"/>
          </a:p>
        </p:txBody>
      </p:sp>
      <p:sp>
        <p:nvSpPr>
          <p:cNvPr id="7" name="TextBox 6"/>
          <p:cNvSpPr txBox="1"/>
          <p:nvPr userDrawn="1"/>
        </p:nvSpPr>
        <p:spPr>
          <a:xfrm>
            <a:off x="323528" y="404664"/>
            <a:ext cx="1656183" cy="276999"/>
          </a:xfrm>
          <a:prstGeom prst="rect">
            <a:avLst/>
          </a:prstGeom>
          <a:noFill/>
        </p:spPr>
        <p:txBody>
          <a:bodyPr wrap="square" rtlCol="0">
            <a:spAutoFit/>
          </a:bodyPr>
          <a:lstStyle/>
          <a:p>
            <a:r>
              <a:rPr lang="id-ID" sz="1200" b="1" dirty="0" smtClean="0">
                <a:latin typeface="Arial" panose="020B0604020202020204" pitchFamily="34" charset="0"/>
                <a:cs typeface="Arial" panose="020B0604020202020204" pitchFamily="34" charset="0"/>
              </a:rPr>
              <a:t>I.</a:t>
            </a:r>
            <a:fld id="{4452BE83-FDDD-4C44-83F4-34328A082FE7}" type="slidenum">
              <a:rPr lang="id-ID" sz="1200" b="1" smtClean="0">
                <a:latin typeface="Arial" panose="020B0604020202020204" pitchFamily="34" charset="0"/>
                <a:cs typeface="Arial" panose="020B0604020202020204" pitchFamily="34" charset="0"/>
              </a:rPr>
              <a:pPr/>
              <a:t>‹#›</a:t>
            </a:fld>
            <a:endParaRPr lang="id-ID" sz="1200" b="1" dirty="0">
              <a:latin typeface="Arial" panose="020B0604020202020204" pitchFamily="34" charset="0"/>
              <a:cs typeface="Arial" panose="020B0604020202020204" pitchFamily="34" charset="0"/>
            </a:endParaRPr>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r>
              <a:rPr lang="en-US" smtClean="0"/>
              <a:t>17/9/2015</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smtClean="0"/>
              <a:t>Kode MK : TIF 15401  MK : Algoritma dan Struktur data</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
        <p:nvSpPr>
          <p:cNvPr id="7" name="TextBox 6"/>
          <p:cNvSpPr txBox="1"/>
          <p:nvPr userDrawn="1"/>
        </p:nvSpPr>
        <p:spPr>
          <a:xfrm>
            <a:off x="323528" y="404664"/>
            <a:ext cx="1656183" cy="276999"/>
          </a:xfrm>
          <a:prstGeom prst="rect">
            <a:avLst/>
          </a:prstGeom>
          <a:noFill/>
        </p:spPr>
        <p:txBody>
          <a:bodyPr wrap="square" rtlCol="0">
            <a:spAutoFit/>
          </a:bodyPr>
          <a:lstStyle/>
          <a:p>
            <a:r>
              <a:rPr lang="id-ID" sz="1200" b="1" dirty="0" smtClean="0">
                <a:latin typeface="Arial" panose="020B0604020202020204" pitchFamily="34" charset="0"/>
                <a:cs typeface="Arial" panose="020B0604020202020204" pitchFamily="34" charset="0"/>
              </a:rPr>
              <a:t>I.</a:t>
            </a:r>
            <a:fld id="{4452BE83-FDDD-4C44-83F4-34328A082FE7}" type="slidenum">
              <a:rPr lang="id-ID" sz="1200" b="1" smtClean="0">
                <a:latin typeface="Arial" panose="020B0604020202020204" pitchFamily="34" charset="0"/>
                <a:cs typeface="Arial" panose="020B0604020202020204" pitchFamily="34" charset="0"/>
              </a:rPr>
              <a:pPr/>
              <a:t>‹#›</a:t>
            </a:fld>
            <a:endParaRPr lang="id-ID" sz="1200" b="1" dirty="0">
              <a:latin typeface="Arial" panose="020B0604020202020204" pitchFamily="34" charset="0"/>
              <a:cs typeface="Arial" panose="020B0604020202020204" pitchFamily="34" charset="0"/>
            </a:endParaRPr>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en-US" smtClean="0"/>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Kode MK : TIF 15401  MK : Algoritma dan Struktur data</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
        <p:nvSpPr>
          <p:cNvPr id="8" name="TextBox 7"/>
          <p:cNvSpPr txBox="1"/>
          <p:nvPr userDrawn="1"/>
        </p:nvSpPr>
        <p:spPr>
          <a:xfrm>
            <a:off x="323528" y="404664"/>
            <a:ext cx="1656183" cy="369332"/>
          </a:xfrm>
          <a:prstGeom prst="rect">
            <a:avLst/>
          </a:prstGeom>
          <a:noFill/>
        </p:spPr>
        <p:txBody>
          <a:bodyPr wrap="square" rtlCol="0">
            <a:spAutoFit/>
          </a:bodyPr>
          <a:lstStyle/>
          <a:p>
            <a:r>
              <a:rPr lang="id-ID" dirty="0" smtClean="0">
                <a:latin typeface="Arial" panose="020B0604020202020204" pitchFamily="34" charset="0"/>
                <a:cs typeface="Arial" panose="020B0604020202020204" pitchFamily="34" charset="0"/>
              </a:rPr>
              <a:t>I.</a:t>
            </a:r>
            <a:fld id="{4452BE83-FDDD-4C44-83F4-34328A082FE7}" type="slidenum">
              <a:rPr lang="id-ID" smtClean="0">
                <a:latin typeface="Arial" panose="020B0604020202020204" pitchFamily="34" charset="0"/>
                <a:cs typeface="Arial" panose="020B0604020202020204" pitchFamily="34" charset="0"/>
              </a:rPr>
              <a:pPr/>
              <a:t>‹#›</a:t>
            </a:fld>
            <a:endParaRPr lang="id-ID" dirty="0">
              <a:latin typeface="Arial" panose="020B0604020202020204" pitchFamily="34" charset="0"/>
              <a:cs typeface="Arial" panose="020B0604020202020204" pitchFamily="34" charset="0"/>
            </a:endParaRPr>
          </a:p>
        </p:txBody>
      </p:sp>
      <p:sp>
        <p:nvSpPr>
          <p:cNvPr id="9" name="TextBox 8"/>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r>
              <a:rPr lang="en-US" smtClean="0"/>
              <a:t>17/9/2015</a:t>
            </a:r>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smtClean="0"/>
              <a:t>Kode MK : TIF 15401  MK : Algoritma dan Struktur data</a:t>
            </a:r>
            <a:endParaRPr lang="en-US" dirty="0"/>
          </a:p>
        </p:txBody>
      </p:sp>
      <p:sp>
        <p:nvSpPr>
          <p:cNvPr id="9" name="Slide Number Placeholder 8"/>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r>
              <a:rPr lang="en-US" smtClean="0"/>
              <a:t>17/9/2015</a:t>
            </a:r>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smtClean="0"/>
              <a:t>Kode MK : TIF 15401  MK : Algoritma dan Struktur data</a:t>
            </a:r>
            <a:endParaRPr lang="en-US" dirty="0"/>
          </a:p>
        </p:txBody>
      </p:sp>
      <p:sp>
        <p:nvSpPr>
          <p:cNvPr id="5" name="Slide Number Placeholder 4"/>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r>
              <a:rPr lang="en-US" smtClean="0"/>
              <a:t>17/9/2015</a:t>
            </a:r>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smtClean="0"/>
              <a:t>Kode MK : TIF 15401  MK : Algoritma dan Struktur data</a:t>
            </a:r>
            <a:endParaRPr lang="en-US" dirty="0"/>
          </a:p>
        </p:txBody>
      </p:sp>
      <p:sp>
        <p:nvSpPr>
          <p:cNvPr id="4" name="Slide Number Placeholder 3"/>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en-US" smtClean="0"/>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Kode MK : TIF 15401  MK : Algoritma dan Struktur data</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r>
              <a:rPr lang="en-US" smtClean="0"/>
              <a:t>17/9/2015</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Kode MK : TIF 15401  MK : Algoritma dan Struktur data</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0A70C-902A-499B-8946-FDFF5F575613}" type="slidenum">
              <a:rPr lang="en-US" smtClean="0"/>
              <a:pPr/>
              <a:t>‹#›</a:t>
            </a:fld>
            <a:endParaRPr lang="en-US"/>
          </a:p>
        </p:txBody>
      </p:sp>
      <p:sp>
        <p:nvSpPr>
          <p:cNvPr id="7" name="TextBox 6"/>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
        <p:nvSpPr>
          <p:cNvPr id="8" name="TextBox 7"/>
          <p:cNvSpPr txBox="1"/>
          <p:nvPr userDrawn="1"/>
        </p:nvSpPr>
        <p:spPr>
          <a:xfrm>
            <a:off x="323528" y="404664"/>
            <a:ext cx="1656183" cy="276999"/>
          </a:xfrm>
          <a:prstGeom prst="rect">
            <a:avLst/>
          </a:prstGeom>
          <a:noFill/>
        </p:spPr>
        <p:txBody>
          <a:bodyPr wrap="square" rtlCol="0">
            <a:spAutoFit/>
          </a:bodyPr>
          <a:lstStyle/>
          <a:p>
            <a:r>
              <a:rPr lang="id-ID" sz="1200" b="1" dirty="0" smtClean="0">
                <a:latin typeface="Arial" panose="020B0604020202020204" pitchFamily="34" charset="0"/>
                <a:cs typeface="Arial" panose="020B0604020202020204" pitchFamily="34" charset="0"/>
              </a:rPr>
              <a:t>I.</a:t>
            </a:r>
            <a:fld id="{4452BE83-FDDD-4C44-83F4-34328A082FE7}" type="slidenum">
              <a:rPr lang="id-ID" sz="1200" b="1" smtClean="0">
                <a:latin typeface="Arial" panose="020B0604020202020204" pitchFamily="34" charset="0"/>
                <a:cs typeface="Arial" panose="020B0604020202020204" pitchFamily="34" charset="0"/>
              </a:rPr>
              <a:pPr/>
              <a:t>‹#›</a:t>
            </a:fld>
            <a:endParaRPr lang="id-ID" sz="1200" b="1" dirty="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thruBlk="1"/>
  </p:transition>
  <p:timing>
    <p:tnLst>
      <p:par>
        <p:cTn id="1" dur="indefinite" restart="never" nodeType="tmRoot"/>
      </p:par>
    </p:tnLst>
  </p:timing>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gif"/><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11" name="Picture 2" descr="D:\Picture\logo ibi small.gif"/>
          <p:cNvPicPr>
            <a:picLocks noChangeAspect="1" noChangeArrowheads="1"/>
          </p:cNvPicPr>
          <p:nvPr/>
        </p:nvPicPr>
        <p:blipFill>
          <a:blip r:embed="rId5"/>
          <a:srcRect/>
          <a:stretch>
            <a:fillRect/>
          </a:stretch>
        </p:blipFill>
        <p:spPr bwMode="auto">
          <a:xfrm>
            <a:off x="7715272" y="142852"/>
            <a:ext cx="1244319" cy="1244320"/>
          </a:xfrm>
          <a:prstGeom prst="rect">
            <a:avLst/>
          </a:prstGeom>
          <a:noFill/>
        </p:spPr>
      </p:pic>
      <p:sp>
        <p:nvSpPr>
          <p:cNvPr id="8" name="Rectangle 7"/>
          <p:cNvSpPr/>
          <p:nvPr>
            <p:custDataLst>
              <p:tags r:id="rId1"/>
            </p:custDataLst>
          </p:nvPr>
        </p:nvSpPr>
        <p:spPr>
          <a:xfrm>
            <a:off x="714348" y="2571744"/>
            <a:ext cx="7786742" cy="1569660"/>
          </a:xfrm>
          <a:prstGeom prst="rect">
            <a:avLst/>
          </a:prstGeom>
          <a:noFill/>
        </p:spPr>
        <p:txBody>
          <a:bodyPr wrap="square" lIns="91440" tIns="45720" rIns="91440" bIns="45720">
            <a:spAutoFit/>
          </a:bodyPr>
          <a:lstStyle/>
          <a:p>
            <a:pPr algn="ctr"/>
            <a:r>
              <a:rPr lang="en-US" sz="4800" b="1" dirty="0" smtClean="0">
                <a:ln w="19050">
                  <a:solidFill>
                    <a:schemeClr val="tx2">
                      <a:tint val="1000"/>
                    </a:schemeClr>
                  </a:solidFill>
                  <a:prstDash val="solid"/>
                </a:ln>
                <a:solidFill>
                  <a:srgbClr val="FFC000"/>
                </a:solidFill>
                <a:effectLst>
                  <a:outerShdw blurRad="50000" dist="50800" dir="7500000" algn="tl">
                    <a:srgbClr val="000000">
                      <a:shade val="5000"/>
                      <a:alpha val="35000"/>
                    </a:srgbClr>
                  </a:outerShdw>
                  <a:reflection blurRad="6350" stA="50000" endA="300" endPos="50000" dist="29997" dir="5400000" sy="-100000" algn="bl" rotWithShape="0"/>
                </a:effectLst>
                <a:latin typeface="Arial" pitchFamily="34" charset="0"/>
                <a:cs typeface="Arial" pitchFamily="34" charset="0"/>
              </a:rPr>
              <a:t>IT &amp; Audit Working Together &amp; Using </a:t>
            </a:r>
            <a:r>
              <a:rPr lang="en-US" sz="4800" b="1" dirty="0" err="1" smtClean="0">
                <a:ln w="19050">
                  <a:solidFill>
                    <a:schemeClr val="tx2">
                      <a:tint val="1000"/>
                    </a:schemeClr>
                  </a:solidFill>
                  <a:prstDash val="solid"/>
                </a:ln>
                <a:solidFill>
                  <a:srgbClr val="FFC000"/>
                </a:solidFill>
                <a:effectLst>
                  <a:outerShdw blurRad="50000" dist="50800" dir="7500000" algn="tl">
                    <a:srgbClr val="000000">
                      <a:shade val="5000"/>
                      <a:alpha val="35000"/>
                    </a:srgbClr>
                  </a:outerShdw>
                  <a:reflection blurRad="6350" stA="50000" endA="300" endPos="50000" dist="29997" dir="5400000" sy="-100000" algn="bl" rotWithShape="0"/>
                </a:effectLst>
                <a:latin typeface="Arial" pitchFamily="34" charset="0"/>
                <a:cs typeface="Arial" pitchFamily="34" charset="0"/>
              </a:rPr>
              <a:t>Cobit</a:t>
            </a:r>
            <a:endParaRPr lang="en-US" dirty="0"/>
          </a:p>
        </p:txBody>
      </p:sp>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Manfaat</a:t>
            </a:r>
            <a:r>
              <a:rPr lang="en-US" dirty="0"/>
              <a:t> Audit IT</a:t>
            </a:r>
          </a:p>
        </p:txBody>
      </p:sp>
      <p:sp>
        <p:nvSpPr>
          <p:cNvPr id="3" name="Content Placeholder 2"/>
          <p:cNvSpPr>
            <a:spLocks noGrp="1"/>
          </p:cNvSpPr>
          <p:nvPr>
            <p:ph idx="1"/>
          </p:nvPr>
        </p:nvSpPr>
        <p:spPr/>
        <p:txBody>
          <a:bodyPr/>
          <a:lstStyle/>
          <a:p>
            <a:pPr marL="0" indent="0" algn="just" fontAlgn="base">
              <a:buNone/>
            </a:pPr>
            <a:r>
              <a:rPr lang="en-US" u="sng" dirty="0" err="1"/>
              <a:t>Manfaat</a:t>
            </a:r>
            <a:r>
              <a:rPr lang="en-US" u="sng" dirty="0"/>
              <a:t> </a:t>
            </a:r>
            <a:r>
              <a:rPr lang="en-US" u="sng" dirty="0" err="1"/>
              <a:t>pada</a:t>
            </a:r>
            <a:r>
              <a:rPr lang="en-US" u="sng" dirty="0"/>
              <a:t> </a:t>
            </a:r>
            <a:r>
              <a:rPr lang="en-US" u="sng" dirty="0" err="1"/>
              <a:t>saat</a:t>
            </a:r>
            <a:r>
              <a:rPr lang="en-US" u="sng" dirty="0"/>
              <a:t> </a:t>
            </a:r>
            <a:r>
              <a:rPr lang="en-US" u="sng" dirty="0" err="1"/>
              <a:t>Implementasi</a:t>
            </a:r>
            <a:r>
              <a:rPr lang="en-US" u="sng" dirty="0"/>
              <a:t> (Pre-Implementation Review)</a:t>
            </a:r>
          </a:p>
          <a:p>
            <a:pPr algn="just" fontAlgn="base"/>
            <a:r>
              <a:rPr lang="en-US" dirty="0" err="1"/>
              <a:t>Institusi</a:t>
            </a:r>
            <a:r>
              <a:rPr lang="en-US" dirty="0"/>
              <a:t> </a:t>
            </a:r>
            <a:r>
              <a:rPr lang="en-US" dirty="0" err="1"/>
              <a:t>dapat</a:t>
            </a:r>
            <a:r>
              <a:rPr lang="en-US" dirty="0"/>
              <a:t> </a:t>
            </a:r>
            <a:r>
              <a:rPr lang="en-US" dirty="0" err="1"/>
              <a:t>mengetahui</a:t>
            </a:r>
            <a:r>
              <a:rPr lang="en-US" dirty="0"/>
              <a:t> </a:t>
            </a:r>
            <a:r>
              <a:rPr lang="en-US" dirty="0" err="1"/>
              <a:t>apakah</a:t>
            </a:r>
            <a:r>
              <a:rPr lang="en-US" dirty="0"/>
              <a:t> </a:t>
            </a:r>
            <a:r>
              <a:rPr lang="en-US" dirty="0" err="1"/>
              <a:t>sistem</a:t>
            </a:r>
            <a:r>
              <a:rPr lang="en-US" dirty="0"/>
              <a:t> yang </a:t>
            </a:r>
            <a:r>
              <a:rPr lang="en-US" dirty="0" err="1"/>
              <a:t>telah</a:t>
            </a:r>
            <a:r>
              <a:rPr lang="en-US" dirty="0"/>
              <a:t> </a:t>
            </a:r>
            <a:r>
              <a:rPr lang="en-US" dirty="0" err="1"/>
              <a:t>dibuat</a:t>
            </a:r>
            <a:r>
              <a:rPr lang="en-US" dirty="0"/>
              <a:t> </a:t>
            </a:r>
            <a:r>
              <a:rPr lang="en-US" dirty="0" err="1"/>
              <a:t>sesuai</a:t>
            </a:r>
            <a:r>
              <a:rPr lang="en-US" dirty="0"/>
              <a:t> </a:t>
            </a:r>
            <a:r>
              <a:rPr lang="en-US" dirty="0" err="1"/>
              <a:t>dengan</a:t>
            </a:r>
            <a:r>
              <a:rPr lang="en-US" dirty="0"/>
              <a:t> </a:t>
            </a:r>
            <a:r>
              <a:rPr lang="en-US" dirty="0" err="1"/>
              <a:t>kebutuhan</a:t>
            </a:r>
            <a:r>
              <a:rPr lang="en-US" dirty="0"/>
              <a:t> </a:t>
            </a:r>
            <a:r>
              <a:rPr lang="en-US" dirty="0" err="1"/>
              <a:t>ataupun</a:t>
            </a:r>
            <a:r>
              <a:rPr lang="en-US" dirty="0"/>
              <a:t> </a:t>
            </a:r>
            <a:r>
              <a:rPr lang="en-US" dirty="0" err="1"/>
              <a:t>memenuhi</a:t>
            </a:r>
            <a:r>
              <a:rPr lang="en-US" dirty="0"/>
              <a:t> acceptance criteria.</a:t>
            </a:r>
          </a:p>
          <a:p>
            <a:pPr algn="just" fontAlgn="base"/>
            <a:r>
              <a:rPr lang="en-US" dirty="0" err="1"/>
              <a:t>Mengetahui</a:t>
            </a:r>
            <a:r>
              <a:rPr lang="en-US" dirty="0"/>
              <a:t> </a:t>
            </a:r>
            <a:r>
              <a:rPr lang="en-US" dirty="0" err="1"/>
              <a:t>apakah</a:t>
            </a:r>
            <a:r>
              <a:rPr lang="en-US" dirty="0"/>
              <a:t> </a:t>
            </a:r>
            <a:r>
              <a:rPr lang="en-US" dirty="0" err="1"/>
              <a:t>pemakai</a:t>
            </a:r>
            <a:r>
              <a:rPr lang="en-US" dirty="0"/>
              <a:t> </a:t>
            </a:r>
            <a:r>
              <a:rPr lang="en-US" dirty="0" err="1"/>
              <a:t>telah</a:t>
            </a:r>
            <a:r>
              <a:rPr lang="en-US" dirty="0"/>
              <a:t> </a:t>
            </a:r>
            <a:r>
              <a:rPr lang="en-US" dirty="0" err="1"/>
              <a:t>siap</a:t>
            </a:r>
            <a:r>
              <a:rPr lang="en-US" dirty="0"/>
              <a:t> </a:t>
            </a:r>
            <a:r>
              <a:rPr lang="en-US" dirty="0" err="1"/>
              <a:t>menggunakan</a:t>
            </a:r>
            <a:r>
              <a:rPr lang="en-US" dirty="0"/>
              <a:t> </a:t>
            </a:r>
            <a:r>
              <a:rPr lang="en-US" dirty="0" err="1"/>
              <a:t>sistem</a:t>
            </a:r>
            <a:r>
              <a:rPr lang="en-US" dirty="0"/>
              <a:t> </a:t>
            </a:r>
            <a:r>
              <a:rPr lang="en-US" dirty="0" err="1"/>
              <a:t>tersebut</a:t>
            </a:r>
            <a:r>
              <a:rPr lang="en-US" dirty="0"/>
              <a:t>.</a:t>
            </a:r>
          </a:p>
          <a:p>
            <a:pPr algn="just" fontAlgn="base"/>
            <a:r>
              <a:rPr lang="en-US" dirty="0" err="1"/>
              <a:t>Mengetahui</a:t>
            </a:r>
            <a:r>
              <a:rPr lang="en-US" dirty="0"/>
              <a:t> </a:t>
            </a:r>
            <a:r>
              <a:rPr lang="en-US" dirty="0" err="1"/>
              <a:t>apakah</a:t>
            </a:r>
            <a:r>
              <a:rPr lang="en-US" dirty="0"/>
              <a:t> outcome </a:t>
            </a:r>
            <a:r>
              <a:rPr lang="en-US" dirty="0" err="1"/>
              <a:t>sesuai</a:t>
            </a:r>
            <a:r>
              <a:rPr lang="en-US" dirty="0"/>
              <a:t> </a:t>
            </a:r>
            <a:r>
              <a:rPr lang="en-US" dirty="0" err="1"/>
              <a:t>dengan</a:t>
            </a:r>
            <a:r>
              <a:rPr lang="en-US" dirty="0"/>
              <a:t> </a:t>
            </a:r>
            <a:r>
              <a:rPr lang="en-US" dirty="0" err="1"/>
              <a:t>harapan</a:t>
            </a:r>
            <a:r>
              <a:rPr lang="en-US" dirty="0"/>
              <a:t> </a:t>
            </a:r>
            <a:r>
              <a:rPr lang="en-US" dirty="0" err="1"/>
              <a:t>manajemen</a:t>
            </a:r>
            <a:r>
              <a:rPr lang="en-US" dirty="0"/>
              <a:t>.</a:t>
            </a:r>
          </a:p>
          <a:p>
            <a:endParaRPr lang="en-US" dirty="0"/>
          </a:p>
        </p:txBody>
      </p:sp>
    </p:spTree>
    <p:extLst>
      <p:ext uri="{BB962C8B-B14F-4D97-AF65-F5344CB8AC3E}">
        <p14:creationId xmlns:p14="http://schemas.microsoft.com/office/powerpoint/2010/main" val="2812480129"/>
      </p:ext>
    </p:extLst>
  </p:cSld>
  <p:clrMapOvr>
    <a:masterClrMapping/>
  </p:clrMapOvr>
  <p:transition spd="slow">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Manfaat</a:t>
            </a:r>
            <a:r>
              <a:rPr lang="en-US" dirty="0"/>
              <a:t> Audit IT</a:t>
            </a:r>
          </a:p>
        </p:txBody>
      </p:sp>
      <p:sp>
        <p:nvSpPr>
          <p:cNvPr id="3" name="Content Placeholder 2"/>
          <p:cNvSpPr>
            <a:spLocks noGrp="1"/>
          </p:cNvSpPr>
          <p:nvPr>
            <p:ph idx="1"/>
          </p:nvPr>
        </p:nvSpPr>
        <p:spPr>
          <a:xfrm>
            <a:off x="457200" y="1219200"/>
            <a:ext cx="8229600" cy="4906963"/>
          </a:xfrm>
        </p:spPr>
        <p:txBody>
          <a:bodyPr>
            <a:normAutofit fontScale="85000" lnSpcReduction="20000"/>
          </a:bodyPr>
          <a:lstStyle/>
          <a:p>
            <a:pPr marL="0" indent="0" algn="just" fontAlgn="base">
              <a:buNone/>
            </a:pPr>
            <a:r>
              <a:rPr lang="en-US" u="sng" dirty="0" err="1"/>
              <a:t>Manfaat</a:t>
            </a:r>
            <a:r>
              <a:rPr lang="en-US" u="sng" dirty="0"/>
              <a:t> </a:t>
            </a:r>
            <a:r>
              <a:rPr lang="en-US" u="sng" dirty="0" err="1"/>
              <a:t>setelah</a:t>
            </a:r>
            <a:r>
              <a:rPr lang="en-US" u="sng" dirty="0"/>
              <a:t> </a:t>
            </a:r>
            <a:r>
              <a:rPr lang="en-US" u="sng" dirty="0" err="1"/>
              <a:t>sistem</a:t>
            </a:r>
            <a:r>
              <a:rPr lang="en-US" u="sng" dirty="0"/>
              <a:t> live (Post-Implementation Review)</a:t>
            </a:r>
          </a:p>
          <a:p>
            <a:pPr algn="just" fontAlgn="base"/>
            <a:r>
              <a:rPr lang="en-US" dirty="0" err="1"/>
              <a:t>Institusi</a:t>
            </a:r>
            <a:r>
              <a:rPr lang="en-US" dirty="0"/>
              <a:t> </a:t>
            </a:r>
            <a:r>
              <a:rPr lang="en-US" dirty="0" err="1"/>
              <a:t>mendapat</a:t>
            </a:r>
            <a:r>
              <a:rPr lang="en-US" dirty="0"/>
              <a:t> </a:t>
            </a:r>
            <a:r>
              <a:rPr lang="en-US" dirty="0" err="1"/>
              <a:t>masukan</a:t>
            </a:r>
            <a:r>
              <a:rPr lang="en-US" dirty="0"/>
              <a:t> </a:t>
            </a:r>
            <a:r>
              <a:rPr lang="en-US" dirty="0" err="1"/>
              <a:t>atas</a:t>
            </a:r>
            <a:r>
              <a:rPr lang="en-US" dirty="0"/>
              <a:t> </a:t>
            </a:r>
            <a:r>
              <a:rPr lang="en-US" dirty="0" err="1"/>
              <a:t>risiko-risiko</a:t>
            </a:r>
            <a:r>
              <a:rPr lang="en-US" dirty="0"/>
              <a:t> </a:t>
            </a:r>
            <a:r>
              <a:rPr lang="en-US" dirty="0" smtClean="0"/>
              <a:t>yang </a:t>
            </a:r>
            <a:r>
              <a:rPr lang="en-US" dirty="0" err="1"/>
              <a:t>masih</a:t>
            </a:r>
            <a:r>
              <a:rPr lang="en-US" dirty="0"/>
              <a:t> </a:t>
            </a:r>
            <a:r>
              <a:rPr lang="en-US" dirty="0" err="1"/>
              <a:t>ada</a:t>
            </a:r>
            <a:r>
              <a:rPr lang="en-US" dirty="0"/>
              <a:t> </a:t>
            </a:r>
            <a:r>
              <a:rPr lang="en-US" dirty="0" err="1"/>
              <a:t>dan</a:t>
            </a:r>
            <a:r>
              <a:rPr lang="en-US" dirty="0"/>
              <a:t> saran  </a:t>
            </a:r>
            <a:r>
              <a:rPr lang="en-US" dirty="0" err="1"/>
              <a:t>untuk</a:t>
            </a:r>
            <a:r>
              <a:rPr lang="en-US" dirty="0"/>
              <a:t> </a:t>
            </a:r>
            <a:r>
              <a:rPr lang="en-US" dirty="0" err="1"/>
              <a:t>penanganannya</a:t>
            </a:r>
            <a:r>
              <a:rPr lang="en-US" dirty="0"/>
              <a:t>.</a:t>
            </a:r>
          </a:p>
          <a:p>
            <a:pPr algn="just" fontAlgn="base"/>
            <a:r>
              <a:rPr lang="en-US" dirty="0" err="1"/>
              <a:t>Masukan-masukan</a:t>
            </a:r>
            <a:r>
              <a:rPr lang="en-US" dirty="0"/>
              <a:t> </a:t>
            </a:r>
            <a:r>
              <a:rPr lang="en-US" dirty="0" err="1"/>
              <a:t>tersebut</a:t>
            </a:r>
            <a:r>
              <a:rPr lang="en-US" dirty="0"/>
              <a:t> </a:t>
            </a:r>
            <a:r>
              <a:rPr lang="en-US" dirty="0" err="1"/>
              <a:t>dimasukkan</a:t>
            </a:r>
            <a:r>
              <a:rPr lang="en-US" dirty="0"/>
              <a:t> </a:t>
            </a:r>
            <a:r>
              <a:rPr lang="en-US" dirty="0" err="1"/>
              <a:t>dalam</a:t>
            </a:r>
            <a:r>
              <a:rPr lang="en-US" dirty="0"/>
              <a:t> agenda </a:t>
            </a:r>
            <a:r>
              <a:rPr lang="en-US" dirty="0" err="1"/>
              <a:t>penyempurnaan</a:t>
            </a:r>
            <a:r>
              <a:rPr lang="en-US" dirty="0"/>
              <a:t> </a:t>
            </a:r>
            <a:r>
              <a:rPr lang="en-US" dirty="0" err="1"/>
              <a:t>sistem</a:t>
            </a:r>
            <a:r>
              <a:rPr lang="en-US" dirty="0"/>
              <a:t>, </a:t>
            </a:r>
            <a:r>
              <a:rPr lang="en-US" dirty="0" err="1"/>
              <a:t>perencanaan</a:t>
            </a:r>
            <a:r>
              <a:rPr lang="en-US" dirty="0"/>
              <a:t> </a:t>
            </a:r>
            <a:r>
              <a:rPr lang="en-US" dirty="0" err="1"/>
              <a:t>strategis</a:t>
            </a:r>
            <a:r>
              <a:rPr lang="en-US" dirty="0"/>
              <a:t>, </a:t>
            </a:r>
            <a:r>
              <a:rPr lang="en-US" dirty="0" err="1"/>
              <a:t>dan</a:t>
            </a:r>
            <a:r>
              <a:rPr lang="en-US" dirty="0"/>
              <a:t> </a:t>
            </a:r>
            <a:r>
              <a:rPr lang="en-US" dirty="0" err="1"/>
              <a:t>anggaran</a:t>
            </a:r>
            <a:r>
              <a:rPr lang="en-US" dirty="0"/>
              <a:t> </a:t>
            </a:r>
            <a:r>
              <a:rPr lang="en-US" dirty="0" err="1"/>
              <a:t>pada</a:t>
            </a:r>
            <a:r>
              <a:rPr lang="en-US" dirty="0"/>
              <a:t> </a:t>
            </a:r>
            <a:r>
              <a:rPr lang="en-US" dirty="0" err="1"/>
              <a:t>periode</a:t>
            </a:r>
            <a:r>
              <a:rPr lang="en-US" dirty="0"/>
              <a:t> </a:t>
            </a:r>
            <a:r>
              <a:rPr lang="en-US" dirty="0" err="1"/>
              <a:t>berikutnya</a:t>
            </a:r>
            <a:r>
              <a:rPr lang="en-US" dirty="0"/>
              <a:t>.</a:t>
            </a:r>
          </a:p>
          <a:p>
            <a:pPr algn="just" fontAlgn="base"/>
            <a:r>
              <a:rPr lang="en-US" dirty="0" err="1"/>
              <a:t>Bahan</a:t>
            </a:r>
            <a:r>
              <a:rPr lang="en-US" dirty="0"/>
              <a:t> </a:t>
            </a:r>
            <a:r>
              <a:rPr lang="en-US" dirty="0" err="1"/>
              <a:t>untuk</a:t>
            </a:r>
            <a:r>
              <a:rPr lang="en-US" dirty="0"/>
              <a:t> </a:t>
            </a:r>
            <a:r>
              <a:rPr lang="en-US" dirty="0" err="1"/>
              <a:t>perencanaan</a:t>
            </a:r>
            <a:r>
              <a:rPr lang="en-US" dirty="0"/>
              <a:t> </a:t>
            </a:r>
            <a:r>
              <a:rPr lang="en-US" dirty="0" err="1"/>
              <a:t>strategis</a:t>
            </a:r>
            <a:r>
              <a:rPr lang="en-US" dirty="0"/>
              <a:t> </a:t>
            </a:r>
            <a:r>
              <a:rPr lang="en-US" dirty="0" err="1"/>
              <a:t>dan</a:t>
            </a:r>
            <a:r>
              <a:rPr lang="en-US" dirty="0"/>
              <a:t> </a:t>
            </a:r>
            <a:r>
              <a:rPr lang="en-US" dirty="0" err="1"/>
              <a:t>rencana</a:t>
            </a:r>
            <a:r>
              <a:rPr lang="en-US" dirty="0"/>
              <a:t> </a:t>
            </a:r>
            <a:r>
              <a:rPr lang="en-US" dirty="0" err="1"/>
              <a:t>anggaran</a:t>
            </a:r>
            <a:r>
              <a:rPr lang="en-US" dirty="0"/>
              <a:t> di masa </a:t>
            </a:r>
            <a:r>
              <a:rPr lang="en-US" dirty="0" err="1"/>
              <a:t>mendatang</a:t>
            </a:r>
            <a:r>
              <a:rPr lang="en-US" dirty="0"/>
              <a:t>.</a:t>
            </a:r>
          </a:p>
          <a:p>
            <a:pPr algn="just" fontAlgn="base"/>
            <a:r>
              <a:rPr lang="en-US" dirty="0" err="1"/>
              <a:t>Memberikan</a:t>
            </a:r>
            <a:r>
              <a:rPr lang="en-US" dirty="0"/>
              <a:t> reasonable assurance </a:t>
            </a:r>
            <a:r>
              <a:rPr lang="en-US" dirty="0" err="1"/>
              <a:t>bahwa</a:t>
            </a:r>
            <a:r>
              <a:rPr lang="en-US" dirty="0"/>
              <a:t> </a:t>
            </a:r>
            <a:r>
              <a:rPr lang="en-US" dirty="0" err="1"/>
              <a:t>sistem</a:t>
            </a:r>
            <a:r>
              <a:rPr lang="en-US" dirty="0"/>
              <a:t> </a:t>
            </a:r>
            <a:r>
              <a:rPr lang="en-US" dirty="0" err="1"/>
              <a:t>informasi</a:t>
            </a:r>
            <a:r>
              <a:rPr lang="en-US" dirty="0"/>
              <a:t> </a:t>
            </a:r>
            <a:r>
              <a:rPr lang="en-US" dirty="0" err="1"/>
              <a:t>telah</a:t>
            </a:r>
            <a:r>
              <a:rPr lang="en-US" dirty="0"/>
              <a:t> </a:t>
            </a:r>
            <a:r>
              <a:rPr lang="en-US" dirty="0" err="1"/>
              <a:t>sesuai</a:t>
            </a:r>
            <a:r>
              <a:rPr lang="en-US" dirty="0"/>
              <a:t> </a:t>
            </a:r>
            <a:r>
              <a:rPr lang="en-US" dirty="0" err="1"/>
              <a:t>dengan</a:t>
            </a:r>
            <a:r>
              <a:rPr lang="en-US" dirty="0"/>
              <a:t> </a:t>
            </a:r>
            <a:r>
              <a:rPr lang="en-US" dirty="0" err="1"/>
              <a:t>kebijakan</a:t>
            </a:r>
            <a:r>
              <a:rPr lang="en-US" dirty="0"/>
              <a:t>  </a:t>
            </a:r>
            <a:r>
              <a:rPr lang="en-US" dirty="0" err="1"/>
              <a:t>atau</a:t>
            </a:r>
            <a:r>
              <a:rPr lang="en-US" dirty="0"/>
              <a:t> </a:t>
            </a:r>
            <a:r>
              <a:rPr lang="en-US" dirty="0" err="1"/>
              <a:t>prosedur</a:t>
            </a:r>
            <a:r>
              <a:rPr lang="en-US" dirty="0"/>
              <a:t> yang </a:t>
            </a:r>
            <a:r>
              <a:rPr lang="en-US" dirty="0" err="1"/>
              <a:t>telah</a:t>
            </a:r>
            <a:r>
              <a:rPr lang="en-US" dirty="0"/>
              <a:t> </a:t>
            </a:r>
            <a:r>
              <a:rPr lang="en-US" dirty="0" err="1"/>
              <a:t>ditetapkan</a:t>
            </a:r>
            <a:r>
              <a:rPr lang="en-US" dirty="0"/>
              <a:t>.</a:t>
            </a:r>
          </a:p>
          <a:p>
            <a:pPr algn="just" fontAlgn="base"/>
            <a:r>
              <a:rPr lang="en-US" dirty="0" err="1"/>
              <a:t>Membantu</a:t>
            </a:r>
            <a:r>
              <a:rPr lang="en-US" dirty="0"/>
              <a:t> </a:t>
            </a:r>
            <a:r>
              <a:rPr lang="en-US" dirty="0" err="1"/>
              <a:t>memastikan</a:t>
            </a:r>
            <a:r>
              <a:rPr lang="en-US" dirty="0"/>
              <a:t> </a:t>
            </a:r>
            <a:r>
              <a:rPr lang="en-US" dirty="0" err="1"/>
              <a:t>bahwa</a:t>
            </a:r>
            <a:r>
              <a:rPr lang="en-US" dirty="0"/>
              <a:t> </a:t>
            </a:r>
            <a:r>
              <a:rPr lang="en-US" dirty="0" err="1"/>
              <a:t>jejak</a:t>
            </a:r>
            <a:r>
              <a:rPr lang="en-US" dirty="0"/>
              <a:t> </a:t>
            </a:r>
            <a:r>
              <a:rPr lang="en-US" dirty="0" err="1"/>
              <a:t>pemeriksaan</a:t>
            </a:r>
            <a:r>
              <a:rPr lang="en-US" dirty="0"/>
              <a:t> (audit trail) </a:t>
            </a:r>
            <a:r>
              <a:rPr lang="en-US" dirty="0" err="1"/>
              <a:t>telah</a:t>
            </a:r>
            <a:r>
              <a:rPr lang="en-US" dirty="0"/>
              <a:t> </a:t>
            </a:r>
            <a:r>
              <a:rPr lang="en-US" dirty="0" err="1"/>
              <a:t>diaktifkan</a:t>
            </a:r>
            <a:r>
              <a:rPr lang="en-US" dirty="0"/>
              <a:t> </a:t>
            </a:r>
            <a:r>
              <a:rPr lang="en-US" dirty="0" err="1"/>
              <a:t>dan</a:t>
            </a:r>
            <a:r>
              <a:rPr lang="en-US" dirty="0"/>
              <a:t> </a:t>
            </a:r>
            <a:r>
              <a:rPr lang="en-US" dirty="0" err="1"/>
              <a:t>dapat</a:t>
            </a:r>
            <a:r>
              <a:rPr lang="en-US" dirty="0"/>
              <a:t>  </a:t>
            </a:r>
            <a:r>
              <a:rPr lang="en-US" dirty="0" err="1"/>
              <a:t>digunakan</a:t>
            </a:r>
            <a:r>
              <a:rPr lang="en-US" dirty="0"/>
              <a:t> </a:t>
            </a:r>
            <a:r>
              <a:rPr lang="en-US" dirty="0" err="1"/>
              <a:t>oleh</a:t>
            </a:r>
            <a:r>
              <a:rPr lang="en-US" dirty="0"/>
              <a:t> </a:t>
            </a:r>
            <a:r>
              <a:rPr lang="en-US" dirty="0" err="1"/>
              <a:t>manajemen</a:t>
            </a:r>
            <a:r>
              <a:rPr lang="en-US" dirty="0"/>
              <a:t>, auditor </a:t>
            </a:r>
            <a:r>
              <a:rPr lang="en-US" dirty="0" err="1"/>
              <a:t>maupun</a:t>
            </a:r>
            <a:r>
              <a:rPr lang="en-US" dirty="0"/>
              <a:t> </a:t>
            </a:r>
            <a:r>
              <a:rPr lang="en-US" dirty="0" err="1"/>
              <a:t>pihak</a:t>
            </a:r>
            <a:r>
              <a:rPr lang="en-US" dirty="0"/>
              <a:t> lain yang </a:t>
            </a:r>
            <a:r>
              <a:rPr lang="en-US" dirty="0" err="1"/>
              <a:t>berwewenang</a:t>
            </a:r>
            <a:r>
              <a:rPr lang="en-US" dirty="0"/>
              <a:t> </a:t>
            </a:r>
            <a:r>
              <a:rPr lang="en-US" dirty="0" err="1"/>
              <a:t>melakukan</a:t>
            </a:r>
            <a:r>
              <a:rPr lang="en-US" dirty="0"/>
              <a:t> </a:t>
            </a:r>
            <a:r>
              <a:rPr lang="en-US" dirty="0" err="1"/>
              <a:t>pemeriksaan</a:t>
            </a:r>
            <a:r>
              <a:rPr lang="en-US" dirty="0" smtClean="0"/>
              <a:t>.</a:t>
            </a:r>
            <a:endParaRPr lang="en-US" dirty="0"/>
          </a:p>
        </p:txBody>
      </p:sp>
    </p:spTree>
    <p:extLst>
      <p:ext uri="{BB962C8B-B14F-4D97-AF65-F5344CB8AC3E}">
        <p14:creationId xmlns:p14="http://schemas.microsoft.com/office/powerpoint/2010/main" val="3064404619"/>
      </p:ext>
    </p:extLst>
  </p:cSld>
  <p:clrMapOvr>
    <a:masterClrMapping/>
  </p:clrMapOvr>
  <p:transition spd="slow">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Beberapa</a:t>
            </a:r>
            <a:r>
              <a:rPr lang="en-US" dirty="0" smtClean="0"/>
              <a:t> </a:t>
            </a:r>
            <a:r>
              <a:rPr lang="en-US" dirty="0" err="1" smtClean="0"/>
              <a:t>Langkah</a:t>
            </a:r>
            <a:r>
              <a:rPr lang="en-US" dirty="0" smtClean="0"/>
              <a:t> </a:t>
            </a:r>
            <a:r>
              <a:rPr lang="en-US" dirty="0" err="1" smtClean="0"/>
              <a:t>Untuk</a:t>
            </a:r>
            <a:r>
              <a:rPr lang="en-US" dirty="0" smtClean="0"/>
              <a:t> </a:t>
            </a:r>
            <a:r>
              <a:rPr lang="en-US" dirty="0" err="1" smtClean="0"/>
              <a:t>Melakukan</a:t>
            </a:r>
            <a:r>
              <a:rPr lang="en-US" dirty="0" smtClean="0"/>
              <a:t> </a:t>
            </a:r>
            <a:br>
              <a:rPr lang="en-US" dirty="0" smtClean="0"/>
            </a:br>
            <a:r>
              <a:rPr lang="en-US" dirty="0" smtClean="0"/>
              <a:t>IT Audit</a:t>
            </a:r>
            <a:endParaRPr lang="en-US" dirty="0"/>
          </a:p>
        </p:txBody>
      </p:sp>
      <p:sp>
        <p:nvSpPr>
          <p:cNvPr id="3" name="Content Placeholder 2"/>
          <p:cNvSpPr>
            <a:spLocks noGrp="1"/>
          </p:cNvSpPr>
          <p:nvPr>
            <p:ph idx="1"/>
          </p:nvPr>
        </p:nvSpPr>
        <p:spPr/>
        <p:txBody>
          <a:bodyPr/>
          <a:lstStyle/>
          <a:p>
            <a:pPr algn="just"/>
            <a:r>
              <a:rPr lang="en-US" dirty="0" err="1"/>
              <a:t>Menetapkan</a:t>
            </a:r>
            <a:r>
              <a:rPr lang="en-US" dirty="0"/>
              <a:t> </a:t>
            </a:r>
            <a:r>
              <a:rPr lang="en-US" dirty="0" err="1"/>
              <a:t>tujuan</a:t>
            </a:r>
            <a:r>
              <a:rPr lang="en-US" dirty="0"/>
              <a:t> audit IT.</a:t>
            </a:r>
          </a:p>
          <a:p>
            <a:pPr algn="just"/>
            <a:r>
              <a:rPr lang="en-US" dirty="0" err="1"/>
              <a:t>Mengembangkan</a:t>
            </a:r>
            <a:r>
              <a:rPr lang="en-US" dirty="0"/>
              <a:t> </a:t>
            </a:r>
            <a:r>
              <a:rPr lang="en-US" dirty="0" err="1"/>
              <a:t>rencana</a:t>
            </a:r>
            <a:r>
              <a:rPr lang="en-US" dirty="0"/>
              <a:t> audit </a:t>
            </a:r>
            <a:r>
              <a:rPr lang="en-US" dirty="0" err="1"/>
              <a:t>untuk</a:t>
            </a:r>
            <a:r>
              <a:rPr lang="en-US" dirty="0"/>
              <a:t> </a:t>
            </a:r>
            <a:r>
              <a:rPr lang="en-US" dirty="0" err="1"/>
              <a:t>mencapai</a:t>
            </a:r>
            <a:r>
              <a:rPr lang="en-US" dirty="0"/>
              <a:t> </a:t>
            </a:r>
            <a:r>
              <a:rPr lang="en-US" dirty="0" err="1"/>
              <a:t>tujuan</a:t>
            </a:r>
            <a:r>
              <a:rPr lang="en-US" dirty="0"/>
              <a:t> </a:t>
            </a:r>
            <a:r>
              <a:rPr lang="en-US" dirty="0" err="1"/>
              <a:t>tersebut</a:t>
            </a:r>
            <a:r>
              <a:rPr lang="en-US" dirty="0"/>
              <a:t>.</a:t>
            </a:r>
          </a:p>
          <a:p>
            <a:pPr algn="just"/>
            <a:r>
              <a:rPr lang="en-US" dirty="0" err="1"/>
              <a:t>Mengumpulkan</a:t>
            </a:r>
            <a:r>
              <a:rPr lang="en-US" dirty="0"/>
              <a:t> data </a:t>
            </a:r>
            <a:r>
              <a:rPr lang="en-US" dirty="0" err="1"/>
              <a:t>dan</a:t>
            </a:r>
            <a:r>
              <a:rPr lang="en-US" dirty="0"/>
              <a:t> </a:t>
            </a:r>
            <a:r>
              <a:rPr lang="en-US" dirty="0" err="1"/>
              <a:t>informasi</a:t>
            </a:r>
            <a:r>
              <a:rPr lang="en-US" dirty="0"/>
              <a:t> </a:t>
            </a:r>
            <a:r>
              <a:rPr lang="en-US" dirty="0" err="1"/>
              <a:t>semua</a:t>
            </a:r>
            <a:r>
              <a:rPr lang="en-US" dirty="0"/>
              <a:t> </a:t>
            </a:r>
            <a:r>
              <a:rPr lang="en-US" dirty="0" err="1"/>
              <a:t>kontrol</a:t>
            </a:r>
            <a:r>
              <a:rPr lang="en-US" dirty="0"/>
              <a:t> IT yang </a:t>
            </a:r>
            <a:r>
              <a:rPr lang="en-US" dirty="0" err="1"/>
              <a:t>relevan</a:t>
            </a:r>
            <a:r>
              <a:rPr lang="en-US" dirty="0"/>
              <a:t> </a:t>
            </a:r>
            <a:r>
              <a:rPr lang="en-US" dirty="0" err="1"/>
              <a:t>dan</a:t>
            </a:r>
            <a:r>
              <a:rPr lang="en-US" dirty="0"/>
              <a:t> </a:t>
            </a:r>
            <a:r>
              <a:rPr lang="en-US" dirty="0" err="1"/>
              <a:t>melakukan</a:t>
            </a:r>
            <a:r>
              <a:rPr lang="en-US" dirty="0"/>
              <a:t> </a:t>
            </a:r>
            <a:r>
              <a:rPr lang="en-US" dirty="0" err="1"/>
              <a:t>evaluasi</a:t>
            </a:r>
            <a:r>
              <a:rPr lang="en-US" dirty="0"/>
              <a:t> </a:t>
            </a:r>
            <a:r>
              <a:rPr lang="en-US" dirty="0" err="1"/>
              <a:t>terhadapnya</a:t>
            </a:r>
            <a:r>
              <a:rPr lang="en-US" dirty="0"/>
              <a:t>.</a:t>
            </a:r>
          </a:p>
          <a:p>
            <a:pPr algn="just"/>
            <a:r>
              <a:rPr lang="en-US" dirty="0" err="1"/>
              <a:t>Menjalankan</a:t>
            </a:r>
            <a:r>
              <a:rPr lang="en-US" dirty="0"/>
              <a:t> </a:t>
            </a:r>
            <a:r>
              <a:rPr lang="en-US" i="1" dirty="0"/>
              <a:t>testing</a:t>
            </a:r>
            <a:r>
              <a:rPr lang="en-US" dirty="0"/>
              <a:t> (</a:t>
            </a:r>
            <a:r>
              <a:rPr lang="en-US" dirty="0" err="1"/>
              <a:t>pengujian</a:t>
            </a:r>
            <a:r>
              <a:rPr lang="en-US" dirty="0"/>
              <a:t>) </a:t>
            </a:r>
            <a:r>
              <a:rPr lang="en-US" dirty="0" err="1"/>
              <a:t>seperti</a:t>
            </a:r>
            <a:r>
              <a:rPr lang="en-US" dirty="0"/>
              <a:t> </a:t>
            </a:r>
            <a:r>
              <a:rPr lang="en-US" dirty="0" err="1"/>
              <a:t>ekstraksi</a:t>
            </a:r>
            <a:r>
              <a:rPr lang="en-US" dirty="0"/>
              <a:t> data </a:t>
            </a:r>
            <a:r>
              <a:rPr lang="en-US" dirty="0" err="1"/>
              <a:t>atau</a:t>
            </a:r>
            <a:r>
              <a:rPr lang="en-US" dirty="0"/>
              <a:t> </a:t>
            </a:r>
            <a:r>
              <a:rPr lang="en-US" dirty="0" err="1"/>
              <a:t>analisis</a:t>
            </a:r>
            <a:r>
              <a:rPr lang="en-US" dirty="0"/>
              <a:t> </a:t>
            </a:r>
            <a:r>
              <a:rPr lang="en-US" dirty="0" err="1"/>
              <a:t>perangkat</a:t>
            </a:r>
            <a:r>
              <a:rPr lang="en-US" dirty="0"/>
              <a:t> </a:t>
            </a:r>
            <a:r>
              <a:rPr lang="en-US" dirty="0" err="1"/>
              <a:t>lunak</a:t>
            </a:r>
            <a:r>
              <a:rPr lang="en-US" dirty="0"/>
              <a:t> </a:t>
            </a:r>
            <a:r>
              <a:rPr lang="en-US" dirty="0" err="1"/>
              <a:t>lengkap</a:t>
            </a:r>
            <a:r>
              <a:rPr lang="en-US" dirty="0"/>
              <a:t>.</a:t>
            </a:r>
          </a:p>
          <a:p>
            <a:pPr algn="just"/>
            <a:r>
              <a:rPr lang="en-US" dirty="0" err="1"/>
              <a:t>Terakhir</a:t>
            </a:r>
            <a:r>
              <a:rPr lang="en-US" dirty="0"/>
              <a:t> </a:t>
            </a:r>
            <a:r>
              <a:rPr lang="en-US" dirty="0" err="1"/>
              <a:t>yaitu</a:t>
            </a:r>
            <a:r>
              <a:rPr lang="en-US" dirty="0"/>
              <a:t> </a:t>
            </a:r>
            <a:r>
              <a:rPr lang="en-US" dirty="0" err="1"/>
              <a:t>adalah</a:t>
            </a:r>
            <a:r>
              <a:rPr lang="en-US" dirty="0"/>
              <a:t> </a:t>
            </a:r>
            <a:r>
              <a:rPr lang="en-US" dirty="0" err="1"/>
              <a:t>melaporkan</a:t>
            </a:r>
            <a:r>
              <a:rPr lang="en-US" dirty="0"/>
              <a:t> </a:t>
            </a:r>
            <a:r>
              <a:rPr lang="en-US" dirty="0" err="1"/>
              <a:t>temuan</a:t>
            </a:r>
            <a:r>
              <a:rPr lang="en-US" dirty="0"/>
              <a:t> </a:t>
            </a:r>
            <a:r>
              <a:rPr lang="en-US" dirty="0" err="1"/>
              <a:t>apa</a:t>
            </a:r>
            <a:r>
              <a:rPr lang="en-US" dirty="0"/>
              <a:t> pun </a:t>
            </a:r>
            <a:r>
              <a:rPr lang="en-US" dirty="0" err="1"/>
              <a:t>dalam</a:t>
            </a:r>
            <a:r>
              <a:rPr lang="en-US" dirty="0"/>
              <a:t> </a:t>
            </a:r>
            <a:r>
              <a:rPr lang="en-US" dirty="0" err="1"/>
              <a:t>prosesnya</a:t>
            </a:r>
            <a:r>
              <a:rPr lang="en-US" dirty="0"/>
              <a:t> </a:t>
            </a:r>
            <a:r>
              <a:rPr lang="en-US" dirty="0" err="1"/>
              <a:t>serta</a:t>
            </a:r>
            <a:r>
              <a:rPr lang="en-US" dirty="0"/>
              <a:t> </a:t>
            </a:r>
            <a:r>
              <a:rPr lang="en-US" dirty="0" err="1"/>
              <a:t>tindak</a:t>
            </a:r>
            <a:r>
              <a:rPr lang="en-US" dirty="0"/>
              <a:t> </a:t>
            </a:r>
            <a:r>
              <a:rPr lang="en-US" dirty="0" err="1"/>
              <a:t>lanjutnya</a:t>
            </a:r>
            <a:r>
              <a:rPr lang="en-US" dirty="0"/>
              <a:t>.</a:t>
            </a:r>
          </a:p>
        </p:txBody>
      </p:sp>
    </p:spTree>
    <p:extLst>
      <p:ext uri="{BB962C8B-B14F-4D97-AF65-F5344CB8AC3E}">
        <p14:creationId xmlns:p14="http://schemas.microsoft.com/office/powerpoint/2010/main" val="1476447516"/>
      </p:ext>
    </p:extLst>
  </p:cSld>
  <p:clrMapOvr>
    <a:masterClrMapping/>
  </p:clrMapOvr>
  <p:transition spd="slow">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COBIT</a:t>
            </a:r>
            <a:br>
              <a:rPr lang="en-US" dirty="0"/>
            </a:br>
            <a:r>
              <a:rPr lang="en-US" sz="2200" dirty="0"/>
              <a:t>(Control Objective for Information and Related Technology )</a:t>
            </a:r>
          </a:p>
        </p:txBody>
      </p:sp>
      <p:sp>
        <p:nvSpPr>
          <p:cNvPr id="3" name="Content Placeholder 2"/>
          <p:cNvSpPr>
            <a:spLocks noGrp="1"/>
          </p:cNvSpPr>
          <p:nvPr>
            <p:ph idx="1"/>
          </p:nvPr>
        </p:nvSpPr>
        <p:spPr/>
        <p:txBody>
          <a:bodyPr>
            <a:normAutofit lnSpcReduction="10000"/>
          </a:bodyPr>
          <a:lstStyle/>
          <a:p>
            <a:pPr algn="just"/>
            <a:r>
              <a:rPr lang="id-ID" dirty="0"/>
              <a:t>COBIT (Control Objectives for Information and Related Technology) merupakan sekumpulan dokumentasi dan panduan yang mengarahkan pada IT governance yang dapat membantu auditor, manajemen, dan pengguna (user) untuk menjembatani pemisah antara resiko bisnis, kebutuhan kontrol, dan permasalahan-permasalahan teknis. </a:t>
            </a:r>
            <a:endParaRPr lang="en-US" dirty="0"/>
          </a:p>
          <a:p>
            <a:pPr algn="just"/>
            <a:r>
              <a:rPr lang="en-US" dirty="0"/>
              <a:t>COBIT </a:t>
            </a:r>
            <a:r>
              <a:rPr lang="en-US" dirty="0" err="1"/>
              <a:t>dikembangkan</a:t>
            </a:r>
            <a:r>
              <a:rPr lang="en-US" dirty="0"/>
              <a:t> </a:t>
            </a:r>
            <a:r>
              <a:rPr lang="en-US" dirty="0" err="1"/>
              <a:t>oleh</a:t>
            </a:r>
            <a:r>
              <a:rPr lang="en-US" dirty="0"/>
              <a:t> IT governance Institute (ITGI) yang </a:t>
            </a:r>
            <a:r>
              <a:rPr lang="en-US" dirty="0" err="1"/>
              <a:t>merupakan</a:t>
            </a:r>
            <a:r>
              <a:rPr lang="en-US" dirty="0"/>
              <a:t> </a:t>
            </a:r>
            <a:r>
              <a:rPr lang="en-US" dirty="0" err="1"/>
              <a:t>bagian</a:t>
            </a:r>
            <a:r>
              <a:rPr lang="en-US" dirty="0"/>
              <a:t> </a:t>
            </a:r>
            <a:r>
              <a:rPr lang="en-US" dirty="0" err="1"/>
              <a:t>dari</a:t>
            </a:r>
            <a:r>
              <a:rPr lang="en-US" dirty="0"/>
              <a:t> Information Systems Audit and Control Association (ISACA</a:t>
            </a:r>
            <a:r>
              <a:rPr lang="en-US" dirty="0" smtClean="0"/>
              <a:t>)</a:t>
            </a:r>
            <a:endParaRPr lang="id-ID" dirty="0"/>
          </a:p>
        </p:txBody>
      </p:sp>
    </p:spTree>
    <p:extLst>
      <p:ext uri="{BB962C8B-B14F-4D97-AF65-F5344CB8AC3E}">
        <p14:creationId xmlns:p14="http://schemas.microsoft.com/office/powerpoint/2010/main" val="2562743386"/>
      </p:ext>
    </p:extLst>
  </p:cSld>
  <p:clrMapOvr>
    <a:masterClrMapping/>
  </p:clrMapOvr>
  <p:transition spd="slow">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COBIT</a:t>
            </a:r>
            <a:br>
              <a:rPr lang="en-US" dirty="0"/>
            </a:br>
            <a:r>
              <a:rPr lang="en-US" sz="2200" dirty="0"/>
              <a:t>(Control Objective for Information and Related Technology )</a:t>
            </a:r>
          </a:p>
        </p:txBody>
      </p:sp>
      <p:sp>
        <p:nvSpPr>
          <p:cNvPr id="3" name="Content Placeholder 2"/>
          <p:cNvSpPr>
            <a:spLocks noGrp="1"/>
          </p:cNvSpPr>
          <p:nvPr>
            <p:ph idx="1"/>
          </p:nvPr>
        </p:nvSpPr>
        <p:spPr/>
        <p:txBody>
          <a:bodyPr>
            <a:normAutofit lnSpcReduction="10000"/>
          </a:bodyPr>
          <a:lstStyle/>
          <a:p>
            <a:pPr algn="just"/>
            <a:r>
              <a:rPr lang="en-US" dirty="0"/>
              <a:t>COBIT </a:t>
            </a:r>
            <a:r>
              <a:rPr lang="en-US" dirty="0" err="1"/>
              <a:t>merupakan</a:t>
            </a:r>
            <a:r>
              <a:rPr lang="en-US" dirty="0"/>
              <a:t> </a:t>
            </a:r>
            <a:r>
              <a:rPr lang="en-US" dirty="0" err="1"/>
              <a:t>suatu</a:t>
            </a:r>
            <a:r>
              <a:rPr lang="en-US" dirty="0"/>
              <a:t> </a:t>
            </a:r>
            <a:r>
              <a:rPr lang="en-US" dirty="0" err="1"/>
              <a:t>cara</a:t>
            </a:r>
            <a:r>
              <a:rPr lang="en-US" dirty="0"/>
              <a:t> </a:t>
            </a:r>
            <a:r>
              <a:rPr lang="en-US" dirty="0" err="1"/>
              <a:t>untuk</a:t>
            </a:r>
            <a:r>
              <a:rPr lang="en-US" dirty="0"/>
              <a:t> </a:t>
            </a:r>
            <a:r>
              <a:rPr lang="en-US" dirty="0" err="1"/>
              <a:t>menerapkan</a:t>
            </a:r>
            <a:r>
              <a:rPr lang="en-US" dirty="0"/>
              <a:t> IT governance. </a:t>
            </a:r>
          </a:p>
          <a:p>
            <a:pPr marL="0" indent="0" algn="just">
              <a:buNone/>
            </a:pPr>
            <a:endParaRPr lang="en-US" dirty="0"/>
          </a:p>
          <a:p>
            <a:pPr algn="just"/>
            <a:r>
              <a:rPr lang="en-US" dirty="0"/>
              <a:t>COBIT </a:t>
            </a:r>
            <a:r>
              <a:rPr lang="en-US" dirty="0" err="1"/>
              <a:t>berupa</a:t>
            </a:r>
            <a:r>
              <a:rPr lang="en-US" dirty="0"/>
              <a:t> </a:t>
            </a:r>
            <a:r>
              <a:rPr lang="en-US" dirty="0" err="1"/>
              <a:t>kerangka</a:t>
            </a:r>
            <a:r>
              <a:rPr lang="en-US" dirty="0"/>
              <a:t> </a:t>
            </a:r>
            <a:r>
              <a:rPr lang="en-US" dirty="0" err="1"/>
              <a:t>kerja</a:t>
            </a:r>
            <a:r>
              <a:rPr lang="en-US" dirty="0"/>
              <a:t> yang </a:t>
            </a:r>
            <a:r>
              <a:rPr lang="en-US" dirty="0" err="1"/>
              <a:t>harus</a:t>
            </a:r>
            <a:r>
              <a:rPr lang="en-US" dirty="0"/>
              <a:t> </a:t>
            </a:r>
            <a:r>
              <a:rPr lang="en-US" dirty="0" err="1"/>
              <a:t>digunakan</a:t>
            </a:r>
            <a:r>
              <a:rPr lang="en-US" dirty="0"/>
              <a:t> </a:t>
            </a:r>
            <a:r>
              <a:rPr lang="en-US" dirty="0" err="1"/>
              <a:t>oleh</a:t>
            </a:r>
            <a:r>
              <a:rPr lang="en-US" dirty="0"/>
              <a:t> </a:t>
            </a:r>
            <a:r>
              <a:rPr lang="en-US" dirty="0" err="1"/>
              <a:t>suatu</a:t>
            </a:r>
            <a:r>
              <a:rPr lang="en-US" dirty="0"/>
              <a:t> </a:t>
            </a:r>
            <a:r>
              <a:rPr lang="en-US" dirty="0" err="1"/>
              <a:t>organisasi</a:t>
            </a:r>
            <a:r>
              <a:rPr lang="en-US" dirty="0"/>
              <a:t> </a:t>
            </a:r>
            <a:r>
              <a:rPr lang="en-US" dirty="0" err="1"/>
              <a:t>bersamaan</a:t>
            </a:r>
            <a:r>
              <a:rPr lang="en-US" dirty="0"/>
              <a:t> </a:t>
            </a:r>
            <a:r>
              <a:rPr lang="en-US" dirty="0" err="1"/>
              <a:t>dengan</a:t>
            </a:r>
            <a:r>
              <a:rPr lang="en-US" dirty="0"/>
              <a:t> </a:t>
            </a:r>
            <a:r>
              <a:rPr lang="en-US" dirty="0" err="1"/>
              <a:t>sumber</a:t>
            </a:r>
            <a:r>
              <a:rPr lang="en-US" dirty="0"/>
              <a:t> </a:t>
            </a:r>
            <a:r>
              <a:rPr lang="en-US" dirty="0" err="1"/>
              <a:t>daya</a:t>
            </a:r>
            <a:r>
              <a:rPr lang="en-US" dirty="0"/>
              <a:t> </a:t>
            </a:r>
            <a:r>
              <a:rPr lang="en-US" dirty="0" err="1"/>
              <a:t>lainnya</a:t>
            </a:r>
            <a:r>
              <a:rPr lang="en-US" dirty="0"/>
              <a:t> </a:t>
            </a:r>
            <a:r>
              <a:rPr lang="en-US" dirty="0" err="1"/>
              <a:t>untuk</a:t>
            </a:r>
            <a:r>
              <a:rPr lang="en-US" dirty="0"/>
              <a:t> </a:t>
            </a:r>
            <a:r>
              <a:rPr lang="en-US" dirty="0" err="1"/>
              <a:t>membentuk</a:t>
            </a:r>
            <a:r>
              <a:rPr lang="en-US" dirty="0"/>
              <a:t> </a:t>
            </a:r>
            <a:r>
              <a:rPr lang="en-US" dirty="0" err="1"/>
              <a:t>suatu</a:t>
            </a:r>
            <a:r>
              <a:rPr lang="en-US" dirty="0"/>
              <a:t> </a:t>
            </a:r>
            <a:r>
              <a:rPr lang="en-US" dirty="0" err="1"/>
              <a:t>standar</a:t>
            </a:r>
            <a:r>
              <a:rPr lang="en-US" dirty="0"/>
              <a:t> yang </a:t>
            </a:r>
            <a:r>
              <a:rPr lang="en-US" dirty="0" err="1"/>
              <a:t>umum</a:t>
            </a:r>
            <a:r>
              <a:rPr lang="en-US" dirty="0"/>
              <a:t> </a:t>
            </a:r>
            <a:r>
              <a:rPr lang="en-US" dirty="0" err="1"/>
              <a:t>berupa</a:t>
            </a:r>
            <a:r>
              <a:rPr lang="en-US" dirty="0"/>
              <a:t> </a:t>
            </a:r>
            <a:r>
              <a:rPr lang="en-US" dirty="0" err="1"/>
              <a:t>panduan</a:t>
            </a:r>
            <a:r>
              <a:rPr lang="en-US" dirty="0"/>
              <a:t> </a:t>
            </a:r>
            <a:r>
              <a:rPr lang="en-US" dirty="0" err="1"/>
              <a:t>pada</a:t>
            </a:r>
            <a:r>
              <a:rPr lang="en-US" dirty="0"/>
              <a:t> </a:t>
            </a:r>
            <a:r>
              <a:rPr lang="en-US" dirty="0" err="1"/>
              <a:t>lingkungan</a:t>
            </a:r>
            <a:r>
              <a:rPr lang="en-US" dirty="0"/>
              <a:t> yang </a:t>
            </a:r>
            <a:r>
              <a:rPr lang="en-US" dirty="0" err="1"/>
              <a:t>lebih</a:t>
            </a:r>
            <a:r>
              <a:rPr lang="en-US" dirty="0"/>
              <a:t> </a:t>
            </a:r>
            <a:r>
              <a:rPr lang="en-US" dirty="0" err="1"/>
              <a:t>spesifik</a:t>
            </a:r>
            <a:r>
              <a:rPr lang="en-US" dirty="0"/>
              <a:t>.</a:t>
            </a:r>
          </a:p>
          <a:p>
            <a:pPr algn="just"/>
            <a:endParaRPr lang="en-US" dirty="0"/>
          </a:p>
          <a:p>
            <a:pPr algn="just"/>
            <a:r>
              <a:rPr lang="en-US" dirty="0" err="1"/>
              <a:t>Secara</a:t>
            </a:r>
            <a:r>
              <a:rPr lang="en-US" dirty="0"/>
              <a:t> </a:t>
            </a:r>
            <a:r>
              <a:rPr lang="en-US" dirty="0" err="1"/>
              <a:t>terstruktur</a:t>
            </a:r>
            <a:r>
              <a:rPr lang="en-US" dirty="0"/>
              <a:t>, COBIT </a:t>
            </a:r>
            <a:r>
              <a:rPr lang="en-US" dirty="0" err="1"/>
              <a:t>terdiri</a:t>
            </a:r>
            <a:r>
              <a:rPr lang="en-US" dirty="0"/>
              <a:t> </a:t>
            </a:r>
            <a:r>
              <a:rPr lang="en-US" dirty="0" err="1"/>
              <a:t>dari</a:t>
            </a:r>
            <a:r>
              <a:rPr lang="en-US" dirty="0"/>
              <a:t> </a:t>
            </a:r>
            <a:r>
              <a:rPr lang="en-US" dirty="0" err="1"/>
              <a:t>seperangkat</a:t>
            </a:r>
            <a:r>
              <a:rPr lang="en-US" dirty="0"/>
              <a:t> </a:t>
            </a:r>
            <a:r>
              <a:rPr lang="en-US" dirty="0" err="1"/>
              <a:t>contol</a:t>
            </a:r>
            <a:r>
              <a:rPr lang="en-US" dirty="0"/>
              <a:t> objectives </a:t>
            </a:r>
            <a:r>
              <a:rPr lang="en-US" dirty="0" err="1"/>
              <a:t>untuk</a:t>
            </a:r>
            <a:r>
              <a:rPr lang="en-US" dirty="0"/>
              <a:t> </a:t>
            </a:r>
            <a:r>
              <a:rPr lang="en-US" dirty="0" err="1"/>
              <a:t>bidang</a:t>
            </a:r>
            <a:r>
              <a:rPr lang="en-US" dirty="0"/>
              <a:t> </a:t>
            </a:r>
            <a:r>
              <a:rPr lang="en-US" dirty="0" err="1"/>
              <a:t>teknologi</a:t>
            </a:r>
            <a:r>
              <a:rPr lang="en-US" dirty="0"/>
              <a:t> </a:t>
            </a:r>
            <a:r>
              <a:rPr lang="en-US" dirty="0" err="1"/>
              <a:t>informasi</a:t>
            </a:r>
            <a:endParaRPr lang="id-ID" dirty="0"/>
          </a:p>
          <a:p>
            <a:endParaRPr lang="en-US" dirty="0"/>
          </a:p>
        </p:txBody>
      </p:sp>
    </p:spTree>
    <p:extLst>
      <p:ext uri="{BB962C8B-B14F-4D97-AF65-F5344CB8AC3E}">
        <p14:creationId xmlns:p14="http://schemas.microsoft.com/office/powerpoint/2010/main" val="1216633509"/>
      </p:ext>
    </p:extLst>
  </p:cSld>
  <p:clrMapOvr>
    <a:masterClrMapping/>
  </p:clrMapOvr>
  <p:transition spd="slow">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COBIT</a:t>
            </a:r>
            <a:br>
              <a:rPr lang="en-US" dirty="0" smtClean="0"/>
            </a:br>
            <a:r>
              <a:rPr lang="en-US" sz="2200" dirty="0" smtClean="0"/>
              <a:t>(</a:t>
            </a:r>
            <a:r>
              <a:rPr lang="en-US" sz="2200" dirty="0"/>
              <a:t>Control Objective for Information and Related Technology </a:t>
            </a:r>
            <a:r>
              <a:rPr lang="en-US" sz="2200" dirty="0" smtClean="0"/>
              <a:t>)</a:t>
            </a:r>
            <a:endParaRPr lang="en-US" sz="2200" dirty="0"/>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pPr algn="just"/>
            <a:r>
              <a:rPr lang="en-US" dirty="0" smtClean="0"/>
              <a:t>COBIT </a:t>
            </a:r>
            <a:r>
              <a:rPr lang="en-US" dirty="0" err="1" smtClean="0"/>
              <a:t>merupakan</a:t>
            </a:r>
            <a:r>
              <a:rPr lang="en-US" dirty="0" smtClean="0"/>
              <a:t> </a:t>
            </a:r>
            <a:r>
              <a:rPr lang="en-US" dirty="0" err="1"/>
              <a:t>kerangka</a:t>
            </a:r>
            <a:r>
              <a:rPr lang="en-US" dirty="0"/>
              <a:t> </a:t>
            </a:r>
            <a:r>
              <a:rPr lang="en-US" dirty="0" err="1"/>
              <a:t>kerja</a:t>
            </a:r>
            <a:r>
              <a:rPr lang="en-US" dirty="0"/>
              <a:t> </a:t>
            </a:r>
            <a:r>
              <a:rPr lang="en-US" dirty="0" err="1"/>
              <a:t>berisi</a:t>
            </a:r>
            <a:r>
              <a:rPr lang="en-US" dirty="0"/>
              <a:t> best practices </a:t>
            </a:r>
            <a:r>
              <a:rPr lang="en-US" dirty="0" err="1"/>
              <a:t>untuk</a:t>
            </a:r>
            <a:r>
              <a:rPr lang="en-US" dirty="0"/>
              <a:t> </a:t>
            </a:r>
            <a:r>
              <a:rPr lang="en-US" dirty="0" err="1"/>
              <a:t>tata</a:t>
            </a:r>
            <a:r>
              <a:rPr lang="en-US" dirty="0"/>
              <a:t> </a:t>
            </a:r>
            <a:r>
              <a:rPr lang="en-US" dirty="0" err="1"/>
              <a:t>kelola</a:t>
            </a:r>
            <a:r>
              <a:rPr lang="en-US" dirty="0"/>
              <a:t> </a:t>
            </a:r>
            <a:r>
              <a:rPr lang="en-US" dirty="0" err="1"/>
              <a:t>dan</a:t>
            </a:r>
            <a:r>
              <a:rPr lang="en-US" dirty="0"/>
              <a:t> </a:t>
            </a:r>
            <a:r>
              <a:rPr lang="en-US" dirty="0" err="1"/>
              <a:t>manajemen</a:t>
            </a:r>
            <a:r>
              <a:rPr lang="en-US" dirty="0"/>
              <a:t> </a:t>
            </a:r>
            <a:r>
              <a:rPr lang="en-US" dirty="0" err="1"/>
              <a:t>Teknologi</a:t>
            </a:r>
            <a:r>
              <a:rPr lang="en-US" dirty="0"/>
              <a:t> </a:t>
            </a:r>
            <a:r>
              <a:rPr lang="en-US" dirty="0" err="1"/>
              <a:t>Informasi</a:t>
            </a:r>
            <a:r>
              <a:rPr lang="en-US" dirty="0"/>
              <a:t> </a:t>
            </a:r>
            <a:r>
              <a:rPr lang="en-US" dirty="0" smtClean="0"/>
              <a:t>(I</a:t>
            </a:r>
            <a:r>
              <a:rPr lang="en-US" dirty="0"/>
              <a:t>T</a:t>
            </a:r>
            <a:r>
              <a:rPr lang="en-US" dirty="0" smtClean="0"/>
              <a:t>). </a:t>
            </a:r>
          </a:p>
          <a:p>
            <a:pPr algn="just"/>
            <a:r>
              <a:rPr lang="en-US" dirty="0" smtClean="0"/>
              <a:t>Tata </a:t>
            </a:r>
            <a:r>
              <a:rPr lang="en-US" dirty="0" err="1"/>
              <a:t>kelola</a:t>
            </a:r>
            <a:r>
              <a:rPr lang="en-US" dirty="0"/>
              <a:t> </a:t>
            </a:r>
            <a:r>
              <a:rPr lang="en-US" dirty="0" err="1"/>
              <a:t>dan</a:t>
            </a:r>
            <a:r>
              <a:rPr lang="en-US" dirty="0"/>
              <a:t> </a:t>
            </a:r>
            <a:r>
              <a:rPr lang="en-US" dirty="0" err="1"/>
              <a:t>manajemen</a:t>
            </a:r>
            <a:r>
              <a:rPr lang="en-US" dirty="0"/>
              <a:t> </a:t>
            </a:r>
            <a:r>
              <a:rPr lang="en-US" dirty="0" smtClean="0"/>
              <a:t>IT </a:t>
            </a:r>
            <a:r>
              <a:rPr lang="en-US" dirty="0" err="1"/>
              <a:t>merupakan</a:t>
            </a:r>
            <a:r>
              <a:rPr lang="en-US" dirty="0"/>
              <a:t> </a:t>
            </a:r>
            <a:r>
              <a:rPr lang="en-US" dirty="0" err="1"/>
              <a:t>disiplin</a:t>
            </a:r>
            <a:r>
              <a:rPr lang="en-US" dirty="0"/>
              <a:t> yang </a:t>
            </a:r>
            <a:r>
              <a:rPr lang="en-US" dirty="0" err="1"/>
              <a:t>ditujukan</a:t>
            </a:r>
            <a:r>
              <a:rPr lang="en-US" dirty="0"/>
              <a:t> </a:t>
            </a:r>
            <a:r>
              <a:rPr lang="en-US" dirty="0" err="1"/>
              <a:t>untuk</a:t>
            </a:r>
            <a:r>
              <a:rPr lang="en-US" dirty="0"/>
              <a:t> </a:t>
            </a:r>
            <a:r>
              <a:rPr lang="en-US" dirty="0" err="1"/>
              <a:t>memastikan</a:t>
            </a:r>
            <a:r>
              <a:rPr lang="en-US" dirty="0"/>
              <a:t> </a:t>
            </a:r>
            <a:r>
              <a:rPr lang="en-US" dirty="0" err="1"/>
              <a:t>penerapan</a:t>
            </a:r>
            <a:r>
              <a:rPr lang="en-US" dirty="0"/>
              <a:t> </a:t>
            </a:r>
            <a:r>
              <a:rPr lang="en-US" dirty="0" smtClean="0"/>
              <a:t>IT </a:t>
            </a:r>
            <a:r>
              <a:rPr lang="en-US" dirty="0" err="1"/>
              <a:t>atau</a:t>
            </a:r>
            <a:r>
              <a:rPr lang="en-US" dirty="0"/>
              <a:t>  </a:t>
            </a:r>
            <a:r>
              <a:rPr lang="en-US" dirty="0" err="1"/>
              <a:t>investasi</a:t>
            </a:r>
            <a:r>
              <a:rPr lang="en-US" dirty="0"/>
              <a:t> </a:t>
            </a:r>
            <a:r>
              <a:rPr lang="en-US" dirty="0" err="1"/>
              <a:t>berbasis</a:t>
            </a:r>
            <a:r>
              <a:rPr lang="en-US" dirty="0"/>
              <a:t> </a:t>
            </a:r>
            <a:r>
              <a:rPr lang="en-US" dirty="0" smtClean="0"/>
              <a:t>IT </a:t>
            </a:r>
            <a:r>
              <a:rPr lang="en-US" dirty="0" err="1"/>
              <a:t>memberikan</a:t>
            </a:r>
            <a:r>
              <a:rPr lang="en-US" dirty="0"/>
              <a:t> value yang optimal </a:t>
            </a:r>
            <a:r>
              <a:rPr lang="en-US" dirty="0" err="1"/>
              <a:t>bagi</a:t>
            </a:r>
            <a:r>
              <a:rPr lang="en-US" dirty="0"/>
              <a:t> </a:t>
            </a:r>
            <a:r>
              <a:rPr lang="en-US" dirty="0" err="1"/>
              <a:t>organisasi</a:t>
            </a:r>
            <a:r>
              <a:rPr lang="en-US" dirty="0"/>
              <a:t> </a:t>
            </a:r>
            <a:r>
              <a:rPr lang="en-US" dirty="0" err="1"/>
              <a:t>baik</a:t>
            </a:r>
            <a:r>
              <a:rPr lang="en-US" dirty="0"/>
              <a:t> </a:t>
            </a:r>
            <a:r>
              <a:rPr lang="en-US" dirty="0" err="1"/>
              <a:t>dari</a:t>
            </a:r>
            <a:r>
              <a:rPr lang="en-US" dirty="0"/>
              <a:t> </a:t>
            </a:r>
            <a:r>
              <a:rPr lang="en-US" dirty="0" err="1"/>
              <a:t>sisi</a:t>
            </a:r>
            <a:r>
              <a:rPr lang="en-US" dirty="0"/>
              <a:t> </a:t>
            </a:r>
            <a:r>
              <a:rPr lang="en-US" dirty="0" err="1"/>
              <a:t>manfaat</a:t>
            </a:r>
            <a:r>
              <a:rPr lang="en-US" dirty="0"/>
              <a:t>, </a:t>
            </a:r>
            <a:r>
              <a:rPr lang="en-US" dirty="0" err="1"/>
              <a:t>risiko</a:t>
            </a:r>
            <a:r>
              <a:rPr lang="en-US" dirty="0"/>
              <a:t> </a:t>
            </a:r>
            <a:r>
              <a:rPr lang="en-US" dirty="0" err="1"/>
              <a:t>maupun</a:t>
            </a:r>
            <a:r>
              <a:rPr lang="en-US" dirty="0"/>
              <a:t> </a:t>
            </a:r>
            <a:r>
              <a:rPr lang="en-US" dirty="0" err="1"/>
              <a:t>pemanfaatan</a:t>
            </a:r>
            <a:r>
              <a:rPr lang="en-US" dirty="0"/>
              <a:t> </a:t>
            </a:r>
            <a:r>
              <a:rPr lang="en-US" dirty="0" err="1"/>
              <a:t>sumber</a:t>
            </a:r>
            <a:r>
              <a:rPr lang="en-US" dirty="0"/>
              <a:t> </a:t>
            </a:r>
            <a:r>
              <a:rPr lang="en-US" dirty="0" err="1"/>
              <a:t>daya</a:t>
            </a:r>
            <a:r>
              <a:rPr lang="en-US" dirty="0"/>
              <a:t>. </a:t>
            </a:r>
            <a:endParaRPr lang="en-US" dirty="0" smtClean="0"/>
          </a:p>
          <a:p>
            <a:pPr algn="just"/>
            <a:r>
              <a:rPr lang="en-US" dirty="0" err="1" smtClean="0"/>
              <a:t>Untuk</a:t>
            </a:r>
            <a:r>
              <a:rPr lang="en-US" dirty="0" smtClean="0"/>
              <a:t> </a:t>
            </a:r>
            <a:r>
              <a:rPr lang="en-US" dirty="0" err="1"/>
              <a:t>merealisasikan</a:t>
            </a:r>
            <a:r>
              <a:rPr lang="en-US" dirty="0"/>
              <a:t> </a:t>
            </a:r>
            <a:r>
              <a:rPr lang="en-US" dirty="0" err="1"/>
              <a:t>hal</a:t>
            </a:r>
            <a:r>
              <a:rPr lang="en-US" dirty="0"/>
              <a:t> </a:t>
            </a:r>
            <a:r>
              <a:rPr lang="en-US" dirty="0" err="1"/>
              <a:t>tersebut</a:t>
            </a:r>
            <a:r>
              <a:rPr lang="en-US" dirty="0"/>
              <a:t>, </a:t>
            </a:r>
            <a:r>
              <a:rPr lang="en-US" dirty="0" err="1"/>
              <a:t>diperlukan</a:t>
            </a:r>
            <a:r>
              <a:rPr lang="en-US" dirty="0"/>
              <a:t> </a:t>
            </a:r>
            <a:r>
              <a:rPr lang="en-US" dirty="0" err="1"/>
              <a:t>pemahaman</a:t>
            </a:r>
            <a:r>
              <a:rPr lang="en-US" dirty="0"/>
              <a:t> </a:t>
            </a:r>
            <a:r>
              <a:rPr lang="en-US" dirty="0" err="1"/>
              <a:t>dan</a:t>
            </a:r>
            <a:r>
              <a:rPr lang="en-US" dirty="0"/>
              <a:t> </a:t>
            </a:r>
            <a:r>
              <a:rPr lang="en-US" dirty="0" err="1"/>
              <a:t>kemampuan</a:t>
            </a:r>
            <a:r>
              <a:rPr lang="en-US" dirty="0"/>
              <a:t> </a:t>
            </a:r>
            <a:r>
              <a:rPr lang="en-US" dirty="0" err="1"/>
              <a:t>untuk</a:t>
            </a:r>
            <a:r>
              <a:rPr lang="en-US" dirty="0"/>
              <a:t> </a:t>
            </a:r>
            <a:r>
              <a:rPr lang="en-US" dirty="0" err="1"/>
              <a:t>mengarahkan</a:t>
            </a:r>
            <a:r>
              <a:rPr lang="en-US" dirty="0"/>
              <a:t> </a:t>
            </a:r>
            <a:r>
              <a:rPr lang="en-US" dirty="0" err="1"/>
              <a:t>dan</a:t>
            </a:r>
            <a:r>
              <a:rPr lang="en-US" dirty="0"/>
              <a:t> </a:t>
            </a:r>
            <a:r>
              <a:rPr lang="en-US" dirty="0" err="1"/>
              <a:t>menyelaraskan</a:t>
            </a:r>
            <a:r>
              <a:rPr lang="en-US" dirty="0"/>
              <a:t> </a:t>
            </a:r>
            <a:r>
              <a:rPr lang="en-US" dirty="0" err="1"/>
              <a:t>berbagai</a:t>
            </a:r>
            <a:r>
              <a:rPr lang="en-US" dirty="0"/>
              <a:t> </a:t>
            </a:r>
            <a:r>
              <a:rPr lang="en-US" dirty="0" err="1"/>
              <a:t>faktor</a:t>
            </a:r>
            <a:r>
              <a:rPr lang="en-US" dirty="0"/>
              <a:t> </a:t>
            </a:r>
            <a:r>
              <a:rPr lang="en-US" dirty="0" err="1"/>
              <a:t>organisasi</a:t>
            </a:r>
            <a:r>
              <a:rPr lang="en-US" dirty="0"/>
              <a:t> </a:t>
            </a:r>
            <a:r>
              <a:rPr lang="en-US" dirty="0" err="1"/>
              <a:t>terkait</a:t>
            </a:r>
            <a:r>
              <a:rPr lang="en-US" dirty="0"/>
              <a:t> </a:t>
            </a:r>
            <a:r>
              <a:rPr lang="en-US" dirty="0" smtClean="0"/>
              <a:t>IT</a:t>
            </a:r>
            <a:r>
              <a:rPr lang="en-US" dirty="0"/>
              <a:t>  </a:t>
            </a:r>
            <a:r>
              <a:rPr lang="en-US" dirty="0" err="1"/>
              <a:t>sehingga</a:t>
            </a:r>
            <a:r>
              <a:rPr lang="en-US" dirty="0"/>
              <a:t> </a:t>
            </a:r>
            <a:r>
              <a:rPr lang="en-US" dirty="0" err="1"/>
              <a:t>dapat</a:t>
            </a:r>
            <a:r>
              <a:rPr lang="en-US" dirty="0"/>
              <a:t> </a:t>
            </a:r>
            <a:r>
              <a:rPr lang="en-US" dirty="0" err="1"/>
              <a:t>bersinergi</a:t>
            </a:r>
            <a:r>
              <a:rPr lang="en-US" dirty="0"/>
              <a:t> </a:t>
            </a:r>
            <a:r>
              <a:rPr lang="en-US" dirty="0" err="1"/>
              <a:t>dalam</a:t>
            </a:r>
            <a:r>
              <a:rPr lang="en-US" dirty="0"/>
              <a:t> </a:t>
            </a:r>
            <a:r>
              <a:rPr lang="en-US" dirty="0" err="1"/>
              <a:t>mewujudkan</a:t>
            </a:r>
            <a:r>
              <a:rPr lang="en-US" dirty="0"/>
              <a:t> </a:t>
            </a:r>
            <a:r>
              <a:rPr lang="en-US" dirty="0" err="1"/>
              <a:t>tujuan</a:t>
            </a:r>
            <a:r>
              <a:rPr lang="en-US" dirty="0"/>
              <a:t> </a:t>
            </a:r>
            <a:r>
              <a:rPr lang="en-US" dirty="0" err="1"/>
              <a:t>organisasi</a:t>
            </a:r>
            <a:r>
              <a:rPr lang="en-US" dirty="0"/>
              <a:t>. </a:t>
            </a:r>
            <a:endParaRPr lang="en-US" dirty="0" smtClean="0"/>
          </a:p>
          <a:p>
            <a:pPr algn="just"/>
            <a:r>
              <a:rPr lang="en-US" dirty="0" smtClean="0"/>
              <a:t>COBIT </a:t>
            </a:r>
            <a:r>
              <a:rPr lang="en-US" dirty="0" err="1"/>
              <a:t>merupakan</a:t>
            </a:r>
            <a:r>
              <a:rPr lang="en-US" dirty="0"/>
              <a:t> framework yang </a:t>
            </a:r>
            <a:r>
              <a:rPr lang="en-US" dirty="0" err="1"/>
              <a:t>memberikan</a:t>
            </a:r>
            <a:r>
              <a:rPr lang="en-US" dirty="0"/>
              <a:t> </a:t>
            </a:r>
            <a:r>
              <a:rPr lang="en-US" dirty="0" err="1"/>
              <a:t>pendekatan</a:t>
            </a:r>
            <a:r>
              <a:rPr lang="en-US" dirty="0"/>
              <a:t> yang </a:t>
            </a:r>
            <a:r>
              <a:rPr lang="en-US" dirty="0" err="1"/>
              <a:t>sederhana</a:t>
            </a:r>
            <a:r>
              <a:rPr lang="en-US" dirty="0"/>
              <a:t> </a:t>
            </a:r>
            <a:r>
              <a:rPr lang="en-US" dirty="0" err="1"/>
              <a:t>dan</a:t>
            </a:r>
            <a:r>
              <a:rPr lang="en-US" dirty="0"/>
              <a:t> </a:t>
            </a:r>
            <a:r>
              <a:rPr lang="en-US" dirty="0" err="1"/>
              <a:t>sistematis</a:t>
            </a:r>
            <a:r>
              <a:rPr lang="en-US" dirty="0"/>
              <a:t> </a:t>
            </a:r>
            <a:r>
              <a:rPr lang="en-US" dirty="0" err="1"/>
              <a:t>guna</a:t>
            </a:r>
            <a:r>
              <a:rPr lang="en-US" dirty="0"/>
              <a:t> </a:t>
            </a:r>
            <a:r>
              <a:rPr lang="en-US" dirty="0" err="1"/>
              <a:t>membantu</a:t>
            </a:r>
            <a:r>
              <a:rPr lang="en-US" dirty="0"/>
              <a:t> </a:t>
            </a:r>
            <a:r>
              <a:rPr lang="en-US" dirty="0" err="1"/>
              <a:t>beragam</a:t>
            </a:r>
            <a:r>
              <a:rPr lang="en-US" dirty="0"/>
              <a:t> </a:t>
            </a:r>
            <a:r>
              <a:rPr lang="en-US" dirty="0" err="1"/>
              <a:t>pihak</a:t>
            </a:r>
            <a:r>
              <a:rPr lang="en-US" dirty="0"/>
              <a:t> </a:t>
            </a:r>
            <a:r>
              <a:rPr lang="en-US" dirty="0" err="1"/>
              <a:t>terutama</a:t>
            </a:r>
            <a:r>
              <a:rPr lang="en-US" dirty="0"/>
              <a:t> </a:t>
            </a:r>
            <a:r>
              <a:rPr lang="en-US" dirty="0" err="1"/>
              <a:t>pimpinan</a:t>
            </a:r>
            <a:r>
              <a:rPr lang="en-US" dirty="0"/>
              <a:t> </a:t>
            </a:r>
            <a:r>
              <a:rPr lang="en-US" dirty="0" err="1"/>
              <a:t>organisasi</a:t>
            </a:r>
            <a:r>
              <a:rPr lang="en-US" dirty="0"/>
              <a:t> </a:t>
            </a:r>
            <a:r>
              <a:rPr lang="en-US" dirty="0" err="1"/>
              <a:t>untuk</a:t>
            </a:r>
            <a:r>
              <a:rPr lang="en-US" dirty="0"/>
              <a:t> </a:t>
            </a:r>
            <a:r>
              <a:rPr lang="en-US" dirty="0" err="1"/>
              <a:t>melaksanakan</a:t>
            </a:r>
            <a:r>
              <a:rPr lang="en-US" dirty="0"/>
              <a:t> </a:t>
            </a:r>
            <a:r>
              <a:rPr lang="en-US" dirty="0" err="1"/>
              <a:t>tugas</a:t>
            </a:r>
            <a:r>
              <a:rPr lang="en-US" dirty="0"/>
              <a:t> </a:t>
            </a:r>
            <a:r>
              <a:rPr lang="en-US" dirty="0" err="1"/>
              <a:t>tersebut</a:t>
            </a:r>
            <a:r>
              <a:rPr lang="en-US" dirty="0"/>
              <a:t>.</a:t>
            </a:r>
          </a:p>
        </p:txBody>
      </p:sp>
    </p:spTree>
    <p:extLst>
      <p:ext uri="{BB962C8B-B14F-4D97-AF65-F5344CB8AC3E}">
        <p14:creationId xmlns:p14="http://schemas.microsoft.com/office/powerpoint/2010/main" val="798572352"/>
      </p:ext>
    </p:extLst>
  </p:cSld>
  <p:clrMapOvr>
    <a:masterClrMapping/>
  </p:clrMapOvr>
  <p:transition spd="slow">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77177" y="2967335"/>
            <a:ext cx="5989653" cy="923330"/>
          </a:xfrm>
          <a:prstGeom prst="rect">
            <a:avLst/>
          </a:prstGeom>
          <a:noFill/>
        </p:spPr>
        <p:txBody>
          <a:bodyPr wrap="none" lIns="91440" tIns="45720" rIns="91440" bIns="45720">
            <a:spAutoFit/>
          </a:bodyPr>
          <a:lstStyle/>
          <a:p>
            <a:pPr algn="ctr"/>
            <a:r>
              <a:rPr lang="en-US" sz="5400" b="1" cap="none" spc="0" dirty="0" err="1"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Semoga</a:t>
            </a:r>
            <a:r>
              <a:rPr lang="en-US" sz="5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en-US" sz="5400" b="1" cap="none" spc="0" dirty="0" err="1"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Bermanfaat</a:t>
            </a:r>
            <a:endPar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255243934"/>
      </p:ext>
    </p:extLst>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Pengantar</a:t>
            </a:r>
            <a:endParaRPr lang="en-US" dirty="0"/>
          </a:p>
        </p:txBody>
      </p:sp>
      <p:sp>
        <p:nvSpPr>
          <p:cNvPr id="3" name="Content Placeholder 2"/>
          <p:cNvSpPr>
            <a:spLocks noGrp="1"/>
          </p:cNvSpPr>
          <p:nvPr>
            <p:ph idx="1"/>
          </p:nvPr>
        </p:nvSpPr>
        <p:spPr/>
        <p:txBody>
          <a:bodyPr>
            <a:normAutofit lnSpcReduction="10000"/>
          </a:bodyPr>
          <a:lstStyle/>
          <a:p>
            <a:pPr algn="just"/>
            <a:r>
              <a:rPr lang="en-US" dirty="0" err="1"/>
              <a:t>Pemenuhan</a:t>
            </a:r>
            <a:r>
              <a:rPr lang="en-US" dirty="0"/>
              <a:t> </a:t>
            </a:r>
            <a:r>
              <a:rPr lang="en-US" dirty="0" err="1"/>
              <a:t>kebutuhan</a:t>
            </a:r>
            <a:r>
              <a:rPr lang="en-US" dirty="0"/>
              <a:t> </a:t>
            </a:r>
            <a:r>
              <a:rPr lang="en-US" dirty="0" err="1"/>
              <a:t>akan</a:t>
            </a:r>
            <a:r>
              <a:rPr lang="en-US" dirty="0"/>
              <a:t> </a:t>
            </a:r>
            <a:r>
              <a:rPr lang="en-US" dirty="0" err="1"/>
              <a:t>sistem</a:t>
            </a:r>
            <a:r>
              <a:rPr lang="en-US" dirty="0"/>
              <a:t> </a:t>
            </a:r>
            <a:r>
              <a:rPr lang="en-US" dirty="0" err="1"/>
              <a:t>informasi</a:t>
            </a:r>
            <a:r>
              <a:rPr lang="en-US" dirty="0"/>
              <a:t> </a:t>
            </a:r>
            <a:r>
              <a:rPr lang="en-US" dirty="0" err="1"/>
              <a:t>bagi</a:t>
            </a:r>
            <a:r>
              <a:rPr lang="en-US" dirty="0"/>
              <a:t> </a:t>
            </a:r>
            <a:r>
              <a:rPr lang="en-US" dirty="0" err="1"/>
              <a:t>semua</a:t>
            </a:r>
            <a:r>
              <a:rPr lang="en-US" dirty="0"/>
              <a:t> </a:t>
            </a:r>
            <a:r>
              <a:rPr lang="en-US" dirty="0" err="1"/>
              <a:t>jenis</a:t>
            </a:r>
            <a:r>
              <a:rPr lang="en-US" dirty="0"/>
              <a:t> </a:t>
            </a:r>
            <a:r>
              <a:rPr lang="en-US" dirty="0" err="1"/>
              <a:t>organisasi</a:t>
            </a:r>
            <a:r>
              <a:rPr lang="en-US" dirty="0"/>
              <a:t> </a:t>
            </a:r>
            <a:r>
              <a:rPr lang="en-US" dirty="0" err="1"/>
              <a:t>menyebabkan</a:t>
            </a:r>
            <a:r>
              <a:rPr lang="en-US" dirty="0"/>
              <a:t> </a:t>
            </a:r>
            <a:r>
              <a:rPr lang="en-US" dirty="0" err="1"/>
              <a:t>perkembangan</a:t>
            </a:r>
            <a:r>
              <a:rPr lang="en-US" dirty="0"/>
              <a:t> </a:t>
            </a:r>
            <a:r>
              <a:rPr lang="en-US" dirty="0" err="1"/>
              <a:t>sistem</a:t>
            </a:r>
            <a:r>
              <a:rPr lang="en-US" dirty="0"/>
              <a:t> </a:t>
            </a:r>
            <a:r>
              <a:rPr lang="en-US" dirty="0" err="1"/>
              <a:t>informasi</a:t>
            </a:r>
            <a:r>
              <a:rPr lang="en-US" dirty="0"/>
              <a:t> yang </a:t>
            </a:r>
            <a:r>
              <a:rPr lang="en-US" dirty="0" err="1"/>
              <a:t>begitu</a:t>
            </a:r>
            <a:r>
              <a:rPr lang="en-US" dirty="0"/>
              <a:t> </a:t>
            </a:r>
            <a:r>
              <a:rPr lang="en-US" dirty="0" err="1"/>
              <a:t>pesat</a:t>
            </a:r>
            <a:r>
              <a:rPr lang="en-US" dirty="0"/>
              <a:t>. </a:t>
            </a:r>
            <a:endParaRPr lang="en-US" dirty="0" smtClean="0"/>
          </a:p>
          <a:p>
            <a:pPr algn="just"/>
            <a:r>
              <a:rPr lang="en-US" dirty="0" err="1" smtClean="0"/>
              <a:t>Semakin</a:t>
            </a:r>
            <a:r>
              <a:rPr lang="en-US" dirty="0" smtClean="0"/>
              <a:t> </a:t>
            </a:r>
            <a:r>
              <a:rPr lang="en-US" dirty="0" err="1"/>
              <a:t>signifikannya</a:t>
            </a:r>
            <a:r>
              <a:rPr lang="en-US" dirty="0"/>
              <a:t> </a:t>
            </a:r>
            <a:r>
              <a:rPr lang="en-US" dirty="0" err="1"/>
              <a:t>peran</a:t>
            </a:r>
            <a:r>
              <a:rPr lang="en-US" dirty="0"/>
              <a:t> </a:t>
            </a:r>
            <a:r>
              <a:rPr lang="en-US" dirty="0"/>
              <a:t>IT </a:t>
            </a:r>
            <a:r>
              <a:rPr lang="en-US" dirty="0" err="1"/>
              <a:t>dalam</a:t>
            </a:r>
            <a:r>
              <a:rPr lang="en-US" dirty="0"/>
              <a:t> </a:t>
            </a:r>
            <a:r>
              <a:rPr lang="en-US" dirty="0" err="1"/>
              <a:t>mendukung</a:t>
            </a:r>
            <a:r>
              <a:rPr lang="en-US" dirty="0"/>
              <a:t> </a:t>
            </a:r>
            <a:r>
              <a:rPr lang="en-US" dirty="0" err="1"/>
              <a:t>pencapaian</a:t>
            </a:r>
            <a:r>
              <a:rPr lang="en-US" dirty="0"/>
              <a:t> </a:t>
            </a:r>
            <a:r>
              <a:rPr lang="en-US" dirty="0" err="1"/>
              <a:t>tujuan</a:t>
            </a:r>
            <a:r>
              <a:rPr lang="en-US" dirty="0"/>
              <a:t> </a:t>
            </a:r>
            <a:r>
              <a:rPr lang="en-US" dirty="0" err="1"/>
              <a:t>organisasi</a:t>
            </a:r>
            <a:r>
              <a:rPr lang="en-US" dirty="0"/>
              <a:t> </a:t>
            </a:r>
            <a:r>
              <a:rPr lang="en-US" dirty="0" err="1"/>
              <a:t>tentu</a:t>
            </a:r>
            <a:r>
              <a:rPr lang="en-US" dirty="0"/>
              <a:t> </a:t>
            </a:r>
            <a:r>
              <a:rPr lang="en-US" dirty="0" err="1"/>
              <a:t>saja</a:t>
            </a:r>
            <a:r>
              <a:rPr lang="en-US" dirty="0"/>
              <a:t> </a:t>
            </a:r>
            <a:r>
              <a:rPr lang="en-US" dirty="0" err="1"/>
              <a:t>harus</a:t>
            </a:r>
            <a:r>
              <a:rPr lang="en-US" dirty="0"/>
              <a:t> </a:t>
            </a:r>
            <a:r>
              <a:rPr lang="en-US" dirty="0" err="1"/>
              <a:t>dibarengi</a:t>
            </a:r>
            <a:r>
              <a:rPr lang="en-US" dirty="0"/>
              <a:t> </a:t>
            </a:r>
            <a:r>
              <a:rPr lang="en-US" dirty="0" err="1"/>
              <a:t>dengan</a:t>
            </a:r>
            <a:r>
              <a:rPr lang="en-US" dirty="0"/>
              <a:t> </a:t>
            </a:r>
            <a:r>
              <a:rPr lang="en-US" dirty="0" err="1"/>
              <a:t>pengendalian</a:t>
            </a:r>
            <a:r>
              <a:rPr lang="en-US" dirty="0"/>
              <a:t> </a:t>
            </a:r>
            <a:r>
              <a:rPr lang="en-US" dirty="0"/>
              <a:t>IT </a:t>
            </a:r>
            <a:r>
              <a:rPr lang="en-US" dirty="0"/>
              <a:t>yang </a:t>
            </a:r>
            <a:r>
              <a:rPr lang="en-US" dirty="0" err="1"/>
              <a:t>memadai</a:t>
            </a:r>
            <a:r>
              <a:rPr lang="en-US" dirty="0" smtClean="0"/>
              <a:t>.</a:t>
            </a:r>
          </a:p>
          <a:p>
            <a:pPr algn="just"/>
            <a:r>
              <a:rPr lang="en-US" dirty="0" err="1" smtClean="0"/>
              <a:t>Tanpa</a:t>
            </a:r>
            <a:r>
              <a:rPr lang="en-US" dirty="0" smtClean="0"/>
              <a:t> </a:t>
            </a:r>
            <a:r>
              <a:rPr lang="en-US" dirty="0" err="1"/>
              <a:t>adanya</a:t>
            </a:r>
            <a:r>
              <a:rPr lang="en-US" dirty="0"/>
              <a:t> </a:t>
            </a:r>
            <a:r>
              <a:rPr lang="en-US" dirty="0" err="1"/>
              <a:t>tata</a:t>
            </a:r>
            <a:r>
              <a:rPr lang="en-US" dirty="0"/>
              <a:t> </a:t>
            </a:r>
            <a:r>
              <a:rPr lang="en-US" dirty="0" err="1"/>
              <a:t>kelola</a:t>
            </a:r>
            <a:r>
              <a:rPr lang="en-US" dirty="0"/>
              <a:t> </a:t>
            </a:r>
            <a:r>
              <a:rPr lang="en-US" dirty="0"/>
              <a:t>IT </a:t>
            </a:r>
            <a:r>
              <a:rPr lang="en-US" dirty="0"/>
              <a:t>yang </a:t>
            </a:r>
            <a:r>
              <a:rPr lang="en-US" dirty="0" err="1"/>
              <a:t>memadai</a:t>
            </a:r>
            <a:r>
              <a:rPr lang="en-US" dirty="0"/>
              <a:t>, </a:t>
            </a:r>
            <a:r>
              <a:rPr lang="en-US" dirty="0" err="1"/>
              <a:t>sistem</a:t>
            </a:r>
            <a:r>
              <a:rPr lang="en-US" dirty="0"/>
              <a:t> </a:t>
            </a:r>
            <a:r>
              <a:rPr lang="en-US" dirty="0" err="1"/>
              <a:t>informasi</a:t>
            </a:r>
            <a:r>
              <a:rPr lang="en-US" dirty="0"/>
              <a:t> (</a:t>
            </a:r>
            <a:r>
              <a:rPr lang="en-US" dirty="0" err="1"/>
              <a:t>sebagai</a:t>
            </a:r>
            <a:r>
              <a:rPr lang="en-US" dirty="0"/>
              <a:t> </a:t>
            </a:r>
            <a:r>
              <a:rPr lang="en-US" dirty="0" err="1"/>
              <a:t>kesatuan</a:t>
            </a:r>
            <a:r>
              <a:rPr lang="en-US" dirty="0"/>
              <a:t> </a:t>
            </a:r>
            <a:r>
              <a:rPr lang="en-US" dirty="0" err="1"/>
              <a:t>sumber</a:t>
            </a:r>
            <a:r>
              <a:rPr lang="en-US" dirty="0"/>
              <a:t> </a:t>
            </a:r>
            <a:r>
              <a:rPr lang="en-US" dirty="0" err="1"/>
              <a:t>daya</a:t>
            </a:r>
            <a:r>
              <a:rPr lang="en-US" dirty="0"/>
              <a:t> </a:t>
            </a:r>
            <a:r>
              <a:rPr lang="en-US" dirty="0" err="1"/>
              <a:t>informasi</a:t>
            </a:r>
            <a:r>
              <a:rPr lang="en-US" dirty="0"/>
              <a:t>) yang </a:t>
            </a:r>
            <a:r>
              <a:rPr lang="en-US" dirty="0" err="1"/>
              <a:t>dimiliki</a:t>
            </a:r>
            <a:r>
              <a:rPr lang="en-US" dirty="0"/>
              <a:t> </a:t>
            </a:r>
            <a:r>
              <a:rPr lang="en-US" dirty="0" err="1"/>
              <a:t>organisasi</a:t>
            </a:r>
            <a:r>
              <a:rPr lang="en-US" dirty="0"/>
              <a:t> </a:t>
            </a:r>
            <a:r>
              <a:rPr lang="en-US" dirty="0" err="1"/>
              <a:t>dapat</a:t>
            </a:r>
            <a:r>
              <a:rPr lang="en-US" dirty="0"/>
              <a:t> </a:t>
            </a:r>
            <a:r>
              <a:rPr lang="en-US" dirty="0" err="1"/>
              <a:t>menjadi</a:t>
            </a:r>
            <a:r>
              <a:rPr lang="en-US" dirty="0"/>
              <a:t> </a:t>
            </a:r>
            <a:r>
              <a:rPr lang="en-US" dirty="0" err="1"/>
              <a:t>bumerang</a:t>
            </a:r>
            <a:r>
              <a:rPr lang="en-US" dirty="0"/>
              <a:t> yang </a:t>
            </a:r>
            <a:r>
              <a:rPr lang="en-US" dirty="0" err="1"/>
              <a:t>justru</a:t>
            </a:r>
            <a:r>
              <a:rPr lang="en-US" dirty="0"/>
              <a:t> </a:t>
            </a:r>
            <a:r>
              <a:rPr lang="en-US" dirty="0" err="1"/>
              <a:t>menghambat</a:t>
            </a:r>
            <a:r>
              <a:rPr lang="en-US" dirty="0"/>
              <a:t> </a:t>
            </a:r>
            <a:r>
              <a:rPr lang="en-US" dirty="0" err="1"/>
              <a:t>pencapaian</a:t>
            </a:r>
            <a:r>
              <a:rPr lang="en-US" dirty="0"/>
              <a:t> </a:t>
            </a:r>
            <a:r>
              <a:rPr lang="en-US" dirty="0" err="1"/>
              <a:t>tujuan</a:t>
            </a:r>
            <a:r>
              <a:rPr lang="en-US" dirty="0"/>
              <a:t> </a:t>
            </a:r>
            <a:r>
              <a:rPr lang="en-US" dirty="0" err="1"/>
              <a:t>organisasi</a:t>
            </a:r>
            <a:r>
              <a:rPr lang="en-US" dirty="0"/>
              <a:t>.</a:t>
            </a:r>
          </a:p>
        </p:txBody>
      </p:sp>
    </p:spTree>
    <p:extLst>
      <p:ext uri="{BB962C8B-B14F-4D97-AF65-F5344CB8AC3E}">
        <p14:creationId xmlns:p14="http://schemas.microsoft.com/office/powerpoint/2010/main" val="823566451"/>
      </p:ext>
    </p:extLst>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Kenapa</a:t>
            </a:r>
            <a:r>
              <a:rPr lang="en-US" dirty="0"/>
              <a:t> IT Audit </a:t>
            </a:r>
            <a:r>
              <a:rPr lang="en-US" dirty="0" err="1"/>
              <a:t>Penting</a:t>
            </a:r>
            <a:r>
              <a:rPr lang="en-US" dirty="0" smtClean="0"/>
              <a:t>?</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err="1"/>
              <a:t>Karena</a:t>
            </a:r>
            <a:r>
              <a:rPr lang="en-US" dirty="0"/>
              <a:t> </a:t>
            </a:r>
            <a:r>
              <a:rPr lang="en-US" dirty="0" err="1"/>
              <a:t>begitu</a:t>
            </a:r>
            <a:r>
              <a:rPr lang="en-US" dirty="0"/>
              <a:t> </a:t>
            </a:r>
            <a:r>
              <a:rPr lang="en-US" dirty="0" err="1"/>
              <a:t>banyak</a:t>
            </a:r>
            <a:r>
              <a:rPr lang="en-US" dirty="0"/>
              <a:t> </a:t>
            </a:r>
            <a:r>
              <a:rPr lang="en-US" dirty="0" err="1"/>
              <a:t>organisasi</a:t>
            </a:r>
            <a:r>
              <a:rPr lang="en-US" dirty="0"/>
              <a:t> </a:t>
            </a:r>
            <a:r>
              <a:rPr lang="en-US" dirty="0" err="1"/>
              <a:t>menghabiskan</a:t>
            </a:r>
            <a:r>
              <a:rPr lang="en-US" dirty="0"/>
              <a:t> </a:t>
            </a:r>
            <a:r>
              <a:rPr lang="en-US" dirty="0" err="1"/>
              <a:t>sejumlah</a:t>
            </a:r>
            <a:r>
              <a:rPr lang="en-US" dirty="0"/>
              <a:t> </a:t>
            </a:r>
            <a:r>
              <a:rPr lang="en-US" dirty="0" err="1"/>
              <a:t>besar</a:t>
            </a:r>
            <a:r>
              <a:rPr lang="en-US" dirty="0"/>
              <a:t> </a:t>
            </a:r>
            <a:r>
              <a:rPr lang="en-US" dirty="0" smtClean="0"/>
              <a:t>dana </a:t>
            </a:r>
            <a:r>
              <a:rPr lang="en-US" dirty="0" err="1"/>
              <a:t>untuk</a:t>
            </a:r>
            <a:r>
              <a:rPr lang="en-US" dirty="0"/>
              <a:t> </a:t>
            </a:r>
            <a:r>
              <a:rPr lang="en-US" dirty="0" err="1" smtClean="0"/>
              <a:t>implementasi</a:t>
            </a:r>
            <a:r>
              <a:rPr lang="en-US" dirty="0" smtClean="0"/>
              <a:t> </a:t>
            </a:r>
            <a:r>
              <a:rPr lang="en-US" dirty="0" err="1" smtClean="0"/>
              <a:t>teknologi</a:t>
            </a:r>
            <a:r>
              <a:rPr lang="en-US" dirty="0" smtClean="0"/>
              <a:t> </a:t>
            </a:r>
            <a:r>
              <a:rPr lang="en-US" dirty="0" err="1"/>
              <a:t>informasi</a:t>
            </a:r>
            <a:r>
              <a:rPr lang="en-US" dirty="0"/>
              <a:t> </a:t>
            </a:r>
            <a:r>
              <a:rPr lang="en-US" dirty="0" err="1" smtClean="0"/>
              <a:t>sehingga</a:t>
            </a:r>
            <a:r>
              <a:rPr lang="en-US" dirty="0" smtClean="0"/>
              <a:t> </a:t>
            </a:r>
            <a:r>
              <a:rPr lang="en-US" dirty="0" err="1"/>
              <a:t>mendapatkan</a:t>
            </a:r>
            <a:r>
              <a:rPr lang="en-US" dirty="0"/>
              <a:t> </a:t>
            </a:r>
            <a:r>
              <a:rPr lang="en-US" dirty="0" err="1"/>
              <a:t>manfaat</a:t>
            </a:r>
            <a:r>
              <a:rPr lang="en-US" dirty="0"/>
              <a:t> </a:t>
            </a:r>
            <a:r>
              <a:rPr lang="en-US" dirty="0" err="1"/>
              <a:t>dari</a:t>
            </a:r>
            <a:r>
              <a:rPr lang="en-US" dirty="0"/>
              <a:t> </a:t>
            </a:r>
            <a:r>
              <a:rPr lang="en-US" dirty="0" err="1"/>
              <a:t>keamanan</a:t>
            </a:r>
            <a:r>
              <a:rPr lang="en-US" dirty="0"/>
              <a:t> </a:t>
            </a:r>
            <a:r>
              <a:rPr lang="en-US" dirty="0" err="1"/>
              <a:t>dunia</a:t>
            </a:r>
            <a:r>
              <a:rPr lang="en-US" dirty="0"/>
              <a:t> </a:t>
            </a:r>
            <a:r>
              <a:rPr lang="en-US" dirty="0" err="1"/>
              <a:t>maya</a:t>
            </a:r>
            <a:r>
              <a:rPr lang="en-US" dirty="0"/>
              <a:t> </a:t>
            </a:r>
            <a:r>
              <a:rPr lang="en-US" dirty="0" err="1"/>
              <a:t>dan</a:t>
            </a:r>
            <a:r>
              <a:rPr lang="en-US" dirty="0"/>
              <a:t> </a:t>
            </a:r>
            <a:r>
              <a:rPr lang="en-US" dirty="0" err="1"/>
              <a:t>keamanan</a:t>
            </a:r>
            <a:r>
              <a:rPr lang="en-US" dirty="0"/>
              <a:t> data yang </a:t>
            </a:r>
            <a:r>
              <a:rPr lang="en-US" dirty="0" err="1"/>
              <a:t>ditingkatkan</a:t>
            </a:r>
            <a:r>
              <a:rPr lang="en-US" dirty="0"/>
              <a:t> (</a:t>
            </a:r>
            <a:r>
              <a:rPr lang="en-US" i="1" dirty="0"/>
              <a:t>enhanced</a:t>
            </a:r>
            <a:r>
              <a:rPr lang="en-US" dirty="0"/>
              <a:t>), </a:t>
            </a:r>
            <a:r>
              <a:rPr lang="en-US" dirty="0" err="1"/>
              <a:t>mereka</a:t>
            </a:r>
            <a:r>
              <a:rPr lang="en-US" dirty="0"/>
              <a:t> </a:t>
            </a:r>
            <a:r>
              <a:rPr lang="en-US" dirty="0" err="1"/>
              <a:t>perlu</a:t>
            </a:r>
            <a:r>
              <a:rPr lang="en-US" dirty="0"/>
              <a:t> </a:t>
            </a:r>
            <a:r>
              <a:rPr lang="en-US" dirty="0" err="1"/>
              <a:t>memastikan</a:t>
            </a:r>
            <a:r>
              <a:rPr lang="en-US" dirty="0"/>
              <a:t> </a:t>
            </a:r>
            <a:r>
              <a:rPr lang="en-US" dirty="0" err="1"/>
              <a:t>bahwa</a:t>
            </a:r>
            <a:r>
              <a:rPr lang="en-US" dirty="0"/>
              <a:t> </a:t>
            </a:r>
            <a:r>
              <a:rPr lang="en-US" dirty="0" err="1"/>
              <a:t>sistem</a:t>
            </a:r>
            <a:r>
              <a:rPr lang="en-US" dirty="0"/>
              <a:t> </a:t>
            </a:r>
            <a:r>
              <a:rPr lang="en-US" dirty="0"/>
              <a:t>IT </a:t>
            </a:r>
            <a:r>
              <a:rPr lang="en-US" dirty="0" err="1"/>
              <a:t>atau</a:t>
            </a:r>
            <a:r>
              <a:rPr lang="en-US" dirty="0"/>
              <a:t> IT </a:t>
            </a:r>
            <a:r>
              <a:rPr lang="en-US" i="1" dirty="0"/>
              <a:t>system</a:t>
            </a:r>
            <a:r>
              <a:rPr lang="en-US" dirty="0"/>
              <a:t> </a:t>
            </a:r>
            <a:r>
              <a:rPr lang="en-US" dirty="0" err="1"/>
              <a:t>ini</a:t>
            </a:r>
            <a:r>
              <a:rPr lang="en-US" dirty="0"/>
              <a:t> </a:t>
            </a:r>
            <a:r>
              <a:rPr lang="en-US" dirty="0" err="1"/>
              <a:t>dapat</a:t>
            </a:r>
            <a:r>
              <a:rPr lang="en-US" dirty="0"/>
              <a:t> </a:t>
            </a:r>
            <a:r>
              <a:rPr lang="en-US" dirty="0" err="1"/>
              <a:t>diandalkan</a:t>
            </a:r>
            <a:r>
              <a:rPr lang="en-US" dirty="0"/>
              <a:t>, </a:t>
            </a:r>
            <a:r>
              <a:rPr lang="en-US" dirty="0" err="1"/>
              <a:t>aman</a:t>
            </a:r>
            <a:r>
              <a:rPr lang="en-US" dirty="0"/>
              <a:t>, </a:t>
            </a:r>
            <a:r>
              <a:rPr lang="en-US" dirty="0" err="1"/>
              <a:t>dan</a:t>
            </a:r>
            <a:r>
              <a:rPr lang="en-US" dirty="0"/>
              <a:t> </a:t>
            </a:r>
            <a:r>
              <a:rPr lang="en-US" dirty="0" err="1"/>
              <a:t>tidak</a:t>
            </a:r>
            <a:r>
              <a:rPr lang="en-US" dirty="0"/>
              <a:t> </a:t>
            </a:r>
            <a:r>
              <a:rPr lang="en-US" dirty="0" err="1"/>
              <a:t>rentan</a:t>
            </a:r>
            <a:r>
              <a:rPr lang="en-US" dirty="0"/>
              <a:t> </a:t>
            </a:r>
            <a:r>
              <a:rPr lang="en-US" dirty="0" err="1"/>
              <a:t>terhadap</a:t>
            </a:r>
            <a:r>
              <a:rPr lang="en-US" dirty="0"/>
              <a:t> </a:t>
            </a:r>
            <a:r>
              <a:rPr lang="en-US" dirty="0" err="1"/>
              <a:t>serangan</a:t>
            </a:r>
            <a:r>
              <a:rPr lang="en-US" dirty="0"/>
              <a:t> </a:t>
            </a:r>
            <a:r>
              <a:rPr lang="en-US" dirty="0" err="1"/>
              <a:t>dunia</a:t>
            </a:r>
            <a:r>
              <a:rPr lang="en-US" dirty="0"/>
              <a:t> </a:t>
            </a:r>
            <a:r>
              <a:rPr lang="en-US" dirty="0" err="1"/>
              <a:t>maya</a:t>
            </a:r>
            <a:r>
              <a:rPr lang="en-US" dirty="0"/>
              <a:t>.</a:t>
            </a:r>
          </a:p>
          <a:p>
            <a:pPr algn="just"/>
            <a:r>
              <a:rPr lang="en-US" dirty="0"/>
              <a:t>IT Audit </a:t>
            </a:r>
            <a:r>
              <a:rPr lang="en-US" dirty="0" err="1" smtClean="0"/>
              <a:t>sangat</a:t>
            </a:r>
            <a:r>
              <a:rPr lang="en-US" dirty="0" smtClean="0"/>
              <a:t> </a:t>
            </a:r>
            <a:r>
              <a:rPr lang="en-US" dirty="0" err="1"/>
              <a:t>penting</a:t>
            </a:r>
            <a:r>
              <a:rPr lang="en-US" dirty="0"/>
              <a:t> </a:t>
            </a:r>
            <a:r>
              <a:rPr lang="en-US" dirty="0" err="1"/>
              <a:t>untuk</a:t>
            </a:r>
            <a:r>
              <a:rPr lang="en-US" dirty="0"/>
              <a:t> </a:t>
            </a:r>
            <a:r>
              <a:rPr lang="en-US" dirty="0" err="1"/>
              <a:t>bisnis</a:t>
            </a:r>
            <a:r>
              <a:rPr lang="en-US" dirty="0"/>
              <a:t> </a:t>
            </a:r>
            <a:r>
              <a:rPr lang="en-US" dirty="0" err="1"/>
              <a:t>apa</a:t>
            </a:r>
            <a:r>
              <a:rPr lang="en-US" dirty="0"/>
              <a:t> pun </a:t>
            </a:r>
            <a:r>
              <a:rPr lang="en-US" dirty="0" err="1"/>
              <a:t>karena</a:t>
            </a:r>
            <a:r>
              <a:rPr lang="en-US" dirty="0"/>
              <a:t> </a:t>
            </a:r>
            <a:r>
              <a:rPr lang="en-US" dirty="0" err="1"/>
              <a:t>memberikan</a:t>
            </a:r>
            <a:r>
              <a:rPr lang="en-US" dirty="0"/>
              <a:t> </a:t>
            </a:r>
            <a:r>
              <a:rPr lang="en-US" dirty="0" err="1"/>
              <a:t>pengetahuan</a:t>
            </a:r>
            <a:r>
              <a:rPr lang="en-US" dirty="0"/>
              <a:t> </a:t>
            </a:r>
            <a:r>
              <a:rPr lang="en-US" dirty="0" err="1"/>
              <a:t>bahwa</a:t>
            </a:r>
            <a:r>
              <a:rPr lang="en-US" dirty="0"/>
              <a:t> </a:t>
            </a:r>
            <a:r>
              <a:rPr lang="en-US" dirty="0" err="1"/>
              <a:t>sistem</a:t>
            </a:r>
            <a:r>
              <a:rPr lang="en-US" dirty="0"/>
              <a:t> </a:t>
            </a:r>
            <a:r>
              <a:rPr lang="en-US" dirty="0" err="1"/>
              <a:t>tersebut</a:t>
            </a:r>
            <a:r>
              <a:rPr lang="en-US" dirty="0"/>
              <a:t> </a:t>
            </a:r>
            <a:r>
              <a:rPr lang="en-US" dirty="0" err="1"/>
              <a:t>dilindungi</a:t>
            </a:r>
            <a:r>
              <a:rPr lang="en-US" dirty="0"/>
              <a:t> </a:t>
            </a:r>
            <a:r>
              <a:rPr lang="en-US" dirty="0" err="1"/>
              <a:t>dan</a:t>
            </a:r>
            <a:r>
              <a:rPr lang="en-US" dirty="0"/>
              <a:t> </a:t>
            </a:r>
            <a:r>
              <a:rPr lang="en-US" dirty="0" err="1"/>
              <a:t>dikelola</a:t>
            </a:r>
            <a:r>
              <a:rPr lang="en-US" dirty="0"/>
              <a:t> </a:t>
            </a:r>
            <a:r>
              <a:rPr lang="en-US" dirty="0" err="1"/>
              <a:t>dengan</a:t>
            </a:r>
            <a:r>
              <a:rPr lang="en-US" dirty="0"/>
              <a:t> </a:t>
            </a:r>
            <a:r>
              <a:rPr lang="en-US" dirty="0" err="1"/>
              <a:t>tepat</a:t>
            </a:r>
            <a:r>
              <a:rPr lang="en-US" dirty="0"/>
              <a:t> </a:t>
            </a:r>
            <a:r>
              <a:rPr lang="en-US" dirty="0" err="1"/>
              <a:t>untuk</a:t>
            </a:r>
            <a:r>
              <a:rPr lang="en-US" dirty="0"/>
              <a:t> </a:t>
            </a:r>
            <a:r>
              <a:rPr lang="en-US" dirty="0" err="1"/>
              <a:t>menghindari</a:t>
            </a:r>
            <a:r>
              <a:rPr lang="en-US" dirty="0"/>
              <a:t> </a:t>
            </a:r>
            <a:r>
              <a:rPr lang="en-US" dirty="0" err="1"/>
              <a:t>segala</a:t>
            </a:r>
            <a:r>
              <a:rPr lang="en-US" dirty="0"/>
              <a:t> </a:t>
            </a:r>
            <a:r>
              <a:rPr lang="en-US" dirty="0" err="1"/>
              <a:t>jenis</a:t>
            </a:r>
            <a:r>
              <a:rPr lang="en-US" dirty="0"/>
              <a:t> </a:t>
            </a:r>
            <a:r>
              <a:rPr lang="en-US" dirty="0" err="1" smtClean="0"/>
              <a:t>pelanggaran</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2103546562"/>
      </p:ext>
    </p:extLst>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Kenapa</a:t>
            </a:r>
            <a:r>
              <a:rPr lang="en-US" dirty="0"/>
              <a:t> IT Audit </a:t>
            </a:r>
            <a:r>
              <a:rPr lang="en-US" dirty="0" err="1"/>
              <a:t>Penting</a:t>
            </a:r>
            <a:r>
              <a:rPr lang="en-US" dirty="0"/>
              <a:t>?</a:t>
            </a:r>
            <a:endParaRPr lang="en-US" dirty="0"/>
          </a:p>
        </p:txBody>
      </p:sp>
      <p:sp>
        <p:nvSpPr>
          <p:cNvPr id="3" name="Content Placeholder 2"/>
          <p:cNvSpPr>
            <a:spLocks noGrp="1"/>
          </p:cNvSpPr>
          <p:nvPr>
            <p:ph idx="1"/>
          </p:nvPr>
        </p:nvSpPr>
        <p:spPr/>
        <p:txBody>
          <a:bodyPr/>
          <a:lstStyle/>
          <a:p>
            <a:pPr algn="just"/>
            <a:r>
              <a:rPr lang="en-US" dirty="0" err="1"/>
              <a:t>Alasan</a:t>
            </a:r>
            <a:r>
              <a:rPr lang="en-US" dirty="0"/>
              <a:t> lain </a:t>
            </a:r>
            <a:r>
              <a:rPr lang="en-US" dirty="0" err="1"/>
              <a:t>mengapa</a:t>
            </a:r>
            <a:r>
              <a:rPr lang="en-US" dirty="0"/>
              <a:t> </a:t>
            </a:r>
            <a:r>
              <a:rPr lang="en-US" dirty="0" err="1" smtClean="0"/>
              <a:t>perusahaan</a:t>
            </a:r>
            <a:r>
              <a:rPr lang="en-US" dirty="0" smtClean="0"/>
              <a:t> </a:t>
            </a:r>
            <a:r>
              <a:rPr lang="en-US" dirty="0" err="1"/>
              <a:t>harus</a:t>
            </a:r>
            <a:r>
              <a:rPr lang="en-US" dirty="0"/>
              <a:t> </a:t>
            </a:r>
            <a:r>
              <a:rPr lang="en-US" dirty="0" err="1"/>
              <a:t>mempertimbangkan</a:t>
            </a:r>
            <a:r>
              <a:rPr lang="en-US" dirty="0"/>
              <a:t> </a:t>
            </a:r>
            <a:r>
              <a:rPr lang="en-US" dirty="0" smtClean="0"/>
              <a:t>IT audit </a:t>
            </a:r>
            <a:r>
              <a:rPr lang="en-US" dirty="0" err="1" smtClean="0"/>
              <a:t>adalah</a:t>
            </a:r>
            <a:r>
              <a:rPr lang="en-US" dirty="0" smtClean="0"/>
              <a:t> </a:t>
            </a:r>
            <a:r>
              <a:rPr lang="en-US" dirty="0" err="1"/>
              <a:t>karena</a:t>
            </a:r>
            <a:r>
              <a:rPr lang="en-US" dirty="0"/>
              <a:t> </a:t>
            </a:r>
            <a:r>
              <a:rPr lang="en-US" dirty="0" err="1"/>
              <a:t>mereka</a:t>
            </a:r>
            <a:r>
              <a:rPr lang="en-US" dirty="0"/>
              <a:t> </a:t>
            </a:r>
            <a:r>
              <a:rPr lang="en-US" dirty="0" err="1"/>
              <a:t>dapat</a:t>
            </a:r>
            <a:r>
              <a:rPr lang="en-US" dirty="0"/>
              <a:t> </a:t>
            </a:r>
            <a:r>
              <a:rPr lang="en-US" dirty="0" err="1"/>
              <a:t>menghemat</a:t>
            </a:r>
            <a:r>
              <a:rPr lang="en-US" dirty="0"/>
              <a:t> </a:t>
            </a:r>
            <a:r>
              <a:rPr lang="en-US" dirty="0" err="1"/>
              <a:t>biaya</a:t>
            </a:r>
            <a:r>
              <a:rPr lang="en-US" dirty="0"/>
              <a:t> </a:t>
            </a:r>
            <a:r>
              <a:rPr lang="en-US" dirty="0" err="1"/>
              <a:t>dalam</a:t>
            </a:r>
            <a:r>
              <a:rPr lang="en-US" dirty="0"/>
              <a:t> </a:t>
            </a:r>
            <a:r>
              <a:rPr lang="en-US" dirty="0" err="1"/>
              <a:t>artian</a:t>
            </a:r>
            <a:r>
              <a:rPr lang="en-US" dirty="0"/>
              <a:t> </a:t>
            </a:r>
            <a:r>
              <a:rPr lang="en-US" dirty="0" err="1"/>
              <a:t>itu</a:t>
            </a:r>
            <a:r>
              <a:rPr lang="en-US" dirty="0"/>
              <a:t> </a:t>
            </a:r>
            <a:r>
              <a:rPr lang="en-US" dirty="0" err="1"/>
              <a:t>akan</a:t>
            </a:r>
            <a:r>
              <a:rPr lang="en-US" dirty="0"/>
              <a:t> </a:t>
            </a:r>
            <a:r>
              <a:rPr lang="en-US" dirty="0" err="1"/>
              <a:t>mengungkapkan</a:t>
            </a:r>
            <a:r>
              <a:rPr lang="en-US" dirty="0"/>
              <a:t> </a:t>
            </a:r>
            <a:r>
              <a:rPr lang="en-US" dirty="0" err="1"/>
              <a:t>dengan</a:t>
            </a:r>
            <a:r>
              <a:rPr lang="en-US" dirty="0"/>
              <a:t> </a:t>
            </a:r>
            <a:r>
              <a:rPr lang="en-US" dirty="0" err="1"/>
              <a:t>tepat</a:t>
            </a:r>
            <a:r>
              <a:rPr lang="en-US" dirty="0"/>
              <a:t> </a:t>
            </a:r>
            <a:r>
              <a:rPr lang="en-US" dirty="0" err="1"/>
              <a:t>layanan</a:t>
            </a:r>
            <a:r>
              <a:rPr lang="en-US" dirty="0"/>
              <a:t> mana yang </a:t>
            </a:r>
            <a:r>
              <a:rPr lang="en-US" dirty="0" smtClean="0"/>
              <a:t>di </a:t>
            </a:r>
            <a:r>
              <a:rPr lang="en-US" dirty="0" err="1"/>
              <a:t>butuhkan</a:t>
            </a:r>
            <a:r>
              <a:rPr lang="en-US" dirty="0"/>
              <a:t>, </a:t>
            </a:r>
            <a:r>
              <a:rPr lang="en-US" dirty="0" err="1"/>
              <a:t>dan</a:t>
            </a:r>
            <a:r>
              <a:rPr lang="en-US" dirty="0"/>
              <a:t> mana yang </a:t>
            </a:r>
            <a:r>
              <a:rPr lang="en-US" dirty="0" err="1"/>
              <a:t>tidak</a:t>
            </a:r>
            <a:r>
              <a:rPr lang="en-US" dirty="0"/>
              <a:t> </a:t>
            </a:r>
            <a:r>
              <a:rPr lang="en-US" dirty="0" err="1"/>
              <a:t>dapat</a:t>
            </a:r>
            <a:r>
              <a:rPr lang="en-US" dirty="0"/>
              <a:t> </a:t>
            </a:r>
            <a:r>
              <a:rPr lang="en-US" dirty="0" err="1"/>
              <a:t>dilakukan</a:t>
            </a:r>
            <a:r>
              <a:rPr lang="en-US" dirty="0"/>
              <a:t> </a:t>
            </a:r>
            <a:r>
              <a:rPr lang="en-US" dirty="0" err="1"/>
              <a:t>oleh</a:t>
            </a:r>
            <a:r>
              <a:rPr lang="en-US" dirty="0"/>
              <a:t> </a:t>
            </a:r>
            <a:r>
              <a:rPr lang="en-US" dirty="0" err="1" smtClean="0"/>
              <a:t>perusahaan</a:t>
            </a:r>
            <a:r>
              <a:rPr lang="en-US" dirty="0" smtClean="0"/>
              <a:t>.</a:t>
            </a:r>
            <a:endParaRPr lang="en-US" dirty="0"/>
          </a:p>
          <a:p>
            <a:pPr algn="just"/>
            <a:r>
              <a:rPr lang="en-US" dirty="0" err="1"/>
              <a:t>Selain</a:t>
            </a:r>
            <a:r>
              <a:rPr lang="en-US" dirty="0"/>
              <a:t> </a:t>
            </a:r>
            <a:r>
              <a:rPr lang="en-US" dirty="0" err="1"/>
              <a:t>itu</a:t>
            </a:r>
            <a:r>
              <a:rPr lang="en-US" dirty="0"/>
              <a:t>, </a:t>
            </a:r>
            <a:r>
              <a:rPr lang="en-US" dirty="0" err="1"/>
              <a:t>karena</a:t>
            </a:r>
            <a:r>
              <a:rPr lang="en-US" dirty="0"/>
              <a:t> </a:t>
            </a:r>
            <a:r>
              <a:rPr lang="en-US" dirty="0" err="1"/>
              <a:t>teknologi</a:t>
            </a:r>
            <a:r>
              <a:rPr lang="en-US" dirty="0"/>
              <a:t> yang </a:t>
            </a:r>
            <a:r>
              <a:rPr lang="en-US" dirty="0" err="1"/>
              <a:t>kita</a:t>
            </a:r>
            <a:r>
              <a:rPr lang="en-US" dirty="0"/>
              <a:t> </a:t>
            </a:r>
            <a:r>
              <a:rPr lang="en-US" dirty="0" err="1"/>
              <a:t>gunakan</a:t>
            </a:r>
            <a:r>
              <a:rPr lang="en-US" dirty="0"/>
              <a:t> </a:t>
            </a:r>
            <a:r>
              <a:rPr lang="en-US" dirty="0" err="1"/>
              <a:t>sehari-hari</a:t>
            </a:r>
            <a:r>
              <a:rPr lang="en-US" dirty="0"/>
              <a:t> </a:t>
            </a:r>
            <a:r>
              <a:rPr lang="en-US" dirty="0" err="1"/>
              <a:t>berkembang</a:t>
            </a:r>
            <a:r>
              <a:rPr lang="en-US" dirty="0"/>
              <a:t> </a:t>
            </a:r>
            <a:r>
              <a:rPr lang="en-US" dirty="0" err="1"/>
              <a:t>sangat</a:t>
            </a:r>
            <a:r>
              <a:rPr lang="en-US" dirty="0"/>
              <a:t> </a:t>
            </a:r>
            <a:r>
              <a:rPr lang="en-US" dirty="0" err="1"/>
              <a:t>cepat</a:t>
            </a:r>
            <a:r>
              <a:rPr lang="en-US" dirty="0"/>
              <a:t>, IT </a:t>
            </a:r>
            <a:r>
              <a:rPr lang="en-US" dirty="0" smtClean="0"/>
              <a:t>audit </a:t>
            </a:r>
            <a:r>
              <a:rPr lang="en-US" dirty="0" err="1" smtClean="0"/>
              <a:t>ini</a:t>
            </a:r>
            <a:r>
              <a:rPr lang="en-US" dirty="0" smtClean="0"/>
              <a:t> </a:t>
            </a:r>
            <a:r>
              <a:rPr lang="en-US" dirty="0" err="1"/>
              <a:t>pastinya</a:t>
            </a:r>
            <a:r>
              <a:rPr lang="en-US" dirty="0"/>
              <a:t> </a:t>
            </a:r>
            <a:r>
              <a:rPr lang="en-US" dirty="0" err="1"/>
              <a:t>dapat</a:t>
            </a:r>
            <a:r>
              <a:rPr lang="en-US" dirty="0"/>
              <a:t> </a:t>
            </a:r>
            <a:r>
              <a:rPr lang="en-US" dirty="0" err="1"/>
              <a:t>memberi</a:t>
            </a:r>
            <a:r>
              <a:rPr lang="en-US" dirty="0"/>
              <a:t> </a:t>
            </a:r>
            <a:r>
              <a:rPr lang="en-US" dirty="0" err="1"/>
              <a:t>tahu</a:t>
            </a:r>
            <a:r>
              <a:rPr lang="en-US" dirty="0"/>
              <a:t> </a:t>
            </a:r>
            <a:r>
              <a:rPr lang="en-US" dirty="0" err="1"/>
              <a:t>Anda</a:t>
            </a:r>
            <a:r>
              <a:rPr lang="en-US" dirty="0"/>
              <a:t> </a:t>
            </a:r>
            <a:r>
              <a:rPr lang="en-US" dirty="0" err="1"/>
              <a:t>sistem</a:t>
            </a:r>
            <a:r>
              <a:rPr lang="en-US" dirty="0"/>
              <a:t> </a:t>
            </a:r>
            <a:r>
              <a:rPr lang="en-US" dirty="0" err="1"/>
              <a:t>dan</a:t>
            </a:r>
            <a:r>
              <a:rPr lang="en-US" dirty="0"/>
              <a:t> </a:t>
            </a:r>
            <a:r>
              <a:rPr lang="en-US" dirty="0" err="1"/>
              <a:t>alat</a:t>
            </a:r>
            <a:r>
              <a:rPr lang="en-US" dirty="0"/>
              <a:t> mana yang </a:t>
            </a:r>
            <a:r>
              <a:rPr lang="en-US" dirty="0" err="1"/>
              <a:t>sudah</a:t>
            </a:r>
            <a:r>
              <a:rPr lang="en-US" dirty="0"/>
              <a:t> </a:t>
            </a:r>
            <a:r>
              <a:rPr lang="en-US" i="1" dirty="0"/>
              <a:t>outdated</a:t>
            </a:r>
            <a:r>
              <a:rPr lang="en-US" dirty="0"/>
              <a:t> (</a:t>
            </a:r>
            <a:r>
              <a:rPr lang="en-US" dirty="0" err="1"/>
              <a:t>usang</a:t>
            </a:r>
            <a:r>
              <a:rPr lang="en-US" dirty="0"/>
              <a:t>).</a:t>
            </a:r>
          </a:p>
          <a:p>
            <a:endParaRPr lang="en-US" dirty="0"/>
          </a:p>
        </p:txBody>
      </p:sp>
    </p:spTree>
    <p:extLst>
      <p:ext uri="{BB962C8B-B14F-4D97-AF65-F5344CB8AC3E}">
        <p14:creationId xmlns:p14="http://schemas.microsoft.com/office/powerpoint/2010/main" val="209717224"/>
      </p:ext>
    </p:extLst>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algn="just"/>
            <a:r>
              <a:rPr lang="en-US" dirty="0" err="1"/>
              <a:t>Pemanfaatan</a:t>
            </a:r>
            <a:r>
              <a:rPr lang="en-US" dirty="0"/>
              <a:t> </a:t>
            </a:r>
            <a:r>
              <a:rPr lang="en-US" dirty="0" err="1"/>
              <a:t>Teknologi</a:t>
            </a:r>
            <a:r>
              <a:rPr lang="en-US" dirty="0"/>
              <a:t> </a:t>
            </a:r>
            <a:r>
              <a:rPr lang="en-US" dirty="0" err="1"/>
              <a:t>Informasi</a:t>
            </a:r>
            <a:r>
              <a:rPr lang="en-US" dirty="0"/>
              <a:t> </a:t>
            </a:r>
            <a:r>
              <a:rPr lang="en-US" dirty="0" err="1"/>
              <a:t>sebagai</a:t>
            </a:r>
            <a:r>
              <a:rPr lang="en-US" dirty="0"/>
              <a:t> </a:t>
            </a:r>
            <a:r>
              <a:rPr lang="en-US" dirty="0" err="1"/>
              <a:t>pendukung</a:t>
            </a:r>
            <a:r>
              <a:rPr lang="en-US" dirty="0"/>
              <a:t> </a:t>
            </a:r>
            <a:r>
              <a:rPr lang="en-US" dirty="0" err="1"/>
              <a:t>pencapaian</a:t>
            </a:r>
            <a:r>
              <a:rPr lang="en-US" dirty="0"/>
              <a:t> </a:t>
            </a:r>
            <a:r>
              <a:rPr lang="en-US" dirty="0" err="1"/>
              <a:t>tujuan</a:t>
            </a:r>
            <a:r>
              <a:rPr lang="en-US" dirty="0"/>
              <a:t> </a:t>
            </a:r>
            <a:r>
              <a:rPr lang="en-US" dirty="0" err="1"/>
              <a:t>dan</a:t>
            </a:r>
            <a:r>
              <a:rPr lang="en-US" dirty="0"/>
              <a:t> </a:t>
            </a:r>
            <a:r>
              <a:rPr lang="en-US" dirty="0" err="1"/>
              <a:t>sasaran</a:t>
            </a:r>
            <a:r>
              <a:rPr lang="en-US" dirty="0"/>
              <a:t> </a:t>
            </a:r>
            <a:r>
              <a:rPr lang="en-US" dirty="0" err="1"/>
              <a:t>organisasi</a:t>
            </a:r>
            <a:r>
              <a:rPr lang="en-US" dirty="0"/>
              <a:t> </a:t>
            </a:r>
            <a:r>
              <a:rPr lang="en-US" dirty="0" err="1"/>
              <a:t>harus</a:t>
            </a:r>
            <a:r>
              <a:rPr lang="en-US" dirty="0"/>
              <a:t> </a:t>
            </a:r>
            <a:r>
              <a:rPr lang="en-US" dirty="0" err="1"/>
              <a:t>diimbangi</a:t>
            </a:r>
            <a:r>
              <a:rPr lang="en-US" dirty="0"/>
              <a:t> </a:t>
            </a:r>
            <a:r>
              <a:rPr lang="en-US" dirty="0" err="1"/>
              <a:t>dengan</a:t>
            </a:r>
            <a:r>
              <a:rPr lang="en-US" dirty="0"/>
              <a:t> </a:t>
            </a:r>
            <a:r>
              <a:rPr lang="en-US" dirty="0" err="1"/>
              <a:t>keefektifan</a:t>
            </a:r>
            <a:r>
              <a:rPr lang="en-US" dirty="0"/>
              <a:t> </a:t>
            </a:r>
            <a:r>
              <a:rPr lang="en-US" dirty="0" err="1"/>
              <a:t>dan</a:t>
            </a:r>
            <a:r>
              <a:rPr lang="en-US" dirty="0"/>
              <a:t> </a:t>
            </a:r>
            <a:r>
              <a:rPr lang="en-US" dirty="0" err="1"/>
              <a:t>efisiensi</a:t>
            </a:r>
            <a:r>
              <a:rPr lang="en-US" dirty="0"/>
              <a:t> </a:t>
            </a:r>
            <a:r>
              <a:rPr lang="en-US" dirty="0" err="1"/>
              <a:t>pengelolaannya</a:t>
            </a:r>
            <a:r>
              <a:rPr lang="en-US" dirty="0"/>
              <a:t>. </a:t>
            </a:r>
            <a:endParaRPr lang="en-US" dirty="0" smtClean="0"/>
          </a:p>
          <a:p>
            <a:pPr algn="just"/>
            <a:r>
              <a:rPr lang="en-US" dirty="0" smtClean="0"/>
              <a:t>Audit </a:t>
            </a:r>
            <a:r>
              <a:rPr lang="en-US" dirty="0"/>
              <a:t>TI </a:t>
            </a:r>
            <a:r>
              <a:rPr lang="en-US" dirty="0" smtClean="0"/>
              <a:t>:</a:t>
            </a:r>
          </a:p>
          <a:p>
            <a:pPr marL="914400" lvl="1" indent="-514350" algn="just">
              <a:buFont typeface="+mj-lt"/>
              <a:buAutoNum type="alphaLcPeriod"/>
            </a:pPr>
            <a:r>
              <a:rPr lang="en-US" dirty="0" err="1" smtClean="0"/>
              <a:t>untuk</a:t>
            </a:r>
            <a:r>
              <a:rPr lang="en-US" dirty="0" smtClean="0"/>
              <a:t> </a:t>
            </a:r>
            <a:r>
              <a:rPr lang="en-US" dirty="0" err="1"/>
              <a:t>menjaga</a:t>
            </a:r>
            <a:r>
              <a:rPr lang="en-US" dirty="0"/>
              <a:t> </a:t>
            </a:r>
            <a:r>
              <a:rPr lang="en-US" dirty="0" err="1"/>
              <a:t>keamanan</a:t>
            </a:r>
            <a:r>
              <a:rPr lang="en-US" dirty="0"/>
              <a:t> </a:t>
            </a:r>
            <a:r>
              <a:rPr lang="en-US" dirty="0" err="1"/>
              <a:t>sistem</a:t>
            </a:r>
            <a:r>
              <a:rPr lang="en-US" dirty="0"/>
              <a:t> </a:t>
            </a:r>
            <a:r>
              <a:rPr lang="en-US" dirty="0" err="1"/>
              <a:t>informasi</a:t>
            </a:r>
            <a:r>
              <a:rPr lang="en-US" dirty="0"/>
              <a:t> </a:t>
            </a:r>
            <a:r>
              <a:rPr lang="en-US" dirty="0" err="1"/>
              <a:t>sebagai</a:t>
            </a:r>
            <a:r>
              <a:rPr lang="en-US" dirty="0"/>
              <a:t> asset </a:t>
            </a:r>
            <a:r>
              <a:rPr lang="en-US" dirty="0" err="1" smtClean="0"/>
              <a:t>organisasi</a:t>
            </a:r>
            <a:r>
              <a:rPr lang="en-US" dirty="0" smtClean="0"/>
              <a:t> </a:t>
            </a:r>
          </a:p>
          <a:p>
            <a:pPr marL="914400" lvl="1" indent="-514350" algn="just">
              <a:buFont typeface="+mj-lt"/>
              <a:buAutoNum type="alphaLcPeriod"/>
            </a:pPr>
            <a:r>
              <a:rPr lang="en-US" dirty="0" err="1" smtClean="0"/>
              <a:t>untuk</a:t>
            </a:r>
            <a:r>
              <a:rPr lang="en-US" dirty="0" smtClean="0"/>
              <a:t> </a:t>
            </a:r>
            <a:r>
              <a:rPr lang="en-US" dirty="0" err="1"/>
              <a:t>mempertahankan</a:t>
            </a:r>
            <a:r>
              <a:rPr lang="en-US" dirty="0"/>
              <a:t> </a:t>
            </a:r>
            <a:r>
              <a:rPr lang="en-US" dirty="0" err="1"/>
              <a:t>integritas</a:t>
            </a:r>
            <a:r>
              <a:rPr lang="en-US" dirty="0"/>
              <a:t> </a:t>
            </a:r>
            <a:r>
              <a:rPr lang="en-US" dirty="0" err="1"/>
              <a:t>informasi</a:t>
            </a:r>
            <a:r>
              <a:rPr lang="en-US" dirty="0"/>
              <a:t> yang </a:t>
            </a:r>
            <a:r>
              <a:rPr lang="en-US" dirty="0" err="1"/>
              <a:t>disimpan</a:t>
            </a:r>
            <a:r>
              <a:rPr lang="en-US" dirty="0"/>
              <a:t> </a:t>
            </a:r>
            <a:r>
              <a:rPr lang="en-US" dirty="0" err="1"/>
              <a:t>dan</a:t>
            </a:r>
            <a:r>
              <a:rPr lang="en-US" dirty="0"/>
              <a:t> </a:t>
            </a:r>
            <a:r>
              <a:rPr lang="en-US" dirty="0" err="1"/>
              <a:t>diolah</a:t>
            </a:r>
            <a:r>
              <a:rPr lang="en-US" dirty="0"/>
              <a:t> </a:t>
            </a:r>
            <a:endParaRPr lang="en-US" dirty="0" smtClean="0"/>
          </a:p>
          <a:p>
            <a:pPr marL="914400" lvl="1" indent="-514350" algn="just">
              <a:buFont typeface="+mj-lt"/>
              <a:buAutoNum type="alphaLcPeriod"/>
            </a:pPr>
            <a:r>
              <a:rPr lang="en-US" dirty="0" err="1" smtClean="0"/>
              <a:t>untuk</a:t>
            </a:r>
            <a:r>
              <a:rPr lang="en-US" dirty="0" smtClean="0"/>
              <a:t> </a:t>
            </a:r>
            <a:r>
              <a:rPr lang="en-US" dirty="0" err="1"/>
              <a:t>meningkatkan</a:t>
            </a:r>
            <a:r>
              <a:rPr lang="en-US" dirty="0"/>
              <a:t> </a:t>
            </a:r>
            <a:r>
              <a:rPr lang="en-US" dirty="0" err="1"/>
              <a:t>keefektifan</a:t>
            </a:r>
            <a:r>
              <a:rPr lang="en-US" dirty="0"/>
              <a:t> </a:t>
            </a:r>
            <a:r>
              <a:rPr lang="en-US" dirty="0" err="1"/>
              <a:t>penggunaan</a:t>
            </a:r>
            <a:r>
              <a:rPr lang="en-US" dirty="0"/>
              <a:t> </a:t>
            </a:r>
            <a:r>
              <a:rPr lang="en-US" dirty="0" err="1"/>
              <a:t>teknologi</a:t>
            </a:r>
            <a:r>
              <a:rPr lang="en-US" dirty="0"/>
              <a:t> </a:t>
            </a:r>
            <a:r>
              <a:rPr lang="en-US" dirty="0" err="1"/>
              <a:t>informasi</a:t>
            </a:r>
            <a:r>
              <a:rPr lang="en-US" dirty="0"/>
              <a:t> </a:t>
            </a:r>
            <a:r>
              <a:rPr lang="en-US" dirty="0" err="1"/>
              <a:t>serta</a:t>
            </a:r>
            <a:r>
              <a:rPr lang="en-US" dirty="0"/>
              <a:t> </a:t>
            </a:r>
            <a:r>
              <a:rPr lang="en-US" dirty="0" err="1"/>
              <a:t>mendukung</a:t>
            </a:r>
            <a:r>
              <a:rPr lang="en-US" dirty="0"/>
              <a:t> </a:t>
            </a:r>
            <a:r>
              <a:rPr lang="en-US" dirty="0" err="1"/>
              <a:t>efisiensi</a:t>
            </a:r>
            <a:r>
              <a:rPr lang="en-US" dirty="0"/>
              <a:t> </a:t>
            </a:r>
            <a:r>
              <a:rPr lang="en-US" dirty="0" err="1"/>
              <a:t>dalam</a:t>
            </a:r>
            <a:r>
              <a:rPr lang="en-US" dirty="0"/>
              <a:t> </a:t>
            </a:r>
            <a:r>
              <a:rPr lang="en-US" dirty="0" err="1" smtClean="0"/>
              <a:t>organisasi</a:t>
            </a:r>
            <a:endParaRPr lang="en-US" dirty="0"/>
          </a:p>
          <a:p>
            <a:pPr marL="0" indent="0" algn="just">
              <a:buNone/>
            </a:pPr>
            <a:endParaRPr lang="en-US" dirty="0"/>
          </a:p>
        </p:txBody>
      </p:sp>
    </p:spTree>
    <p:extLst>
      <p:ext uri="{BB962C8B-B14F-4D97-AF65-F5344CB8AC3E}">
        <p14:creationId xmlns:p14="http://schemas.microsoft.com/office/powerpoint/2010/main" val="2500430644"/>
      </p:ext>
    </p:extLst>
  </p:cSld>
  <p:clrMapOvr>
    <a:masterClrMapping/>
  </p:clrMapOvr>
  <p:transition spd="slow">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Pengertian</a:t>
            </a:r>
            <a:r>
              <a:rPr lang="en-US" dirty="0" smtClean="0"/>
              <a:t> IT Audit</a:t>
            </a:r>
            <a:endParaRPr lang="en-US" dirty="0"/>
          </a:p>
        </p:txBody>
      </p:sp>
      <p:sp>
        <p:nvSpPr>
          <p:cNvPr id="3" name="Content Placeholder 2"/>
          <p:cNvSpPr>
            <a:spLocks noGrp="1"/>
          </p:cNvSpPr>
          <p:nvPr>
            <p:ph idx="1"/>
          </p:nvPr>
        </p:nvSpPr>
        <p:spPr/>
        <p:txBody>
          <a:bodyPr>
            <a:normAutofit/>
          </a:bodyPr>
          <a:lstStyle/>
          <a:p>
            <a:pPr marL="0" indent="0" algn="just">
              <a:buNone/>
            </a:pPr>
            <a:r>
              <a:rPr lang="en-US" b="1" dirty="0" smtClean="0"/>
              <a:t>IT Audit </a:t>
            </a:r>
            <a:r>
              <a:rPr lang="en-US" dirty="0"/>
              <a:t> </a:t>
            </a:r>
            <a:r>
              <a:rPr lang="en-US" dirty="0" err="1"/>
              <a:t>adalah</a:t>
            </a:r>
            <a:r>
              <a:rPr lang="en-US" dirty="0"/>
              <a:t> </a:t>
            </a:r>
            <a:r>
              <a:rPr lang="en-US" dirty="0" err="1"/>
              <a:t>bentuk</a:t>
            </a:r>
            <a:r>
              <a:rPr lang="en-US" dirty="0"/>
              <a:t> </a:t>
            </a:r>
            <a:r>
              <a:rPr lang="en-US" dirty="0" err="1"/>
              <a:t>pengawasan</a:t>
            </a:r>
            <a:r>
              <a:rPr lang="en-US" dirty="0"/>
              <a:t> </a:t>
            </a:r>
            <a:r>
              <a:rPr lang="en-US" dirty="0" err="1"/>
              <a:t>dan</a:t>
            </a:r>
            <a:r>
              <a:rPr lang="en-US" dirty="0"/>
              <a:t> </a:t>
            </a:r>
            <a:r>
              <a:rPr lang="en-US" dirty="0" err="1"/>
              <a:t>pengendalian</a:t>
            </a:r>
            <a:r>
              <a:rPr lang="en-US" dirty="0"/>
              <a:t> </a:t>
            </a:r>
            <a:r>
              <a:rPr lang="en-US" dirty="0" err="1"/>
              <a:t>dari</a:t>
            </a:r>
            <a:r>
              <a:rPr lang="en-US" dirty="0"/>
              <a:t> </a:t>
            </a:r>
            <a:r>
              <a:rPr lang="en-US" dirty="0" err="1"/>
              <a:t>infrastruktur</a:t>
            </a:r>
            <a:r>
              <a:rPr lang="en-US" dirty="0"/>
              <a:t> </a:t>
            </a:r>
            <a:r>
              <a:rPr lang="en-US" dirty="0" err="1"/>
              <a:t>teknologi</a:t>
            </a:r>
            <a:r>
              <a:rPr lang="en-US" dirty="0"/>
              <a:t> </a:t>
            </a:r>
            <a:r>
              <a:rPr lang="en-US" dirty="0" err="1"/>
              <a:t>informasi</a:t>
            </a:r>
            <a:r>
              <a:rPr lang="en-US" dirty="0"/>
              <a:t> </a:t>
            </a:r>
            <a:r>
              <a:rPr lang="en-US" dirty="0" err="1"/>
              <a:t>secara</a:t>
            </a:r>
            <a:r>
              <a:rPr lang="en-US" dirty="0"/>
              <a:t> </a:t>
            </a:r>
            <a:r>
              <a:rPr lang="en-US" dirty="0" err="1"/>
              <a:t>menyeluruh</a:t>
            </a:r>
            <a:r>
              <a:rPr lang="en-US" dirty="0"/>
              <a:t>. </a:t>
            </a:r>
            <a:endParaRPr lang="en-US" dirty="0" smtClean="0"/>
          </a:p>
          <a:p>
            <a:pPr marL="0" indent="0" algn="just">
              <a:buNone/>
            </a:pPr>
            <a:endParaRPr lang="en-US" dirty="0"/>
          </a:p>
          <a:p>
            <a:pPr marL="0" indent="0" algn="just">
              <a:buNone/>
            </a:pPr>
            <a:r>
              <a:rPr lang="en-US" dirty="0"/>
              <a:t> </a:t>
            </a:r>
            <a:r>
              <a:rPr lang="en-US" b="1" dirty="0"/>
              <a:t>IT </a:t>
            </a:r>
            <a:r>
              <a:rPr lang="en-US" b="1" dirty="0" smtClean="0"/>
              <a:t>Audit</a:t>
            </a:r>
            <a:r>
              <a:rPr lang="en-US" dirty="0"/>
              <a:t> </a:t>
            </a:r>
            <a:r>
              <a:rPr lang="en-US" dirty="0" err="1"/>
              <a:t>adalah</a:t>
            </a:r>
            <a:r>
              <a:rPr lang="en-US" dirty="0"/>
              <a:t> </a:t>
            </a:r>
            <a:r>
              <a:rPr lang="en-US" dirty="0" err="1"/>
              <a:t>pemeriksaan</a:t>
            </a:r>
            <a:r>
              <a:rPr lang="en-US" dirty="0"/>
              <a:t> </a:t>
            </a:r>
            <a:r>
              <a:rPr lang="en-US" dirty="0" err="1"/>
              <a:t>dan</a:t>
            </a:r>
            <a:r>
              <a:rPr lang="en-US" dirty="0"/>
              <a:t> </a:t>
            </a:r>
            <a:r>
              <a:rPr lang="en-US" dirty="0" err="1"/>
              <a:t>evaluasi</a:t>
            </a:r>
            <a:r>
              <a:rPr lang="en-US" dirty="0"/>
              <a:t> </a:t>
            </a:r>
            <a:r>
              <a:rPr lang="en-US" dirty="0" err="1"/>
              <a:t>infrastruktur</a:t>
            </a:r>
            <a:r>
              <a:rPr lang="en-US" dirty="0"/>
              <a:t> </a:t>
            </a:r>
            <a:r>
              <a:rPr lang="en-US" dirty="0" err="1"/>
              <a:t>teknologi</a:t>
            </a:r>
            <a:r>
              <a:rPr lang="en-US" dirty="0"/>
              <a:t> </a:t>
            </a:r>
            <a:r>
              <a:rPr lang="en-US" dirty="0" err="1"/>
              <a:t>informasi</a:t>
            </a:r>
            <a:r>
              <a:rPr lang="en-US" dirty="0"/>
              <a:t> </a:t>
            </a:r>
            <a:r>
              <a:rPr lang="en-US" dirty="0" err="1"/>
              <a:t>organisasi</a:t>
            </a:r>
            <a:r>
              <a:rPr lang="en-US" dirty="0"/>
              <a:t>, </a:t>
            </a:r>
            <a:r>
              <a:rPr lang="en-US" dirty="0" err="1"/>
              <a:t>aplikasi</a:t>
            </a:r>
            <a:r>
              <a:rPr lang="en-US" dirty="0"/>
              <a:t>, </a:t>
            </a:r>
            <a:r>
              <a:rPr lang="en-US" dirty="0" err="1"/>
              <a:t>penggunaan</a:t>
            </a:r>
            <a:r>
              <a:rPr lang="en-US" dirty="0"/>
              <a:t> </a:t>
            </a:r>
            <a:r>
              <a:rPr lang="en-US" dirty="0" err="1"/>
              <a:t>dan</a:t>
            </a:r>
            <a:r>
              <a:rPr lang="en-US" dirty="0"/>
              <a:t> </a:t>
            </a:r>
            <a:r>
              <a:rPr lang="en-US" dirty="0" err="1"/>
              <a:t>manajemen</a:t>
            </a:r>
            <a:r>
              <a:rPr lang="en-US" dirty="0"/>
              <a:t> data, </a:t>
            </a:r>
            <a:r>
              <a:rPr lang="en-US" dirty="0" err="1"/>
              <a:t>kebijakan</a:t>
            </a:r>
            <a:r>
              <a:rPr lang="en-US" dirty="0"/>
              <a:t>, </a:t>
            </a:r>
            <a:r>
              <a:rPr lang="en-US" dirty="0" err="1"/>
              <a:t>prosedur</a:t>
            </a:r>
            <a:r>
              <a:rPr lang="en-US" dirty="0"/>
              <a:t>, </a:t>
            </a:r>
            <a:r>
              <a:rPr lang="en-US" dirty="0" err="1"/>
              <a:t>dan</a:t>
            </a:r>
            <a:r>
              <a:rPr lang="en-US" dirty="0"/>
              <a:t> proses </a:t>
            </a:r>
            <a:r>
              <a:rPr lang="en-US" dirty="0" err="1"/>
              <a:t>operasional</a:t>
            </a:r>
            <a:r>
              <a:rPr lang="en-US" dirty="0"/>
              <a:t> </a:t>
            </a:r>
            <a:r>
              <a:rPr lang="en-US" dirty="0" err="1"/>
              <a:t>terhadap</a:t>
            </a:r>
            <a:r>
              <a:rPr lang="en-US" dirty="0"/>
              <a:t> </a:t>
            </a:r>
            <a:r>
              <a:rPr lang="en-US" dirty="0" err="1"/>
              <a:t>standar</a:t>
            </a:r>
            <a:r>
              <a:rPr lang="en-US" dirty="0"/>
              <a:t> yang </a:t>
            </a:r>
            <a:r>
              <a:rPr lang="en-US" dirty="0" err="1"/>
              <a:t>diakui</a:t>
            </a:r>
            <a:r>
              <a:rPr lang="en-US" dirty="0"/>
              <a:t> </a:t>
            </a:r>
            <a:r>
              <a:rPr lang="en-US" dirty="0" err="1"/>
              <a:t>atau</a:t>
            </a:r>
            <a:r>
              <a:rPr lang="en-US" dirty="0"/>
              <a:t> </a:t>
            </a:r>
            <a:r>
              <a:rPr lang="en-US" dirty="0" err="1"/>
              <a:t>kebijakan</a:t>
            </a:r>
            <a:r>
              <a:rPr lang="en-US" dirty="0"/>
              <a:t> yang </a:t>
            </a:r>
            <a:r>
              <a:rPr lang="en-US" dirty="0" err="1"/>
              <a:t>ditetapkan</a:t>
            </a:r>
            <a:r>
              <a:rPr lang="en-US" dirty="0"/>
              <a:t>.</a:t>
            </a:r>
          </a:p>
        </p:txBody>
      </p:sp>
    </p:spTree>
    <p:extLst>
      <p:ext uri="{BB962C8B-B14F-4D97-AF65-F5344CB8AC3E}">
        <p14:creationId xmlns:p14="http://schemas.microsoft.com/office/powerpoint/2010/main" val="653512260"/>
      </p:ext>
    </p:extLst>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a:t>
            </a:r>
            <a:r>
              <a:rPr lang="en-US" dirty="0" smtClean="0"/>
              <a:t>Auditor</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b="1" dirty="0" smtClean="0"/>
              <a:t>IT Auditor </a:t>
            </a:r>
            <a:r>
              <a:rPr lang="en-US" dirty="0" err="1" smtClean="0"/>
              <a:t>adalah</a:t>
            </a:r>
            <a:r>
              <a:rPr lang="en-US" dirty="0" smtClean="0"/>
              <a:t> </a:t>
            </a:r>
            <a:r>
              <a:rPr lang="en-US" dirty="0"/>
              <a:t>orang yang </a:t>
            </a:r>
            <a:r>
              <a:rPr lang="en-US" dirty="0" err="1"/>
              <a:t>bertanggung</a:t>
            </a:r>
            <a:r>
              <a:rPr lang="en-US" dirty="0"/>
              <a:t> </a:t>
            </a:r>
            <a:r>
              <a:rPr lang="en-US" dirty="0" err="1"/>
              <a:t>jawab</a:t>
            </a:r>
            <a:r>
              <a:rPr lang="en-US" dirty="0"/>
              <a:t> </a:t>
            </a:r>
            <a:r>
              <a:rPr lang="en-US" dirty="0" err="1"/>
              <a:t>untuk</a:t>
            </a:r>
            <a:r>
              <a:rPr lang="en-US" dirty="0"/>
              <a:t> </a:t>
            </a:r>
            <a:r>
              <a:rPr lang="en-US" dirty="0" err="1"/>
              <a:t>menganalisis</a:t>
            </a:r>
            <a:r>
              <a:rPr lang="en-US" dirty="0"/>
              <a:t> </a:t>
            </a:r>
            <a:r>
              <a:rPr lang="en-US" dirty="0" err="1"/>
              <a:t>dan</a:t>
            </a:r>
            <a:r>
              <a:rPr lang="en-US" dirty="0"/>
              <a:t> </a:t>
            </a:r>
            <a:r>
              <a:rPr lang="en-US" dirty="0" err="1"/>
              <a:t>menilai</a:t>
            </a:r>
            <a:r>
              <a:rPr lang="en-US" dirty="0"/>
              <a:t> </a:t>
            </a:r>
            <a:r>
              <a:rPr lang="en-US" dirty="0" err="1"/>
              <a:t>infrastruktur</a:t>
            </a:r>
            <a:r>
              <a:rPr lang="en-US" dirty="0"/>
              <a:t> </a:t>
            </a:r>
            <a:r>
              <a:rPr lang="en-US" dirty="0" err="1"/>
              <a:t>teknologi</a:t>
            </a:r>
            <a:r>
              <a:rPr lang="en-US" dirty="0"/>
              <a:t> </a:t>
            </a:r>
            <a:r>
              <a:rPr lang="en-US" dirty="0" err="1"/>
              <a:t>perusahaan</a:t>
            </a:r>
            <a:r>
              <a:rPr lang="en-US" dirty="0"/>
              <a:t> </a:t>
            </a:r>
            <a:r>
              <a:rPr lang="en-US" dirty="0" err="1"/>
              <a:t>untuk</a:t>
            </a:r>
            <a:r>
              <a:rPr lang="en-US" dirty="0"/>
              <a:t> </a:t>
            </a:r>
            <a:r>
              <a:rPr lang="en-US" dirty="0" err="1"/>
              <a:t>memastikan</a:t>
            </a:r>
            <a:r>
              <a:rPr lang="en-US" dirty="0"/>
              <a:t> proses </a:t>
            </a:r>
            <a:r>
              <a:rPr lang="en-US" dirty="0" err="1"/>
              <a:t>dan</a:t>
            </a:r>
            <a:r>
              <a:rPr lang="en-US" dirty="0"/>
              <a:t> </a:t>
            </a:r>
            <a:r>
              <a:rPr lang="en-US" dirty="0" err="1"/>
              <a:t>sistem</a:t>
            </a:r>
            <a:r>
              <a:rPr lang="en-US" dirty="0"/>
              <a:t> </a:t>
            </a:r>
            <a:r>
              <a:rPr lang="en-US" dirty="0" err="1"/>
              <a:t>berjalan</a:t>
            </a:r>
            <a:r>
              <a:rPr lang="en-US" dirty="0"/>
              <a:t> </a:t>
            </a:r>
            <a:r>
              <a:rPr lang="en-US" dirty="0" err="1"/>
              <a:t>secara</a:t>
            </a:r>
            <a:r>
              <a:rPr lang="en-US" dirty="0"/>
              <a:t> </a:t>
            </a:r>
            <a:r>
              <a:rPr lang="en-US" dirty="0" err="1"/>
              <a:t>akurat</a:t>
            </a:r>
            <a:r>
              <a:rPr lang="en-US" dirty="0"/>
              <a:t> </a:t>
            </a:r>
            <a:r>
              <a:rPr lang="en-US" dirty="0" err="1"/>
              <a:t>dan</a:t>
            </a:r>
            <a:r>
              <a:rPr lang="en-US" dirty="0"/>
              <a:t> </a:t>
            </a:r>
            <a:r>
              <a:rPr lang="en-US" dirty="0" err="1"/>
              <a:t>efisien</a:t>
            </a:r>
            <a:r>
              <a:rPr lang="en-US" dirty="0"/>
              <a:t>, </a:t>
            </a:r>
            <a:r>
              <a:rPr lang="en-US" dirty="0" err="1" smtClean="0"/>
              <a:t>serta</a:t>
            </a:r>
            <a:r>
              <a:rPr lang="en-US" dirty="0" smtClean="0"/>
              <a:t> </a:t>
            </a:r>
            <a:r>
              <a:rPr lang="en-US" dirty="0" err="1"/>
              <a:t>tetap</a:t>
            </a:r>
            <a:r>
              <a:rPr lang="en-US" dirty="0"/>
              <a:t> </a:t>
            </a:r>
            <a:r>
              <a:rPr lang="en-US" dirty="0" err="1"/>
              <a:t>aman</a:t>
            </a:r>
            <a:r>
              <a:rPr lang="en-US" dirty="0"/>
              <a:t> </a:t>
            </a:r>
            <a:r>
              <a:rPr lang="en-US" dirty="0" err="1"/>
              <a:t>dan</a:t>
            </a:r>
            <a:r>
              <a:rPr lang="en-US" dirty="0"/>
              <a:t> </a:t>
            </a:r>
            <a:r>
              <a:rPr lang="en-US" dirty="0" err="1"/>
              <a:t>memenuhi</a:t>
            </a:r>
            <a:r>
              <a:rPr lang="en-US" dirty="0"/>
              <a:t> </a:t>
            </a:r>
            <a:r>
              <a:rPr lang="en-US" dirty="0" err="1"/>
              <a:t>peraturan</a:t>
            </a:r>
            <a:r>
              <a:rPr lang="en-US" dirty="0"/>
              <a:t> </a:t>
            </a:r>
            <a:r>
              <a:rPr lang="en-US" dirty="0" err="1"/>
              <a:t>kepatuhan</a:t>
            </a:r>
            <a:r>
              <a:rPr lang="en-US" dirty="0"/>
              <a:t>.</a:t>
            </a:r>
          </a:p>
          <a:p>
            <a:pPr algn="just"/>
            <a:r>
              <a:rPr lang="en-US" b="1" dirty="0"/>
              <a:t>IT A</a:t>
            </a:r>
            <a:r>
              <a:rPr lang="en-US" b="1" dirty="0" smtClean="0"/>
              <a:t>uditor</a:t>
            </a:r>
            <a:r>
              <a:rPr lang="en-US" dirty="0"/>
              <a:t> </a:t>
            </a:r>
            <a:r>
              <a:rPr lang="en-US" dirty="0" err="1"/>
              <a:t>juga</a:t>
            </a:r>
            <a:r>
              <a:rPr lang="en-US" dirty="0"/>
              <a:t> </a:t>
            </a:r>
            <a:r>
              <a:rPr lang="en-US" dirty="0" err="1"/>
              <a:t>mengidentifikasi</a:t>
            </a:r>
            <a:r>
              <a:rPr lang="en-US" dirty="0"/>
              <a:t> </a:t>
            </a:r>
            <a:r>
              <a:rPr lang="en-US" dirty="0" err="1"/>
              <a:t>setiap</a:t>
            </a:r>
            <a:r>
              <a:rPr lang="en-US" dirty="0"/>
              <a:t> </a:t>
            </a:r>
            <a:r>
              <a:rPr lang="en-US" dirty="0" err="1"/>
              <a:t>masalah</a:t>
            </a:r>
            <a:r>
              <a:rPr lang="en-US" dirty="0"/>
              <a:t> </a:t>
            </a:r>
            <a:r>
              <a:rPr lang="en-US" dirty="0" err="1"/>
              <a:t>teknologi</a:t>
            </a:r>
            <a:r>
              <a:rPr lang="en-US" dirty="0"/>
              <a:t> yang </a:t>
            </a:r>
            <a:r>
              <a:rPr lang="en-US" dirty="0" err="1"/>
              <a:t>berada</a:t>
            </a:r>
            <a:r>
              <a:rPr lang="en-US" dirty="0"/>
              <a:t> di </a:t>
            </a:r>
            <a:r>
              <a:rPr lang="en-US" dirty="0" err="1"/>
              <a:t>bawah</a:t>
            </a:r>
            <a:r>
              <a:rPr lang="en-US" dirty="0"/>
              <a:t> audit, </a:t>
            </a:r>
            <a:r>
              <a:rPr lang="en-US" dirty="0" err="1"/>
              <a:t>khususnya</a:t>
            </a:r>
            <a:r>
              <a:rPr lang="en-US" dirty="0"/>
              <a:t> yang </a:t>
            </a:r>
            <a:r>
              <a:rPr lang="en-US" dirty="0" err="1"/>
              <a:t>terkait</a:t>
            </a:r>
            <a:r>
              <a:rPr lang="en-US" dirty="0"/>
              <a:t> </a:t>
            </a:r>
            <a:r>
              <a:rPr lang="en-US" dirty="0" err="1"/>
              <a:t>dengan</a:t>
            </a:r>
            <a:r>
              <a:rPr lang="en-US" dirty="0"/>
              <a:t> </a:t>
            </a:r>
            <a:r>
              <a:rPr lang="en-US" dirty="0" err="1"/>
              <a:t>keamanan</a:t>
            </a:r>
            <a:r>
              <a:rPr lang="en-US" dirty="0"/>
              <a:t> </a:t>
            </a:r>
            <a:r>
              <a:rPr lang="en-US" dirty="0" err="1"/>
              <a:t>dan</a:t>
            </a:r>
            <a:r>
              <a:rPr lang="en-US" dirty="0"/>
              <a:t> </a:t>
            </a:r>
            <a:r>
              <a:rPr lang="en-US" dirty="0" err="1"/>
              <a:t>manajemen</a:t>
            </a:r>
            <a:r>
              <a:rPr lang="en-US" dirty="0"/>
              <a:t> </a:t>
            </a:r>
            <a:r>
              <a:rPr lang="en-US" dirty="0" err="1"/>
              <a:t>risiko</a:t>
            </a:r>
            <a:r>
              <a:rPr lang="en-US" dirty="0"/>
              <a:t> </a:t>
            </a:r>
            <a:r>
              <a:rPr lang="en-US" dirty="0" err="1"/>
              <a:t>atau</a:t>
            </a:r>
            <a:r>
              <a:rPr lang="en-US" dirty="0"/>
              <a:t> </a:t>
            </a:r>
            <a:r>
              <a:rPr lang="en-US" i="1" dirty="0"/>
              <a:t>risk management</a:t>
            </a:r>
            <a:r>
              <a:rPr lang="en-US" dirty="0"/>
              <a:t>.</a:t>
            </a:r>
          </a:p>
          <a:p>
            <a:pPr algn="just"/>
            <a:r>
              <a:rPr lang="en-US" dirty="0" err="1"/>
              <a:t>Dalam</a:t>
            </a:r>
            <a:r>
              <a:rPr lang="en-US" dirty="0"/>
              <a:t> </a:t>
            </a:r>
            <a:r>
              <a:rPr lang="en-US" dirty="0" err="1"/>
              <a:t>prosesnya</a:t>
            </a:r>
            <a:r>
              <a:rPr lang="en-US" dirty="0"/>
              <a:t>, </a:t>
            </a:r>
            <a:r>
              <a:rPr lang="en-US" dirty="0" err="1"/>
              <a:t>jika</a:t>
            </a:r>
            <a:r>
              <a:rPr lang="en-US" dirty="0"/>
              <a:t> </a:t>
            </a:r>
            <a:r>
              <a:rPr lang="en-US" dirty="0" err="1"/>
              <a:t>masalah</a:t>
            </a:r>
            <a:r>
              <a:rPr lang="en-US" dirty="0"/>
              <a:t> </a:t>
            </a:r>
            <a:r>
              <a:rPr lang="en-US" dirty="0" err="1"/>
              <a:t>diidentifikasi</a:t>
            </a:r>
            <a:r>
              <a:rPr lang="en-US" dirty="0"/>
              <a:t>, auditor </a:t>
            </a:r>
            <a:r>
              <a:rPr lang="en-US" dirty="0" smtClean="0"/>
              <a:t>IT </a:t>
            </a:r>
            <a:r>
              <a:rPr lang="en-US" dirty="0" err="1"/>
              <a:t>bertanggung</a:t>
            </a:r>
            <a:r>
              <a:rPr lang="en-US" dirty="0"/>
              <a:t> </a:t>
            </a:r>
            <a:r>
              <a:rPr lang="en-US" dirty="0" err="1"/>
              <a:t>jawab</a:t>
            </a:r>
            <a:r>
              <a:rPr lang="en-US" dirty="0"/>
              <a:t> </a:t>
            </a:r>
            <a:r>
              <a:rPr lang="en-US" dirty="0" err="1"/>
              <a:t>untuk</a:t>
            </a:r>
            <a:r>
              <a:rPr lang="en-US" dirty="0"/>
              <a:t> </a:t>
            </a:r>
            <a:r>
              <a:rPr lang="en-US" dirty="0" err="1" smtClean="0"/>
              <a:t>mengkomunikasikan</a:t>
            </a:r>
            <a:r>
              <a:rPr lang="en-US" dirty="0" smtClean="0"/>
              <a:t> </a:t>
            </a:r>
            <a:r>
              <a:rPr lang="en-US" dirty="0" err="1"/>
              <a:t>temuan</a:t>
            </a:r>
            <a:r>
              <a:rPr lang="en-US" dirty="0"/>
              <a:t> </a:t>
            </a:r>
            <a:r>
              <a:rPr lang="en-US" dirty="0" err="1"/>
              <a:t>mereka</a:t>
            </a:r>
            <a:r>
              <a:rPr lang="en-US" dirty="0"/>
              <a:t> </a:t>
            </a:r>
            <a:r>
              <a:rPr lang="en-US" dirty="0" err="1"/>
              <a:t>kepada</a:t>
            </a:r>
            <a:r>
              <a:rPr lang="en-US" dirty="0"/>
              <a:t> orang lain </a:t>
            </a:r>
            <a:r>
              <a:rPr lang="en-US" dirty="0" err="1"/>
              <a:t>dalam</a:t>
            </a:r>
            <a:r>
              <a:rPr lang="en-US" dirty="0"/>
              <a:t> </a:t>
            </a:r>
            <a:r>
              <a:rPr lang="en-US" dirty="0" err="1"/>
              <a:t>organisasi</a:t>
            </a:r>
            <a:r>
              <a:rPr lang="en-US" dirty="0"/>
              <a:t> </a:t>
            </a:r>
            <a:r>
              <a:rPr lang="en-US" dirty="0" err="1"/>
              <a:t>dan</a:t>
            </a:r>
            <a:r>
              <a:rPr lang="en-US" dirty="0"/>
              <a:t> </a:t>
            </a:r>
            <a:r>
              <a:rPr lang="en-US" dirty="0" err="1"/>
              <a:t>menawarkan</a:t>
            </a:r>
            <a:r>
              <a:rPr lang="en-US" dirty="0"/>
              <a:t> </a:t>
            </a:r>
            <a:r>
              <a:rPr lang="en-US" dirty="0" err="1"/>
              <a:t>solusi</a:t>
            </a:r>
            <a:r>
              <a:rPr lang="en-US" dirty="0"/>
              <a:t> </a:t>
            </a:r>
            <a:r>
              <a:rPr lang="en-US" dirty="0" err="1"/>
              <a:t>untuk</a:t>
            </a:r>
            <a:r>
              <a:rPr lang="en-US" dirty="0"/>
              <a:t> </a:t>
            </a:r>
            <a:r>
              <a:rPr lang="en-US" dirty="0" err="1"/>
              <a:t>meningkatkan</a:t>
            </a:r>
            <a:r>
              <a:rPr lang="en-US" dirty="0"/>
              <a:t> </a:t>
            </a:r>
            <a:r>
              <a:rPr lang="en-US" dirty="0" err="1"/>
              <a:t>atau</a:t>
            </a:r>
            <a:r>
              <a:rPr lang="en-US" dirty="0"/>
              <a:t> </a:t>
            </a:r>
            <a:r>
              <a:rPr lang="en-US" dirty="0" err="1"/>
              <a:t>mengubah</a:t>
            </a:r>
            <a:r>
              <a:rPr lang="en-US" dirty="0"/>
              <a:t> proses </a:t>
            </a:r>
            <a:r>
              <a:rPr lang="en-US" dirty="0" err="1"/>
              <a:t>dan</a:t>
            </a:r>
            <a:r>
              <a:rPr lang="en-US" dirty="0"/>
              <a:t> </a:t>
            </a:r>
            <a:r>
              <a:rPr lang="en-US" dirty="0" err="1"/>
              <a:t>sistem</a:t>
            </a:r>
            <a:r>
              <a:rPr lang="en-US" dirty="0"/>
              <a:t> </a:t>
            </a:r>
            <a:r>
              <a:rPr lang="en-US" dirty="0" err="1"/>
              <a:t>untuk</a:t>
            </a:r>
            <a:r>
              <a:rPr lang="en-US" dirty="0"/>
              <a:t> </a:t>
            </a:r>
            <a:r>
              <a:rPr lang="en-US" dirty="0" err="1"/>
              <a:t>memastikan</a:t>
            </a:r>
            <a:r>
              <a:rPr lang="en-US" dirty="0"/>
              <a:t> </a:t>
            </a:r>
            <a:r>
              <a:rPr lang="en-US" dirty="0" err="1"/>
              <a:t>keamanan</a:t>
            </a:r>
            <a:r>
              <a:rPr lang="en-US" dirty="0"/>
              <a:t> </a:t>
            </a:r>
            <a:r>
              <a:rPr lang="en-US" dirty="0" err="1"/>
              <a:t>dan</a:t>
            </a:r>
            <a:r>
              <a:rPr lang="en-US" dirty="0"/>
              <a:t> </a:t>
            </a:r>
            <a:r>
              <a:rPr lang="en-US" dirty="0" err="1"/>
              <a:t>kepatuhan</a:t>
            </a:r>
            <a:r>
              <a:rPr lang="en-US" dirty="0"/>
              <a:t>.</a:t>
            </a:r>
          </a:p>
          <a:p>
            <a:endParaRPr lang="en-US" dirty="0"/>
          </a:p>
        </p:txBody>
      </p:sp>
    </p:spTree>
    <p:extLst>
      <p:ext uri="{BB962C8B-B14F-4D97-AF65-F5344CB8AC3E}">
        <p14:creationId xmlns:p14="http://schemas.microsoft.com/office/powerpoint/2010/main" val="4043174589"/>
      </p:ext>
    </p:extLst>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just"/>
            <a:r>
              <a:rPr lang="en-US" dirty="0" smtClean="0"/>
              <a:t>IT Auditor </a:t>
            </a:r>
            <a:r>
              <a:rPr lang="en-US" dirty="0" err="1" smtClean="0"/>
              <a:t>mengumpulkan</a:t>
            </a:r>
            <a:r>
              <a:rPr lang="en-US" dirty="0" smtClean="0"/>
              <a:t> </a:t>
            </a:r>
            <a:r>
              <a:rPr lang="en-US" dirty="0" err="1"/>
              <a:t>bukti-bukti</a:t>
            </a:r>
            <a:r>
              <a:rPr lang="en-US" dirty="0"/>
              <a:t> yang </a:t>
            </a:r>
            <a:r>
              <a:rPr lang="en-US" dirty="0" err="1"/>
              <a:t>memadai</a:t>
            </a:r>
            <a:r>
              <a:rPr lang="en-US" dirty="0"/>
              <a:t> </a:t>
            </a:r>
            <a:r>
              <a:rPr lang="en-US" dirty="0" err="1"/>
              <a:t>melalui</a:t>
            </a:r>
            <a:r>
              <a:rPr lang="en-US" dirty="0"/>
              <a:t> </a:t>
            </a:r>
            <a:r>
              <a:rPr lang="en-US" dirty="0" err="1"/>
              <a:t>berbagai</a:t>
            </a:r>
            <a:r>
              <a:rPr lang="en-US" dirty="0"/>
              <a:t> </a:t>
            </a:r>
            <a:r>
              <a:rPr lang="en-US" dirty="0" err="1"/>
              <a:t>teknik</a:t>
            </a:r>
            <a:r>
              <a:rPr lang="en-US" dirty="0"/>
              <a:t> </a:t>
            </a:r>
            <a:r>
              <a:rPr lang="en-US" dirty="0" err="1"/>
              <a:t>termasuk</a:t>
            </a:r>
            <a:r>
              <a:rPr lang="en-US" dirty="0"/>
              <a:t> survey, </a:t>
            </a:r>
            <a:r>
              <a:rPr lang="en-US" dirty="0" err="1"/>
              <a:t>wawancara</a:t>
            </a:r>
            <a:r>
              <a:rPr lang="en-US" dirty="0"/>
              <a:t>, </a:t>
            </a:r>
            <a:r>
              <a:rPr lang="en-US" dirty="0" err="1"/>
              <a:t>observasi</a:t>
            </a:r>
            <a:r>
              <a:rPr lang="en-US" dirty="0"/>
              <a:t> </a:t>
            </a:r>
            <a:r>
              <a:rPr lang="en-US" dirty="0" err="1"/>
              <a:t>dan</a:t>
            </a:r>
            <a:r>
              <a:rPr lang="en-US" dirty="0"/>
              <a:t> review </a:t>
            </a:r>
            <a:r>
              <a:rPr lang="en-US" dirty="0" err="1"/>
              <a:t>dokumentasi</a:t>
            </a:r>
            <a:r>
              <a:rPr lang="en-US" dirty="0"/>
              <a:t>. </a:t>
            </a:r>
            <a:endParaRPr lang="en-US" dirty="0" smtClean="0"/>
          </a:p>
          <a:p>
            <a:pPr algn="just"/>
            <a:r>
              <a:rPr lang="en-US" dirty="0" err="1" smtClean="0"/>
              <a:t>Bukti-bukti</a:t>
            </a:r>
            <a:r>
              <a:rPr lang="en-US" dirty="0"/>
              <a:t> audit yang </a:t>
            </a:r>
            <a:r>
              <a:rPr lang="en-US" dirty="0" err="1"/>
              <a:t>diambil</a:t>
            </a:r>
            <a:r>
              <a:rPr lang="en-US" dirty="0"/>
              <a:t> </a:t>
            </a:r>
            <a:r>
              <a:rPr lang="en-US" dirty="0" err="1"/>
              <a:t>oleh</a:t>
            </a:r>
            <a:r>
              <a:rPr lang="en-US" dirty="0"/>
              <a:t> auditor </a:t>
            </a:r>
            <a:r>
              <a:rPr lang="en-US" dirty="0" err="1"/>
              <a:t>biasanya</a:t>
            </a:r>
            <a:r>
              <a:rPr lang="en-US" dirty="0"/>
              <a:t> </a:t>
            </a:r>
            <a:r>
              <a:rPr lang="en-US" dirty="0" err="1"/>
              <a:t>mencakup</a:t>
            </a:r>
            <a:r>
              <a:rPr lang="en-US" dirty="0"/>
              <a:t> pula </a:t>
            </a:r>
            <a:r>
              <a:rPr lang="en-US" dirty="0" err="1"/>
              <a:t>bukti</a:t>
            </a:r>
            <a:r>
              <a:rPr lang="en-US" dirty="0"/>
              <a:t> </a:t>
            </a:r>
            <a:r>
              <a:rPr lang="en-US" dirty="0" err="1"/>
              <a:t>elektronik</a:t>
            </a:r>
            <a:r>
              <a:rPr lang="en-US" dirty="0"/>
              <a:t>. </a:t>
            </a:r>
            <a:endParaRPr lang="en-US" dirty="0" smtClean="0"/>
          </a:p>
          <a:p>
            <a:pPr algn="just"/>
            <a:r>
              <a:rPr lang="en-US" dirty="0" smtClean="0"/>
              <a:t>IT </a:t>
            </a:r>
            <a:r>
              <a:rPr lang="en-US" dirty="0"/>
              <a:t>auditor </a:t>
            </a:r>
            <a:r>
              <a:rPr lang="en-US" dirty="0" err="1" smtClean="0"/>
              <a:t>menerapkan</a:t>
            </a:r>
            <a:r>
              <a:rPr lang="en-US" dirty="0"/>
              <a:t> </a:t>
            </a:r>
            <a:r>
              <a:rPr lang="en-US" dirty="0" err="1"/>
              <a:t>teknik</a:t>
            </a:r>
            <a:r>
              <a:rPr lang="en-US" dirty="0"/>
              <a:t> audit </a:t>
            </a:r>
            <a:r>
              <a:rPr lang="en-US" dirty="0" err="1"/>
              <a:t>berbantuan</a:t>
            </a:r>
            <a:r>
              <a:rPr lang="en-US" dirty="0"/>
              <a:t> computer, </a:t>
            </a:r>
            <a:r>
              <a:rPr lang="en-US" dirty="0" err="1"/>
              <a:t>disebut</a:t>
            </a:r>
            <a:r>
              <a:rPr lang="en-US" dirty="0"/>
              <a:t> </a:t>
            </a:r>
            <a:r>
              <a:rPr lang="en-US" dirty="0" err="1"/>
              <a:t>juga</a:t>
            </a:r>
            <a:r>
              <a:rPr lang="en-US" dirty="0"/>
              <a:t> </a:t>
            </a:r>
            <a:r>
              <a:rPr lang="en-US" dirty="0" err="1"/>
              <a:t>dengan</a:t>
            </a:r>
            <a:r>
              <a:rPr lang="en-US" dirty="0"/>
              <a:t> CAAT (Computer Aided Auditing Technique).  </a:t>
            </a:r>
            <a:r>
              <a:rPr lang="en-US" dirty="0" err="1"/>
              <a:t>Teknik</a:t>
            </a:r>
            <a:r>
              <a:rPr lang="en-US" dirty="0"/>
              <a:t> </a:t>
            </a:r>
            <a:r>
              <a:rPr lang="en-US" dirty="0" err="1"/>
              <a:t>ini</a:t>
            </a:r>
            <a:r>
              <a:rPr lang="en-US" dirty="0"/>
              <a:t> </a:t>
            </a:r>
            <a:r>
              <a:rPr lang="en-US" dirty="0" err="1"/>
              <a:t>digunakan</a:t>
            </a:r>
            <a:r>
              <a:rPr lang="en-US" dirty="0"/>
              <a:t> </a:t>
            </a:r>
            <a:r>
              <a:rPr lang="en-US" dirty="0" err="1"/>
              <a:t>untuk</a:t>
            </a:r>
            <a:r>
              <a:rPr lang="en-US" dirty="0"/>
              <a:t> </a:t>
            </a:r>
            <a:r>
              <a:rPr lang="en-US" dirty="0" err="1"/>
              <a:t>menganalisa</a:t>
            </a:r>
            <a:r>
              <a:rPr lang="en-US" dirty="0"/>
              <a:t> data, </a:t>
            </a:r>
            <a:r>
              <a:rPr lang="en-US" dirty="0" err="1"/>
              <a:t>misalnya</a:t>
            </a:r>
            <a:r>
              <a:rPr lang="en-US" dirty="0"/>
              <a:t> data </a:t>
            </a:r>
            <a:r>
              <a:rPr lang="en-US" dirty="0" err="1"/>
              <a:t>transaksi</a:t>
            </a:r>
            <a:r>
              <a:rPr lang="en-US" dirty="0"/>
              <a:t> </a:t>
            </a:r>
            <a:r>
              <a:rPr lang="en-US" dirty="0" err="1"/>
              <a:t>penjualan</a:t>
            </a:r>
            <a:r>
              <a:rPr lang="en-US" dirty="0"/>
              <a:t>, </a:t>
            </a:r>
            <a:r>
              <a:rPr lang="en-US" dirty="0" err="1" smtClean="0"/>
              <a:t>pembelian</a:t>
            </a:r>
            <a:r>
              <a:rPr lang="en-US" dirty="0" smtClean="0"/>
              <a:t>, </a:t>
            </a:r>
            <a:r>
              <a:rPr lang="en-US" dirty="0" err="1" smtClean="0"/>
              <a:t>transaksi</a:t>
            </a:r>
            <a:r>
              <a:rPr lang="en-US" dirty="0" smtClean="0"/>
              <a:t> </a:t>
            </a:r>
            <a:r>
              <a:rPr lang="en-US" dirty="0" err="1"/>
              <a:t>aktivitas</a:t>
            </a:r>
            <a:r>
              <a:rPr lang="en-US" dirty="0"/>
              <a:t> </a:t>
            </a:r>
            <a:r>
              <a:rPr lang="en-US" dirty="0" err="1"/>
              <a:t>persediaan</a:t>
            </a:r>
            <a:r>
              <a:rPr lang="en-US" dirty="0"/>
              <a:t>, </a:t>
            </a:r>
            <a:r>
              <a:rPr lang="en-US" dirty="0" err="1"/>
              <a:t>aktivitas</a:t>
            </a:r>
            <a:r>
              <a:rPr lang="en-US" dirty="0"/>
              <a:t> </a:t>
            </a:r>
            <a:r>
              <a:rPr lang="en-US" dirty="0" err="1"/>
              <a:t>nasabah</a:t>
            </a:r>
            <a:r>
              <a:rPr lang="en-US" dirty="0"/>
              <a:t>, </a:t>
            </a:r>
            <a:r>
              <a:rPr lang="en-US" dirty="0" err="1"/>
              <a:t>dan</a:t>
            </a:r>
            <a:r>
              <a:rPr lang="en-US" dirty="0"/>
              <a:t> lain-lain.</a:t>
            </a:r>
          </a:p>
        </p:txBody>
      </p:sp>
    </p:spTree>
    <p:extLst>
      <p:ext uri="{BB962C8B-B14F-4D97-AF65-F5344CB8AC3E}">
        <p14:creationId xmlns:p14="http://schemas.microsoft.com/office/powerpoint/2010/main" val="3328833327"/>
      </p:ext>
    </p:extLst>
  </p:cSld>
  <p:clrMapOvr>
    <a:masterClrMapping/>
  </p:clrMapOvr>
  <p:transition spd="slow">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Tujuan</a:t>
            </a:r>
            <a:r>
              <a:rPr lang="en-US" dirty="0"/>
              <a:t> IT </a:t>
            </a:r>
            <a:r>
              <a:rPr lang="en-US" dirty="0" smtClean="0"/>
              <a:t>Audit</a:t>
            </a:r>
            <a:endParaRPr lang="en-US" dirty="0"/>
          </a:p>
        </p:txBody>
      </p:sp>
      <p:sp>
        <p:nvSpPr>
          <p:cNvPr id="3" name="Content Placeholder 2"/>
          <p:cNvSpPr>
            <a:spLocks noGrp="1"/>
          </p:cNvSpPr>
          <p:nvPr>
            <p:ph idx="1"/>
          </p:nvPr>
        </p:nvSpPr>
        <p:spPr/>
        <p:txBody>
          <a:bodyPr>
            <a:normAutofit lnSpcReduction="10000"/>
          </a:bodyPr>
          <a:lstStyle/>
          <a:p>
            <a:pPr marL="514350" indent="-514350" algn="just" fontAlgn="base">
              <a:buFont typeface="+mj-lt"/>
              <a:buAutoNum type="arabicPeriod"/>
            </a:pPr>
            <a:r>
              <a:rPr lang="en-US" b="1" i="1" dirty="0"/>
              <a:t>Availability,</a:t>
            </a:r>
            <a:r>
              <a:rPr lang="en-US" dirty="0"/>
              <a:t> </a:t>
            </a:r>
            <a:r>
              <a:rPr lang="en-US" dirty="0" err="1"/>
              <a:t>ketersediaan</a:t>
            </a:r>
            <a:r>
              <a:rPr lang="en-US" dirty="0"/>
              <a:t> </a:t>
            </a:r>
            <a:r>
              <a:rPr lang="en-US" dirty="0" err="1" smtClean="0"/>
              <a:t>informasi</a:t>
            </a:r>
            <a:r>
              <a:rPr lang="en-US" dirty="0"/>
              <a:t>:</a:t>
            </a:r>
            <a:r>
              <a:rPr lang="en-US" dirty="0" smtClean="0"/>
              <a:t> </a:t>
            </a:r>
            <a:r>
              <a:rPr lang="en-US" dirty="0" err="1"/>
              <a:t>apakah</a:t>
            </a:r>
            <a:r>
              <a:rPr lang="en-US" dirty="0"/>
              <a:t> </a:t>
            </a:r>
            <a:r>
              <a:rPr lang="en-US" dirty="0" err="1"/>
              <a:t>informasi</a:t>
            </a:r>
            <a:r>
              <a:rPr lang="en-US" dirty="0"/>
              <a:t> </a:t>
            </a:r>
            <a:r>
              <a:rPr lang="en-US" dirty="0" err="1"/>
              <a:t>pada</a:t>
            </a:r>
            <a:r>
              <a:rPr lang="en-US" dirty="0"/>
              <a:t> </a:t>
            </a:r>
            <a:r>
              <a:rPr lang="en-US" dirty="0" err="1"/>
              <a:t>perusahaan</a:t>
            </a:r>
            <a:r>
              <a:rPr lang="en-US" dirty="0"/>
              <a:t> </a:t>
            </a:r>
            <a:r>
              <a:rPr lang="en-US" dirty="0" err="1"/>
              <a:t>dapat</a:t>
            </a:r>
            <a:r>
              <a:rPr lang="en-US" dirty="0"/>
              <a:t> </a:t>
            </a:r>
            <a:r>
              <a:rPr lang="en-US" dirty="0" err="1"/>
              <a:t>menjamin</a:t>
            </a:r>
            <a:r>
              <a:rPr lang="en-US" dirty="0"/>
              <a:t> </a:t>
            </a:r>
            <a:r>
              <a:rPr lang="en-US" dirty="0" err="1"/>
              <a:t>ketersediaan</a:t>
            </a:r>
            <a:r>
              <a:rPr lang="en-US" dirty="0"/>
              <a:t> </a:t>
            </a:r>
            <a:r>
              <a:rPr lang="en-US" dirty="0" err="1"/>
              <a:t>informasi</a:t>
            </a:r>
            <a:r>
              <a:rPr lang="en-US" dirty="0"/>
              <a:t> </a:t>
            </a:r>
            <a:r>
              <a:rPr lang="en-US" dirty="0" err="1"/>
              <a:t>dapat</a:t>
            </a:r>
            <a:r>
              <a:rPr lang="en-US" dirty="0"/>
              <a:t> </a:t>
            </a:r>
            <a:r>
              <a:rPr lang="en-US" dirty="0" err="1"/>
              <a:t>dengan</a:t>
            </a:r>
            <a:r>
              <a:rPr lang="en-US" dirty="0"/>
              <a:t> </a:t>
            </a:r>
            <a:r>
              <a:rPr lang="en-US" dirty="0" err="1"/>
              <a:t>mudah</a:t>
            </a:r>
            <a:r>
              <a:rPr lang="en-US" dirty="0"/>
              <a:t> </a:t>
            </a:r>
            <a:r>
              <a:rPr lang="en-US" dirty="0" err="1"/>
              <a:t>tersedia</a:t>
            </a:r>
            <a:r>
              <a:rPr lang="en-US" dirty="0"/>
              <a:t> </a:t>
            </a:r>
            <a:r>
              <a:rPr lang="en-US" dirty="0" err="1"/>
              <a:t>setiap</a:t>
            </a:r>
            <a:r>
              <a:rPr lang="en-US" dirty="0"/>
              <a:t> </a:t>
            </a:r>
            <a:r>
              <a:rPr lang="en-US" dirty="0" err="1"/>
              <a:t>saat</a:t>
            </a:r>
            <a:r>
              <a:rPr lang="en-US" dirty="0"/>
              <a:t>.</a:t>
            </a:r>
          </a:p>
          <a:p>
            <a:pPr marL="514350" indent="-514350" algn="just" fontAlgn="base">
              <a:buFont typeface="+mj-lt"/>
              <a:buAutoNum type="arabicPeriod"/>
            </a:pPr>
            <a:r>
              <a:rPr lang="en-US" b="1" i="1" dirty="0"/>
              <a:t>Confidentiality</a:t>
            </a:r>
            <a:r>
              <a:rPr lang="en-US" dirty="0"/>
              <a:t> / </a:t>
            </a:r>
            <a:r>
              <a:rPr lang="en-US" dirty="0" err="1"/>
              <a:t>kerahasiaan</a:t>
            </a:r>
            <a:r>
              <a:rPr lang="en-US" dirty="0"/>
              <a:t> </a:t>
            </a:r>
            <a:r>
              <a:rPr lang="en-US" dirty="0" err="1" smtClean="0"/>
              <a:t>informasi</a:t>
            </a:r>
            <a:r>
              <a:rPr lang="en-US" dirty="0" smtClean="0"/>
              <a:t>: </a:t>
            </a:r>
            <a:r>
              <a:rPr lang="en-US" dirty="0" err="1"/>
              <a:t>apakah</a:t>
            </a:r>
            <a:r>
              <a:rPr lang="en-US" dirty="0"/>
              <a:t> </a:t>
            </a:r>
            <a:r>
              <a:rPr lang="en-US" dirty="0" err="1"/>
              <a:t>informasi</a:t>
            </a:r>
            <a:r>
              <a:rPr lang="en-US" dirty="0"/>
              <a:t> yang </a:t>
            </a:r>
            <a:r>
              <a:rPr lang="en-US" dirty="0" err="1"/>
              <a:t>dihasilkan</a:t>
            </a:r>
            <a:r>
              <a:rPr lang="en-US" dirty="0"/>
              <a:t> </a:t>
            </a:r>
            <a:r>
              <a:rPr lang="en-US" dirty="0" err="1"/>
              <a:t>oleh</a:t>
            </a:r>
            <a:r>
              <a:rPr lang="en-US" dirty="0"/>
              <a:t> </a:t>
            </a:r>
            <a:r>
              <a:rPr lang="en-US" dirty="0" err="1"/>
              <a:t>sistem</a:t>
            </a:r>
            <a:r>
              <a:rPr lang="en-US" dirty="0"/>
              <a:t> </a:t>
            </a:r>
            <a:r>
              <a:rPr lang="en-US" dirty="0" err="1"/>
              <a:t>informasi</a:t>
            </a:r>
            <a:r>
              <a:rPr lang="en-US" dirty="0"/>
              <a:t> </a:t>
            </a:r>
            <a:r>
              <a:rPr lang="en-US" dirty="0" err="1"/>
              <a:t>perusahaan</a:t>
            </a:r>
            <a:r>
              <a:rPr lang="en-US" dirty="0"/>
              <a:t> </a:t>
            </a:r>
            <a:r>
              <a:rPr lang="en-US" dirty="0" err="1"/>
              <a:t>hanya</a:t>
            </a:r>
            <a:r>
              <a:rPr lang="en-US" dirty="0"/>
              <a:t> </a:t>
            </a:r>
            <a:r>
              <a:rPr lang="en-US" dirty="0" err="1"/>
              <a:t>dapat</a:t>
            </a:r>
            <a:r>
              <a:rPr lang="en-US" dirty="0"/>
              <a:t> </a:t>
            </a:r>
            <a:r>
              <a:rPr lang="en-US" dirty="0" err="1"/>
              <a:t>diakses</a:t>
            </a:r>
            <a:r>
              <a:rPr lang="en-US" dirty="0"/>
              <a:t> </a:t>
            </a:r>
            <a:r>
              <a:rPr lang="en-US" dirty="0" err="1"/>
              <a:t>oleh</a:t>
            </a:r>
            <a:r>
              <a:rPr lang="en-US" dirty="0"/>
              <a:t> </a:t>
            </a:r>
            <a:r>
              <a:rPr lang="en-US" dirty="0" err="1"/>
              <a:t>pihak-pihak</a:t>
            </a:r>
            <a:r>
              <a:rPr lang="en-US" dirty="0"/>
              <a:t> yang </a:t>
            </a:r>
            <a:r>
              <a:rPr lang="en-US" dirty="0" err="1"/>
              <a:t>berhak</a:t>
            </a:r>
            <a:r>
              <a:rPr lang="en-US" dirty="0"/>
              <a:t> </a:t>
            </a:r>
            <a:r>
              <a:rPr lang="en-US" dirty="0" err="1"/>
              <a:t>dan</a:t>
            </a:r>
            <a:r>
              <a:rPr lang="en-US" dirty="0"/>
              <a:t> </a:t>
            </a:r>
            <a:r>
              <a:rPr lang="en-US" dirty="0" err="1"/>
              <a:t>memiliki</a:t>
            </a:r>
            <a:r>
              <a:rPr lang="en-US" dirty="0"/>
              <a:t> </a:t>
            </a:r>
            <a:r>
              <a:rPr lang="en-US" dirty="0" err="1"/>
              <a:t>otorisasi</a:t>
            </a:r>
            <a:r>
              <a:rPr lang="en-US" dirty="0"/>
              <a:t>.</a:t>
            </a:r>
          </a:p>
          <a:p>
            <a:pPr marL="514350" indent="-514350" algn="just" fontAlgn="base">
              <a:buFont typeface="+mj-lt"/>
              <a:buAutoNum type="arabicPeriod"/>
            </a:pPr>
            <a:r>
              <a:rPr lang="en-US" b="1" i="1" dirty="0" smtClean="0"/>
              <a:t>Integrity</a:t>
            </a:r>
            <a:r>
              <a:rPr lang="en-US" b="1" dirty="0"/>
              <a:t>:</a:t>
            </a:r>
            <a:r>
              <a:rPr lang="en-US" b="1" dirty="0" smtClean="0"/>
              <a:t> </a:t>
            </a:r>
            <a:r>
              <a:rPr lang="en-US" dirty="0" err="1"/>
              <a:t>apakah</a:t>
            </a:r>
            <a:r>
              <a:rPr lang="en-US" dirty="0"/>
              <a:t> </a:t>
            </a:r>
            <a:r>
              <a:rPr lang="en-US" dirty="0" err="1"/>
              <a:t>informasi</a:t>
            </a:r>
            <a:r>
              <a:rPr lang="en-US" dirty="0"/>
              <a:t> yang </a:t>
            </a:r>
            <a:r>
              <a:rPr lang="en-US" dirty="0" err="1"/>
              <a:t>tersedia</a:t>
            </a:r>
            <a:r>
              <a:rPr lang="en-US" dirty="0"/>
              <a:t> </a:t>
            </a:r>
            <a:r>
              <a:rPr lang="en-US" dirty="0" err="1"/>
              <a:t>akurat</a:t>
            </a:r>
            <a:r>
              <a:rPr lang="en-US" dirty="0"/>
              <a:t>, </a:t>
            </a:r>
            <a:r>
              <a:rPr lang="en-US" dirty="0" err="1"/>
              <a:t>handal</a:t>
            </a:r>
            <a:r>
              <a:rPr lang="en-US" dirty="0"/>
              <a:t>, </a:t>
            </a:r>
            <a:r>
              <a:rPr lang="en-US" dirty="0" err="1"/>
              <a:t>dan</a:t>
            </a:r>
            <a:r>
              <a:rPr lang="en-US" dirty="0"/>
              <a:t> </a:t>
            </a:r>
            <a:r>
              <a:rPr lang="en-US" dirty="0" err="1"/>
              <a:t>tepat</a:t>
            </a:r>
            <a:r>
              <a:rPr lang="en-US" dirty="0"/>
              <a:t> </a:t>
            </a:r>
            <a:r>
              <a:rPr lang="en-US" dirty="0" err="1"/>
              <a:t>waktu</a:t>
            </a:r>
            <a:r>
              <a:rPr lang="en-US" dirty="0"/>
              <a:t>.</a:t>
            </a:r>
          </a:p>
          <a:p>
            <a:endParaRPr lang="en-US" dirty="0"/>
          </a:p>
        </p:txBody>
      </p:sp>
    </p:spTree>
    <p:extLst>
      <p:ext uri="{BB962C8B-B14F-4D97-AF65-F5344CB8AC3E}">
        <p14:creationId xmlns:p14="http://schemas.microsoft.com/office/powerpoint/2010/main" val="1180936274"/>
      </p:ext>
    </p:extLst>
  </p:cSld>
  <p:clrMapOvr>
    <a:masterClrMapping/>
  </p:clrMapOvr>
  <p:transition spd="slow">
    <p:fade thruBlk="1"/>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4428</TotalTime>
  <Words>530</Words>
  <Application>Microsoft Office PowerPoint</Application>
  <PresentationFormat>On-screen Show (4:3)</PresentationFormat>
  <Paragraphs>64</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Times New Roman</vt:lpstr>
      <vt:lpstr>Office Theme</vt:lpstr>
      <vt:lpstr>PowerPoint Presentation</vt:lpstr>
      <vt:lpstr>Pengantar</vt:lpstr>
      <vt:lpstr>Kenapa IT Audit Penting?</vt:lpstr>
      <vt:lpstr>Kenapa IT Audit Penting?</vt:lpstr>
      <vt:lpstr>PowerPoint Presentation</vt:lpstr>
      <vt:lpstr>Pengertian IT Audit</vt:lpstr>
      <vt:lpstr>IT Auditor</vt:lpstr>
      <vt:lpstr>PowerPoint Presentation</vt:lpstr>
      <vt:lpstr>Tujuan IT Audit</vt:lpstr>
      <vt:lpstr>Manfaat Audit IT</vt:lpstr>
      <vt:lpstr>Manfaat Audit IT</vt:lpstr>
      <vt:lpstr>Beberapa Langkah Untuk Melakukan  IT Audit</vt:lpstr>
      <vt:lpstr>COBIT (Control Objective for Information and Related Technology )</vt:lpstr>
      <vt:lpstr>COBIT (Control Objective for Information and Related Technology )</vt:lpstr>
      <vt:lpstr>COBIT (Control Objective for Information and Related Technology )</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Windows User</cp:lastModifiedBy>
  <cp:revision>527</cp:revision>
  <cp:lastPrinted>2019-12-27T14:46:07Z</cp:lastPrinted>
  <dcterms:created xsi:type="dcterms:W3CDTF">2010-04-18T12:06:30Z</dcterms:created>
  <dcterms:modified xsi:type="dcterms:W3CDTF">2022-06-25T00:38:19Z</dcterms:modified>
</cp:coreProperties>
</file>