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1"/>
  </p:sldMasterIdLst>
  <p:notesMasterIdLst>
    <p:notesMasterId r:id="rId23"/>
  </p:notesMasterIdLst>
  <p:sldIdLst>
    <p:sldId id="256" r:id="rId2"/>
    <p:sldId id="257" r:id="rId3"/>
    <p:sldId id="261" r:id="rId4"/>
    <p:sldId id="284" r:id="rId5"/>
    <p:sldId id="285" r:id="rId6"/>
    <p:sldId id="263" r:id="rId7"/>
    <p:sldId id="286" r:id="rId8"/>
    <p:sldId id="264" r:id="rId9"/>
    <p:sldId id="265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</p:sldIdLst>
  <p:sldSz cx="9144000" cy="6858000" type="screen4x3"/>
  <p:notesSz cx="6858000" cy="9144000"/>
  <p:embeddedFontLst>
    <p:embeddedFont>
      <p:font typeface="Source Sans Pro" panose="020B0604020202020204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7CA11C-5800-4AC1-94D9-52F33BCEE41F}">
  <a:tblStyle styleId="{077CA11C-5800-4AC1-94D9-52F33BCEE41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>
      <p:cViewPr varScale="1">
        <p:scale>
          <a:sx n="70" d="100"/>
          <a:sy n="70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884888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34391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42700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404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24581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48543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47144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85049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92635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31458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98290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4447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11264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92584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5567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88615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1004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6811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49354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4342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14054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0763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C5B9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81050" y="168450"/>
            <a:ext cx="8781900" cy="6521100"/>
          </a:xfrm>
          <a:prstGeom prst="rect">
            <a:avLst/>
          </a:prstGeom>
          <a:solidFill>
            <a:srgbClr val="2F38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692000" y="3265350"/>
            <a:ext cx="5760000" cy="1546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05768"/>
              </a:buClr>
              <a:buSzPts val="4800"/>
              <a:buNone/>
              <a:defRPr sz="4800">
                <a:solidFill>
                  <a:srgbClr val="F05768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05768"/>
              </a:buClr>
              <a:buSzPts val="4800"/>
              <a:buNone/>
              <a:defRPr sz="4800">
                <a:solidFill>
                  <a:srgbClr val="F05768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05768"/>
              </a:buClr>
              <a:buSzPts val="4800"/>
              <a:buNone/>
              <a:defRPr sz="4800">
                <a:solidFill>
                  <a:srgbClr val="F05768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05768"/>
              </a:buClr>
              <a:buSzPts val="4800"/>
              <a:buNone/>
              <a:defRPr sz="4800">
                <a:solidFill>
                  <a:srgbClr val="F05768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05768"/>
              </a:buClr>
              <a:buSzPts val="4800"/>
              <a:buNone/>
              <a:defRPr sz="4800">
                <a:solidFill>
                  <a:srgbClr val="F05768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05768"/>
              </a:buClr>
              <a:buSzPts val="4800"/>
              <a:buNone/>
              <a:defRPr sz="4800">
                <a:solidFill>
                  <a:srgbClr val="F05768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05768"/>
              </a:buClr>
              <a:buSzPts val="4800"/>
              <a:buNone/>
              <a:defRPr sz="4800">
                <a:solidFill>
                  <a:srgbClr val="F05768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05768"/>
              </a:buClr>
              <a:buSzPts val="4800"/>
              <a:buNone/>
              <a:defRPr sz="4800">
                <a:solidFill>
                  <a:srgbClr val="F05768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05768"/>
              </a:buClr>
              <a:buSzPts val="4800"/>
              <a:buNone/>
              <a:defRPr sz="4800">
                <a:solidFill>
                  <a:srgbClr val="F05768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3855150" y="1840275"/>
            <a:ext cx="1433700" cy="955800"/>
          </a:xfrm>
          <a:prstGeom prst="wedgeRectCallout">
            <a:avLst>
              <a:gd name="adj1" fmla="val 8366"/>
              <a:gd name="adj2" fmla="val 80819"/>
            </a:avLst>
          </a:prstGeom>
          <a:noFill/>
          <a:ln w="114300" cap="flat" cmpd="sng">
            <a:solidFill>
              <a:srgbClr val="F05768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 pink">
  <p:cSld name="TITLE_1_2">
    <p:bg>
      <p:bgPr>
        <a:solidFill>
          <a:srgbClr val="FD8E80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181050" y="168450"/>
            <a:ext cx="8781900" cy="6521100"/>
          </a:xfrm>
          <a:prstGeom prst="rect">
            <a:avLst/>
          </a:prstGeom>
          <a:solidFill>
            <a:srgbClr val="F0576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ctrTitle"/>
          </p:nvPr>
        </p:nvSpPr>
        <p:spPr>
          <a:xfrm>
            <a:off x="665225" y="2018025"/>
            <a:ext cx="4927500" cy="154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854252" y="3922275"/>
            <a:ext cx="3815400" cy="993900"/>
          </a:xfrm>
          <a:prstGeom prst="rect">
            <a:avLst/>
          </a:prstGeom>
          <a:ln w="1143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ource Sans Pro"/>
              <a:buNone/>
              <a:defRPr sz="24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ource Sans Pro"/>
              <a:buNone/>
              <a:defRPr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ource Sans Pro"/>
              <a:buNone/>
              <a:defRPr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ource Sans Pro"/>
              <a:buNone/>
              <a:defRPr sz="24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ource Sans Pro"/>
              <a:buNone/>
              <a:defRPr sz="24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ource Sans Pro"/>
              <a:buNone/>
              <a:defRPr sz="24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ource Sans Pro"/>
              <a:buNone/>
              <a:defRPr sz="24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ource Sans Pro"/>
              <a:buNone/>
              <a:defRPr sz="24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ource Sans Pro"/>
              <a:buNone/>
              <a:defRPr sz="24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22" name="Google Shape;22;p4"/>
          <p:cNvSpPr/>
          <p:nvPr/>
        </p:nvSpPr>
        <p:spPr>
          <a:xfrm>
            <a:off x="1139933" y="3640725"/>
            <a:ext cx="274800" cy="274800"/>
          </a:xfrm>
          <a:prstGeom prst="rtTriangl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181050" y="1331950"/>
            <a:ext cx="8781900" cy="5357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" name="Google Shape;31;p6"/>
          <p:cNvGrpSpPr/>
          <p:nvPr/>
        </p:nvGrpSpPr>
        <p:grpSpPr>
          <a:xfrm>
            <a:off x="180850" y="168450"/>
            <a:ext cx="8781900" cy="1296663"/>
            <a:chOff x="180850" y="168450"/>
            <a:chExt cx="8781900" cy="1296663"/>
          </a:xfrm>
        </p:grpSpPr>
        <p:sp>
          <p:nvSpPr>
            <p:cNvPr id="32" name="Google Shape;32;p6"/>
            <p:cNvSpPr/>
            <p:nvPr/>
          </p:nvSpPr>
          <p:spPr>
            <a:xfrm>
              <a:off x="180850" y="168450"/>
              <a:ext cx="8781900" cy="973500"/>
            </a:xfrm>
            <a:prstGeom prst="rect">
              <a:avLst/>
            </a:prstGeom>
            <a:solidFill>
              <a:srgbClr val="00C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6"/>
            <p:cNvSpPr/>
            <p:nvPr/>
          </p:nvSpPr>
          <p:spPr>
            <a:xfrm rot="5400000">
              <a:off x="1027273" y="930513"/>
              <a:ext cx="442800" cy="626400"/>
            </a:xfrm>
            <a:prstGeom prst="rtTriangle">
              <a:avLst/>
            </a:prstGeom>
            <a:solidFill>
              <a:srgbClr val="00C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6"/>
            <p:cNvSpPr/>
            <p:nvPr/>
          </p:nvSpPr>
          <p:spPr>
            <a:xfrm>
              <a:off x="361300" y="341550"/>
              <a:ext cx="8421000" cy="6273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832475" y="168450"/>
            <a:ext cx="7951800" cy="97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753150" y="1600200"/>
            <a:ext cx="76377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31800">
              <a:spcBef>
                <a:spcPts val="600"/>
              </a:spcBef>
              <a:spcAft>
                <a:spcPts val="0"/>
              </a:spcAft>
              <a:buSzPts val="3200"/>
              <a:buChar char="■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4297650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/>
          <p:nvPr/>
        </p:nvSpPr>
        <p:spPr>
          <a:xfrm>
            <a:off x="181050" y="1331950"/>
            <a:ext cx="8781900" cy="5357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" name="Google Shape;40;p7"/>
          <p:cNvGrpSpPr/>
          <p:nvPr/>
        </p:nvGrpSpPr>
        <p:grpSpPr>
          <a:xfrm>
            <a:off x="180850" y="168450"/>
            <a:ext cx="8781900" cy="1296663"/>
            <a:chOff x="180850" y="168450"/>
            <a:chExt cx="8781900" cy="1296663"/>
          </a:xfrm>
        </p:grpSpPr>
        <p:sp>
          <p:nvSpPr>
            <p:cNvPr id="41" name="Google Shape;41;p7"/>
            <p:cNvSpPr/>
            <p:nvPr/>
          </p:nvSpPr>
          <p:spPr>
            <a:xfrm>
              <a:off x="180850" y="168450"/>
              <a:ext cx="8781900" cy="973500"/>
            </a:xfrm>
            <a:prstGeom prst="rect">
              <a:avLst/>
            </a:prstGeom>
            <a:solidFill>
              <a:srgbClr val="00C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7"/>
            <p:cNvSpPr/>
            <p:nvPr/>
          </p:nvSpPr>
          <p:spPr>
            <a:xfrm rot="5400000">
              <a:off x="1027273" y="930513"/>
              <a:ext cx="442800" cy="626400"/>
            </a:xfrm>
            <a:prstGeom prst="rtTriangle">
              <a:avLst/>
            </a:prstGeom>
            <a:solidFill>
              <a:srgbClr val="00C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7"/>
            <p:cNvSpPr/>
            <p:nvPr/>
          </p:nvSpPr>
          <p:spPr>
            <a:xfrm>
              <a:off x="361300" y="341550"/>
              <a:ext cx="8421000" cy="6273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" name="Google Shape;44;p7"/>
          <p:cNvSpPr txBox="1">
            <a:spLocks noGrp="1"/>
          </p:cNvSpPr>
          <p:nvPr>
            <p:ph type="title"/>
          </p:nvPr>
        </p:nvSpPr>
        <p:spPr>
          <a:xfrm>
            <a:off x="832475" y="168450"/>
            <a:ext cx="7951800" cy="97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686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■"/>
              <a:defRPr sz="24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686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■"/>
              <a:defRPr sz="24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4297650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/>
          <p:nvPr/>
        </p:nvSpPr>
        <p:spPr>
          <a:xfrm>
            <a:off x="181050" y="1331950"/>
            <a:ext cx="8781900" cy="5357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" name="Google Shape;50;p8"/>
          <p:cNvGrpSpPr/>
          <p:nvPr/>
        </p:nvGrpSpPr>
        <p:grpSpPr>
          <a:xfrm>
            <a:off x="180850" y="168450"/>
            <a:ext cx="8781900" cy="1296663"/>
            <a:chOff x="180850" y="168450"/>
            <a:chExt cx="8781900" cy="1296663"/>
          </a:xfrm>
        </p:grpSpPr>
        <p:sp>
          <p:nvSpPr>
            <p:cNvPr id="51" name="Google Shape;51;p8"/>
            <p:cNvSpPr/>
            <p:nvPr/>
          </p:nvSpPr>
          <p:spPr>
            <a:xfrm>
              <a:off x="180850" y="168450"/>
              <a:ext cx="8781900" cy="973500"/>
            </a:xfrm>
            <a:prstGeom prst="rect">
              <a:avLst/>
            </a:prstGeom>
            <a:solidFill>
              <a:srgbClr val="00C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8"/>
            <p:cNvSpPr/>
            <p:nvPr/>
          </p:nvSpPr>
          <p:spPr>
            <a:xfrm rot="5400000">
              <a:off x="1027273" y="930513"/>
              <a:ext cx="442800" cy="626400"/>
            </a:xfrm>
            <a:prstGeom prst="rtTriangle">
              <a:avLst/>
            </a:prstGeom>
            <a:solidFill>
              <a:srgbClr val="00C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>
              <a:off x="361300" y="341550"/>
              <a:ext cx="8421000" cy="6273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832475" y="168450"/>
            <a:ext cx="7951800" cy="97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body" idx="1"/>
          </p:nvPr>
        </p:nvSpPr>
        <p:spPr>
          <a:xfrm>
            <a:off x="489284" y="1600200"/>
            <a:ext cx="26319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2"/>
          </p:nvPr>
        </p:nvSpPr>
        <p:spPr>
          <a:xfrm>
            <a:off x="3256050" y="1600200"/>
            <a:ext cx="26319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3"/>
          </p:nvPr>
        </p:nvSpPr>
        <p:spPr>
          <a:xfrm>
            <a:off x="6022816" y="1600200"/>
            <a:ext cx="26319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4297650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80050" y="274650"/>
            <a:ext cx="73839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C5B9"/>
              </a:buClr>
              <a:buSzPts val="2400"/>
              <a:buFont typeface="Source Sans Pro"/>
              <a:buNone/>
              <a:defRPr sz="2400" b="1">
                <a:solidFill>
                  <a:srgbClr val="00C5B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00C5B9"/>
              </a:buClr>
              <a:buSzPts val="2400"/>
              <a:buFont typeface="Source Sans Pro"/>
              <a:buNone/>
              <a:defRPr sz="2400" b="1">
                <a:solidFill>
                  <a:srgbClr val="00C5B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00C5B9"/>
              </a:buClr>
              <a:buSzPts val="2400"/>
              <a:buFont typeface="Source Sans Pro"/>
              <a:buNone/>
              <a:defRPr sz="2400" b="1">
                <a:solidFill>
                  <a:srgbClr val="00C5B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00C5B9"/>
              </a:buClr>
              <a:buSzPts val="2400"/>
              <a:buFont typeface="Source Sans Pro"/>
              <a:buNone/>
              <a:defRPr sz="2400" b="1">
                <a:solidFill>
                  <a:srgbClr val="00C5B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00C5B9"/>
              </a:buClr>
              <a:buSzPts val="2400"/>
              <a:buFont typeface="Source Sans Pro"/>
              <a:buNone/>
              <a:defRPr sz="2400" b="1">
                <a:solidFill>
                  <a:srgbClr val="00C5B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00C5B9"/>
              </a:buClr>
              <a:buSzPts val="2400"/>
              <a:buFont typeface="Source Sans Pro"/>
              <a:buNone/>
              <a:defRPr sz="2400" b="1">
                <a:solidFill>
                  <a:srgbClr val="00C5B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00C5B9"/>
              </a:buClr>
              <a:buSzPts val="2400"/>
              <a:buFont typeface="Source Sans Pro"/>
              <a:buNone/>
              <a:defRPr sz="2400" b="1">
                <a:solidFill>
                  <a:srgbClr val="00C5B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00C5B9"/>
              </a:buClr>
              <a:buSzPts val="2400"/>
              <a:buFont typeface="Source Sans Pro"/>
              <a:buNone/>
              <a:defRPr sz="2400" b="1">
                <a:solidFill>
                  <a:srgbClr val="00C5B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00C5B9"/>
              </a:buClr>
              <a:buSzPts val="2400"/>
              <a:buFont typeface="Source Sans Pro"/>
              <a:buNone/>
              <a:defRPr sz="2400" b="1">
                <a:solidFill>
                  <a:srgbClr val="00C5B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80050" y="1600209"/>
            <a:ext cx="73839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31800">
              <a:spcBef>
                <a:spcPts val="600"/>
              </a:spcBef>
              <a:spcAft>
                <a:spcPts val="0"/>
              </a:spcAft>
              <a:buClr>
                <a:srgbClr val="2F3848"/>
              </a:buClr>
              <a:buSzPts val="3200"/>
              <a:buFont typeface="Source Sans Pro"/>
              <a:buChar char="■"/>
              <a:defRPr sz="32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2F3848"/>
              </a:buClr>
              <a:buSzPts val="2400"/>
              <a:buFont typeface="Source Sans Pro"/>
              <a:buChar char="○"/>
              <a:defRPr sz="24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2F3848"/>
              </a:buClr>
              <a:buSzPts val="2400"/>
              <a:buFont typeface="Source Sans Pro"/>
              <a:buChar char="■"/>
              <a:defRPr sz="24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2F3848"/>
              </a:buClr>
              <a:buSzPts val="1800"/>
              <a:buFont typeface="Source Sans Pro"/>
              <a:buChar char="●"/>
              <a:defRPr sz="18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2F3848"/>
              </a:buClr>
              <a:buSzPts val="1800"/>
              <a:buFont typeface="Source Sans Pro"/>
              <a:buChar char="○"/>
              <a:defRPr sz="18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2F3848"/>
              </a:buClr>
              <a:buSzPts val="1800"/>
              <a:buFont typeface="Source Sans Pro"/>
              <a:buChar char="■"/>
              <a:defRPr sz="18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2F3848"/>
              </a:buClr>
              <a:buSzPts val="1800"/>
              <a:buFont typeface="Source Sans Pro"/>
              <a:buChar char="●"/>
              <a:defRPr sz="18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2F3848"/>
              </a:buClr>
              <a:buSzPts val="1800"/>
              <a:buFont typeface="Source Sans Pro"/>
              <a:buChar char="○"/>
              <a:defRPr sz="18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2F3848"/>
              </a:buClr>
              <a:buSzPts val="1800"/>
              <a:buFont typeface="Source Sans Pro"/>
              <a:buChar char="■"/>
              <a:defRPr sz="18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297650" y="6333134"/>
            <a:ext cx="548700" cy="5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13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buNone/>
              <a:defRPr sz="13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buNone/>
              <a:defRPr sz="13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buNone/>
              <a:defRPr sz="13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buNone/>
              <a:defRPr sz="13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buNone/>
              <a:defRPr sz="13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buNone/>
              <a:defRPr sz="13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buNone/>
              <a:defRPr sz="13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buNone/>
              <a:defRPr sz="130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2" r:id="rId3"/>
    <p:sldLayoutId id="2147483653" r:id="rId4"/>
    <p:sldLayoutId id="2147483654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5"/>
          <p:cNvSpPr txBox="1">
            <a:spLocks noGrp="1"/>
          </p:cNvSpPr>
          <p:nvPr>
            <p:ph type="ctrTitle"/>
          </p:nvPr>
        </p:nvSpPr>
        <p:spPr>
          <a:xfrm>
            <a:off x="533400" y="3352800"/>
            <a:ext cx="8077200" cy="312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 smtClean="0"/>
              <a:t>Promosi dan Penentuan Harga Barang dan </a:t>
            </a:r>
            <a:r>
              <a:rPr lang="en" sz="4000" dirty="0" smtClean="0"/>
              <a:t>Jasa</a:t>
            </a:r>
            <a:br>
              <a:rPr lang="en" sz="4000" dirty="0" smtClean="0"/>
            </a:br>
            <a:r>
              <a:rPr lang="en" dirty="0" smtClean="0"/>
              <a:t/>
            </a:r>
            <a:br>
              <a:rPr lang="en" dirty="0" smtClean="0"/>
            </a:br>
            <a:r>
              <a:rPr lang="en" sz="2400" dirty="0" smtClean="0"/>
              <a:t>Oleh :</a:t>
            </a:r>
            <a:br>
              <a:rPr lang="en" sz="2400" dirty="0" smtClean="0"/>
            </a:br>
            <a:r>
              <a:rPr lang="en" sz="2400" dirty="0" smtClean="0"/>
              <a:t>Dr. Febriansyah, SE., MM., MH.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Promosi Penjualan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5400" indent="0">
              <a:buNone/>
            </a:pP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nonpersonal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, </a:t>
            </a:r>
            <a:r>
              <a:rPr lang="en-US" dirty="0" err="1" smtClean="0"/>
              <a:t>penjualan</a:t>
            </a:r>
            <a:r>
              <a:rPr lang="en-US" dirty="0" smtClean="0"/>
              <a:t> personal,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merangsang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 smtClean="0"/>
          </a:p>
          <a:p>
            <a:r>
              <a:rPr lang="en-US" dirty="0" err="1" smtClean="0"/>
              <a:t>Kupon</a:t>
            </a:r>
            <a:r>
              <a:rPr lang="en-US" dirty="0" smtClean="0"/>
              <a:t>,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, </a:t>
            </a:r>
            <a:r>
              <a:rPr lang="en-US" dirty="0" err="1" smtClean="0"/>
              <a:t>potongan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endParaRPr lang="en-US" dirty="0" smtClean="0"/>
          </a:p>
        </p:txBody>
      </p:sp>
      <p:sp>
        <p:nvSpPr>
          <p:cNvPr id="159" name="Google Shape;159;p2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9422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Promosi Berorientasi pada Konsumen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Premium: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dibagikan</a:t>
            </a:r>
            <a:r>
              <a:rPr lang="en-US" sz="2400" dirty="0" smtClean="0"/>
              <a:t> gratis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miring </a:t>
            </a:r>
            <a:r>
              <a:rPr lang="en-US" sz="2400" dirty="0" err="1" smtClean="0"/>
              <a:t>ketika</a:t>
            </a:r>
            <a:r>
              <a:rPr lang="en-US" sz="2400" dirty="0" smtClean="0"/>
              <a:t> </a:t>
            </a:r>
            <a:r>
              <a:rPr lang="en-US" sz="2400" dirty="0" err="1" smtClean="0"/>
              <a:t>membeli</a:t>
            </a:r>
            <a:endParaRPr lang="en-US" sz="2400" dirty="0" smtClean="0"/>
          </a:p>
          <a:p>
            <a:r>
              <a:rPr lang="en-US" sz="2400" dirty="0" err="1" smtClean="0"/>
              <a:t>Kupon</a:t>
            </a:r>
            <a:r>
              <a:rPr lang="en-US" sz="2400" dirty="0" smtClean="0"/>
              <a:t>: </a:t>
            </a:r>
            <a:r>
              <a:rPr lang="en-US" sz="2400" dirty="0" err="1" smtClean="0"/>
              <a:t>berisikan</a:t>
            </a:r>
            <a:r>
              <a:rPr lang="en-US" sz="2400" dirty="0" smtClean="0"/>
              <a:t> </a:t>
            </a:r>
            <a:r>
              <a:rPr lang="en-US" sz="2400" dirty="0" err="1" smtClean="0"/>
              <a:t>potongan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endParaRPr lang="en-US" sz="2400" dirty="0" smtClean="0"/>
          </a:p>
          <a:p>
            <a:r>
              <a:rPr lang="en-US" sz="2400" dirty="0" err="1" smtClean="0"/>
              <a:t>Potongan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: </a:t>
            </a:r>
            <a:r>
              <a:rPr lang="en-US" sz="2400" dirty="0" err="1" smtClean="0"/>
              <a:t>menawarkan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</a:t>
            </a:r>
            <a:r>
              <a:rPr lang="en-US" sz="2400" dirty="0" err="1" smtClean="0"/>
              <a:t>kembali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konsumen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mengirimkan</a:t>
            </a:r>
            <a:r>
              <a:rPr lang="en-US" sz="2400" dirty="0" smtClean="0"/>
              <a:t> </a:t>
            </a:r>
            <a:r>
              <a:rPr lang="en-US" sz="2400" dirty="0" err="1" smtClean="0"/>
              <a:t>bukti</a:t>
            </a:r>
            <a:r>
              <a:rPr lang="en-US" sz="2400" dirty="0" smtClean="0"/>
              <a:t> </a:t>
            </a:r>
            <a:r>
              <a:rPr lang="en-US" sz="2400" dirty="0" err="1" smtClean="0"/>
              <a:t>pembelian</a:t>
            </a:r>
            <a:endParaRPr lang="en-US" sz="2400" dirty="0" smtClean="0"/>
          </a:p>
          <a:p>
            <a:r>
              <a:rPr lang="en-US" sz="2400" dirty="0" err="1" smtClean="0"/>
              <a:t>Sampel</a:t>
            </a:r>
            <a:r>
              <a:rPr lang="en-US" sz="2400" dirty="0" smtClean="0"/>
              <a:t>: </a:t>
            </a:r>
            <a:r>
              <a:rPr lang="en-US" sz="2400" dirty="0" err="1" smtClean="0"/>
              <a:t>hadiah</a:t>
            </a:r>
            <a:r>
              <a:rPr lang="en-US" sz="2400" dirty="0" smtClean="0"/>
              <a:t>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didistribusikan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kiriman</a:t>
            </a:r>
            <a:endParaRPr lang="en-US" sz="2400" dirty="0" smtClean="0"/>
          </a:p>
          <a:p>
            <a:r>
              <a:rPr lang="en-US" sz="2400" dirty="0" err="1" smtClean="0"/>
              <a:t>Permainan</a:t>
            </a:r>
            <a:r>
              <a:rPr lang="en-US" sz="2400" dirty="0" smtClean="0"/>
              <a:t>, </a:t>
            </a:r>
            <a:r>
              <a:rPr lang="en-US" sz="2400" dirty="0" err="1" smtClean="0"/>
              <a:t>kontes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undian</a:t>
            </a:r>
            <a:r>
              <a:rPr lang="en-US" sz="2400" dirty="0" smtClean="0"/>
              <a:t>: </a:t>
            </a:r>
            <a:r>
              <a:rPr lang="en-US" sz="2400" dirty="0" err="1" smtClean="0"/>
              <a:t>penawaran</a:t>
            </a:r>
            <a:r>
              <a:rPr lang="en-US" sz="2400" dirty="0" smtClean="0"/>
              <a:t> </a:t>
            </a:r>
            <a:r>
              <a:rPr lang="en-US" sz="2400" dirty="0" err="1" smtClean="0"/>
              <a:t>hadah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konsumen</a:t>
            </a:r>
            <a:r>
              <a:rPr lang="en-US" sz="2400" dirty="0" smtClean="0"/>
              <a:t> </a:t>
            </a:r>
            <a:r>
              <a:rPr lang="en-US" sz="2400" dirty="0" err="1" smtClean="0"/>
              <a:t>pemenang</a:t>
            </a:r>
            <a:endParaRPr lang="en-US" sz="2400" dirty="0" smtClean="0"/>
          </a:p>
          <a:p>
            <a:r>
              <a:rPr lang="en-US" sz="2400" dirty="0" err="1" smtClean="0"/>
              <a:t>Iklan</a:t>
            </a:r>
            <a:r>
              <a:rPr lang="en-US" sz="2400" dirty="0"/>
              <a:t> </a:t>
            </a:r>
            <a:r>
              <a:rPr lang="en-US" sz="2400" dirty="0" err="1" smtClean="0"/>
              <a:t>khusus</a:t>
            </a:r>
            <a:r>
              <a:rPr lang="en-US" sz="2400" dirty="0" smtClean="0"/>
              <a:t>: merchandise yang </a:t>
            </a:r>
            <a:r>
              <a:rPr lang="en-US" sz="2400" dirty="0" err="1" smtClean="0"/>
              <a:t>melibatkan</a:t>
            </a:r>
            <a:r>
              <a:rPr lang="en-US" sz="2400" dirty="0" smtClean="0"/>
              <a:t> </a:t>
            </a:r>
            <a:r>
              <a:rPr lang="en-US" sz="2400" dirty="0" err="1" smtClean="0"/>
              <a:t>identitas</a:t>
            </a:r>
            <a:r>
              <a:rPr lang="en-US" sz="2400" dirty="0" smtClean="0"/>
              <a:t>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endParaRPr lang="en-US" sz="2400" dirty="0" smtClean="0"/>
          </a:p>
        </p:txBody>
      </p:sp>
      <p:sp>
        <p:nvSpPr>
          <p:cNvPr id="159" name="Google Shape;159;p2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035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Promosi Berorientasi pada Perdagangan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err="1" smtClean="0"/>
              <a:t>Promosi</a:t>
            </a:r>
            <a:r>
              <a:rPr lang="en-US" sz="2400" dirty="0" smtClean="0"/>
              <a:t> </a:t>
            </a:r>
            <a:r>
              <a:rPr lang="en-US" sz="2400" dirty="0" err="1" smtClean="0"/>
              <a:t>perdagangan</a:t>
            </a:r>
            <a:r>
              <a:rPr lang="en-US" sz="2400" dirty="0" smtClean="0"/>
              <a:t>: </a:t>
            </a:r>
            <a:r>
              <a:rPr lang="en-US" sz="2400" dirty="0" err="1" smtClean="0"/>
              <a:t>promosi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ditujukan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perantara</a:t>
            </a:r>
            <a:r>
              <a:rPr lang="en-US" sz="2400" dirty="0" smtClean="0"/>
              <a:t> </a:t>
            </a:r>
            <a:r>
              <a:rPr lang="en-US" sz="2400" dirty="0" err="1" smtClean="0"/>
              <a:t>pemasaran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mendorong</a:t>
            </a:r>
            <a:r>
              <a:rPr lang="en-US" sz="2400" dirty="0" smtClean="0"/>
              <a:t> </a:t>
            </a:r>
            <a:r>
              <a:rPr lang="en-US" sz="2400" dirty="0" err="1" smtClean="0"/>
              <a:t>perantara</a:t>
            </a:r>
            <a:r>
              <a:rPr lang="en-US" sz="2400" dirty="0" smtClean="0"/>
              <a:t> </a:t>
            </a:r>
            <a:r>
              <a:rPr lang="en-US" sz="2400" dirty="0" err="1" smtClean="0"/>
              <a:t>tetap</a:t>
            </a:r>
            <a:r>
              <a:rPr lang="en-US" sz="2400" dirty="0" smtClean="0"/>
              <a:t> </a:t>
            </a:r>
            <a:r>
              <a:rPr lang="en-US" sz="2400" dirty="0" err="1" smtClean="0"/>
              <a:t>menjual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mempromosikan</a:t>
            </a:r>
            <a:r>
              <a:rPr lang="en-US" sz="2400" dirty="0" smtClean="0"/>
              <a:t>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baru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lama</a:t>
            </a:r>
            <a:endParaRPr lang="en-US" sz="1600" dirty="0"/>
          </a:p>
          <a:p>
            <a:r>
              <a:rPr lang="en-US" sz="2400" dirty="0" err="1" smtClean="0"/>
              <a:t>Iklan</a:t>
            </a:r>
            <a:r>
              <a:rPr lang="en-US" sz="2400" dirty="0" smtClean="0"/>
              <a:t> </a:t>
            </a:r>
            <a:r>
              <a:rPr lang="en-US" sz="2400" dirty="0" err="1" smtClean="0"/>
              <a:t>poin</a:t>
            </a:r>
            <a:r>
              <a:rPr lang="en-US" sz="2400" dirty="0" smtClean="0"/>
              <a:t> </a:t>
            </a:r>
            <a:r>
              <a:rPr lang="en-US" sz="2400" dirty="0" err="1" smtClean="0"/>
              <a:t>pembelian</a:t>
            </a:r>
            <a:r>
              <a:rPr lang="en-US" sz="2400" dirty="0" smtClean="0"/>
              <a:t>: display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demonstrasi</a:t>
            </a:r>
            <a:r>
              <a:rPr lang="en-US" sz="2400" dirty="0" smtClean="0"/>
              <a:t> </a:t>
            </a:r>
            <a:r>
              <a:rPr lang="en-US" sz="2400" dirty="0" err="1" smtClean="0"/>
              <a:t>mengenai</a:t>
            </a:r>
            <a:r>
              <a:rPr lang="en-US" sz="2400" dirty="0" smtClean="0"/>
              <a:t>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ditawarkan</a:t>
            </a:r>
            <a:endParaRPr lang="en-US" sz="2400" dirty="0" smtClean="0"/>
          </a:p>
          <a:p>
            <a:r>
              <a:rPr lang="en-US" sz="2400" dirty="0" smtClean="0"/>
              <a:t>Trade show: </a:t>
            </a:r>
            <a:r>
              <a:rPr lang="en-US" sz="2400" dirty="0" err="1" smtClean="0"/>
              <a:t>promosi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jasa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r>
              <a:rPr lang="en-US" sz="2400" dirty="0" smtClean="0"/>
              <a:t> </a:t>
            </a:r>
            <a:r>
              <a:rPr lang="en-US" sz="2400" dirty="0" err="1" smtClean="0"/>
              <a:t>jalur</a:t>
            </a:r>
            <a:r>
              <a:rPr lang="en-US" sz="2400" dirty="0" smtClean="0"/>
              <a:t> </a:t>
            </a:r>
            <a:r>
              <a:rPr lang="en-US" sz="2400" dirty="0" err="1" smtClean="0"/>
              <a:t>distribusi</a:t>
            </a:r>
            <a:endParaRPr lang="en-US" sz="2400" dirty="0"/>
          </a:p>
        </p:txBody>
      </p:sp>
      <p:sp>
        <p:nvSpPr>
          <p:cNvPr id="159" name="Google Shape;159;p2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12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1855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Penjualan Personal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pelanggan</a:t>
            </a:r>
            <a:r>
              <a:rPr lang="en-US" sz="2400" dirty="0" smtClean="0"/>
              <a:t> </a:t>
            </a:r>
            <a:r>
              <a:rPr lang="en-US" sz="2400" dirty="0" err="1" smtClean="0"/>
              <a:t>sedikit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terkonsentrasi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geografis</a:t>
            </a:r>
            <a:endParaRPr lang="en-US" sz="2400" dirty="0" smtClean="0"/>
          </a:p>
          <a:p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memerlukan</a:t>
            </a:r>
            <a:r>
              <a:rPr lang="en-US" sz="2400" dirty="0" smtClean="0"/>
              <a:t> </a:t>
            </a:r>
            <a:r>
              <a:rPr lang="en-US" sz="2400" dirty="0" err="1" smtClean="0"/>
              <a:t>penanganan</a:t>
            </a:r>
            <a:r>
              <a:rPr lang="en-US" sz="2400" dirty="0" smtClean="0"/>
              <a:t> </a:t>
            </a:r>
            <a:r>
              <a:rPr lang="en-US" sz="2400" dirty="0" err="1" smtClean="0"/>
              <a:t>khusus</a:t>
            </a:r>
            <a:endParaRPr lang="en-US" sz="2400" dirty="0" smtClean="0"/>
          </a:p>
          <a:p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relatif</a:t>
            </a:r>
            <a:r>
              <a:rPr lang="en-US" sz="2400" dirty="0" smtClean="0"/>
              <a:t> </a:t>
            </a:r>
            <a:r>
              <a:rPr lang="en-US" sz="2400" dirty="0" err="1" smtClean="0"/>
              <a:t>tinggi</a:t>
            </a:r>
            <a:endParaRPr lang="en-US" sz="2400" dirty="0" smtClean="0"/>
          </a:p>
          <a:p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berpindah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jalur</a:t>
            </a:r>
            <a:r>
              <a:rPr lang="en-US" sz="2400" dirty="0" smtClean="0"/>
              <a:t> </a:t>
            </a:r>
            <a:r>
              <a:rPr lang="en-US" sz="2400" dirty="0" err="1" smtClean="0"/>
              <a:t>distribusi</a:t>
            </a:r>
            <a:r>
              <a:rPr lang="en-US" sz="2400" dirty="0" smtClean="0"/>
              <a:t> </a:t>
            </a:r>
            <a:r>
              <a:rPr lang="en-US" sz="2400" dirty="0" err="1" smtClean="0"/>
              <a:t>langsung</a:t>
            </a:r>
            <a:endParaRPr lang="en-US" sz="2400" dirty="0"/>
          </a:p>
        </p:txBody>
      </p:sp>
      <p:sp>
        <p:nvSpPr>
          <p:cNvPr id="159" name="Google Shape;159;p2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13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6323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Tugas Penjualan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err="1" smtClean="0"/>
              <a:t>Pemrosesan</a:t>
            </a:r>
            <a:r>
              <a:rPr lang="en-US" sz="2400" dirty="0" smtClean="0"/>
              <a:t> </a:t>
            </a:r>
            <a:r>
              <a:rPr lang="en-US" sz="2400" dirty="0" err="1" smtClean="0"/>
              <a:t>penjualan</a:t>
            </a:r>
            <a:endParaRPr lang="en-US" sz="2400" dirty="0" smtClean="0"/>
          </a:p>
          <a:p>
            <a:r>
              <a:rPr lang="en-US" sz="2400" dirty="0" err="1" smtClean="0"/>
              <a:t>Penjualan</a:t>
            </a:r>
            <a:r>
              <a:rPr lang="en-US" sz="2400" dirty="0" smtClean="0"/>
              <a:t> </a:t>
            </a:r>
            <a:r>
              <a:rPr lang="en-US" sz="2400" dirty="0" err="1" smtClean="0"/>
              <a:t>kreatif</a:t>
            </a:r>
            <a:endParaRPr lang="en-US" sz="2400" dirty="0" smtClean="0"/>
          </a:p>
          <a:p>
            <a:r>
              <a:rPr lang="en-US" sz="2400" dirty="0" err="1" smtClean="0"/>
              <a:t>Penjualan</a:t>
            </a:r>
            <a:r>
              <a:rPr lang="en-US" sz="2400" dirty="0" smtClean="0"/>
              <a:t> </a:t>
            </a:r>
            <a:r>
              <a:rPr lang="en-US" sz="2400" dirty="0" err="1" smtClean="0"/>
              <a:t>misionaris</a:t>
            </a:r>
            <a:endParaRPr lang="en-US" sz="2400" dirty="0" smtClean="0"/>
          </a:p>
          <a:p>
            <a:r>
              <a:rPr lang="en-US" sz="2400" dirty="0" smtClean="0"/>
              <a:t>Telemarketing</a:t>
            </a:r>
          </a:p>
          <a:p>
            <a:endParaRPr lang="en-US" sz="2400" dirty="0"/>
          </a:p>
        </p:txBody>
      </p:sp>
      <p:sp>
        <p:nvSpPr>
          <p:cNvPr id="159" name="Google Shape;159;p2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139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Proses Penjualan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err="1" smtClean="0"/>
              <a:t>Prospek</a:t>
            </a:r>
            <a:r>
              <a:rPr lang="en-US" sz="2400" dirty="0" smtClean="0"/>
              <a:t>,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pendekatan</a:t>
            </a:r>
            <a:endParaRPr lang="en-US" sz="2400" dirty="0" smtClean="0"/>
          </a:p>
          <a:p>
            <a:r>
              <a:rPr lang="en-US" sz="2400" dirty="0" err="1" smtClean="0"/>
              <a:t>Presentasi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demonstrasi</a:t>
            </a:r>
            <a:endParaRPr lang="en-US" sz="2400" dirty="0" smtClean="0"/>
          </a:p>
          <a:p>
            <a:r>
              <a:rPr lang="en-US" sz="2400" dirty="0" err="1" smtClean="0"/>
              <a:t>Menangani</a:t>
            </a:r>
            <a:r>
              <a:rPr lang="en-US" sz="2400" dirty="0" smtClean="0"/>
              <a:t> </a:t>
            </a:r>
            <a:r>
              <a:rPr lang="en-US" sz="2400" dirty="0" err="1" smtClean="0"/>
              <a:t>keberatan</a:t>
            </a:r>
            <a:endParaRPr lang="en-US" sz="2400" dirty="0" smtClean="0"/>
          </a:p>
          <a:p>
            <a:r>
              <a:rPr lang="en-US" sz="2400" dirty="0" err="1" smtClean="0"/>
              <a:t>Penutupan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Tindak</a:t>
            </a:r>
            <a:r>
              <a:rPr lang="en-US" sz="2400" dirty="0" smtClean="0"/>
              <a:t> </a:t>
            </a:r>
            <a:r>
              <a:rPr lang="en-US" sz="2400" dirty="0" err="1" smtClean="0"/>
              <a:t>lanjut</a:t>
            </a:r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159" name="Google Shape;159;p2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15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2521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5400" indent="0">
              <a:buNone/>
            </a:pPr>
            <a:r>
              <a:rPr lang="en-US" sz="2400" dirty="0" err="1" smtClean="0"/>
              <a:t>Komunikasi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audiens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pelanggan</a:t>
            </a:r>
            <a:r>
              <a:rPr lang="en-US" sz="2400" dirty="0" smtClean="0"/>
              <a:t>, </a:t>
            </a:r>
            <a:r>
              <a:rPr lang="en-US" sz="2400" dirty="0" err="1" smtClean="0"/>
              <a:t>penjual</a:t>
            </a:r>
            <a:r>
              <a:rPr lang="en-US" sz="2400" dirty="0" smtClean="0"/>
              <a:t>, media, </a:t>
            </a:r>
            <a:r>
              <a:rPr lang="en-US" sz="2400" dirty="0" err="1" smtClean="0"/>
              <a:t>karyawan</a:t>
            </a:r>
            <a:r>
              <a:rPr lang="en-US" sz="2400" dirty="0" smtClean="0"/>
              <a:t>, </a:t>
            </a:r>
            <a:r>
              <a:rPr lang="en-US" sz="2400" dirty="0" err="1" smtClean="0"/>
              <a:t>pemegang</a:t>
            </a:r>
            <a:r>
              <a:rPr lang="en-US" sz="2400" dirty="0" smtClean="0"/>
              <a:t> </a:t>
            </a:r>
            <a:r>
              <a:rPr lang="en-US" sz="2400" dirty="0" err="1" smtClean="0"/>
              <a:t>saham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umum</a:t>
            </a:r>
            <a:endParaRPr lang="en-US" sz="2400" dirty="0" smtClean="0"/>
          </a:p>
          <a:p>
            <a:pPr marL="25400" indent="0">
              <a:buNone/>
            </a:pP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  <a:r>
              <a:rPr lang="en-US" sz="2400" dirty="0" err="1" smtClean="0"/>
              <a:t>mempublikasikan</a:t>
            </a:r>
            <a:r>
              <a:rPr lang="en-US" sz="2400" dirty="0" smtClean="0"/>
              <a:t>, </a:t>
            </a:r>
            <a:r>
              <a:rPr lang="en-US" sz="2400" dirty="0" err="1" smtClean="0"/>
              <a:t>menciptakan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mempertahankan</a:t>
            </a:r>
            <a:r>
              <a:rPr lang="en-US" sz="2400" dirty="0" smtClean="0"/>
              <a:t> </a:t>
            </a:r>
            <a:r>
              <a:rPr lang="en-US" sz="2400" dirty="0" err="1" smtClean="0"/>
              <a:t>citra</a:t>
            </a:r>
            <a:r>
              <a:rPr lang="en-US" sz="2400" dirty="0" smtClean="0"/>
              <a:t> </a:t>
            </a:r>
            <a:r>
              <a:rPr lang="en-US" sz="2400" dirty="0" err="1" smtClean="0"/>
              <a:t>positif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berita</a:t>
            </a:r>
            <a:r>
              <a:rPr lang="en-US" sz="2400" dirty="0" smtClean="0"/>
              <a:t>, video </a:t>
            </a:r>
            <a:r>
              <a:rPr lang="en-US" sz="2400" dirty="0" err="1" smtClean="0"/>
              <a:t>dan</a:t>
            </a:r>
            <a:r>
              <a:rPr lang="en-US" sz="2400" dirty="0" smtClean="0"/>
              <a:t> audio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audiens</a:t>
            </a:r>
            <a:endParaRPr lang="en-US" sz="2400" dirty="0" smtClean="0"/>
          </a:p>
          <a:p>
            <a:pPr marL="25400" indent="0">
              <a:buNone/>
            </a:pPr>
            <a:endParaRPr lang="en-US" sz="2400" dirty="0"/>
          </a:p>
          <a:p>
            <a:pPr marL="25400" indent="0">
              <a:buNone/>
            </a:pPr>
            <a:r>
              <a:rPr lang="en-US" sz="2400" u="sng" dirty="0" err="1" smtClean="0"/>
              <a:t>Publisitas</a:t>
            </a:r>
            <a:r>
              <a:rPr lang="en-US" sz="2400" u="sng" dirty="0" smtClean="0"/>
              <a:t>:</a:t>
            </a:r>
            <a:r>
              <a:rPr lang="en-US" sz="2400" dirty="0" smtClean="0"/>
              <a:t> </a:t>
            </a:r>
            <a:r>
              <a:rPr lang="en-US" sz="2400" dirty="0" err="1" smtClean="0"/>
              <a:t>stimulasi</a:t>
            </a:r>
            <a:r>
              <a:rPr lang="en-US" sz="2400" dirty="0" smtClean="0"/>
              <a:t> </a:t>
            </a:r>
            <a:r>
              <a:rPr lang="en-US" sz="2400" dirty="0" err="1" smtClean="0"/>
              <a:t>permintaan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, </a:t>
            </a:r>
            <a:r>
              <a:rPr lang="en-US" sz="2400" dirty="0" err="1" smtClean="0"/>
              <a:t>jasa</a:t>
            </a:r>
            <a:r>
              <a:rPr lang="en-US" sz="2400" dirty="0" smtClean="0"/>
              <a:t>, ide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menyebarkan</a:t>
            </a:r>
            <a:r>
              <a:rPr lang="en-US" sz="2400" dirty="0" smtClean="0"/>
              <a:t> </a:t>
            </a:r>
            <a:r>
              <a:rPr lang="en-US" sz="2400" dirty="0" err="1" smtClean="0"/>
              <a:t>berita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mendapatkan</a:t>
            </a:r>
            <a:r>
              <a:rPr lang="en-US" sz="2400" dirty="0" smtClean="0"/>
              <a:t> </a:t>
            </a:r>
            <a:r>
              <a:rPr lang="en-US" sz="2400" dirty="0" err="1" smtClean="0"/>
              <a:t>presentasi</a:t>
            </a:r>
            <a:r>
              <a:rPr lang="en-US" sz="2400" dirty="0" smtClean="0"/>
              <a:t> media yang </a:t>
            </a:r>
            <a:r>
              <a:rPr lang="en-US" sz="2400" dirty="0" err="1" smtClean="0"/>
              <a:t>positif</a:t>
            </a:r>
            <a:r>
              <a:rPr lang="en-US" sz="2400" dirty="0" smtClean="0"/>
              <a:t> </a:t>
            </a:r>
            <a:r>
              <a:rPr lang="en-US" sz="2400" dirty="0" err="1" smtClean="0"/>
              <a:t>tanpa</a:t>
            </a:r>
            <a:r>
              <a:rPr lang="en-US" sz="2400" dirty="0" smtClean="0"/>
              <a:t> </a:t>
            </a:r>
            <a:r>
              <a:rPr lang="en-US" sz="2400" dirty="0" err="1" smtClean="0"/>
              <a:t>mengeluarkan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endParaRPr lang="en-US" sz="2400" dirty="0" smtClean="0"/>
          </a:p>
        </p:txBody>
      </p:sp>
      <p:sp>
        <p:nvSpPr>
          <p:cNvPr id="159" name="Google Shape;159;p2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16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688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Dorong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Tarik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5400" indent="0">
              <a:buNone/>
            </a:pPr>
            <a:r>
              <a:rPr lang="en-US" sz="2400" dirty="0" err="1" smtClean="0"/>
              <a:t>Strategi</a:t>
            </a:r>
            <a:r>
              <a:rPr lang="en-US" sz="2400" dirty="0" smtClean="0"/>
              <a:t> </a:t>
            </a:r>
            <a:r>
              <a:rPr lang="en-US" sz="2400" dirty="0" err="1" smtClean="0"/>
              <a:t>Dorong</a:t>
            </a:r>
            <a:r>
              <a:rPr lang="en-US" sz="2400" dirty="0" smtClean="0"/>
              <a:t>: </a:t>
            </a:r>
            <a:r>
              <a:rPr lang="en-US" sz="2400" dirty="0" err="1" smtClean="0"/>
              <a:t>bergantung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penjualan</a:t>
            </a:r>
            <a:r>
              <a:rPr lang="en-US" sz="2400" dirty="0" smtClean="0"/>
              <a:t> personal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jalur</a:t>
            </a:r>
            <a:r>
              <a:rPr lang="en-US" sz="2400" dirty="0" smtClean="0"/>
              <a:t> </a:t>
            </a:r>
            <a:r>
              <a:rPr lang="en-US" sz="2400" dirty="0" err="1" smtClean="0"/>
              <a:t>distribusi</a:t>
            </a:r>
            <a:endParaRPr lang="en-US" sz="2400" dirty="0" smtClean="0"/>
          </a:p>
          <a:p>
            <a:pPr marL="25400" indent="0">
              <a:buNone/>
            </a:pPr>
            <a:endParaRPr lang="en-US" sz="2400" dirty="0" smtClean="0"/>
          </a:p>
          <a:p>
            <a:pPr marL="25400" indent="0">
              <a:buNone/>
            </a:pPr>
            <a:r>
              <a:rPr lang="en-US" sz="2400" dirty="0" err="1" smtClean="0"/>
              <a:t>Strategi</a:t>
            </a:r>
            <a:r>
              <a:rPr lang="en-US" sz="2400" dirty="0" smtClean="0"/>
              <a:t> Tarik: </a:t>
            </a:r>
            <a:r>
              <a:rPr lang="en-US" sz="2400" dirty="0" err="1" smtClean="0"/>
              <a:t>bertujuan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mempromosikan</a:t>
            </a:r>
            <a:r>
              <a:rPr lang="en-US" sz="2400" dirty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menciptakan</a:t>
            </a:r>
            <a:r>
              <a:rPr lang="en-US" sz="2400" dirty="0" smtClean="0"/>
              <a:t> </a:t>
            </a:r>
            <a:r>
              <a:rPr lang="en-US" sz="2400" dirty="0" err="1" smtClean="0"/>
              <a:t>permintaan</a:t>
            </a:r>
            <a:r>
              <a:rPr lang="en-US" sz="2400" dirty="0" smtClean="0"/>
              <a:t> </a:t>
            </a:r>
            <a:r>
              <a:rPr lang="en-US" sz="2400" dirty="0" err="1" smtClean="0"/>
              <a:t>konsumen</a:t>
            </a:r>
            <a:endParaRPr lang="en-US" sz="2400" dirty="0" smtClean="0"/>
          </a:p>
        </p:txBody>
      </p:sp>
      <p:sp>
        <p:nvSpPr>
          <p:cNvPr id="159" name="Google Shape;159;p2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17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2979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Bauran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5400" indent="0">
              <a:buNone/>
            </a:pP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tukar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jasa</a:t>
            </a:r>
            <a:endParaRPr lang="en-US" sz="2400" dirty="0" smtClean="0"/>
          </a:p>
          <a:p>
            <a:pPr marL="25400" indent="0">
              <a:buNone/>
            </a:pP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:</a:t>
            </a:r>
          </a:p>
          <a:p>
            <a:r>
              <a:rPr lang="en-US" sz="2400" dirty="0" err="1" smtClean="0"/>
              <a:t>Profitabilitas</a:t>
            </a:r>
            <a:r>
              <a:rPr lang="en-US" sz="2400" dirty="0" smtClean="0"/>
              <a:t>: </a:t>
            </a:r>
            <a:r>
              <a:rPr lang="en-US" sz="2400" dirty="0" err="1" smtClean="0"/>
              <a:t>memaksimalkan</a:t>
            </a:r>
            <a:r>
              <a:rPr lang="en-US" sz="2400" dirty="0" smtClean="0"/>
              <a:t> </a:t>
            </a:r>
            <a:r>
              <a:rPr lang="en-US" sz="2400" dirty="0" err="1" smtClean="0"/>
              <a:t>laba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endParaRPr lang="en-US" sz="2400" dirty="0" smtClean="0"/>
          </a:p>
          <a:p>
            <a:r>
              <a:rPr lang="en-US" sz="2400" dirty="0" smtClean="0"/>
              <a:t>Volume: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pangsa</a:t>
            </a:r>
            <a:r>
              <a:rPr lang="en-US" sz="2400" dirty="0" smtClean="0"/>
              <a:t> </a:t>
            </a:r>
            <a:r>
              <a:rPr lang="en-US" sz="2400" dirty="0" err="1" smtClean="0"/>
              <a:t>pasar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endParaRPr lang="en-US" sz="2400" dirty="0" smtClean="0"/>
          </a:p>
          <a:p>
            <a:r>
              <a:rPr lang="en-US" sz="2400" dirty="0" err="1" smtClean="0"/>
              <a:t>Peningkatan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</a:t>
            </a:r>
            <a:r>
              <a:rPr lang="en-US" sz="2400" dirty="0" err="1" smtClean="0"/>
              <a:t>Saing</a:t>
            </a:r>
            <a:r>
              <a:rPr lang="en-US" sz="2400" dirty="0" smtClean="0"/>
              <a:t>: </a:t>
            </a:r>
            <a:r>
              <a:rPr lang="en-US" sz="2400" dirty="0" err="1" smtClean="0"/>
              <a:t>persaingan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kompetitor</a:t>
            </a:r>
            <a:endParaRPr lang="en-US" sz="2400" dirty="0" smtClean="0"/>
          </a:p>
          <a:p>
            <a:r>
              <a:rPr lang="en-US" sz="2400" dirty="0" smtClean="0"/>
              <a:t>Prestige: </a:t>
            </a:r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dirty="0" err="1" smtClean="0"/>
              <a:t>citra</a:t>
            </a:r>
            <a:r>
              <a:rPr lang="en-US" sz="2400" dirty="0" smtClean="0"/>
              <a:t>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ekslusivitas</a:t>
            </a:r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159" name="Google Shape;159;p2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18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4178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5400" indent="0">
              <a:buNone/>
            </a:pP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ditentukan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cara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, </a:t>
            </a:r>
            <a:r>
              <a:rPr lang="en-US" sz="2400" dirty="0" err="1" smtClean="0"/>
              <a:t>yaitu</a:t>
            </a:r>
            <a:endParaRPr lang="en-US" sz="24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err="1" smtClean="0"/>
              <a:t>Penerapan</a:t>
            </a:r>
            <a:r>
              <a:rPr lang="en-US" sz="2400" dirty="0" smtClean="0"/>
              <a:t> </a:t>
            </a:r>
            <a:r>
              <a:rPr lang="en-US" sz="2400" dirty="0" err="1" smtClean="0"/>
              <a:t>konsep</a:t>
            </a:r>
            <a:r>
              <a:rPr lang="en-US" sz="2400" dirty="0" smtClean="0"/>
              <a:t> </a:t>
            </a:r>
            <a:r>
              <a:rPr lang="en-US" sz="2400" dirty="0" err="1" smtClean="0"/>
              <a:t>permintaan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penawaran</a:t>
            </a:r>
            <a:endParaRPr lang="en-US" sz="24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err="1" smtClean="0"/>
              <a:t>Analisis</a:t>
            </a:r>
            <a:r>
              <a:rPr lang="en-US" sz="2400" dirty="0" smtClean="0"/>
              <a:t> </a:t>
            </a:r>
            <a:r>
              <a:rPr lang="en-US" sz="2400" dirty="0" err="1" smtClean="0"/>
              <a:t>berorientasi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endParaRPr lang="en-US" sz="24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 err="1"/>
              <a:t>Menambahkan</a:t>
            </a:r>
            <a:r>
              <a:rPr lang="en-US" sz="1600" dirty="0"/>
              <a:t> markup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biaya</a:t>
            </a:r>
            <a:r>
              <a:rPr lang="en-US" sz="1600" dirty="0"/>
              <a:t> </a:t>
            </a:r>
            <a:r>
              <a:rPr lang="en-US" sz="1600" dirty="0" err="1"/>
              <a:t>dasar</a:t>
            </a:r>
            <a:r>
              <a:rPr lang="en-US" sz="1600" dirty="0"/>
              <a:t> </a:t>
            </a:r>
            <a:r>
              <a:rPr lang="en-US" sz="1600" dirty="0" err="1"/>
              <a:t>produl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menutup</a:t>
            </a:r>
            <a:r>
              <a:rPr lang="en-US" sz="1600" dirty="0"/>
              <a:t> </a:t>
            </a:r>
            <a:r>
              <a:rPr lang="en-US" sz="1600" dirty="0" err="1"/>
              <a:t>pengeluaran</a:t>
            </a:r>
            <a:r>
              <a:rPr lang="en-US" sz="1600" dirty="0"/>
              <a:t> </a:t>
            </a:r>
            <a:r>
              <a:rPr lang="en-US" sz="1600" dirty="0" err="1"/>
              <a:t>tambahan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menghasilkan</a:t>
            </a:r>
            <a:r>
              <a:rPr lang="en-US" sz="1600" dirty="0"/>
              <a:t> </a:t>
            </a:r>
            <a:r>
              <a:rPr lang="en-US" sz="1600" dirty="0" err="1" smtClean="0"/>
              <a:t>laba</a:t>
            </a:r>
            <a:endParaRPr lang="en-US" sz="16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err="1" smtClean="0"/>
              <a:t>Analisis</a:t>
            </a:r>
            <a:r>
              <a:rPr lang="en-US" sz="2400" dirty="0" smtClean="0"/>
              <a:t> </a:t>
            </a:r>
            <a:r>
              <a:rPr lang="en-US" sz="2400" dirty="0" err="1" smtClean="0"/>
              <a:t>Impas</a:t>
            </a:r>
            <a:endParaRPr lang="en-US" sz="24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 err="1" smtClean="0"/>
              <a:t>Teknik</a:t>
            </a:r>
            <a:r>
              <a:rPr lang="en-US" sz="1600" dirty="0" smtClean="0"/>
              <a:t> </a:t>
            </a:r>
            <a:r>
              <a:rPr lang="en-US" sz="1600" dirty="0" err="1" smtClean="0"/>
              <a:t>penentuan</a:t>
            </a:r>
            <a:r>
              <a:rPr lang="en-US" sz="1600" dirty="0" smtClean="0"/>
              <a:t> </a:t>
            </a:r>
            <a:r>
              <a:rPr lang="en-US" sz="1600" dirty="0" err="1" smtClean="0"/>
              <a:t>harga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menentukan</a:t>
            </a:r>
            <a:r>
              <a:rPr lang="en-US" sz="1600" dirty="0" smtClean="0"/>
              <a:t> volume </a:t>
            </a:r>
            <a:r>
              <a:rPr lang="en-US" sz="1600" dirty="0" err="1" smtClean="0"/>
              <a:t>penjualan</a:t>
            </a:r>
            <a:r>
              <a:rPr lang="en-US" sz="1600" dirty="0" smtClean="0"/>
              <a:t> minimum yang </a:t>
            </a:r>
            <a:r>
              <a:rPr lang="en-US" sz="1600" dirty="0" err="1" smtClean="0"/>
              <a:t>harus</a:t>
            </a:r>
            <a:r>
              <a:rPr lang="en-US" sz="1600" dirty="0" smtClean="0"/>
              <a:t> </a:t>
            </a:r>
            <a:r>
              <a:rPr lang="en-US" sz="1600" dirty="0" err="1" smtClean="0"/>
              <a:t>dihasilkan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tingkat</a:t>
            </a:r>
            <a:r>
              <a:rPr lang="en-US" sz="1600" dirty="0" smtClean="0"/>
              <a:t> </a:t>
            </a:r>
            <a:r>
              <a:rPr lang="en-US" sz="1600" dirty="0" err="1" smtClean="0"/>
              <a:t>harga</a:t>
            </a:r>
            <a:r>
              <a:rPr lang="en-US" sz="1600" dirty="0" smtClean="0"/>
              <a:t> </a:t>
            </a:r>
            <a:r>
              <a:rPr lang="en-US" sz="1600" dirty="0" err="1" smtClean="0"/>
              <a:t>tertentu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menutup</a:t>
            </a:r>
            <a:r>
              <a:rPr lang="en-US" sz="1600" dirty="0" smtClean="0"/>
              <a:t> </a:t>
            </a:r>
            <a:r>
              <a:rPr lang="en-US" sz="1600" dirty="0" err="1" smtClean="0"/>
              <a:t>semua</a:t>
            </a:r>
            <a:r>
              <a:rPr lang="en-US" sz="1600" dirty="0" smtClean="0"/>
              <a:t> </a:t>
            </a:r>
            <a:r>
              <a:rPr lang="en-US" sz="1600" dirty="0" err="1" smtClean="0"/>
              <a:t>biaya</a:t>
            </a:r>
            <a:endParaRPr lang="en-US" sz="16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 err="1" smtClean="0"/>
              <a:t>Titik</a:t>
            </a:r>
            <a:r>
              <a:rPr lang="en-US" sz="1600" dirty="0" smtClean="0"/>
              <a:t> </a:t>
            </a:r>
            <a:r>
              <a:rPr lang="en-US" sz="1600" dirty="0" err="1" smtClean="0"/>
              <a:t>impas</a:t>
            </a:r>
            <a:r>
              <a:rPr lang="en-US" sz="1600" dirty="0" smtClean="0"/>
              <a:t> (unit) = total </a:t>
            </a:r>
            <a:r>
              <a:rPr lang="en-US" sz="1600" dirty="0" err="1" smtClean="0"/>
              <a:t>biaya</a:t>
            </a:r>
            <a:r>
              <a:rPr lang="en-US" sz="1600" dirty="0" smtClean="0"/>
              <a:t> </a:t>
            </a:r>
            <a:r>
              <a:rPr lang="en-US" sz="1600" dirty="0" err="1" smtClean="0"/>
              <a:t>tetap</a:t>
            </a:r>
            <a:r>
              <a:rPr lang="en-US" sz="1600" dirty="0" smtClean="0"/>
              <a:t>/</a:t>
            </a:r>
            <a:r>
              <a:rPr lang="en-US" sz="1600" dirty="0" err="1" smtClean="0"/>
              <a:t>kontribusi</a:t>
            </a:r>
            <a:r>
              <a:rPr lang="en-US" sz="1600" dirty="0" smtClean="0"/>
              <a:t> </a:t>
            </a:r>
            <a:r>
              <a:rPr lang="en-US" sz="1600" dirty="0" err="1" smtClean="0"/>
              <a:t>biiaya</a:t>
            </a:r>
            <a:r>
              <a:rPr lang="en-US" sz="1600" dirty="0" smtClean="0"/>
              <a:t> </a:t>
            </a:r>
            <a:r>
              <a:rPr lang="en-US" sz="1600" dirty="0" err="1" smtClean="0"/>
              <a:t>tetap</a:t>
            </a:r>
            <a:r>
              <a:rPr lang="en-US" sz="1600" dirty="0" smtClean="0"/>
              <a:t> per unit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 err="1" smtClean="0"/>
              <a:t>Titik</a:t>
            </a:r>
            <a:r>
              <a:rPr lang="en-US" sz="1600" dirty="0" smtClean="0"/>
              <a:t> </a:t>
            </a:r>
            <a:r>
              <a:rPr lang="en-US" sz="1600" dirty="0" err="1" smtClean="0"/>
              <a:t>impas</a:t>
            </a:r>
            <a:r>
              <a:rPr lang="en-US" sz="1600" dirty="0" smtClean="0"/>
              <a:t>(</a:t>
            </a:r>
            <a:r>
              <a:rPr lang="en-US" sz="1600" dirty="0" err="1" smtClean="0"/>
              <a:t>uang</a:t>
            </a:r>
            <a:r>
              <a:rPr lang="en-US" sz="1600" dirty="0" smtClean="0"/>
              <a:t>) =  total </a:t>
            </a:r>
            <a:r>
              <a:rPr lang="en-US" sz="1600" dirty="0" err="1" smtClean="0"/>
              <a:t>biaya</a:t>
            </a:r>
            <a:r>
              <a:rPr lang="en-US" sz="1600" dirty="0" smtClean="0"/>
              <a:t> </a:t>
            </a:r>
            <a:r>
              <a:rPr lang="en-US" sz="1600" dirty="0" err="1" smtClean="0"/>
              <a:t>tetap</a:t>
            </a:r>
            <a:r>
              <a:rPr lang="en-US" sz="1600" dirty="0" smtClean="0"/>
              <a:t>/(1-(</a:t>
            </a:r>
            <a:r>
              <a:rPr lang="en-US" sz="1600" dirty="0" err="1" smtClean="0"/>
              <a:t>biaya</a:t>
            </a:r>
            <a:r>
              <a:rPr lang="en-US" sz="1600" dirty="0" smtClean="0"/>
              <a:t> </a:t>
            </a:r>
            <a:r>
              <a:rPr lang="en-US" sz="1600" dirty="0" err="1" smtClean="0"/>
              <a:t>variabel</a:t>
            </a:r>
            <a:r>
              <a:rPr lang="en-US" sz="1600" dirty="0" smtClean="0"/>
              <a:t> per unit/</a:t>
            </a:r>
            <a:r>
              <a:rPr lang="en-US" sz="1600" dirty="0" err="1" smtClean="0"/>
              <a:t>harga</a:t>
            </a:r>
            <a:r>
              <a:rPr lang="en-US" sz="1600" dirty="0" smtClean="0"/>
              <a:t>))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1600" dirty="0" smtClean="0"/>
          </a:p>
        </p:txBody>
      </p:sp>
      <p:sp>
        <p:nvSpPr>
          <p:cNvPr id="159" name="Google Shape;159;p2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9698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6"/>
          <p:cNvSpPr txBox="1">
            <a:spLocks noGrp="1"/>
          </p:cNvSpPr>
          <p:nvPr>
            <p:ph type="title"/>
          </p:nvPr>
        </p:nvSpPr>
        <p:spPr>
          <a:xfrm>
            <a:off x="832475" y="168450"/>
            <a:ext cx="7951800" cy="973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Yang akan dipelajari</a:t>
            </a:r>
            <a:endParaRPr dirty="0"/>
          </a:p>
        </p:txBody>
      </p:sp>
      <p:sp>
        <p:nvSpPr>
          <p:cNvPr id="92" name="Google Shape;92;p16"/>
          <p:cNvSpPr txBox="1"/>
          <p:nvPr/>
        </p:nvSpPr>
        <p:spPr>
          <a:xfrm>
            <a:off x="457200" y="1921975"/>
            <a:ext cx="735516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000" b="1" dirty="0" smtClean="0">
              <a:solidFill>
                <a:srgbClr val="2F3848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285750" lvl="0" indent="-285750" algn="l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Komunikasi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Pemasaran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Terintegrasi</a:t>
            </a:r>
            <a:endParaRPr lang="en-US" sz="2000" b="1" dirty="0" smtClean="0">
              <a:solidFill>
                <a:srgbClr val="2F3848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285750" lvl="0" indent="-285750" algn="l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Bauran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Promosional</a:t>
            </a:r>
            <a:endParaRPr lang="en-US" sz="2000" b="1" dirty="0" smtClean="0">
              <a:solidFill>
                <a:srgbClr val="2F3848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285750" lvl="0" indent="-285750" algn="l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Iklan</a:t>
            </a:r>
            <a:endParaRPr lang="en-US" sz="2000" b="1" dirty="0" smtClean="0">
              <a:solidFill>
                <a:srgbClr val="2F3848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285750" lvl="0" indent="-285750" algn="l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Promosi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Penjualan</a:t>
            </a:r>
            <a:endParaRPr lang="en-US" sz="2000" b="1" dirty="0" smtClean="0">
              <a:solidFill>
                <a:srgbClr val="2F3848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285750" lvl="0" indent="-285750" algn="l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Penjualan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Personal</a:t>
            </a:r>
          </a:p>
          <a:p>
            <a:pPr marL="285750" lvl="0" indent="-285750" algn="l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Strategi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Dorong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dan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Tarik</a:t>
            </a:r>
          </a:p>
          <a:p>
            <a:pPr marL="285750" lvl="0" indent="-285750" algn="l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Tujuan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Penentuan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Harga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dalam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Bauran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Pemasaran</a:t>
            </a:r>
            <a:endParaRPr lang="en-US" sz="2000" b="1" dirty="0" smtClean="0">
              <a:solidFill>
                <a:srgbClr val="2F3848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285750" lvl="0" indent="-285750" algn="l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Strategi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Penentuan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Harga</a:t>
            </a:r>
            <a:endParaRPr lang="en-US" sz="2000" b="1" dirty="0" smtClean="0">
              <a:solidFill>
                <a:srgbClr val="2F3848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285750" lvl="0" indent="-285750" algn="l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Persepsi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Konsumen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Terhadap</a:t>
            </a:r>
            <a:r>
              <a:rPr lang="en-US" sz="2000" b="1" dirty="0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2000" b="1" dirty="0" err="1" smtClean="0">
                <a:solidFill>
                  <a:srgbClr val="2F384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Harga</a:t>
            </a:r>
            <a:endParaRPr sz="2000" b="1" dirty="0">
              <a:solidFill>
                <a:srgbClr val="2F3848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5" name="Google Shape;95;p16"/>
          <p:cNvSpPr txBox="1">
            <a:spLocks noGrp="1"/>
          </p:cNvSpPr>
          <p:nvPr>
            <p:ph type="sldNum" idx="12"/>
          </p:nvPr>
        </p:nvSpPr>
        <p:spPr>
          <a:xfrm>
            <a:off x="4297650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err="1" smtClean="0"/>
              <a:t>Penentuan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Skimming</a:t>
            </a:r>
          </a:p>
          <a:p>
            <a:r>
              <a:rPr lang="en-US" sz="2400" dirty="0" err="1" smtClean="0"/>
              <a:t>Penentuan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Penetrasi</a:t>
            </a:r>
            <a:endParaRPr lang="en-US" sz="2400" dirty="0" smtClean="0"/>
          </a:p>
          <a:p>
            <a:r>
              <a:rPr lang="en-US" sz="2400" dirty="0" err="1" smtClean="0"/>
              <a:t>Penentuan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Rendah</a:t>
            </a:r>
            <a:r>
              <a:rPr lang="en-US" sz="2400" dirty="0" smtClean="0"/>
              <a:t> </a:t>
            </a:r>
            <a:r>
              <a:rPr lang="en-US" sz="2400" dirty="0" err="1" smtClean="0"/>
              <a:t>Harian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Diskon</a:t>
            </a:r>
            <a:endParaRPr lang="en-US" sz="2400" dirty="0" smtClean="0"/>
          </a:p>
          <a:p>
            <a:r>
              <a:rPr lang="en-US" sz="2400" dirty="0" err="1" smtClean="0"/>
              <a:t>Penentuan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Kompetitif</a:t>
            </a:r>
            <a:endParaRPr lang="en-US" sz="2400" dirty="0" smtClean="0"/>
          </a:p>
          <a:p>
            <a:pPr marL="25400" indent="0">
              <a:buNone/>
            </a:pPr>
            <a:endParaRPr lang="en-US" sz="2400" dirty="0" smtClean="0"/>
          </a:p>
          <a:p>
            <a:endParaRPr lang="en-US" sz="1600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sz="1600" dirty="0" smtClean="0"/>
          </a:p>
        </p:txBody>
      </p:sp>
      <p:sp>
        <p:nvSpPr>
          <p:cNvPr id="159" name="Google Shape;159;p2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20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591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53150" y="1676400"/>
            <a:ext cx="7637700" cy="4891500"/>
          </a:xfrm>
        </p:spPr>
        <p:txBody>
          <a:bodyPr/>
          <a:lstStyle/>
          <a:p>
            <a:r>
              <a:rPr lang="en-US" sz="2400" dirty="0" err="1" smtClean="0"/>
              <a:t>Hubungan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kualitas</a:t>
            </a:r>
            <a:endParaRPr lang="en-US" sz="2400" dirty="0" smtClean="0"/>
          </a:p>
          <a:p>
            <a:r>
              <a:rPr lang="en-US" sz="2400" dirty="0" err="1" smtClean="0"/>
              <a:t>Penentuan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ganjil</a:t>
            </a:r>
            <a:endParaRPr lang="en-US" sz="1600" dirty="0" smtClean="0"/>
          </a:p>
        </p:txBody>
      </p:sp>
      <p:sp>
        <p:nvSpPr>
          <p:cNvPr id="159" name="Google Shape;159;p2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21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7766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 txBox="1">
            <a:spLocks noGrp="1"/>
          </p:cNvSpPr>
          <p:nvPr>
            <p:ph type="title"/>
          </p:nvPr>
        </p:nvSpPr>
        <p:spPr>
          <a:xfrm>
            <a:off x="832475" y="168450"/>
            <a:ext cx="7951800" cy="973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 smtClean="0"/>
              <a:t>Komunikasi Pemasaran Terintergrasi</a:t>
            </a:r>
            <a:endParaRPr sz="3000" dirty="0"/>
          </a:p>
        </p:txBody>
      </p:sp>
      <p:sp>
        <p:nvSpPr>
          <p:cNvPr id="122" name="Google Shape;122;p20"/>
          <p:cNvSpPr txBox="1">
            <a:spLocks noGrp="1"/>
          </p:cNvSpPr>
          <p:nvPr>
            <p:ph type="body" idx="1"/>
          </p:nvPr>
        </p:nvSpPr>
        <p:spPr>
          <a:xfrm>
            <a:off x="395536" y="1600200"/>
            <a:ext cx="8496944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5400" lvl="0" indent="0" algn="l" rtl="0">
              <a:spcBef>
                <a:spcPts val="600"/>
              </a:spcBef>
              <a:spcAft>
                <a:spcPts val="0"/>
              </a:spcAft>
              <a:buSzPts val="3200"/>
              <a:buNone/>
            </a:pPr>
            <a:r>
              <a:rPr lang="en-US" u="sng" dirty="0" err="1" smtClean="0"/>
              <a:t>Promosi</a:t>
            </a:r>
            <a:endParaRPr lang="en-US" u="sng" dirty="0" smtClean="0"/>
          </a:p>
          <a:p>
            <a:pPr marL="25400" lvl="0" indent="0" algn="l" rtl="0">
              <a:spcBef>
                <a:spcPts val="600"/>
              </a:spcBef>
              <a:spcAft>
                <a:spcPts val="0"/>
              </a:spcAft>
              <a:buSzPts val="3200"/>
              <a:buNone/>
            </a:pPr>
            <a:r>
              <a:rPr lang="en-US" dirty="0"/>
              <a:t>	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persuasi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endParaRPr lang="en-US" dirty="0" smtClean="0"/>
          </a:p>
          <a:p>
            <a:pPr marL="25400" lvl="0" indent="0" algn="l" rtl="0">
              <a:spcBef>
                <a:spcPts val="600"/>
              </a:spcBef>
              <a:spcAft>
                <a:spcPts val="0"/>
              </a:spcAft>
              <a:buSzPts val="3200"/>
              <a:buNone/>
            </a:pPr>
            <a:endParaRPr lang="en-US" dirty="0" smtClean="0"/>
          </a:p>
          <a:p>
            <a:pPr marL="25400" lvl="0" indent="0" algn="l" rtl="0">
              <a:spcBef>
                <a:spcPts val="600"/>
              </a:spcBef>
              <a:spcAft>
                <a:spcPts val="0"/>
              </a:spcAft>
              <a:buSzPts val="3200"/>
              <a:buNone/>
            </a:pPr>
            <a:r>
              <a:rPr lang="en-US" u="sng" dirty="0" err="1" smtClean="0"/>
              <a:t>Komunikasi</a:t>
            </a:r>
            <a:r>
              <a:rPr lang="en-US" u="sng" dirty="0" smtClean="0"/>
              <a:t> </a:t>
            </a:r>
            <a:r>
              <a:rPr lang="en-US" u="sng" dirty="0" err="1" smtClean="0"/>
              <a:t>Pemasaran</a:t>
            </a:r>
            <a:r>
              <a:rPr lang="en-US" u="sng" dirty="0" smtClean="0"/>
              <a:t> </a:t>
            </a:r>
            <a:r>
              <a:rPr lang="en-US" u="sng" dirty="0" err="1" smtClean="0"/>
              <a:t>Terintegrasi</a:t>
            </a:r>
            <a:endParaRPr lang="en-US" u="sng" dirty="0" smtClean="0"/>
          </a:p>
          <a:p>
            <a:pPr marL="25400" lvl="0" indent="0" algn="l" rtl="0">
              <a:spcBef>
                <a:spcPts val="600"/>
              </a:spcBef>
              <a:spcAft>
                <a:spcPts val="0"/>
              </a:spcAft>
              <a:buSzPts val="3200"/>
              <a:buNone/>
            </a:pPr>
            <a:r>
              <a:rPr lang="en-US" dirty="0" smtClean="0"/>
              <a:t>	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aktifitas</a:t>
            </a:r>
            <a:r>
              <a:rPr lang="en-US" dirty="0" smtClean="0"/>
              <a:t> </a:t>
            </a:r>
            <a:r>
              <a:rPr lang="en-US" dirty="0" err="1" smtClean="0"/>
              <a:t>promosional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endParaRPr lang="en-US" dirty="0"/>
          </a:p>
          <a:p>
            <a:pPr marL="25400" lvl="0" indent="0" algn="l" rtl="0">
              <a:spcBef>
                <a:spcPts val="600"/>
              </a:spcBef>
              <a:spcAft>
                <a:spcPts val="0"/>
              </a:spcAft>
              <a:buSzPts val="3200"/>
              <a:buNone/>
            </a:pPr>
            <a:endParaRPr lang="en-US" dirty="0"/>
          </a:p>
          <a:p>
            <a:pPr marL="25400" lvl="0" indent="0" algn="l" rtl="0">
              <a:spcBef>
                <a:spcPts val="600"/>
              </a:spcBef>
              <a:spcAft>
                <a:spcPts val="0"/>
              </a:spcAft>
              <a:buSzPts val="3200"/>
              <a:buNone/>
            </a:pPr>
            <a:r>
              <a:rPr lang="en-US" dirty="0" smtClean="0"/>
              <a:t>	</a:t>
            </a:r>
            <a:endParaRPr dirty="0"/>
          </a:p>
        </p:txBody>
      </p:sp>
      <p:sp>
        <p:nvSpPr>
          <p:cNvPr id="123" name="Google Shape;123;p20"/>
          <p:cNvSpPr txBox="1">
            <a:spLocks noGrp="1"/>
          </p:cNvSpPr>
          <p:nvPr>
            <p:ph type="sldNum" idx="12"/>
          </p:nvPr>
        </p:nvSpPr>
        <p:spPr>
          <a:xfrm>
            <a:off x="4297650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 txBox="1">
            <a:spLocks noGrp="1"/>
          </p:cNvSpPr>
          <p:nvPr>
            <p:ph type="title"/>
          </p:nvPr>
        </p:nvSpPr>
        <p:spPr>
          <a:xfrm>
            <a:off x="832475" y="168450"/>
            <a:ext cx="7951800" cy="973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Bauran Promosional</a:t>
            </a:r>
            <a:endParaRPr dirty="0"/>
          </a:p>
        </p:txBody>
      </p:sp>
      <p:sp>
        <p:nvSpPr>
          <p:cNvPr id="122" name="Google Shape;122;p20"/>
          <p:cNvSpPr txBox="1">
            <a:spLocks noGrp="1"/>
          </p:cNvSpPr>
          <p:nvPr>
            <p:ph type="body" idx="1"/>
          </p:nvPr>
        </p:nvSpPr>
        <p:spPr>
          <a:xfrm>
            <a:off x="753150" y="1600200"/>
            <a:ext cx="76377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5400" lvl="0" indent="0" algn="l" rtl="0">
              <a:spcBef>
                <a:spcPts val="600"/>
              </a:spcBef>
              <a:spcAft>
                <a:spcPts val="0"/>
              </a:spcAft>
              <a:buSzPts val="3200"/>
              <a:buNone/>
            </a:pPr>
            <a:r>
              <a:rPr lang="en-US" dirty="0" err="1" smtClean="0"/>
              <a:t>Kombinasi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personal </a:t>
            </a:r>
            <a:r>
              <a:rPr lang="en-US" dirty="0" err="1" smtClean="0"/>
              <a:t>dan</a:t>
            </a:r>
            <a:r>
              <a:rPr lang="en-US" dirty="0" smtClean="0"/>
              <a:t> non personal yang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promosional</a:t>
            </a:r>
            <a:endParaRPr lang="en-US" dirty="0" smtClean="0"/>
          </a:p>
          <a:p>
            <a:pPr marL="457200" lvl="0" indent="-431800" algn="l" rtl="0">
              <a:spcBef>
                <a:spcPts val="600"/>
              </a:spcBef>
              <a:spcAft>
                <a:spcPts val="0"/>
              </a:spcAft>
              <a:buSzPts val="3200"/>
              <a:buChar char="■"/>
            </a:pPr>
            <a:r>
              <a:rPr lang="en-US" dirty="0" err="1" smtClean="0"/>
              <a:t>Penjualan</a:t>
            </a:r>
            <a:r>
              <a:rPr lang="en-US" dirty="0" smtClean="0"/>
              <a:t> personal</a:t>
            </a:r>
          </a:p>
          <a:p>
            <a:pPr lvl="1" indent="-431800">
              <a:spcBef>
                <a:spcPts val="600"/>
              </a:spcBef>
              <a:buSzPts val="3200"/>
              <a:buChar char="■"/>
            </a:pP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penjual</a:t>
            </a:r>
            <a:r>
              <a:rPr lang="en-US" dirty="0" smtClean="0"/>
              <a:t> di </a:t>
            </a:r>
            <a:r>
              <a:rPr lang="en-US" dirty="0" err="1" smtClean="0"/>
              <a:t>hadapan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</a:t>
            </a:r>
            <a:r>
              <a:rPr lang="en-US" dirty="0" err="1" smtClean="0"/>
              <a:t>prospektif</a:t>
            </a:r>
            <a:endParaRPr lang="en-US" dirty="0" smtClean="0"/>
          </a:p>
          <a:p>
            <a:pPr marL="457200" lvl="0" indent="-431800" algn="l" rtl="0">
              <a:spcBef>
                <a:spcPts val="600"/>
              </a:spcBef>
              <a:spcAft>
                <a:spcPts val="0"/>
              </a:spcAft>
              <a:buSzPts val="3200"/>
              <a:buChar char="■"/>
            </a:pP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nonpersonal</a:t>
            </a:r>
            <a:endParaRPr lang="en-US" dirty="0" smtClean="0"/>
          </a:p>
          <a:p>
            <a:pPr lvl="1" indent="-431800">
              <a:spcBef>
                <a:spcPts val="600"/>
              </a:spcBef>
              <a:buSzPts val="3200"/>
              <a:buChar char="■"/>
            </a:pP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,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,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dirty="0"/>
          </a:p>
        </p:txBody>
      </p:sp>
      <p:sp>
        <p:nvSpPr>
          <p:cNvPr id="123" name="Google Shape;123;p20"/>
          <p:cNvSpPr txBox="1">
            <a:spLocks noGrp="1"/>
          </p:cNvSpPr>
          <p:nvPr>
            <p:ph type="sldNum" idx="12"/>
          </p:nvPr>
        </p:nvSpPr>
        <p:spPr>
          <a:xfrm>
            <a:off x="4297650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1934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 txBox="1">
            <a:spLocks noGrp="1"/>
          </p:cNvSpPr>
          <p:nvPr>
            <p:ph type="title"/>
          </p:nvPr>
        </p:nvSpPr>
        <p:spPr>
          <a:xfrm>
            <a:off x="832475" y="168450"/>
            <a:ext cx="7951800" cy="973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Tujuan Strategi Promosional</a:t>
            </a:r>
            <a:endParaRPr dirty="0"/>
          </a:p>
        </p:txBody>
      </p:sp>
      <p:sp>
        <p:nvSpPr>
          <p:cNvPr id="122" name="Google Shape;122;p20"/>
          <p:cNvSpPr txBox="1">
            <a:spLocks noGrp="1"/>
          </p:cNvSpPr>
          <p:nvPr>
            <p:ph type="body" idx="1"/>
          </p:nvPr>
        </p:nvSpPr>
        <p:spPr>
          <a:xfrm>
            <a:off x="753150" y="1600200"/>
            <a:ext cx="76377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31800" algn="l" rtl="0">
              <a:spcBef>
                <a:spcPts val="600"/>
              </a:spcBef>
              <a:spcAft>
                <a:spcPts val="0"/>
              </a:spcAft>
              <a:buSzPts val="3200"/>
              <a:buChar char="■"/>
            </a:pPr>
            <a:r>
              <a:rPr lang="en" dirty="0" smtClean="0"/>
              <a:t>Penyediaan Informasi</a:t>
            </a:r>
          </a:p>
          <a:p>
            <a:pPr marL="457200" lvl="0" indent="-431800" algn="l" rtl="0">
              <a:spcBef>
                <a:spcPts val="600"/>
              </a:spcBef>
              <a:spcAft>
                <a:spcPts val="0"/>
              </a:spcAft>
              <a:buSzPts val="3200"/>
              <a:buChar char="■"/>
            </a:pPr>
            <a:r>
              <a:rPr lang="id-ID" dirty="0" smtClean="0"/>
              <a:t>D</a:t>
            </a:r>
            <a:r>
              <a:rPr lang="en" dirty="0" smtClean="0"/>
              <a:t>iferensiasi Produk</a:t>
            </a:r>
          </a:p>
          <a:p>
            <a:pPr marL="457200" lvl="0" indent="-431800" algn="l" rtl="0">
              <a:spcBef>
                <a:spcPts val="600"/>
              </a:spcBef>
              <a:spcAft>
                <a:spcPts val="0"/>
              </a:spcAft>
              <a:buSzPts val="3200"/>
              <a:buChar char="■"/>
            </a:pPr>
            <a:r>
              <a:rPr lang="en" dirty="0" smtClean="0"/>
              <a:t>Peningkatan Penjualan</a:t>
            </a:r>
          </a:p>
          <a:p>
            <a:pPr marL="457200" lvl="0" indent="-431800" algn="l" rtl="0">
              <a:spcBef>
                <a:spcPts val="600"/>
              </a:spcBef>
              <a:spcAft>
                <a:spcPts val="0"/>
              </a:spcAft>
              <a:buSzPts val="3200"/>
              <a:buChar char="■"/>
            </a:pPr>
            <a:r>
              <a:rPr lang="en" dirty="0" smtClean="0"/>
              <a:t>Stabilisasi Penjualan</a:t>
            </a:r>
          </a:p>
          <a:p>
            <a:pPr marL="457200" lvl="0" indent="-431800" algn="l" rtl="0">
              <a:spcBef>
                <a:spcPts val="600"/>
              </a:spcBef>
              <a:spcAft>
                <a:spcPts val="0"/>
              </a:spcAft>
              <a:buSzPts val="3200"/>
              <a:buChar char="■"/>
            </a:pPr>
            <a:r>
              <a:rPr lang="id-ID" dirty="0" smtClean="0"/>
              <a:t>P</a:t>
            </a:r>
            <a:r>
              <a:rPr lang="en" dirty="0" smtClean="0"/>
              <a:t>enekanan Nilai Produk</a:t>
            </a:r>
          </a:p>
          <a:p>
            <a:pPr lvl="1" indent="-431800">
              <a:spcBef>
                <a:spcPts val="600"/>
              </a:spcBef>
              <a:buSzPts val="3200"/>
              <a:buChar char="■"/>
            </a:pPr>
            <a:endParaRPr dirty="0"/>
          </a:p>
        </p:txBody>
      </p:sp>
      <p:sp>
        <p:nvSpPr>
          <p:cNvPr id="123" name="Google Shape;123;p20"/>
          <p:cNvSpPr txBox="1">
            <a:spLocks noGrp="1"/>
          </p:cNvSpPr>
          <p:nvPr>
            <p:ph type="sldNum" idx="12"/>
          </p:nvPr>
        </p:nvSpPr>
        <p:spPr>
          <a:xfrm>
            <a:off x="4297650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465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457200" y="2213050"/>
            <a:ext cx="3994500" cy="407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000" b="1" dirty="0" err="1" smtClean="0"/>
              <a:t>Penempatan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Produk</a:t>
            </a:r>
            <a:endParaRPr lang="en-US" sz="3000" b="1" dirty="0" smtClean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000" dirty="0" err="1" smtClean="0"/>
              <a:t>Penentuan</a:t>
            </a:r>
            <a:r>
              <a:rPr lang="en-US" sz="3000" dirty="0" smtClean="0"/>
              <a:t> </a:t>
            </a:r>
            <a:r>
              <a:rPr lang="en-US" sz="3000" dirty="0" err="1" smtClean="0"/>
              <a:t>posisi</a:t>
            </a:r>
            <a:r>
              <a:rPr lang="en-US" sz="3000" dirty="0" smtClean="0"/>
              <a:t> </a:t>
            </a:r>
            <a:r>
              <a:rPr lang="en-US" sz="3000" dirty="0" err="1" smtClean="0"/>
              <a:t>produk</a:t>
            </a:r>
            <a:r>
              <a:rPr lang="en-US" sz="3000" dirty="0" smtClean="0"/>
              <a:t> </a:t>
            </a:r>
            <a:r>
              <a:rPr lang="en-US" sz="3000" dirty="0" err="1" smtClean="0"/>
              <a:t>dalam</a:t>
            </a:r>
            <a:r>
              <a:rPr lang="en-US" sz="3000" dirty="0" smtClean="0"/>
              <a:t> </a:t>
            </a:r>
            <a:r>
              <a:rPr lang="en-US" sz="3000" dirty="0" err="1" smtClean="0"/>
              <a:t>pemasaran</a:t>
            </a:r>
            <a:r>
              <a:rPr lang="en-US" sz="3000" dirty="0"/>
              <a:t> </a:t>
            </a:r>
            <a:r>
              <a:rPr lang="en-US" sz="3000" dirty="0" err="1" smtClean="0"/>
              <a:t>dalam</a:t>
            </a:r>
            <a:r>
              <a:rPr lang="en-US" sz="3000" dirty="0" smtClean="0"/>
              <a:t> </a:t>
            </a:r>
            <a:r>
              <a:rPr lang="en-US" sz="3000" dirty="0" err="1" smtClean="0"/>
              <a:t>berbagai</a:t>
            </a:r>
            <a:r>
              <a:rPr lang="en-US" sz="3000" dirty="0" smtClean="0"/>
              <a:t> media</a:t>
            </a:r>
            <a:endParaRPr sz="3000" dirty="0"/>
          </a:p>
        </p:txBody>
      </p:sp>
      <p:sp>
        <p:nvSpPr>
          <p:cNvPr id="140" name="Google Shape;140;p22"/>
          <p:cNvSpPr txBox="1">
            <a:spLocks noGrp="1"/>
          </p:cNvSpPr>
          <p:nvPr>
            <p:ph type="body" idx="2"/>
          </p:nvPr>
        </p:nvSpPr>
        <p:spPr>
          <a:xfrm>
            <a:off x="4692275" y="2213050"/>
            <a:ext cx="3994500" cy="407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000" b="1" dirty="0" err="1" smtClean="0"/>
              <a:t>Pemasaran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Gerilya</a:t>
            </a:r>
            <a:endParaRPr lang="en-US" sz="3000" b="1" dirty="0" smtClean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000" dirty="0" err="1" smtClean="0"/>
              <a:t>Upaya</a:t>
            </a:r>
            <a:r>
              <a:rPr lang="en-US" sz="3000" dirty="0" smtClean="0"/>
              <a:t> </a:t>
            </a:r>
            <a:r>
              <a:rPr lang="en-US" sz="3000" dirty="0" err="1" smtClean="0"/>
              <a:t>pemasaran</a:t>
            </a:r>
            <a:r>
              <a:rPr lang="en-US" sz="3000" dirty="0" smtClean="0"/>
              <a:t> yang </a:t>
            </a:r>
            <a:r>
              <a:rPr lang="en-US" sz="3000" dirty="0" err="1" smtClean="0"/>
              <a:t>inovatif</a:t>
            </a:r>
            <a:r>
              <a:rPr lang="en-US" sz="3000" dirty="0" smtClean="0"/>
              <a:t>, </a:t>
            </a:r>
            <a:r>
              <a:rPr lang="en-US" sz="3000" dirty="0" err="1" smtClean="0"/>
              <a:t>berbiaya</a:t>
            </a:r>
            <a:r>
              <a:rPr lang="en-US" sz="3000" dirty="0" smtClean="0"/>
              <a:t> </a:t>
            </a:r>
            <a:r>
              <a:rPr lang="en-US" sz="3000" dirty="0" err="1" smtClean="0"/>
              <a:t>rendah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dirancang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menarik</a:t>
            </a:r>
            <a:r>
              <a:rPr lang="en-US" sz="3000" dirty="0" smtClean="0"/>
              <a:t> </a:t>
            </a:r>
            <a:r>
              <a:rPr lang="en-US" sz="3000" dirty="0" err="1" smtClean="0"/>
              <a:t>perhatian</a:t>
            </a:r>
            <a:r>
              <a:rPr lang="en-US" sz="3000" dirty="0" smtClean="0"/>
              <a:t> </a:t>
            </a:r>
            <a:r>
              <a:rPr lang="en-US" sz="3000" dirty="0" err="1" smtClean="0"/>
              <a:t>konsumen</a:t>
            </a:r>
            <a:r>
              <a:rPr lang="en-US" sz="3000" dirty="0" smtClean="0"/>
              <a:t>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cara</a:t>
            </a:r>
            <a:r>
              <a:rPr lang="en-US" sz="3000" dirty="0" smtClean="0"/>
              <a:t> yang </a:t>
            </a:r>
            <a:r>
              <a:rPr lang="en-US" sz="3000" dirty="0" err="1" smtClean="0"/>
              <a:t>tidak</a:t>
            </a:r>
            <a:r>
              <a:rPr lang="en-US" sz="3000" dirty="0" smtClean="0"/>
              <a:t> </a:t>
            </a:r>
            <a:r>
              <a:rPr lang="en-US" sz="3000" dirty="0" err="1" smtClean="0"/>
              <a:t>biasa</a:t>
            </a:r>
            <a:endParaRPr sz="3000" dirty="0"/>
          </a:p>
        </p:txBody>
      </p:sp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832475" y="168450"/>
            <a:ext cx="7951800" cy="97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Promosional</a:t>
            </a:r>
            <a:endParaRPr dirty="0"/>
          </a:p>
        </p:txBody>
      </p:sp>
      <p:sp>
        <p:nvSpPr>
          <p:cNvPr id="142" name="Google Shape;142;p22"/>
          <p:cNvSpPr txBox="1">
            <a:spLocks noGrp="1"/>
          </p:cNvSpPr>
          <p:nvPr>
            <p:ph type="sldNum" idx="12"/>
          </p:nvPr>
        </p:nvSpPr>
        <p:spPr>
          <a:xfrm>
            <a:off x="4297650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 txBox="1">
            <a:spLocks noGrp="1"/>
          </p:cNvSpPr>
          <p:nvPr>
            <p:ph type="title"/>
          </p:nvPr>
        </p:nvSpPr>
        <p:spPr>
          <a:xfrm>
            <a:off x="832475" y="168450"/>
            <a:ext cx="7951800" cy="973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Iklan</a:t>
            </a:r>
            <a:endParaRPr dirty="0"/>
          </a:p>
        </p:txBody>
      </p:sp>
      <p:sp>
        <p:nvSpPr>
          <p:cNvPr id="122" name="Google Shape;122;p20"/>
          <p:cNvSpPr txBox="1">
            <a:spLocks noGrp="1"/>
          </p:cNvSpPr>
          <p:nvPr>
            <p:ph type="body" idx="1"/>
          </p:nvPr>
        </p:nvSpPr>
        <p:spPr>
          <a:xfrm>
            <a:off x="753150" y="1600200"/>
            <a:ext cx="76377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5400" lvl="0" indent="0" algn="l" rtl="0">
              <a:spcBef>
                <a:spcPts val="600"/>
              </a:spcBef>
              <a:spcAft>
                <a:spcPts val="0"/>
              </a:spcAft>
              <a:buSzPts val="3200"/>
              <a:buNone/>
            </a:pP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nonpersonal</a:t>
            </a:r>
            <a:r>
              <a:rPr lang="en-US" dirty="0" smtClean="0"/>
              <a:t> yang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media 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membujuk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mengingatkan</a:t>
            </a:r>
            <a:r>
              <a:rPr lang="en-US" dirty="0" smtClean="0"/>
              <a:t> </a:t>
            </a:r>
            <a:r>
              <a:rPr lang="en-US" dirty="0" err="1" smtClean="0"/>
              <a:t>audiens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 marL="457200" lvl="0" indent="-431800" algn="l" rtl="0">
              <a:spcBef>
                <a:spcPts val="600"/>
              </a:spcBef>
              <a:spcAft>
                <a:spcPts val="0"/>
              </a:spcAft>
              <a:buSzPts val="3200"/>
              <a:buChar char="■"/>
            </a:pPr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" dirty="0" smtClean="0"/>
          </a:p>
          <a:p>
            <a:pPr marL="457200" lvl="0" indent="-431800" algn="l" rtl="0">
              <a:spcBef>
                <a:spcPts val="600"/>
              </a:spcBef>
              <a:spcAft>
                <a:spcPts val="0"/>
              </a:spcAft>
              <a:buSzPts val="3200"/>
              <a:buChar char="■"/>
            </a:pPr>
            <a:r>
              <a:rPr lang="id-ID" dirty="0" smtClean="0"/>
              <a:t>I</a:t>
            </a:r>
            <a:r>
              <a:rPr lang="en" dirty="0" smtClean="0"/>
              <a:t>klan institusional</a:t>
            </a:r>
          </a:p>
          <a:p>
            <a:pPr lvl="1" indent="-431800">
              <a:spcBef>
                <a:spcPts val="600"/>
              </a:spcBef>
              <a:buSzPts val="3200"/>
              <a:buChar char="■"/>
            </a:pPr>
            <a:endParaRPr dirty="0"/>
          </a:p>
        </p:txBody>
      </p:sp>
      <p:sp>
        <p:nvSpPr>
          <p:cNvPr id="123" name="Google Shape;123;p20"/>
          <p:cNvSpPr txBox="1">
            <a:spLocks noGrp="1"/>
          </p:cNvSpPr>
          <p:nvPr>
            <p:ph type="sldNum" idx="12"/>
          </p:nvPr>
        </p:nvSpPr>
        <p:spPr>
          <a:xfrm>
            <a:off x="4297650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7041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Iklan dan Daur Hidup Produk</a:t>
            </a:r>
            <a:endParaRPr dirty="0"/>
          </a:p>
        </p:txBody>
      </p:sp>
      <p:sp>
        <p:nvSpPr>
          <p:cNvPr id="147" name="Google Shape;147;p2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 b="1" dirty="0" err="1" smtClean="0"/>
              <a:t>Iklan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Informatif</a:t>
            </a:r>
            <a:endParaRPr sz="1800"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id-ID" sz="1800" dirty="0" smtClean="0"/>
              <a:t>M</a:t>
            </a:r>
            <a:r>
              <a:rPr lang="en" sz="1800" dirty="0" smtClean="0"/>
              <a:t>emunculkan permintaan awal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 dirty="0" smtClean="0"/>
              <a:t>Pada fase perkenalan</a:t>
            </a:r>
            <a:endParaRPr sz="1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Persuasif</a:t>
            </a:r>
            <a:endParaRPr lang="en-US" dirty="0" smtClean="0"/>
          </a:p>
          <a:p>
            <a:pPr marL="101600" indent="0">
              <a:buNone/>
            </a:pPr>
            <a:r>
              <a:rPr lang="en-US" dirty="0" err="1" smtClean="0"/>
              <a:t>Memperbaiki</a:t>
            </a:r>
            <a:r>
              <a:rPr lang="en-US" dirty="0" smtClean="0"/>
              <a:t> status </a:t>
            </a:r>
            <a:r>
              <a:rPr lang="en-US" dirty="0" err="1" smtClean="0"/>
              <a:t>kompetitif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-US" dirty="0"/>
          </a:p>
          <a:p>
            <a:pPr marL="101600" indent="0">
              <a:buNone/>
            </a:pPr>
            <a:r>
              <a:rPr lang="en-US" dirty="0" err="1"/>
              <a:t>P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endParaRPr lang="en-US" dirty="0" smtClean="0"/>
          </a:p>
          <a:p>
            <a:pPr marL="101600" indent="0"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komparatif</a:t>
            </a:r>
            <a:r>
              <a:rPr lang="en-US" dirty="0" smtClean="0"/>
              <a:t>, </a:t>
            </a:r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pesaingnya</a:t>
            </a:r>
            <a:endParaRPr lang="en-US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Pengingat</a:t>
            </a:r>
            <a:endParaRPr lang="en-US" dirty="0" smtClean="0"/>
          </a:p>
          <a:p>
            <a:pPr marL="101600" indent="0">
              <a:buNone/>
            </a:pP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kegunaan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-US" dirty="0" smtClean="0"/>
          </a:p>
          <a:p>
            <a:pPr marL="101600" indent="0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endParaRPr lang="en-US" dirty="0" smtClean="0"/>
          </a:p>
          <a:p>
            <a:pPr marL="101600" indent="0">
              <a:buNone/>
            </a:pPr>
            <a:endParaRPr lang="id-ID" dirty="0"/>
          </a:p>
        </p:txBody>
      </p:sp>
      <p:sp>
        <p:nvSpPr>
          <p:cNvPr id="151" name="Google Shape;151;p2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Media Iklan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Televisi</a:t>
            </a:r>
            <a:endParaRPr lang="en-US" dirty="0" smtClean="0"/>
          </a:p>
          <a:p>
            <a:r>
              <a:rPr lang="en-US" dirty="0" smtClean="0"/>
              <a:t>Koran</a:t>
            </a:r>
          </a:p>
          <a:p>
            <a:r>
              <a:rPr lang="en-US" dirty="0" smtClean="0"/>
              <a:t>Radio</a:t>
            </a:r>
          </a:p>
          <a:p>
            <a:r>
              <a:rPr lang="en-US" dirty="0" err="1" smtClean="0"/>
              <a:t>Majalah</a:t>
            </a:r>
            <a:endParaRPr lang="en-US" dirty="0" smtClean="0"/>
          </a:p>
          <a:p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endParaRPr lang="en-US" dirty="0" smtClean="0"/>
          </a:p>
          <a:p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ruangan</a:t>
            </a:r>
            <a:endParaRPr lang="en-US" dirty="0" smtClean="0"/>
          </a:p>
          <a:p>
            <a:r>
              <a:rPr lang="en-US" dirty="0" smtClean="0"/>
              <a:t>Internet</a:t>
            </a:r>
          </a:p>
          <a:p>
            <a:r>
              <a:rPr lang="en-US" dirty="0" smtClean="0"/>
              <a:t>Sponsor</a:t>
            </a:r>
          </a:p>
          <a:p>
            <a:r>
              <a:rPr lang="en-US" dirty="0" err="1" smtClean="0"/>
              <a:t>Pilihan</a:t>
            </a:r>
            <a:r>
              <a:rPr lang="en-US" dirty="0" smtClean="0"/>
              <a:t> media lain</a:t>
            </a:r>
            <a:endParaRPr lang="id-ID" dirty="0"/>
          </a:p>
        </p:txBody>
      </p:sp>
      <p:sp>
        <p:nvSpPr>
          <p:cNvPr id="159" name="Google Shape;159;p2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nedick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664</Words>
  <Application>Microsoft Office PowerPoint</Application>
  <PresentationFormat>On-screen Show (4:3)</PresentationFormat>
  <Paragraphs>146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Source Sans Pro</vt:lpstr>
      <vt:lpstr>Arial</vt:lpstr>
      <vt:lpstr>Courier New</vt:lpstr>
      <vt:lpstr>Benedick template</vt:lpstr>
      <vt:lpstr>Promosi dan Penentuan Harga Barang dan Jasa  Oleh : Dr. Febriansyah, SE., MM., MH.</vt:lpstr>
      <vt:lpstr>Yang akan dipelajari</vt:lpstr>
      <vt:lpstr>Komunikasi Pemasaran Terintergrasi</vt:lpstr>
      <vt:lpstr>Bauran Promosional</vt:lpstr>
      <vt:lpstr>Tujuan Strategi Promosional</vt:lpstr>
      <vt:lpstr>Perencanaan Promosional</vt:lpstr>
      <vt:lpstr>Iklan</vt:lpstr>
      <vt:lpstr>Iklan dan Daur Hidup Produk</vt:lpstr>
      <vt:lpstr>Media Iklan</vt:lpstr>
      <vt:lpstr>Promosi Penjualan</vt:lpstr>
      <vt:lpstr>Promosi Berorientasi pada Konsumen</vt:lpstr>
      <vt:lpstr>Promosi Berorientasi pada Perdagangan</vt:lpstr>
      <vt:lpstr>Penjualan Personal</vt:lpstr>
      <vt:lpstr>Tugas Penjualan</vt:lpstr>
      <vt:lpstr>Proses Penjualan</vt:lpstr>
      <vt:lpstr>Hubungan Masyarakat</vt:lpstr>
      <vt:lpstr>Strategi Dorong dan Tarik</vt:lpstr>
      <vt:lpstr>Tujuan Penentuan Harga dalam Bauran Pemasaran</vt:lpstr>
      <vt:lpstr>Strategi Penentuan Harga</vt:lpstr>
      <vt:lpstr>Strategi Penentuan Harga Alternatif</vt:lpstr>
      <vt:lpstr>Persepsi Konsumen Terhadap Harga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Promosi dan Penentuan Harga Barang dan Jasa</dc:title>
  <dc:creator>Akhmad Fandy Muhammad</dc:creator>
  <cp:lastModifiedBy>ASUS</cp:lastModifiedBy>
  <cp:revision>14</cp:revision>
  <dcterms:modified xsi:type="dcterms:W3CDTF">2024-05-06T03:19:19Z</dcterms:modified>
</cp:coreProperties>
</file>