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59" d="100"/>
          <a:sy n="59" d="100"/>
        </p:scale>
        <p:origin x="88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d-ID"/>
              <a:t>Klik untuk mengedit gaya judul Master</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4509A250-FF31-4206-8172-F9D3106AACB1}" type="datetimeFigureOut">
              <a:rPr lang="en-US" dirty="0"/>
              <a:t>9/10/2024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Judul d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d-ID"/>
              <a:t>Klik untuk mengedit gaya judul Master</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tipa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d-ID"/>
              <a:t>Klik untuk mengedit gaya judul Master</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d-ID"/>
              <a:t>Klik untuk edit gaya teks Master</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u Nama">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4509A250-FF31-4206-8172-F9D3106AACB1}" type="datetimeFigureOut">
              <a:rPr lang="en-US" dirty="0"/>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d-ID"/>
              <a:t>Klik untuk mengedit gaya judul Master</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m Gam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d-ID"/>
              <a:t>Klik untuk mengedit gaya judul Master</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Vertical Text Placeholder 2"/>
          <p:cNvSpPr>
            <a:spLocks noGrp="1"/>
          </p:cNvSpPr>
          <p:nvPr>
            <p:ph type="body" orient="vert" idx="1"/>
          </p:nvPr>
        </p:nvSpPr>
        <p:spPr/>
        <p:txBody>
          <a:bodyPr vert="eaVert" anchor="t" anchorCtr="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d-ID"/>
              <a:t>Klik untuk mengedit gaya judul Master</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9796027F-7875-4030-9381-8BD8C4F21935}" type="datetimeFigureOut">
              <a:rPr lang="en-US" dirty="0"/>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d-ID"/>
              <a:t>Klik untuk mengedit gaya judul Master</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9/10/2024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9/10/2024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d-ID"/>
              <a:t>Klik untuk mengedit gaya judul Master</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7" name="Date Placeholder 4"/>
          <p:cNvSpPr>
            <a:spLocks noGrp="1"/>
          </p:cNvSpPr>
          <p:nvPr>
            <p:ph type="dt" sz="half" idx="10"/>
          </p:nvPr>
        </p:nvSpPr>
        <p:spPr/>
        <p:txBody>
          <a:bodyPr/>
          <a:lstStyle/>
          <a:p>
            <a:fld id="{4509A250-FF31-4206-8172-F9D3106AACB1}" type="datetimeFigureOut">
              <a:rPr lang="en-US" dirty="0"/>
              <a:t>9/10/2024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4509A250-FF31-4206-8172-F9D3106AACB1}" type="datetimeFigureOut">
              <a:rPr lang="en-US" dirty="0"/>
              <a:t>9/10/2024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d-ID"/>
              <a:t>Klik untuk mengedit gaya judul Master</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9/10/2024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D67CA421-FA2B-47ED-A101-F8BBEBB29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CEF541CD-DBE8-7A41-00CE-BF13C6610900}"/>
              </a:ext>
            </a:extLst>
          </p:cNvPr>
          <p:cNvSpPr>
            <a:spLocks noGrp="1"/>
          </p:cNvSpPr>
          <p:nvPr>
            <p:ph type="ctrTitle"/>
          </p:nvPr>
        </p:nvSpPr>
        <p:spPr>
          <a:xfrm>
            <a:off x="8200279" y="1325880"/>
            <a:ext cx="3344020" cy="3066507"/>
          </a:xfrm>
        </p:spPr>
        <p:txBody>
          <a:bodyPr>
            <a:normAutofit/>
          </a:bodyPr>
          <a:lstStyle/>
          <a:p>
            <a:pPr>
              <a:lnSpc>
                <a:spcPct val="90000"/>
              </a:lnSpc>
            </a:pPr>
            <a:r>
              <a:rPr lang="id-ID" sz="3800" b="1">
                <a:solidFill>
                  <a:srgbClr val="EBEBEB"/>
                </a:solidFill>
                <a:effectLst/>
                <a:highlight>
                  <a:srgbClr val="FF0000"/>
                </a:highlight>
                <a:latin typeface="Times New Roman" panose="02020603050405020304" pitchFamily="18" charset="0"/>
                <a:cs typeface="Times New Roman" panose="02020603050405020304" pitchFamily="18" charset="0"/>
              </a:rPr>
              <a:t>Organisasi Hotel dan </a:t>
            </a:r>
            <a:br>
              <a:rPr lang="id-ID" sz="3800">
                <a:solidFill>
                  <a:srgbClr val="EBEBEB"/>
                </a:solidFill>
                <a:highlight>
                  <a:srgbClr val="FF0000"/>
                </a:highlight>
                <a:latin typeface="Times New Roman" panose="02020603050405020304" pitchFamily="18" charset="0"/>
                <a:cs typeface="Times New Roman" panose="02020603050405020304" pitchFamily="18" charset="0"/>
              </a:rPr>
            </a:br>
            <a:r>
              <a:rPr lang="id-ID" sz="3800" b="1">
                <a:solidFill>
                  <a:srgbClr val="EBEBEB"/>
                </a:solidFill>
                <a:effectLst/>
                <a:highlight>
                  <a:srgbClr val="FF0000"/>
                </a:highlight>
                <a:latin typeface="Times New Roman" panose="02020603050405020304" pitchFamily="18" charset="0"/>
                <a:cs typeface="Times New Roman" panose="02020603050405020304" pitchFamily="18" charset="0"/>
              </a:rPr>
              <a:t>Struktur Organisasi </a:t>
            </a:r>
            <a:br>
              <a:rPr lang="id-ID" sz="3800">
                <a:solidFill>
                  <a:srgbClr val="EBEBEB"/>
                </a:solidFill>
                <a:highlight>
                  <a:srgbClr val="FF0000"/>
                </a:highlight>
                <a:latin typeface="Times New Roman" panose="02020603050405020304" pitchFamily="18" charset="0"/>
                <a:cs typeface="Times New Roman" panose="02020603050405020304" pitchFamily="18" charset="0"/>
              </a:rPr>
            </a:br>
            <a:r>
              <a:rPr lang="id-ID" sz="3800" b="1">
                <a:solidFill>
                  <a:srgbClr val="EBEBEB"/>
                </a:solidFill>
                <a:effectLst/>
                <a:highlight>
                  <a:srgbClr val="FF0000"/>
                </a:highlight>
                <a:latin typeface="Times New Roman" panose="02020603050405020304" pitchFamily="18" charset="0"/>
                <a:cs typeface="Times New Roman" panose="02020603050405020304" pitchFamily="18" charset="0"/>
              </a:rPr>
              <a:t>Kantor Depan </a:t>
            </a:r>
            <a:endParaRPr lang="id-ID" sz="3800">
              <a:solidFill>
                <a:srgbClr val="EBEBEB"/>
              </a:solidFill>
              <a:highlight>
                <a:srgbClr val="FF0000"/>
              </a:highlight>
              <a:latin typeface="Times New Roman" panose="02020603050405020304" pitchFamily="18" charset="0"/>
              <a:cs typeface="Times New Roman" panose="02020603050405020304" pitchFamily="18" charset="0"/>
            </a:endParaRPr>
          </a:p>
        </p:txBody>
      </p:sp>
      <p:sp>
        <p:nvSpPr>
          <p:cNvPr id="3" name="Subjudul 2">
            <a:extLst>
              <a:ext uri="{FF2B5EF4-FFF2-40B4-BE49-F238E27FC236}">
                <a16:creationId xmlns:a16="http://schemas.microsoft.com/office/drawing/2014/main" id="{C3BBAAB5-C535-908E-A0A7-88759B6AD45E}"/>
              </a:ext>
            </a:extLst>
          </p:cNvPr>
          <p:cNvSpPr>
            <a:spLocks noGrp="1"/>
          </p:cNvSpPr>
          <p:nvPr>
            <p:ph type="subTitle" idx="1"/>
          </p:nvPr>
        </p:nvSpPr>
        <p:spPr>
          <a:xfrm>
            <a:off x="8200279" y="4588329"/>
            <a:ext cx="3344020" cy="1621970"/>
          </a:xfrm>
        </p:spPr>
        <p:txBody>
          <a:bodyPr>
            <a:normAutofit fontScale="92500" lnSpcReduction="10000"/>
          </a:bodyPr>
          <a:lstStyle/>
          <a:p>
            <a:r>
              <a:rPr lang="id-ID" sz="1600" dirty="0"/>
              <a:t>Struktur organisasi hotel dan kantor depan (front </a:t>
            </a:r>
            <a:r>
              <a:rPr lang="id-ID" sz="1600" dirty="0" err="1"/>
              <a:t>office</a:t>
            </a:r>
            <a:r>
              <a:rPr lang="id-ID" sz="1600" dirty="0"/>
              <a:t>) adalah kunci dalam memastikan operasi hotel berjalan lancar dan layanan tamu diberikan dengan baik</a:t>
            </a:r>
            <a:endParaRPr lang="id-ID" sz="1800" dirty="0"/>
          </a:p>
        </p:txBody>
      </p:sp>
      <p:sp useBgFill="1">
        <p:nvSpPr>
          <p:cNvPr id="1033" name="Rectangle 1032">
            <a:extLst>
              <a:ext uri="{FF2B5EF4-FFF2-40B4-BE49-F238E27FC236}">
                <a16:creationId xmlns:a16="http://schemas.microsoft.com/office/drawing/2014/main" id="{12425D82-CD5E-45A4-9542-70951E59F2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6914" y="639905"/>
            <a:ext cx="6915664" cy="55781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221DB897-A621-4D5F-AC81-91199AC437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pic>
        <p:nvPicPr>
          <p:cNvPr id="1026" name="Picture 2" descr="Struktur Organisasi Hotel ( Division Department Section di Hotel ) - YouTube">
            <a:extLst>
              <a:ext uri="{FF2B5EF4-FFF2-40B4-BE49-F238E27FC236}">
                <a16:creationId xmlns:a16="http://schemas.microsoft.com/office/drawing/2014/main" id="{D0B6ABD8-A8CF-C45C-F989-7C743499C60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5392" y="1668556"/>
            <a:ext cx="6275584" cy="3526080"/>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5118857"/>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75EA8C0-A9B5-A6D8-EA62-627B2632C5D3}"/>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17FA6097-AE5B-D3C0-D116-3D3891915557}"/>
              </a:ext>
            </a:extLst>
          </p:cNvPr>
          <p:cNvSpPr>
            <a:spLocks noGrp="1"/>
          </p:cNvSpPr>
          <p:nvPr>
            <p:ph idx="1"/>
          </p:nvPr>
        </p:nvSpPr>
        <p:spPr>
          <a:xfrm>
            <a:off x="645130" y="452718"/>
            <a:ext cx="9404723" cy="5795681"/>
          </a:xfrm>
        </p:spPr>
        <p:txBody>
          <a:bodyPr>
            <a:normAutofit fontScale="92500" lnSpcReduction="20000"/>
          </a:bodyPr>
          <a:lstStyle/>
          <a:p>
            <a:r>
              <a:rPr lang="id-ID" b="1" dirty="0">
                <a:highlight>
                  <a:srgbClr val="FF0000"/>
                </a:highlight>
              </a:rPr>
              <a:t>4. </a:t>
            </a:r>
            <a:r>
              <a:rPr lang="id-ID" b="1" dirty="0" err="1">
                <a:highlight>
                  <a:srgbClr val="FF0000"/>
                </a:highlight>
              </a:rPr>
              <a:t>Receptionist</a:t>
            </a:r>
            <a:r>
              <a:rPr lang="id-ID" b="1" dirty="0">
                <a:highlight>
                  <a:srgbClr val="FF0000"/>
                </a:highlight>
              </a:rPr>
              <a:t> / Front </a:t>
            </a:r>
            <a:r>
              <a:rPr lang="id-ID" b="1" dirty="0" err="1">
                <a:highlight>
                  <a:srgbClr val="FF0000"/>
                </a:highlight>
              </a:rPr>
              <a:t>Desk</a:t>
            </a:r>
            <a:r>
              <a:rPr lang="id-ID" b="1" dirty="0">
                <a:highlight>
                  <a:srgbClr val="FF0000"/>
                </a:highlight>
              </a:rPr>
              <a:t> </a:t>
            </a:r>
            <a:r>
              <a:rPr lang="id-ID" b="1" dirty="0" err="1">
                <a:highlight>
                  <a:srgbClr val="FF0000"/>
                </a:highlight>
              </a:rPr>
              <a:t>Agent</a:t>
            </a:r>
            <a:endParaRPr lang="id-ID" b="1" dirty="0">
              <a:highlight>
                <a:srgbClr val="FF0000"/>
              </a:highlight>
            </a:endParaRPr>
          </a:p>
          <a:p>
            <a:pPr>
              <a:buFont typeface="Arial" panose="020B0604020202020204" pitchFamily="34" charset="0"/>
              <a:buChar char="•"/>
            </a:pPr>
            <a:r>
              <a:rPr lang="id-ID" b="1" dirty="0"/>
              <a:t>Tanggung Jawab:</a:t>
            </a:r>
            <a:endParaRPr lang="id-ID" dirty="0"/>
          </a:p>
          <a:p>
            <a:pPr marL="742950" lvl="1" indent="-285750">
              <a:buFont typeface="Arial" panose="020B0604020202020204" pitchFamily="34" charset="0"/>
              <a:buChar char="•"/>
            </a:pPr>
            <a:r>
              <a:rPr lang="id-ID" dirty="0"/>
              <a:t>Menerima tamu, melakukan </a:t>
            </a:r>
            <a:r>
              <a:rPr lang="id-ID" dirty="0" err="1"/>
              <a:t>check</a:t>
            </a:r>
            <a:r>
              <a:rPr lang="id-ID" dirty="0"/>
              <a:t>-in dan </a:t>
            </a:r>
            <a:r>
              <a:rPr lang="id-ID" dirty="0" err="1"/>
              <a:t>check-out</a:t>
            </a:r>
            <a:r>
              <a:rPr lang="id-ID" dirty="0"/>
              <a:t>, serta mengelola reservasi.</a:t>
            </a:r>
          </a:p>
          <a:p>
            <a:pPr marL="742950" lvl="1" indent="-285750">
              <a:buFont typeface="Arial" panose="020B0604020202020204" pitchFamily="34" charset="0"/>
              <a:buChar char="•"/>
            </a:pPr>
            <a:r>
              <a:rPr lang="id-ID" dirty="0"/>
              <a:t>Menyediakan informasi tentang fasilitas hotel dan atraksi lokal.</a:t>
            </a:r>
          </a:p>
          <a:p>
            <a:pPr>
              <a:buFont typeface="Arial" panose="020B0604020202020204" pitchFamily="34" charset="0"/>
              <a:buChar char="•"/>
            </a:pPr>
            <a:r>
              <a:rPr lang="id-ID" b="1" dirty="0"/>
              <a:t>Fungsi Utama:</a:t>
            </a:r>
            <a:endParaRPr lang="id-ID" dirty="0"/>
          </a:p>
          <a:p>
            <a:pPr marL="742950" lvl="1" indent="-285750">
              <a:buFont typeface="Arial" panose="020B0604020202020204" pitchFamily="34" charset="0"/>
              <a:buChar char="•"/>
            </a:pPr>
            <a:r>
              <a:rPr lang="id-ID" dirty="0"/>
              <a:t>Mengelola proses </a:t>
            </a:r>
            <a:r>
              <a:rPr lang="id-ID" dirty="0" err="1"/>
              <a:t>check</a:t>
            </a:r>
            <a:r>
              <a:rPr lang="id-ID" dirty="0"/>
              <a:t>-in dan </a:t>
            </a:r>
            <a:r>
              <a:rPr lang="id-ID" dirty="0" err="1"/>
              <a:t>check-out</a:t>
            </a:r>
            <a:r>
              <a:rPr lang="id-ID" dirty="0"/>
              <a:t>.</a:t>
            </a:r>
          </a:p>
          <a:p>
            <a:pPr marL="742950" lvl="1" indent="-285750">
              <a:buFont typeface="Arial" panose="020B0604020202020204" pitchFamily="34" charset="0"/>
              <a:buChar char="•"/>
            </a:pPr>
            <a:r>
              <a:rPr lang="id-ID" dirty="0"/>
              <a:t>Menangani permintaan khusus dari tamu.</a:t>
            </a:r>
          </a:p>
          <a:p>
            <a:pPr marL="742950" lvl="1" indent="-285750">
              <a:buFont typeface="Arial" panose="020B0604020202020204" pitchFamily="34" charset="0"/>
              <a:buChar char="•"/>
            </a:pPr>
            <a:r>
              <a:rPr lang="id-ID" dirty="0"/>
              <a:t>Mengelola sistem pemesanan dan memastikan akurasi data tamu.</a:t>
            </a:r>
          </a:p>
          <a:p>
            <a:r>
              <a:rPr lang="id-ID" b="1" dirty="0">
                <a:highlight>
                  <a:srgbClr val="FF0000"/>
                </a:highlight>
              </a:rPr>
              <a:t>5. </a:t>
            </a:r>
            <a:r>
              <a:rPr lang="id-ID" b="1" dirty="0" err="1">
                <a:highlight>
                  <a:srgbClr val="FF0000"/>
                </a:highlight>
              </a:rPr>
              <a:t>Concierge</a:t>
            </a:r>
            <a:endParaRPr lang="id-ID" b="1" dirty="0">
              <a:highlight>
                <a:srgbClr val="FF0000"/>
              </a:highlight>
            </a:endParaRPr>
          </a:p>
          <a:p>
            <a:pPr>
              <a:buFont typeface="Arial" panose="020B0604020202020204" pitchFamily="34" charset="0"/>
              <a:buChar char="•"/>
            </a:pPr>
            <a:r>
              <a:rPr lang="id-ID" b="1" dirty="0"/>
              <a:t>Tanggung Jawab:</a:t>
            </a:r>
            <a:endParaRPr lang="id-ID" dirty="0"/>
          </a:p>
          <a:p>
            <a:pPr marL="742950" lvl="1" indent="-285750">
              <a:buFont typeface="Arial" panose="020B0604020202020204" pitchFamily="34" charset="0"/>
              <a:buChar char="•"/>
            </a:pPr>
            <a:r>
              <a:rPr lang="id-ID" dirty="0"/>
              <a:t>Membantu tamu dengan permintaan khusus, seperti pemesanan restoran, tiket acara, dan rekomendasi lokal.</a:t>
            </a:r>
          </a:p>
          <a:p>
            <a:pPr marL="742950" lvl="1" indent="-285750">
              <a:buFont typeface="Arial" panose="020B0604020202020204" pitchFamily="34" charset="0"/>
              <a:buChar char="•"/>
            </a:pPr>
            <a:r>
              <a:rPr lang="id-ID" dirty="0"/>
              <a:t>Menyediakan informasi tentang destinasi dan aktivitas di sekitar hotel.</a:t>
            </a:r>
          </a:p>
          <a:p>
            <a:pPr>
              <a:buFont typeface="Arial" panose="020B0604020202020204" pitchFamily="34" charset="0"/>
              <a:buChar char="•"/>
            </a:pPr>
            <a:r>
              <a:rPr lang="id-ID" b="1" dirty="0"/>
              <a:t>Fungsi Utama:</a:t>
            </a:r>
            <a:endParaRPr lang="id-ID" dirty="0"/>
          </a:p>
          <a:p>
            <a:pPr marL="742950" lvl="1" indent="-285750">
              <a:buFont typeface="Arial" panose="020B0604020202020204" pitchFamily="34" charset="0"/>
              <a:buChar char="•"/>
            </a:pPr>
            <a:r>
              <a:rPr lang="id-ID" dirty="0"/>
              <a:t>Mengatur dan memenuhi permintaan khusus tamu.</a:t>
            </a:r>
          </a:p>
          <a:p>
            <a:pPr marL="742950" lvl="1" indent="-285750">
              <a:buFont typeface="Arial" panose="020B0604020202020204" pitchFamily="34" charset="0"/>
              <a:buChar char="•"/>
            </a:pPr>
            <a:r>
              <a:rPr lang="id-ID" dirty="0"/>
              <a:t>Memberikan rekomendasi dan saran mengenai tempat dan aktivitas di area lokal.</a:t>
            </a:r>
          </a:p>
          <a:p>
            <a:endParaRPr lang="id-ID" dirty="0"/>
          </a:p>
        </p:txBody>
      </p:sp>
    </p:spTree>
    <p:extLst>
      <p:ext uri="{BB962C8B-B14F-4D97-AF65-F5344CB8AC3E}">
        <p14:creationId xmlns:p14="http://schemas.microsoft.com/office/powerpoint/2010/main" val="3654105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05F343A-9A55-427F-9B83-FD4433295658}"/>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667FDBCD-1382-8EE5-0F3C-824EBB948EED}"/>
              </a:ext>
            </a:extLst>
          </p:cNvPr>
          <p:cNvSpPr>
            <a:spLocks noGrp="1"/>
          </p:cNvSpPr>
          <p:nvPr>
            <p:ph idx="1"/>
          </p:nvPr>
        </p:nvSpPr>
        <p:spPr>
          <a:xfrm>
            <a:off x="645130" y="452718"/>
            <a:ext cx="9404723" cy="5795681"/>
          </a:xfrm>
        </p:spPr>
        <p:txBody>
          <a:bodyPr>
            <a:normAutofit fontScale="92500" lnSpcReduction="20000"/>
          </a:bodyPr>
          <a:lstStyle/>
          <a:p>
            <a:r>
              <a:rPr lang="id-ID" b="1" dirty="0">
                <a:highlight>
                  <a:srgbClr val="FF0000"/>
                </a:highlight>
              </a:rPr>
              <a:t>6. Night Auditor</a:t>
            </a:r>
          </a:p>
          <a:p>
            <a:pPr>
              <a:buFont typeface="Arial" panose="020B0604020202020204" pitchFamily="34" charset="0"/>
              <a:buChar char="•"/>
            </a:pPr>
            <a:r>
              <a:rPr lang="id-ID" b="1" dirty="0"/>
              <a:t>Tanggung Jawab:</a:t>
            </a:r>
            <a:endParaRPr lang="id-ID" dirty="0"/>
          </a:p>
          <a:p>
            <a:pPr marL="742950" lvl="1" indent="-285750">
              <a:buFont typeface="Arial" panose="020B0604020202020204" pitchFamily="34" charset="0"/>
              <a:buChar char="•"/>
            </a:pPr>
            <a:r>
              <a:rPr lang="id-ID" dirty="0"/>
              <a:t>Melakukan audit harian transaksi keuangan hotel dan memastikan semua catatan akurat.</a:t>
            </a:r>
          </a:p>
          <a:p>
            <a:pPr marL="742950" lvl="1" indent="-285750">
              <a:buFont typeface="Arial" panose="020B0604020202020204" pitchFamily="34" charset="0"/>
              <a:buChar char="•"/>
            </a:pPr>
            <a:r>
              <a:rPr lang="id-ID" dirty="0"/>
              <a:t>Menangani proses </a:t>
            </a:r>
            <a:r>
              <a:rPr lang="id-ID" dirty="0" err="1"/>
              <a:t>check</a:t>
            </a:r>
            <a:r>
              <a:rPr lang="id-ID" dirty="0"/>
              <a:t>-in/</a:t>
            </a:r>
            <a:r>
              <a:rPr lang="id-ID" dirty="0" err="1"/>
              <a:t>check-out</a:t>
            </a:r>
            <a:r>
              <a:rPr lang="id-ID" dirty="0"/>
              <a:t> malam hari dan laporan operasional malam.</a:t>
            </a:r>
          </a:p>
          <a:p>
            <a:pPr>
              <a:buFont typeface="Arial" panose="020B0604020202020204" pitchFamily="34" charset="0"/>
              <a:buChar char="•"/>
            </a:pPr>
            <a:r>
              <a:rPr lang="id-ID" b="1" dirty="0"/>
              <a:t>Fungsi Utama:</a:t>
            </a:r>
            <a:endParaRPr lang="id-ID" dirty="0"/>
          </a:p>
          <a:p>
            <a:pPr marL="742950" lvl="1" indent="-285750">
              <a:buFont typeface="Arial" panose="020B0604020202020204" pitchFamily="34" charset="0"/>
              <a:buChar char="•"/>
            </a:pPr>
            <a:r>
              <a:rPr lang="id-ID" dirty="0"/>
              <a:t>Memproses laporan akhir hari dan memastikan akurasi data keuangan.</a:t>
            </a:r>
          </a:p>
          <a:p>
            <a:pPr marL="742950" lvl="1" indent="-285750">
              <a:buFont typeface="Arial" panose="020B0604020202020204" pitchFamily="34" charset="0"/>
              <a:buChar char="•"/>
            </a:pPr>
            <a:r>
              <a:rPr lang="id-ID" dirty="0"/>
              <a:t>Menangani transaksi dan permintaan tamu pada malam hari.</a:t>
            </a:r>
          </a:p>
          <a:p>
            <a:r>
              <a:rPr lang="id-ID" b="1" dirty="0">
                <a:highlight>
                  <a:srgbClr val="FF0000"/>
                </a:highlight>
              </a:rPr>
              <a:t>7. </a:t>
            </a:r>
            <a:r>
              <a:rPr lang="id-ID" b="1" dirty="0" err="1">
                <a:highlight>
                  <a:srgbClr val="FF0000"/>
                </a:highlight>
              </a:rPr>
              <a:t>Bellhop</a:t>
            </a:r>
            <a:r>
              <a:rPr lang="id-ID" b="1" dirty="0">
                <a:highlight>
                  <a:srgbClr val="FF0000"/>
                </a:highlight>
              </a:rPr>
              <a:t> / </a:t>
            </a:r>
            <a:r>
              <a:rPr lang="id-ID" b="1" dirty="0" err="1">
                <a:highlight>
                  <a:srgbClr val="FF0000"/>
                </a:highlight>
              </a:rPr>
              <a:t>Porter</a:t>
            </a:r>
            <a:endParaRPr lang="id-ID" b="1" dirty="0">
              <a:highlight>
                <a:srgbClr val="FF0000"/>
              </a:highlight>
            </a:endParaRPr>
          </a:p>
          <a:p>
            <a:pPr>
              <a:buFont typeface="Arial" panose="020B0604020202020204" pitchFamily="34" charset="0"/>
              <a:buChar char="•"/>
            </a:pPr>
            <a:r>
              <a:rPr lang="id-ID" b="1" dirty="0"/>
              <a:t>Tanggung Jawab:</a:t>
            </a:r>
            <a:endParaRPr lang="id-ID" dirty="0"/>
          </a:p>
          <a:p>
            <a:pPr marL="742950" lvl="1" indent="-285750">
              <a:buFont typeface="Arial" panose="020B0604020202020204" pitchFamily="34" charset="0"/>
              <a:buChar char="•"/>
            </a:pPr>
            <a:r>
              <a:rPr lang="id-ID" dirty="0"/>
              <a:t>Membantu tamu dengan barang bawaan mereka dan mengantarkan barang ke kamar.</a:t>
            </a:r>
          </a:p>
          <a:p>
            <a:pPr marL="742950" lvl="1" indent="-285750">
              <a:buFont typeface="Arial" panose="020B0604020202020204" pitchFamily="34" charset="0"/>
              <a:buChar char="•"/>
            </a:pPr>
            <a:r>
              <a:rPr lang="id-ID" dirty="0"/>
              <a:t>Menyediakan layanan tambahan seperti membawa bagasi dan membantu dengan pengangkutan barang.</a:t>
            </a:r>
          </a:p>
          <a:p>
            <a:pPr>
              <a:buFont typeface="Arial" panose="020B0604020202020204" pitchFamily="34" charset="0"/>
              <a:buChar char="•"/>
            </a:pPr>
            <a:r>
              <a:rPr lang="id-ID" b="1" dirty="0"/>
              <a:t>Fungsi Utama:</a:t>
            </a:r>
            <a:endParaRPr lang="id-ID" dirty="0"/>
          </a:p>
          <a:p>
            <a:pPr marL="742950" lvl="1" indent="-285750">
              <a:buFont typeface="Arial" panose="020B0604020202020204" pitchFamily="34" charset="0"/>
              <a:buChar char="•"/>
            </a:pPr>
            <a:r>
              <a:rPr lang="id-ID" dirty="0"/>
              <a:t>Mengangkut bagasi tamu ke kamar mereka.</a:t>
            </a:r>
          </a:p>
          <a:p>
            <a:pPr marL="742950" lvl="1" indent="-285750">
              <a:buFont typeface="Arial" panose="020B0604020202020204" pitchFamily="34" charset="0"/>
              <a:buChar char="•"/>
            </a:pPr>
            <a:r>
              <a:rPr lang="id-ID" dirty="0"/>
              <a:t>Menawarkan bantuan untuk memuat dan membongkar barang.</a:t>
            </a:r>
          </a:p>
          <a:p>
            <a:endParaRPr lang="id-ID" dirty="0"/>
          </a:p>
        </p:txBody>
      </p:sp>
    </p:spTree>
    <p:extLst>
      <p:ext uri="{BB962C8B-B14F-4D97-AF65-F5344CB8AC3E}">
        <p14:creationId xmlns:p14="http://schemas.microsoft.com/office/powerpoint/2010/main" val="405452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7BEAED6-BB7F-343A-92A9-E22143D8DC95}"/>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C62DF51E-4C08-F8A7-E6B7-6A4BC40A00D1}"/>
              </a:ext>
            </a:extLst>
          </p:cNvPr>
          <p:cNvSpPr>
            <a:spLocks noGrp="1"/>
          </p:cNvSpPr>
          <p:nvPr>
            <p:ph idx="1"/>
          </p:nvPr>
        </p:nvSpPr>
        <p:spPr>
          <a:xfrm>
            <a:off x="645132" y="452718"/>
            <a:ext cx="9404722" cy="5795681"/>
          </a:xfrm>
        </p:spPr>
        <p:txBody>
          <a:bodyPr>
            <a:normAutofit fontScale="92500" lnSpcReduction="10000"/>
          </a:bodyPr>
          <a:lstStyle/>
          <a:p>
            <a:r>
              <a:rPr lang="id-ID" b="1" dirty="0">
                <a:highlight>
                  <a:srgbClr val="FF0000"/>
                </a:highlight>
              </a:rPr>
              <a:t>8. </a:t>
            </a:r>
            <a:r>
              <a:rPr lang="id-ID" b="1" dirty="0" err="1">
                <a:highlight>
                  <a:srgbClr val="FF0000"/>
                </a:highlight>
              </a:rPr>
              <a:t>Reservation</a:t>
            </a:r>
            <a:r>
              <a:rPr lang="id-ID" b="1" dirty="0">
                <a:highlight>
                  <a:srgbClr val="FF0000"/>
                </a:highlight>
              </a:rPr>
              <a:t> </a:t>
            </a:r>
            <a:r>
              <a:rPr lang="id-ID" b="1" dirty="0" err="1">
                <a:highlight>
                  <a:srgbClr val="FF0000"/>
                </a:highlight>
              </a:rPr>
              <a:t>Agent</a:t>
            </a:r>
            <a:endParaRPr lang="id-ID" b="1" dirty="0">
              <a:highlight>
                <a:srgbClr val="FF0000"/>
              </a:highlight>
            </a:endParaRPr>
          </a:p>
          <a:p>
            <a:pPr>
              <a:buFont typeface="Arial" panose="020B0604020202020204" pitchFamily="34" charset="0"/>
              <a:buChar char="•"/>
            </a:pPr>
            <a:r>
              <a:rPr lang="id-ID" b="1" dirty="0"/>
              <a:t>Tanggung Jawab:</a:t>
            </a:r>
            <a:endParaRPr lang="id-ID" dirty="0"/>
          </a:p>
          <a:p>
            <a:pPr marL="742950" lvl="1" indent="-285750">
              <a:buFont typeface="Arial" panose="020B0604020202020204" pitchFamily="34" charset="0"/>
              <a:buChar char="•"/>
            </a:pPr>
            <a:r>
              <a:rPr lang="id-ID" dirty="0"/>
              <a:t>Mengelola dan memproses pemesanan kamar, baik melalui telepon, email, atau sistem </a:t>
            </a:r>
            <a:r>
              <a:rPr lang="id-ID" dirty="0" err="1"/>
              <a:t>online</a:t>
            </a:r>
            <a:r>
              <a:rPr lang="id-ID" dirty="0"/>
              <a:t>.</a:t>
            </a:r>
          </a:p>
          <a:p>
            <a:pPr marL="742950" lvl="1" indent="-285750">
              <a:buFont typeface="Arial" panose="020B0604020202020204" pitchFamily="34" charset="0"/>
              <a:buChar char="•"/>
            </a:pPr>
            <a:r>
              <a:rPr lang="id-ID" dirty="0"/>
              <a:t>Menyediakan informasi mengenai ketersediaan kamar dan tarif.</a:t>
            </a:r>
          </a:p>
          <a:p>
            <a:pPr>
              <a:buFont typeface="Arial" panose="020B0604020202020204" pitchFamily="34" charset="0"/>
              <a:buChar char="•"/>
            </a:pPr>
            <a:r>
              <a:rPr lang="id-ID" b="1" dirty="0"/>
              <a:t>Fungsi Utama:</a:t>
            </a:r>
            <a:endParaRPr lang="id-ID" dirty="0"/>
          </a:p>
          <a:p>
            <a:pPr marL="742950" lvl="1" indent="-285750">
              <a:buFont typeface="Arial" panose="020B0604020202020204" pitchFamily="34" charset="0"/>
              <a:buChar char="•"/>
            </a:pPr>
            <a:r>
              <a:rPr lang="id-ID" dirty="0"/>
              <a:t>Memastikan akurasi dan keakuratan reservasi.</a:t>
            </a:r>
          </a:p>
          <a:p>
            <a:pPr marL="742950" lvl="1" indent="-285750">
              <a:buFont typeface="Arial" panose="020B0604020202020204" pitchFamily="34" charset="0"/>
              <a:buChar char="•"/>
            </a:pPr>
            <a:r>
              <a:rPr lang="id-ID" dirty="0"/>
              <a:t>Menangani perubahan dan pembatalan reservasi.</a:t>
            </a:r>
          </a:p>
          <a:p>
            <a:r>
              <a:rPr lang="id-ID" b="1" dirty="0">
                <a:highlight>
                  <a:srgbClr val="FF0000"/>
                </a:highlight>
              </a:rPr>
              <a:t>9. </a:t>
            </a:r>
            <a:r>
              <a:rPr lang="id-ID" b="1" dirty="0" err="1">
                <a:highlight>
                  <a:srgbClr val="FF0000"/>
                </a:highlight>
              </a:rPr>
              <a:t>Guest</a:t>
            </a:r>
            <a:r>
              <a:rPr lang="id-ID" b="1" dirty="0">
                <a:highlight>
                  <a:srgbClr val="FF0000"/>
                </a:highlight>
              </a:rPr>
              <a:t> Services </a:t>
            </a:r>
            <a:r>
              <a:rPr lang="id-ID" b="1" dirty="0" err="1">
                <a:highlight>
                  <a:srgbClr val="FF0000"/>
                </a:highlight>
              </a:rPr>
              <a:t>Agent</a:t>
            </a:r>
            <a:endParaRPr lang="id-ID" b="1" dirty="0">
              <a:highlight>
                <a:srgbClr val="FF0000"/>
              </a:highlight>
            </a:endParaRPr>
          </a:p>
          <a:p>
            <a:pPr>
              <a:buFont typeface="Arial" panose="020B0604020202020204" pitchFamily="34" charset="0"/>
              <a:buChar char="•"/>
            </a:pPr>
            <a:r>
              <a:rPr lang="id-ID" b="1" dirty="0"/>
              <a:t>Tanggung Jawab:</a:t>
            </a:r>
            <a:endParaRPr lang="id-ID" dirty="0"/>
          </a:p>
          <a:p>
            <a:pPr marL="742950" lvl="1" indent="-285750">
              <a:buFont typeface="Arial" panose="020B0604020202020204" pitchFamily="34" charset="0"/>
              <a:buChar char="•"/>
            </a:pPr>
            <a:r>
              <a:rPr lang="id-ID" dirty="0"/>
              <a:t>Menangani permintaan dan kebutuhan tamu yang mungkin tidak dapat diakomodasi oleh bagian lain.</a:t>
            </a:r>
          </a:p>
          <a:p>
            <a:pPr marL="742950" lvl="1" indent="-285750">
              <a:buFont typeface="Arial" panose="020B0604020202020204" pitchFamily="34" charset="0"/>
              <a:buChar char="•"/>
            </a:pPr>
            <a:r>
              <a:rPr lang="id-ID" dirty="0"/>
              <a:t>Menyediakan layanan tambahan untuk meningkatkan pengalaman tamu.</a:t>
            </a:r>
          </a:p>
          <a:p>
            <a:pPr>
              <a:buFont typeface="Arial" panose="020B0604020202020204" pitchFamily="34" charset="0"/>
              <a:buChar char="•"/>
            </a:pPr>
            <a:r>
              <a:rPr lang="id-ID" b="1" dirty="0"/>
              <a:t>Fungsi Utama:</a:t>
            </a:r>
            <a:endParaRPr lang="id-ID" dirty="0"/>
          </a:p>
          <a:p>
            <a:pPr marL="742950" lvl="1" indent="-285750">
              <a:buFont typeface="Arial" panose="020B0604020202020204" pitchFamily="34" charset="0"/>
              <a:buChar char="•"/>
            </a:pPr>
            <a:r>
              <a:rPr lang="id-ID" dirty="0"/>
              <a:t>Mengelola permintaan khusus dari tamu.</a:t>
            </a:r>
          </a:p>
          <a:p>
            <a:pPr marL="742950" lvl="1" indent="-285750">
              <a:buFont typeface="Arial" panose="020B0604020202020204" pitchFamily="34" charset="0"/>
              <a:buChar char="•"/>
            </a:pPr>
            <a:r>
              <a:rPr lang="id-ID" dirty="0"/>
              <a:t>Menyediakan dukungan dan bantuan tambahan.</a:t>
            </a:r>
          </a:p>
          <a:p>
            <a:endParaRPr lang="id-ID" dirty="0"/>
          </a:p>
        </p:txBody>
      </p:sp>
    </p:spTree>
    <p:extLst>
      <p:ext uri="{BB962C8B-B14F-4D97-AF65-F5344CB8AC3E}">
        <p14:creationId xmlns:p14="http://schemas.microsoft.com/office/powerpoint/2010/main" val="2726458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1DFA69D-859F-401C-CE67-EF0E1D6DF8EF}"/>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4E323019-5948-7B9D-0597-37AD089E373C}"/>
              </a:ext>
            </a:extLst>
          </p:cNvPr>
          <p:cNvSpPr>
            <a:spLocks noGrp="1"/>
          </p:cNvSpPr>
          <p:nvPr>
            <p:ph idx="1"/>
          </p:nvPr>
        </p:nvSpPr>
        <p:spPr>
          <a:xfrm>
            <a:off x="645131" y="452718"/>
            <a:ext cx="10900757" cy="6078711"/>
          </a:xfrm>
        </p:spPr>
        <p:txBody>
          <a:bodyPr>
            <a:normAutofit fontScale="92500" lnSpcReduction="20000"/>
          </a:bodyPr>
          <a:lstStyle/>
          <a:p>
            <a:r>
              <a:rPr lang="id-ID" b="1" dirty="0">
                <a:highlight>
                  <a:srgbClr val="FF0000"/>
                </a:highlight>
              </a:rPr>
              <a:t>10. </a:t>
            </a:r>
            <a:r>
              <a:rPr lang="id-ID" b="1" dirty="0" err="1">
                <a:highlight>
                  <a:srgbClr val="FF0000"/>
                </a:highlight>
              </a:rPr>
              <a:t>Call</a:t>
            </a:r>
            <a:r>
              <a:rPr lang="id-ID" b="1" dirty="0">
                <a:highlight>
                  <a:srgbClr val="FF0000"/>
                </a:highlight>
              </a:rPr>
              <a:t> Center / </a:t>
            </a:r>
            <a:r>
              <a:rPr lang="id-ID" b="1" dirty="0" err="1">
                <a:highlight>
                  <a:srgbClr val="FF0000"/>
                </a:highlight>
              </a:rPr>
              <a:t>Reservation</a:t>
            </a:r>
            <a:r>
              <a:rPr lang="id-ID" b="1" dirty="0">
                <a:highlight>
                  <a:srgbClr val="FF0000"/>
                </a:highlight>
              </a:rPr>
              <a:t> </a:t>
            </a:r>
            <a:r>
              <a:rPr lang="id-ID" b="1" dirty="0" err="1">
                <a:highlight>
                  <a:srgbClr val="FF0000"/>
                </a:highlight>
              </a:rPr>
              <a:t>Specialist</a:t>
            </a:r>
            <a:r>
              <a:rPr lang="id-ID" b="1" dirty="0">
                <a:highlight>
                  <a:srgbClr val="FF0000"/>
                </a:highlight>
              </a:rPr>
              <a:t> (jika ada)</a:t>
            </a:r>
          </a:p>
          <a:p>
            <a:pPr>
              <a:buFont typeface="Arial" panose="020B0604020202020204" pitchFamily="34" charset="0"/>
              <a:buChar char="•"/>
            </a:pPr>
            <a:r>
              <a:rPr lang="id-ID" b="1" dirty="0"/>
              <a:t>Tanggung Jawab:</a:t>
            </a:r>
            <a:endParaRPr lang="id-ID" dirty="0"/>
          </a:p>
          <a:p>
            <a:pPr marL="742950" lvl="1" indent="-285750">
              <a:buFont typeface="Arial" panose="020B0604020202020204" pitchFamily="34" charset="0"/>
              <a:buChar char="•"/>
            </a:pPr>
            <a:r>
              <a:rPr lang="id-ID" dirty="0"/>
              <a:t>Mengelola reservasi melalui panggilan telepon, email, atau </a:t>
            </a:r>
            <a:r>
              <a:rPr lang="id-ID" dirty="0" err="1"/>
              <a:t>chat</a:t>
            </a:r>
            <a:r>
              <a:rPr lang="id-ID" dirty="0"/>
              <a:t>.</a:t>
            </a:r>
          </a:p>
          <a:p>
            <a:pPr marL="742950" lvl="1" indent="-285750">
              <a:buFont typeface="Arial" panose="020B0604020202020204" pitchFamily="34" charset="0"/>
              <a:buChar char="•"/>
            </a:pPr>
            <a:r>
              <a:rPr lang="id-ID" dirty="0"/>
              <a:t>Menyediakan dukungan pelanggan untuk pertanyaan dan permintaan terkait reservasi.</a:t>
            </a:r>
          </a:p>
          <a:p>
            <a:pPr>
              <a:buFont typeface="Arial" panose="020B0604020202020204" pitchFamily="34" charset="0"/>
              <a:buChar char="•"/>
            </a:pPr>
            <a:r>
              <a:rPr lang="id-ID" b="1" dirty="0"/>
              <a:t>Fungsi Utama:</a:t>
            </a:r>
            <a:endParaRPr lang="id-ID" dirty="0"/>
          </a:p>
          <a:p>
            <a:pPr marL="742950" lvl="1" indent="-285750">
              <a:buFont typeface="Arial" panose="020B0604020202020204" pitchFamily="34" charset="0"/>
              <a:buChar char="•"/>
            </a:pPr>
            <a:r>
              <a:rPr lang="id-ID" dirty="0"/>
              <a:t>Menangani dan memproses reservasi dari berbagai saluran komunikasi.</a:t>
            </a:r>
          </a:p>
          <a:p>
            <a:pPr marL="742950" lvl="1" indent="-285750">
              <a:buFont typeface="Arial" panose="020B0604020202020204" pitchFamily="34" charset="0"/>
              <a:buChar char="•"/>
            </a:pPr>
            <a:r>
              <a:rPr lang="id-ID" dirty="0"/>
              <a:t>Memberikan informasi yang akurat tentang tarif dan ketersediaan kamar.</a:t>
            </a:r>
          </a:p>
          <a:p>
            <a:r>
              <a:rPr lang="id-ID" b="1" dirty="0">
                <a:highlight>
                  <a:srgbClr val="FF0000"/>
                </a:highlight>
              </a:rPr>
              <a:t>11. Night </a:t>
            </a:r>
            <a:r>
              <a:rPr lang="id-ID" b="1" dirty="0" err="1">
                <a:highlight>
                  <a:srgbClr val="FF0000"/>
                </a:highlight>
              </a:rPr>
              <a:t>Shift</a:t>
            </a:r>
            <a:r>
              <a:rPr lang="id-ID" b="1" dirty="0">
                <a:highlight>
                  <a:srgbClr val="FF0000"/>
                </a:highlight>
              </a:rPr>
              <a:t> </a:t>
            </a:r>
            <a:r>
              <a:rPr lang="id-ID" b="1" dirty="0" err="1">
                <a:highlight>
                  <a:srgbClr val="FF0000"/>
                </a:highlight>
              </a:rPr>
              <a:t>Staff</a:t>
            </a:r>
            <a:r>
              <a:rPr lang="id-ID" b="1" dirty="0">
                <a:highlight>
                  <a:srgbClr val="FF0000"/>
                </a:highlight>
              </a:rPr>
              <a:t> (jika ada)</a:t>
            </a:r>
          </a:p>
          <a:p>
            <a:pPr>
              <a:buFont typeface="Arial" panose="020B0604020202020204" pitchFamily="34" charset="0"/>
              <a:buChar char="•"/>
            </a:pPr>
            <a:r>
              <a:rPr lang="id-ID" b="1" dirty="0"/>
              <a:t>Tanggung Jawab:</a:t>
            </a:r>
            <a:endParaRPr lang="id-ID" dirty="0"/>
          </a:p>
          <a:p>
            <a:pPr marL="742950" lvl="1" indent="-285750">
              <a:buFont typeface="Arial" panose="020B0604020202020204" pitchFamily="34" charset="0"/>
              <a:buChar char="•"/>
            </a:pPr>
            <a:r>
              <a:rPr lang="id-ID" dirty="0"/>
              <a:t>Menyediakan layanan di luar jam kerja normal, termasuk mengelola </a:t>
            </a:r>
            <a:r>
              <a:rPr lang="id-ID" dirty="0" err="1"/>
              <a:t>check</a:t>
            </a:r>
            <a:r>
              <a:rPr lang="id-ID" dirty="0"/>
              <a:t>-in dan </a:t>
            </a:r>
            <a:r>
              <a:rPr lang="id-ID" dirty="0" err="1"/>
              <a:t>check-out</a:t>
            </a:r>
            <a:r>
              <a:rPr lang="id-ID" dirty="0"/>
              <a:t> malam hari.</a:t>
            </a:r>
          </a:p>
          <a:p>
            <a:pPr marL="742950" lvl="1" indent="-285750">
              <a:buFont typeface="Arial" panose="020B0604020202020204" pitchFamily="34" charset="0"/>
              <a:buChar char="•"/>
            </a:pPr>
            <a:r>
              <a:rPr lang="id-ID" dirty="0"/>
              <a:t>Menangani masalah yang mungkin muncul selama malam hari.</a:t>
            </a:r>
          </a:p>
          <a:p>
            <a:pPr>
              <a:buFont typeface="Arial" panose="020B0604020202020204" pitchFamily="34" charset="0"/>
              <a:buChar char="•"/>
            </a:pPr>
            <a:r>
              <a:rPr lang="id-ID" b="1" dirty="0"/>
              <a:t>Fungsi Utama:</a:t>
            </a:r>
            <a:endParaRPr lang="id-ID" dirty="0"/>
          </a:p>
          <a:p>
            <a:pPr marL="742950" lvl="1" indent="-285750">
              <a:buFont typeface="Arial" panose="020B0604020202020204" pitchFamily="34" charset="0"/>
              <a:buChar char="•"/>
            </a:pPr>
            <a:r>
              <a:rPr lang="id-ID" dirty="0"/>
              <a:t>Menyediakan layanan kepada tamu yang tiba atau membutuhkan bantuan pada malam hari.</a:t>
            </a:r>
          </a:p>
          <a:p>
            <a:r>
              <a:rPr lang="id-ID" dirty="0">
                <a:highlight>
                  <a:srgbClr val="FF0000"/>
                </a:highlight>
              </a:rPr>
              <a:t>Setiap posisi di kantor depan memiliki tanggung jawab dan peran khusus yang berkontribusi pada pengalaman tamu secara keseluruhan. Struktur ini dirancang untuk memastikan bahwa semua kebutuhan tamu dapat dipenuhi dengan efisien dan efektif, serta untuk mendukung operasi harian hotel.</a:t>
            </a:r>
          </a:p>
          <a:p>
            <a:endParaRPr lang="id-ID" dirty="0"/>
          </a:p>
        </p:txBody>
      </p:sp>
    </p:spTree>
    <p:extLst>
      <p:ext uri="{BB962C8B-B14F-4D97-AF65-F5344CB8AC3E}">
        <p14:creationId xmlns:p14="http://schemas.microsoft.com/office/powerpoint/2010/main" val="788584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07705B8-9729-0DA3-6DB3-93383B30DCDA}"/>
              </a:ext>
            </a:extLst>
          </p:cNvPr>
          <p:cNvSpPr>
            <a:spLocks noGrp="1"/>
          </p:cNvSpPr>
          <p:nvPr>
            <p:ph type="title"/>
          </p:nvPr>
        </p:nvSpPr>
        <p:spPr>
          <a:xfrm>
            <a:off x="646111" y="452718"/>
            <a:ext cx="9404723" cy="701168"/>
          </a:xfrm>
        </p:spPr>
        <p:txBody>
          <a:bodyPr/>
          <a:lstStyle/>
          <a:p>
            <a:pPr algn="ctr"/>
            <a:r>
              <a:rPr lang="id-ID" sz="3600" dirty="0">
                <a:solidFill>
                  <a:srgbClr val="000000"/>
                </a:solidFill>
                <a:effectLst/>
                <a:highlight>
                  <a:srgbClr val="FFFF00"/>
                </a:highlight>
                <a:latin typeface="Times New Roman" panose="02020603050405020304" pitchFamily="18" charset="0"/>
              </a:rPr>
              <a:t>Departemen dalam </a:t>
            </a:r>
            <a:r>
              <a:rPr lang="en-US" sz="3600" dirty="0">
                <a:solidFill>
                  <a:srgbClr val="000000"/>
                </a:solidFill>
                <a:effectLst/>
                <a:highlight>
                  <a:srgbClr val="FFFF00"/>
                </a:highlight>
                <a:latin typeface="Times New Roman" panose="02020603050405020304" pitchFamily="18" charset="0"/>
              </a:rPr>
              <a:t>o</a:t>
            </a:r>
            <a:r>
              <a:rPr lang="id-ID" sz="3600" dirty="0" err="1">
                <a:solidFill>
                  <a:srgbClr val="000000"/>
                </a:solidFill>
                <a:effectLst/>
                <a:highlight>
                  <a:srgbClr val="FFFF00"/>
                </a:highlight>
                <a:latin typeface="Times New Roman" panose="02020603050405020304" pitchFamily="18" charset="0"/>
              </a:rPr>
              <a:t>rganisasi</a:t>
            </a:r>
            <a:r>
              <a:rPr lang="id-ID" sz="3600" dirty="0">
                <a:solidFill>
                  <a:srgbClr val="000000"/>
                </a:solidFill>
                <a:effectLst/>
                <a:highlight>
                  <a:srgbClr val="FFFF00"/>
                </a:highlight>
                <a:latin typeface="Times New Roman" panose="02020603050405020304" pitchFamily="18" charset="0"/>
              </a:rPr>
              <a:t> hotel </a:t>
            </a:r>
            <a:endParaRPr lang="id-ID" sz="3600" dirty="0">
              <a:highlight>
                <a:srgbClr val="FFFF00"/>
              </a:highlight>
            </a:endParaRPr>
          </a:p>
        </p:txBody>
      </p:sp>
      <p:sp>
        <p:nvSpPr>
          <p:cNvPr id="3" name="Tampungan Konten 2">
            <a:extLst>
              <a:ext uri="{FF2B5EF4-FFF2-40B4-BE49-F238E27FC236}">
                <a16:creationId xmlns:a16="http://schemas.microsoft.com/office/drawing/2014/main" id="{217A18BD-AF9E-D5C8-FCC5-A5C3F5309B39}"/>
              </a:ext>
            </a:extLst>
          </p:cNvPr>
          <p:cNvSpPr>
            <a:spLocks noGrp="1"/>
          </p:cNvSpPr>
          <p:nvPr>
            <p:ph idx="1"/>
          </p:nvPr>
        </p:nvSpPr>
        <p:spPr>
          <a:xfrm>
            <a:off x="1066800" y="1153886"/>
            <a:ext cx="10069286" cy="5094513"/>
          </a:xfrm>
        </p:spPr>
        <p:txBody>
          <a:bodyPr>
            <a:normAutofit fontScale="92500" lnSpcReduction="10000"/>
          </a:bodyPr>
          <a:lstStyle/>
          <a:p>
            <a:r>
              <a:rPr lang="sv-SE" dirty="0"/>
              <a:t>Departemen dalam organisasi hotel memiliki peran dan tanggung jawab khusus untuk memastikan operasional hotel berjalan lancar dan tamu mendapatkan layanan yang memuaskan.</a:t>
            </a:r>
          </a:p>
          <a:p>
            <a:endParaRPr lang="sv-SE" dirty="0"/>
          </a:p>
          <a:p>
            <a:r>
              <a:rPr lang="en-US" b="1" dirty="0">
                <a:highlight>
                  <a:srgbClr val="FF0000"/>
                </a:highlight>
              </a:rPr>
              <a:t>1. </a:t>
            </a:r>
            <a:r>
              <a:rPr lang="id-ID" sz="2400" b="1" dirty="0">
                <a:highlight>
                  <a:srgbClr val="FF0000"/>
                </a:highlight>
              </a:rPr>
              <a:t>Departemen Front Office</a:t>
            </a:r>
          </a:p>
          <a:p>
            <a:pPr>
              <a:buFont typeface="Arial" panose="020B0604020202020204" pitchFamily="34" charset="0"/>
              <a:buChar char="•"/>
            </a:pPr>
            <a:r>
              <a:rPr lang="id-ID" b="1" dirty="0"/>
              <a:t>Fungsi Utama:</a:t>
            </a:r>
            <a:r>
              <a:rPr lang="id-ID" dirty="0"/>
              <a:t> Bertanggung jawab untuk layanan tamu yang langsung, termasuk </a:t>
            </a:r>
            <a:r>
              <a:rPr lang="id-ID" dirty="0" err="1"/>
              <a:t>check</a:t>
            </a:r>
            <a:r>
              <a:rPr lang="id-ID" dirty="0"/>
              <a:t>-in dan </a:t>
            </a:r>
            <a:r>
              <a:rPr lang="id-ID" dirty="0" err="1"/>
              <a:t>check-out</a:t>
            </a:r>
            <a:r>
              <a:rPr lang="id-ID" dirty="0"/>
              <a:t>, manajemen reservasi, dan layanan pelanggan umum.</a:t>
            </a:r>
          </a:p>
          <a:p>
            <a:pPr>
              <a:buFont typeface="Arial" panose="020B0604020202020204" pitchFamily="34" charset="0"/>
              <a:buChar char="•"/>
            </a:pPr>
            <a:r>
              <a:rPr lang="id-ID" b="1" dirty="0"/>
              <a:t>Posisi Utama:</a:t>
            </a:r>
            <a:r>
              <a:rPr lang="id-ID" dirty="0"/>
              <a:t> General </a:t>
            </a:r>
            <a:r>
              <a:rPr lang="id-ID" dirty="0" err="1"/>
              <a:t>Manager</a:t>
            </a:r>
            <a:r>
              <a:rPr lang="id-ID" dirty="0"/>
              <a:t> (GM), </a:t>
            </a:r>
            <a:r>
              <a:rPr lang="id-ID" dirty="0" err="1"/>
              <a:t>Assistant</a:t>
            </a:r>
            <a:r>
              <a:rPr lang="id-ID" dirty="0"/>
              <a:t> General </a:t>
            </a:r>
            <a:r>
              <a:rPr lang="id-ID" dirty="0" err="1"/>
              <a:t>Manager</a:t>
            </a:r>
            <a:r>
              <a:rPr lang="id-ID" dirty="0"/>
              <a:t> (AGM), Front Office </a:t>
            </a:r>
            <a:r>
              <a:rPr lang="id-ID" dirty="0" err="1"/>
              <a:t>Manager</a:t>
            </a:r>
            <a:r>
              <a:rPr lang="id-ID" dirty="0"/>
              <a:t> (FOM), </a:t>
            </a:r>
            <a:r>
              <a:rPr lang="id-ID" dirty="0" err="1"/>
              <a:t>Receptionist</a:t>
            </a:r>
            <a:r>
              <a:rPr lang="id-ID" dirty="0"/>
              <a:t>, </a:t>
            </a:r>
            <a:r>
              <a:rPr lang="id-ID" dirty="0" err="1"/>
              <a:t>Concierge</a:t>
            </a:r>
            <a:r>
              <a:rPr lang="id-ID" dirty="0"/>
              <a:t>, Night Auditor.</a:t>
            </a:r>
            <a:endParaRPr lang="en-US" dirty="0"/>
          </a:p>
          <a:p>
            <a:r>
              <a:rPr lang="en-US" sz="2600" b="1" dirty="0">
                <a:highlight>
                  <a:srgbClr val="FF0000"/>
                </a:highlight>
              </a:rPr>
              <a:t>2. </a:t>
            </a:r>
            <a:r>
              <a:rPr lang="id-ID" sz="2600" b="1" dirty="0">
                <a:highlight>
                  <a:srgbClr val="FF0000"/>
                </a:highlight>
              </a:rPr>
              <a:t>Departemen </a:t>
            </a:r>
            <a:r>
              <a:rPr lang="id-ID" sz="2600" b="1" dirty="0" err="1">
                <a:highlight>
                  <a:srgbClr val="FF0000"/>
                </a:highlight>
              </a:rPr>
              <a:t>Housekeeping</a:t>
            </a:r>
            <a:endParaRPr lang="id-ID" sz="2600" b="1" dirty="0">
              <a:highlight>
                <a:srgbClr val="FF0000"/>
              </a:highlight>
            </a:endParaRPr>
          </a:p>
          <a:p>
            <a:pPr>
              <a:buFont typeface="Arial" panose="020B0604020202020204" pitchFamily="34" charset="0"/>
              <a:buChar char="•"/>
            </a:pPr>
            <a:r>
              <a:rPr lang="id-ID" b="1" dirty="0"/>
              <a:t>Fungsi Utama:</a:t>
            </a:r>
            <a:r>
              <a:rPr lang="id-ID" dirty="0"/>
              <a:t> Mengelola kebersihan kamar tamu dan area umum hotel, termasuk penggantian linen, pembersihan kamar, dan pemeliharaan kebersihan secara keseluruhan.</a:t>
            </a:r>
          </a:p>
          <a:p>
            <a:pPr>
              <a:buFont typeface="Arial" panose="020B0604020202020204" pitchFamily="34" charset="0"/>
              <a:buChar char="•"/>
            </a:pPr>
            <a:r>
              <a:rPr lang="id-ID" b="1" dirty="0"/>
              <a:t>Posisi Utama:</a:t>
            </a:r>
            <a:r>
              <a:rPr lang="id-ID" dirty="0"/>
              <a:t> </a:t>
            </a:r>
            <a:r>
              <a:rPr lang="id-ID" dirty="0" err="1"/>
              <a:t>Executive</a:t>
            </a:r>
            <a:r>
              <a:rPr lang="id-ID" dirty="0"/>
              <a:t> </a:t>
            </a:r>
            <a:r>
              <a:rPr lang="id-ID" dirty="0" err="1"/>
              <a:t>Housekeeper</a:t>
            </a:r>
            <a:r>
              <a:rPr lang="id-ID" dirty="0"/>
              <a:t>, </a:t>
            </a:r>
            <a:r>
              <a:rPr lang="id-ID" dirty="0" err="1"/>
              <a:t>Housekeeping</a:t>
            </a:r>
            <a:r>
              <a:rPr lang="id-ID" dirty="0"/>
              <a:t> Supervisor, Room </a:t>
            </a:r>
            <a:r>
              <a:rPr lang="id-ID" dirty="0" err="1"/>
              <a:t>Attendant</a:t>
            </a:r>
            <a:r>
              <a:rPr lang="id-ID" dirty="0"/>
              <a:t>, </a:t>
            </a:r>
            <a:r>
              <a:rPr lang="id-ID" dirty="0" err="1"/>
              <a:t>Laundry</a:t>
            </a:r>
            <a:r>
              <a:rPr lang="id-ID" dirty="0"/>
              <a:t> </a:t>
            </a:r>
            <a:r>
              <a:rPr lang="id-ID" dirty="0" err="1"/>
              <a:t>Attendant</a:t>
            </a:r>
            <a:r>
              <a:rPr lang="id-ID" dirty="0"/>
              <a:t>.</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3407295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34EFC027-4D73-173C-62CA-25D29581618A}"/>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18EC535C-7D09-F749-8EAA-6642E4F86130}"/>
              </a:ext>
            </a:extLst>
          </p:cNvPr>
          <p:cNvSpPr>
            <a:spLocks noGrp="1"/>
          </p:cNvSpPr>
          <p:nvPr>
            <p:ph idx="1"/>
          </p:nvPr>
        </p:nvSpPr>
        <p:spPr>
          <a:xfrm>
            <a:off x="645132" y="1175658"/>
            <a:ext cx="10795754" cy="5072742"/>
          </a:xfrm>
        </p:spPr>
        <p:txBody>
          <a:bodyPr>
            <a:normAutofit fontScale="92500" lnSpcReduction="20000"/>
          </a:bodyPr>
          <a:lstStyle/>
          <a:p>
            <a:r>
              <a:rPr lang="en-US" sz="2400" b="1" dirty="0">
                <a:highlight>
                  <a:srgbClr val="FF0000"/>
                </a:highlight>
              </a:rPr>
              <a:t>3 </a:t>
            </a:r>
            <a:r>
              <a:rPr lang="id-ID" sz="2400" b="1" dirty="0">
                <a:highlight>
                  <a:srgbClr val="FF0000"/>
                </a:highlight>
              </a:rPr>
              <a:t>. Departemen Food </a:t>
            </a:r>
            <a:r>
              <a:rPr lang="id-ID" sz="2400" b="1" dirty="0" err="1">
                <a:highlight>
                  <a:srgbClr val="FF0000"/>
                </a:highlight>
              </a:rPr>
              <a:t>and</a:t>
            </a:r>
            <a:r>
              <a:rPr lang="id-ID" sz="2400" b="1" dirty="0">
                <a:highlight>
                  <a:srgbClr val="FF0000"/>
                </a:highlight>
              </a:rPr>
              <a:t> </a:t>
            </a:r>
            <a:r>
              <a:rPr lang="id-ID" sz="2400" b="1" dirty="0" err="1">
                <a:highlight>
                  <a:srgbClr val="FF0000"/>
                </a:highlight>
              </a:rPr>
              <a:t>Beverage</a:t>
            </a:r>
            <a:r>
              <a:rPr lang="id-ID" sz="2400" b="1" dirty="0">
                <a:highlight>
                  <a:srgbClr val="FF0000"/>
                </a:highlight>
              </a:rPr>
              <a:t> (F&amp;B)</a:t>
            </a:r>
          </a:p>
          <a:p>
            <a:pPr>
              <a:buFont typeface="Arial" panose="020B0604020202020204" pitchFamily="34" charset="0"/>
              <a:buChar char="•"/>
            </a:pPr>
            <a:r>
              <a:rPr lang="id-ID" b="1" dirty="0"/>
              <a:t>Fungsi Utama:</a:t>
            </a:r>
            <a:r>
              <a:rPr lang="id-ID" dirty="0"/>
              <a:t> Menyediakan makanan dan minuman kepada tamu, baik di restoran, bar, atau melalui layanan kamar. Mengelola operasi restoran, bar, dan fasilitas makanan lainnya.</a:t>
            </a:r>
          </a:p>
          <a:p>
            <a:pPr>
              <a:buFont typeface="Arial" panose="020B0604020202020204" pitchFamily="34" charset="0"/>
              <a:buChar char="•"/>
            </a:pPr>
            <a:r>
              <a:rPr lang="id-ID" b="1" dirty="0"/>
              <a:t>Posisi Utama:</a:t>
            </a:r>
            <a:r>
              <a:rPr lang="id-ID" dirty="0"/>
              <a:t> </a:t>
            </a:r>
            <a:r>
              <a:rPr lang="id-ID" dirty="0" err="1"/>
              <a:t>Director</a:t>
            </a:r>
            <a:r>
              <a:rPr lang="id-ID" dirty="0"/>
              <a:t> </a:t>
            </a:r>
            <a:r>
              <a:rPr lang="id-ID" dirty="0" err="1"/>
              <a:t>of</a:t>
            </a:r>
            <a:r>
              <a:rPr lang="id-ID" dirty="0"/>
              <a:t> Food </a:t>
            </a:r>
            <a:r>
              <a:rPr lang="id-ID" dirty="0" err="1"/>
              <a:t>and</a:t>
            </a:r>
            <a:r>
              <a:rPr lang="id-ID" dirty="0"/>
              <a:t> </a:t>
            </a:r>
            <a:r>
              <a:rPr lang="id-ID" dirty="0" err="1"/>
              <a:t>Beverage</a:t>
            </a:r>
            <a:r>
              <a:rPr lang="id-ID" dirty="0"/>
              <a:t>, </a:t>
            </a:r>
            <a:r>
              <a:rPr lang="id-ID" dirty="0" err="1"/>
              <a:t>Restaurant</a:t>
            </a:r>
            <a:r>
              <a:rPr lang="id-ID" dirty="0"/>
              <a:t> </a:t>
            </a:r>
            <a:r>
              <a:rPr lang="id-ID" dirty="0" err="1"/>
              <a:t>Manager</a:t>
            </a:r>
            <a:r>
              <a:rPr lang="id-ID" dirty="0"/>
              <a:t>, Bar </a:t>
            </a:r>
            <a:r>
              <a:rPr lang="id-ID" dirty="0" err="1"/>
              <a:t>Manager</a:t>
            </a:r>
            <a:r>
              <a:rPr lang="id-ID" dirty="0"/>
              <a:t>, </a:t>
            </a:r>
            <a:r>
              <a:rPr lang="id-ID" dirty="0" err="1"/>
              <a:t>Chef</a:t>
            </a:r>
            <a:r>
              <a:rPr lang="id-ID" dirty="0"/>
              <a:t>, </a:t>
            </a:r>
            <a:r>
              <a:rPr lang="id-ID" dirty="0" err="1"/>
              <a:t>Sous</a:t>
            </a:r>
            <a:r>
              <a:rPr lang="id-ID" dirty="0"/>
              <a:t> </a:t>
            </a:r>
            <a:r>
              <a:rPr lang="id-ID" dirty="0" err="1"/>
              <a:t>Chef</a:t>
            </a:r>
            <a:r>
              <a:rPr lang="id-ID" dirty="0"/>
              <a:t>, </a:t>
            </a:r>
            <a:r>
              <a:rPr lang="id-ID" dirty="0" err="1"/>
              <a:t>Waitstaff</a:t>
            </a:r>
            <a:r>
              <a:rPr lang="id-ID" dirty="0"/>
              <a:t>, </a:t>
            </a:r>
            <a:r>
              <a:rPr lang="id-ID" dirty="0" err="1"/>
              <a:t>Bartender</a:t>
            </a:r>
            <a:r>
              <a:rPr lang="id-ID" dirty="0"/>
              <a:t>.</a:t>
            </a:r>
          </a:p>
          <a:p>
            <a:r>
              <a:rPr lang="en-US" sz="2400" b="1" dirty="0">
                <a:highlight>
                  <a:srgbClr val="FF0000"/>
                </a:highlight>
              </a:rPr>
              <a:t>4. </a:t>
            </a:r>
            <a:r>
              <a:rPr lang="id-ID" sz="2400" b="1" dirty="0">
                <a:highlight>
                  <a:srgbClr val="FF0000"/>
                </a:highlight>
              </a:rPr>
              <a:t>Departemen Engineering/</a:t>
            </a:r>
            <a:r>
              <a:rPr lang="id-ID" sz="2400" b="1" dirty="0" err="1">
                <a:highlight>
                  <a:srgbClr val="FF0000"/>
                </a:highlight>
              </a:rPr>
              <a:t>Maintenance</a:t>
            </a:r>
            <a:endParaRPr lang="id-ID" sz="2400" b="1" dirty="0">
              <a:highlight>
                <a:srgbClr val="FF0000"/>
              </a:highlight>
            </a:endParaRPr>
          </a:p>
          <a:p>
            <a:pPr>
              <a:buFont typeface="Arial" panose="020B0604020202020204" pitchFamily="34" charset="0"/>
              <a:buChar char="•"/>
            </a:pPr>
            <a:r>
              <a:rPr lang="id-ID" b="1" dirty="0"/>
              <a:t>Fungsi Utama:</a:t>
            </a:r>
            <a:r>
              <a:rPr lang="id-ID" dirty="0"/>
              <a:t> Memelihara dan memperbaiki fasilitas dan peralatan hotel, termasuk sistem HVAC, </a:t>
            </a:r>
            <a:r>
              <a:rPr lang="id-ID" dirty="0" err="1"/>
              <a:t>plumbing</a:t>
            </a:r>
            <a:r>
              <a:rPr lang="id-ID" dirty="0"/>
              <a:t>, listrik, dan perbaikan umum.</a:t>
            </a:r>
          </a:p>
          <a:p>
            <a:pPr>
              <a:buFont typeface="Arial" panose="020B0604020202020204" pitchFamily="34" charset="0"/>
              <a:buChar char="•"/>
            </a:pPr>
            <a:r>
              <a:rPr lang="id-ID" b="1" dirty="0"/>
              <a:t>Posisi Utama:</a:t>
            </a:r>
            <a:r>
              <a:rPr lang="id-ID" dirty="0"/>
              <a:t> </a:t>
            </a:r>
            <a:r>
              <a:rPr lang="id-ID" dirty="0" err="1"/>
              <a:t>Chief</a:t>
            </a:r>
            <a:r>
              <a:rPr lang="id-ID" dirty="0"/>
              <a:t> </a:t>
            </a:r>
            <a:r>
              <a:rPr lang="id-ID" dirty="0" err="1"/>
              <a:t>Engineer</a:t>
            </a:r>
            <a:r>
              <a:rPr lang="id-ID" dirty="0"/>
              <a:t>, Engineering Supervisor, </a:t>
            </a:r>
            <a:r>
              <a:rPr lang="id-ID" dirty="0" err="1"/>
              <a:t>Maintenance</a:t>
            </a:r>
            <a:r>
              <a:rPr lang="id-ID" dirty="0"/>
              <a:t> </a:t>
            </a:r>
            <a:r>
              <a:rPr lang="id-ID" dirty="0" err="1"/>
              <a:t>Technician</a:t>
            </a:r>
            <a:r>
              <a:rPr lang="id-ID" dirty="0"/>
              <a:t>.</a:t>
            </a:r>
            <a:endParaRPr lang="en-US" dirty="0"/>
          </a:p>
          <a:p>
            <a:r>
              <a:rPr lang="en-US" sz="2600" b="1" dirty="0">
                <a:highlight>
                  <a:srgbClr val="FF0000"/>
                </a:highlight>
              </a:rPr>
              <a:t>5. </a:t>
            </a:r>
            <a:r>
              <a:rPr lang="id-ID" sz="2600" b="1" dirty="0">
                <a:highlight>
                  <a:srgbClr val="FF0000"/>
                </a:highlight>
              </a:rPr>
              <a:t>Departemen </a:t>
            </a:r>
            <a:r>
              <a:rPr lang="id-ID" sz="2600" b="1" dirty="0" err="1">
                <a:highlight>
                  <a:srgbClr val="FF0000"/>
                </a:highlight>
              </a:rPr>
              <a:t>Sales</a:t>
            </a:r>
            <a:r>
              <a:rPr lang="id-ID" sz="2600" b="1" dirty="0">
                <a:highlight>
                  <a:srgbClr val="FF0000"/>
                </a:highlight>
              </a:rPr>
              <a:t> </a:t>
            </a:r>
            <a:r>
              <a:rPr lang="id-ID" sz="2600" b="1" dirty="0" err="1">
                <a:highlight>
                  <a:srgbClr val="FF0000"/>
                </a:highlight>
              </a:rPr>
              <a:t>and</a:t>
            </a:r>
            <a:r>
              <a:rPr lang="id-ID" sz="2600" b="1" dirty="0">
                <a:highlight>
                  <a:srgbClr val="FF0000"/>
                </a:highlight>
              </a:rPr>
              <a:t> </a:t>
            </a:r>
            <a:r>
              <a:rPr lang="id-ID" sz="2600" b="1" dirty="0" err="1">
                <a:highlight>
                  <a:srgbClr val="FF0000"/>
                </a:highlight>
              </a:rPr>
              <a:t>Marketing</a:t>
            </a:r>
            <a:endParaRPr lang="id-ID" sz="2600" b="1" dirty="0">
              <a:highlight>
                <a:srgbClr val="FF0000"/>
              </a:highlight>
            </a:endParaRPr>
          </a:p>
          <a:p>
            <a:pPr>
              <a:buFont typeface="Arial" panose="020B0604020202020204" pitchFamily="34" charset="0"/>
              <a:buChar char="•"/>
            </a:pPr>
            <a:r>
              <a:rPr lang="id-ID" b="1" dirty="0"/>
              <a:t>Fungsi Utama:</a:t>
            </a:r>
            <a:r>
              <a:rPr lang="id-ID" dirty="0"/>
              <a:t> Mengembangkan dan melaksanakan strategi pemasaran untuk menarik tamu, mengelola hubungan dengan klien korporat, dan merencanakan promosi dan acara.</a:t>
            </a:r>
          </a:p>
          <a:p>
            <a:pPr>
              <a:buFont typeface="Arial" panose="020B0604020202020204" pitchFamily="34" charset="0"/>
              <a:buChar char="•"/>
            </a:pPr>
            <a:r>
              <a:rPr lang="id-ID" b="1" dirty="0"/>
              <a:t>Posisi Utama:</a:t>
            </a:r>
            <a:r>
              <a:rPr lang="id-ID" dirty="0"/>
              <a:t> </a:t>
            </a:r>
            <a:r>
              <a:rPr lang="id-ID" dirty="0" err="1"/>
              <a:t>Director</a:t>
            </a:r>
            <a:r>
              <a:rPr lang="id-ID" dirty="0"/>
              <a:t> </a:t>
            </a:r>
            <a:r>
              <a:rPr lang="id-ID" dirty="0" err="1"/>
              <a:t>of</a:t>
            </a:r>
            <a:r>
              <a:rPr lang="id-ID" dirty="0"/>
              <a:t> </a:t>
            </a:r>
            <a:r>
              <a:rPr lang="id-ID" dirty="0" err="1"/>
              <a:t>Sales</a:t>
            </a:r>
            <a:r>
              <a:rPr lang="id-ID" dirty="0"/>
              <a:t> </a:t>
            </a:r>
            <a:r>
              <a:rPr lang="id-ID" dirty="0" err="1"/>
              <a:t>and</a:t>
            </a:r>
            <a:r>
              <a:rPr lang="id-ID" dirty="0"/>
              <a:t> </a:t>
            </a:r>
            <a:r>
              <a:rPr lang="id-ID" dirty="0" err="1"/>
              <a:t>Marketing</a:t>
            </a:r>
            <a:r>
              <a:rPr lang="id-ID" dirty="0"/>
              <a:t>, </a:t>
            </a:r>
            <a:r>
              <a:rPr lang="id-ID" dirty="0" err="1"/>
              <a:t>Sales</a:t>
            </a:r>
            <a:r>
              <a:rPr lang="id-ID" dirty="0"/>
              <a:t> </a:t>
            </a:r>
            <a:r>
              <a:rPr lang="id-ID" dirty="0" err="1"/>
              <a:t>Manager</a:t>
            </a:r>
            <a:r>
              <a:rPr lang="id-ID" dirty="0"/>
              <a:t>, </a:t>
            </a:r>
            <a:r>
              <a:rPr lang="id-ID" dirty="0" err="1"/>
              <a:t>Marketing</a:t>
            </a:r>
            <a:r>
              <a:rPr lang="id-ID" dirty="0"/>
              <a:t> </a:t>
            </a:r>
            <a:r>
              <a:rPr lang="id-ID" dirty="0" err="1"/>
              <a:t>Manager</a:t>
            </a:r>
            <a:r>
              <a:rPr lang="id-ID" dirty="0"/>
              <a:t>, </a:t>
            </a:r>
            <a:r>
              <a:rPr lang="id-ID" dirty="0" err="1"/>
              <a:t>Public</a:t>
            </a:r>
            <a:r>
              <a:rPr lang="id-ID" dirty="0"/>
              <a:t> </a:t>
            </a:r>
            <a:r>
              <a:rPr lang="id-ID" dirty="0" err="1"/>
              <a:t>Relations</a:t>
            </a:r>
            <a:r>
              <a:rPr lang="id-ID" dirty="0"/>
              <a:t> </a:t>
            </a:r>
            <a:r>
              <a:rPr lang="id-ID" dirty="0" err="1"/>
              <a:t>Manager</a:t>
            </a:r>
            <a:r>
              <a:rPr lang="id-ID" dirty="0"/>
              <a:t>.</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3136656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CB0E69A-ABE9-90BB-6A65-D1921662314E}"/>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EEA4489A-35F5-06B9-621A-21F232FCD7E2}"/>
              </a:ext>
            </a:extLst>
          </p:cNvPr>
          <p:cNvSpPr>
            <a:spLocks noGrp="1"/>
          </p:cNvSpPr>
          <p:nvPr>
            <p:ph idx="1"/>
          </p:nvPr>
        </p:nvSpPr>
        <p:spPr>
          <a:xfrm>
            <a:off x="645131" y="1121230"/>
            <a:ext cx="10900757" cy="5127170"/>
          </a:xfrm>
        </p:spPr>
        <p:txBody>
          <a:bodyPr>
            <a:normAutofit lnSpcReduction="10000"/>
          </a:bodyPr>
          <a:lstStyle/>
          <a:p>
            <a:r>
              <a:rPr lang="id-ID" sz="2400" b="1" dirty="0">
                <a:highlight>
                  <a:srgbClr val="FF0000"/>
                </a:highlight>
              </a:rPr>
              <a:t>6. Departemen Finance</a:t>
            </a:r>
          </a:p>
          <a:p>
            <a:pPr>
              <a:buFont typeface="Arial" panose="020B0604020202020204" pitchFamily="34" charset="0"/>
              <a:buChar char="•"/>
            </a:pPr>
            <a:r>
              <a:rPr lang="id-ID" b="1" dirty="0"/>
              <a:t>Fungsi Utama:</a:t>
            </a:r>
            <a:r>
              <a:rPr lang="id-ID" dirty="0"/>
              <a:t> Mengelola anggaran, laporan keuangan, dan perencanaan keuangan, termasuk akuntansi dan kontrol keuangan hotel.</a:t>
            </a:r>
          </a:p>
          <a:p>
            <a:pPr>
              <a:buFont typeface="Arial" panose="020B0604020202020204" pitchFamily="34" charset="0"/>
              <a:buChar char="•"/>
            </a:pPr>
            <a:r>
              <a:rPr lang="id-ID" b="1" dirty="0"/>
              <a:t>Posisi Utama:</a:t>
            </a:r>
            <a:r>
              <a:rPr lang="id-ID" dirty="0"/>
              <a:t> </a:t>
            </a:r>
            <a:r>
              <a:rPr lang="id-ID" dirty="0" err="1"/>
              <a:t>Director</a:t>
            </a:r>
            <a:r>
              <a:rPr lang="id-ID" dirty="0"/>
              <a:t> </a:t>
            </a:r>
            <a:r>
              <a:rPr lang="id-ID" dirty="0" err="1"/>
              <a:t>of</a:t>
            </a:r>
            <a:r>
              <a:rPr lang="id-ID" dirty="0"/>
              <a:t> Finance, Finance </a:t>
            </a:r>
            <a:r>
              <a:rPr lang="id-ID" dirty="0" err="1"/>
              <a:t>Manager</a:t>
            </a:r>
            <a:r>
              <a:rPr lang="id-ID" dirty="0"/>
              <a:t>, </a:t>
            </a:r>
            <a:r>
              <a:rPr lang="id-ID" dirty="0" err="1"/>
              <a:t>Accountant</a:t>
            </a:r>
            <a:r>
              <a:rPr lang="id-ID" dirty="0"/>
              <a:t>, </a:t>
            </a:r>
            <a:r>
              <a:rPr lang="id-ID" dirty="0" err="1"/>
              <a:t>Payroll</a:t>
            </a:r>
            <a:r>
              <a:rPr lang="id-ID" dirty="0"/>
              <a:t> </a:t>
            </a:r>
            <a:r>
              <a:rPr lang="id-ID" dirty="0" err="1"/>
              <a:t>Clerk</a:t>
            </a:r>
            <a:r>
              <a:rPr lang="id-ID" dirty="0"/>
              <a:t>.</a:t>
            </a:r>
          </a:p>
          <a:p>
            <a:r>
              <a:rPr lang="id-ID" sz="2400" b="1" dirty="0">
                <a:highlight>
                  <a:srgbClr val="FF0000"/>
                </a:highlight>
              </a:rPr>
              <a:t>7. Departemen Human Resources (HR)</a:t>
            </a:r>
          </a:p>
          <a:p>
            <a:pPr>
              <a:buFont typeface="Arial" panose="020B0604020202020204" pitchFamily="34" charset="0"/>
              <a:buChar char="•"/>
            </a:pPr>
            <a:r>
              <a:rPr lang="id-ID" b="1" dirty="0"/>
              <a:t>Fungsi Utama:</a:t>
            </a:r>
            <a:r>
              <a:rPr lang="id-ID" dirty="0"/>
              <a:t> Mengelola rekrutmen, pelatihan, pengembangan karyawan, dan kebijakan terkait kesejahteraan karyawan.</a:t>
            </a:r>
          </a:p>
          <a:p>
            <a:pPr>
              <a:buFont typeface="Arial" panose="020B0604020202020204" pitchFamily="34" charset="0"/>
              <a:buChar char="•"/>
            </a:pPr>
            <a:r>
              <a:rPr lang="id-ID" b="1" dirty="0"/>
              <a:t>Posisi Utama:</a:t>
            </a:r>
            <a:r>
              <a:rPr lang="id-ID" dirty="0"/>
              <a:t> </a:t>
            </a:r>
            <a:r>
              <a:rPr lang="id-ID" dirty="0" err="1"/>
              <a:t>Director</a:t>
            </a:r>
            <a:r>
              <a:rPr lang="id-ID" dirty="0"/>
              <a:t> </a:t>
            </a:r>
            <a:r>
              <a:rPr lang="id-ID" dirty="0" err="1"/>
              <a:t>of</a:t>
            </a:r>
            <a:r>
              <a:rPr lang="id-ID" dirty="0"/>
              <a:t> Human Resources, HR </a:t>
            </a:r>
            <a:r>
              <a:rPr lang="id-ID" dirty="0" err="1"/>
              <a:t>Manager</a:t>
            </a:r>
            <a:r>
              <a:rPr lang="id-ID" dirty="0"/>
              <a:t>, HR </a:t>
            </a:r>
            <a:r>
              <a:rPr lang="id-ID" dirty="0" err="1"/>
              <a:t>Coordinator</a:t>
            </a:r>
            <a:r>
              <a:rPr lang="id-ID" dirty="0"/>
              <a:t>, </a:t>
            </a:r>
            <a:r>
              <a:rPr lang="id-ID" dirty="0" err="1"/>
              <a:t>Training</a:t>
            </a:r>
            <a:r>
              <a:rPr lang="id-ID" dirty="0"/>
              <a:t> </a:t>
            </a:r>
            <a:r>
              <a:rPr lang="id-ID" dirty="0" err="1"/>
              <a:t>Manager</a:t>
            </a:r>
            <a:r>
              <a:rPr lang="id-ID" dirty="0"/>
              <a:t>.</a:t>
            </a:r>
          </a:p>
          <a:p>
            <a:r>
              <a:rPr lang="id-ID" sz="2400" b="1" dirty="0">
                <a:highlight>
                  <a:srgbClr val="FF0000"/>
                </a:highlight>
              </a:rPr>
              <a:t>8. Departemen </a:t>
            </a:r>
            <a:r>
              <a:rPr lang="id-ID" sz="2400" b="1" dirty="0" err="1">
                <a:highlight>
                  <a:srgbClr val="FF0000"/>
                </a:highlight>
              </a:rPr>
              <a:t>Purchasing</a:t>
            </a:r>
            <a:endParaRPr lang="id-ID" sz="2400" b="1" dirty="0">
              <a:highlight>
                <a:srgbClr val="FF0000"/>
              </a:highlight>
            </a:endParaRPr>
          </a:p>
          <a:p>
            <a:pPr>
              <a:buFont typeface="Arial" panose="020B0604020202020204" pitchFamily="34" charset="0"/>
              <a:buChar char="•"/>
            </a:pPr>
            <a:r>
              <a:rPr lang="id-ID" b="1" dirty="0"/>
              <a:t>Fungsi Utama:</a:t>
            </a:r>
            <a:r>
              <a:rPr lang="id-ID" dirty="0"/>
              <a:t> Mengelola pengadaan barang dan perlengkapan yang dibutuhkan oleh hotel, termasuk bahan makanan, peralatan, dan perlengkapan kamar.</a:t>
            </a:r>
          </a:p>
          <a:p>
            <a:pPr>
              <a:buFont typeface="Arial" panose="020B0604020202020204" pitchFamily="34" charset="0"/>
              <a:buChar char="•"/>
            </a:pPr>
            <a:r>
              <a:rPr lang="id-ID" b="1" dirty="0"/>
              <a:t>Posisi Utama:</a:t>
            </a:r>
            <a:r>
              <a:rPr lang="id-ID" dirty="0"/>
              <a:t> </a:t>
            </a:r>
            <a:r>
              <a:rPr lang="id-ID" dirty="0" err="1"/>
              <a:t>Purchasing</a:t>
            </a:r>
            <a:r>
              <a:rPr lang="id-ID" dirty="0"/>
              <a:t> </a:t>
            </a:r>
            <a:r>
              <a:rPr lang="id-ID" dirty="0" err="1"/>
              <a:t>Manager</a:t>
            </a:r>
            <a:r>
              <a:rPr lang="id-ID" dirty="0"/>
              <a:t>, </a:t>
            </a:r>
            <a:r>
              <a:rPr lang="id-ID" dirty="0" err="1"/>
              <a:t>Purchasing</a:t>
            </a:r>
            <a:r>
              <a:rPr lang="id-ID" dirty="0"/>
              <a:t> </a:t>
            </a:r>
            <a:r>
              <a:rPr lang="id-ID" dirty="0" err="1"/>
              <a:t>Clerk</a:t>
            </a:r>
            <a:r>
              <a:rPr lang="id-ID" dirty="0"/>
              <a:t>.</a:t>
            </a:r>
          </a:p>
          <a:p>
            <a:endParaRPr lang="id-ID" dirty="0"/>
          </a:p>
        </p:txBody>
      </p:sp>
    </p:spTree>
    <p:extLst>
      <p:ext uri="{BB962C8B-B14F-4D97-AF65-F5344CB8AC3E}">
        <p14:creationId xmlns:p14="http://schemas.microsoft.com/office/powerpoint/2010/main" val="277345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76BF2BB-DFC1-303F-C947-03D1D5467F35}"/>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619007AE-1142-07BF-1B7C-B93AEB6FB2F1}"/>
              </a:ext>
            </a:extLst>
          </p:cNvPr>
          <p:cNvSpPr>
            <a:spLocks noGrp="1"/>
          </p:cNvSpPr>
          <p:nvPr>
            <p:ph idx="1"/>
          </p:nvPr>
        </p:nvSpPr>
        <p:spPr>
          <a:xfrm>
            <a:off x="645131" y="1310769"/>
            <a:ext cx="10900758" cy="5094513"/>
          </a:xfrm>
        </p:spPr>
        <p:txBody>
          <a:bodyPr/>
          <a:lstStyle/>
          <a:p>
            <a:r>
              <a:rPr lang="id-ID" sz="2400" b="1" dirty="0">
                <a:highlight>
                  <a:srgbClr val="FF0000"/>
                </a:highlight>
              </a:rPr>
              <a:t>9. Departemen </a:t>
            </a:r>
            <a:r>
              <a:rPr lang="id-ID" sz="2400" b="1" dirty="0" err="1">
                <a:highlight>
                  <a:srgbClr val="FF0000"/>
                </a:highlight>
              </a:rPr>
              <a:t>Security</a:t>
            </a:r>
            <a:endParaRPr lang="id-ID" sz="2400" b="1" dirty="0">
              <a:highlight>
                <a:srgbClr val="FF0000"/>
              </a:highlight>
            </a:endParaRPr>
          </a:p>
          <a:p>
            <a:pPr>
              <a:buFont typeface="Arial" panose="020B0604020202020204" pitchFamily="34" charset="0"/>
              <a:buChar char="•"/>
            </a:pPr>
            <a:r>
              <a:rPr lang="id-ID" b="1" dirty="0"/>
              <a:t>Fungsi Utama:</a:t>
            </a:r>
            <a:r>
              <a:rPr lang="id-ID" dirty="0"/>
              <a:t> Menjaga keamanan dan keselamatan tamu dan staf, serta mengelola sistem keamanan hotel seperti kamera CCTV dan kontrol akses.</a:t>
            </a:r>
          </a:p>
          <a:p>
            <a:pPr>
              <a:buFont typeface="Arial" panose="020B0604020202020204" pitchFamily="34" charset="0"/>
              <a:buChar char="•"/>
            </a:pPr>
            <a:r>
              <a:rPr lang="id-ID" b="1" dirty="0"/>
              <a:t>Posisi Utama:</a:t>
            </a:r>
            <a:r>
              <a:rPr lang="id-ID" dirty="0"/>
              <a:t> </a:t>
            </a:r>
            <a:r>
              <a:rPr lang="id-ID" dirty="0" err="1"/>
              <a:t>Security</a:t>
            </a:r>
            <a:r>
              <a:rPr lang="id-ID" dirty="0"/>
              <a:t> </a:t>
            </a:r>
            <a:r>
              <a:rPr lang="id-ID" dirty="0" err="1"/>
              <a:t>Manager</a:t>
            </a:r>
            <a:r>
              <a:rPr lang="id-ID" dirty="0"/>
              <a:t>, </a:t>
            </a:r>
            <a:r>
              <a:rPr lang="id-ID" dirty="0" err="1"/>
              <a:t>Security</a:t>
            </a:r>
            <a:r>
              <a:rPr lang="id-ID" dirty="0"/>
              <a:t> </a:t>
            </a:r>
            <a:r>
              <a:rPr lang="id-ID" dirty="0" err="1"/>
              <a:t>Officer</a:t>
            </a:r>
            <a:r>
              <a:rPr lang="id-ID" dirty="0"/>
              <a:t>.</a:t>
            </a:r>
            <a:endParaRPr lang="en-US" dirty="0"/>
          </a:p>
          <a:p>
            <a:r>
              <a:rPr lang="id-ID" sz="2400" b="1" dirty="0">
                <a:highlight>
                  <a:srgbClr val="FF0000"/>
                </a:highlight>
              </a:rPr>
              <a:t>10. Departemen </a:t>
            </a:r>
            <a:r>
              <a:rPr lang="id-ID" sz="2400" b="1" dirty="0" err="1">
                <a:highlight>
                  <a:srgbClr val="FF0000"/>
                </a:highlight>
              </a:rPr>
              <a:t>Reservation</a:t>
            </a:r>
            <a:endParaRPr lang="id-ID" sz="2400" b="1" dirty="0">
              <a:highlight>
                <a:srgbClr val="FF0000"/>
              </a:highlight>
            </a:endParaRPr>
          </a:p>
          <a:p>
            <a:pPr>
              <a:buFont typeface="Arial" panose="020B0604020202020204" pitchFamily="34" charset="0"/>
              <a:buChar char="•"/>
            </a:pPr>
            <a:r>
              <a:rPr lang="id-ID" b="1" dirty="0"/>
              <a:t>Fungsi Utama:</a:t>
            </a:r>
            <a:r>
              <a:rPr lang="id-ID" dirty="0"/>
              <a:t> Mengelola pemesanan kamar, baik melalui telepon, email, atau sistem </a:t>
            </a:r>
            <a:r>
              <a:rPr lang="id-ID" dirty="0" err="1"/>
              <a:t>online</a:t>
            </a:r>
            <a:r>
              <a:rPr lang="id-ID" dirty="0"/>
              <a:t>, dan memastikan ketersediaan kamar yang optimal.</a:t>
            </a:r>
          </a:p>
          <a:p>
            <a:pPr>
              <a:buFont typeface="Arial" panose="020B0604020202020204" pitchFamily="34" charset="0"/>
              <a:buChar char="•"/>
            </a:pPr>
            <a:r>
              <a:rPr lang="id-ID" b="1" dirty="0"/>
              <a:t>Posisi Utama:</a:t>
            </a:r>
            <a:r>
              <a:rPr lang="id-ID" dirty="0"/>
              <a:t> </a:t>
            </a:r>
            <a:r>
              <a:rPr lang="id-ID" dirty="0" err="1"/>
              <a:t>Reservation</a:t>
            </a:r>
            <a:r>
              <a:rPr lang="id-ID" dirty="0"/>
              <a:t> </a:t>
            </a:r>
            <a:r>
              <a:rPr lang="id-ID" dirty="0" err="1"/>
              <a:t>Manager</a:t>
            </a:r>
            <a:r>
              <a:rPr lang="id-ID" dirty="0"/>
              <a:t>, </a:t>
            </a:r>
            <a:r>
              <a:rPr lang="id-ID" dirty="0" err="1"/>
              <a:t>Reservation</a:t>
            </a:r>
            <a:r>
              <a:rPr lang="id-ID" dirty="0"/>
              <a:t> </a:t>
            </a:r>
            <a:r>
              <a:rPr lang="id-ID" dirty="0" err="1"/>
              <a:t>Agent</a:t>
            </a:r>
            <a:r>
              <a:rPr lang="id-ID" dirty="0"/>
              <a:t>.</a:t>
            </a:r>
            <a:endParaRPr lang="en-US" dirty="0"/>
          </a:p>
          <a:p>
            <a:r>
              <a:rPr lang="id-ID" sz="2400" b="1" dirty="0">
                <a:highlight>
                  <a:srgbClr val="FF0000"/>
                </a:highlight>
              </a:rPr>
              <a:t>11. Departemen </a:t>
            </a:r>
            <a:r>
              <a:rPr lang="id-ID" sz="2400" b="1" dirty="0" err="1">
                <a:highlight>
                  <a:srgbClr val="FF0000"/>
                </a:highlight>
              </a:rPr>
              <a:t>Concierge</a:t>
            </a:r>
            <a:endParaRPr lang="id-ID" sz="2400" b="1" dirty="0">
              <a:highlight>
                <a:srgbClr val="FF0000"/>
              </a:highlight>
            </a:endParaRPr>
          </a:p>
          <a:p>
            <a:pPr>
              <a:buFont typeface="Arial" panose="020B0604020202020204" pitchFamily="34" charset="0"/>
              <a:buChar char="•"/>
            </a:pPr>
            <a:r>
              <a:rPr lang="id-ID" b="1" dirty="0"/>
              <a:t>Fungsi Utama:</a:t>
            </a:r>
            <a:r>
              <a:rPr lang="id-ID" dirty="0"/>
              <a:t> Membantu tamu dengan permintaan khusus, seperti pemesanan restoran, tiket acara, dan informasi lokal.</a:t>
            </a:r>
          </a:p>
          <a:p>
            <a:pPr>
              <a:buFont typeface="Arial" panose="020B0604020202020204" pitchFamily="34" charset="0"/>
              <a:buChar char="•"/>
            </a:pPr>
            <a:r>
              <a:rPr lang="id-ID" b="1" dirty="0"/>
              <a:t>Posisi Utama:</a:t>
            </a:r>
            <a:r>
              <a:rPr lang="id-ID" dirty="0"/>
              <a:t> </a:t>
            </a:r>
            <a:r>
              <a:rPr lang="id-ID" dirty="0" err="1"/>
              <a:t>Concierge</a:t>
            </a:r>
            <a:r>
              <a:rPr lang="id-ID" dirty="0"/>
              <a:t>, </a:t>
            </a:r>
            <a:r>
              <a:rPr lang="id-ID" dirty="0" err="1"/>
              <a:t>Guest</a:t>
            </a:r>
            <a:r>
              <a:rPr lang="id-ID" dirty="0"/>
              <a:t> Services </a:t>
            </a:r>
            <a:r>
              <a:rPr lang="id-ID" dirty="0" err="1"/>
              <a:t>Agent</a:t>
            </a:r>
            <a:r>
              <a:rPr lang="id-ID" dirty="0"/>
              <a:t>.</a:t>
            </a:r>
          </a:p>
          <a:p>
            <a:pPr>
              <a:buFont typeface="Arial" panose="020B0604020202020204" pitchFamily="34" charset="0"/>
              <a:buChar char="•"/>
            </a:pPr>
            <a:endParaRPr lang="id-ID" dirty="0"/>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1698426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4BA812D-906A-2587-DC89-D402232E1973}"/>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F98C5230-2521-DD12-6D71-AECEA80271F6}"/>
              </a:ext>
            </a:extLst>
          </p:cNvPr>
          <p:cNvSpPr>
            <a:spLocks noGrp="1"/>
          </p:cNvSpPr>
          <p:nvPr>
            <p:ph idx="1"/>
          </p:nvPr>
        </p:nvSpPr>
        <p:spPr>
          <a:xfrm>
            <a:off x="645132" y="1055914"/>
            <a:ext cx="10556268" cy="5192485"/>
          </a:xfrm>
        </p:spPr>
        <p:txBody>
          <a:bodyPr>
            <a:normAutofit lnSpcReduction="10000"/>
          </a:bodyPr>
          <a:lstStyle/>
          <a:p>
            <a:r>
              <a:rPr lang="id-ID" sz="2400" b="1" dirty="0">
                <a:highlight>
                  <a:srgbClr val="FF0000"/>
                </a:highlight>
              </a:rPr>
              <a:t>12. Departemen </a:t>
            </a:r>
            <a:r>
              <a:rPr lang="id-ID" sz="2400" b="1" dirty="0" err="1">
                <a:highlight>
                  <a:srgbClr val="FF0000"/>
                </a:highlight>
              </a:rPr>
              <a:t>Spa</a:t>
            </a:r>
            <a:r>
              <a:rPr lang="id-ID" sz="2400" b="1" dirty="0">
                <a:highlight>
                  <a:srgbClr val="FF0000"/>
                </a:highlight>
              </a:rPr>
              <a:t> dan Kesehatan (jika ada)</a:t>
            </a:r>
          </a:p>
          <a:p>
            <a:pPr>
              <a:buFont typeface="Arial" panose="020B0604020202020204" pitchFamily="34" charset="0"/>
              <a:buChar char="•"/>
            </a:pPr>
            <a:r>
              <a:rPr lang="id-ID" b="1" dirty="0"/>
              <a:t>Fungsi Utama:</a:t>
            </a:r>
            <a:r>
              <a:rPr lang="id-ID" dirty="0"/>
              <a:t> Menyediakan layanan kesehatan dan kecantikan, termasuk </a:t>
            </a:r>
            <a:r>
              <a:rPr lang="id-ID" dirty="0" err="1"/>
              <a:t>spa</a:t>
            </a:r>
            <a:r>
              <a:rPr lang="id-ID" dirty="0"/>
              <a:t>, pijat, dan perawatan tubuh.</a:t>
            </a:r>
          </a:p>
          <a:p>
            <a:pPr>
              <a:buFont typeface="Arial" panose="020B0604020202020204" pitchFamily="34" charset="0"/>
              <a:buChar char="•"/>
            </a:pPr>
            <a:r>
              <a:rPr lang="id-ID" b="1" dirty="0"/>
              <a:t>Posisi Utama:</a:t>
            </a:r>
            <a:r>
              <a:rPr lang="id-ID" dirty="0"/>
              <a:t> </a:t>
            </a:r>
            <a:r>
              <a:rPr lang="id-ID" dirty="0" err="1"/>
              <a:t>Spa</a:t>
            </a:r>
            <a:r>
              <a:rPr lang="id-ID" dirty="0"/>
              <a:t> </a:t>
            </a:r>
            <a:r>
              <a:rPr lang="id-ID" dirty="0" err="1"/>
              <a:t>Manager</a:t>
            </a:r>
            <a:r>
              <a:rPr lang="id-ID" dirty="0"/>
              <a:t>, </a:t>
            </a:r>
            <a:r>
              <a:rPr lang="id-ID" dirty="0" err="1"/>
              <a:t>Spa</a:t>
            </a:r>
            <a:r>
              <a:rPr lang="id-ID" dirty="0"/>
              <a:t> </a:t>
            </a:r>
            <a:r>
              <a:rPr lang="id-ID" dirty="0" err="1"/>
              <a:t>Therapist</a:t>
            </a:r>
            <a:r>
              <a:rPr lang="id-ID" dirty="0"/>
              <a:t>, </a:t>
            </a:r>
            <a:r>
              <a:rPr lang="id-ID" dirty="0" err="1"/>
              <a:t>Esthetician</a:t>
            </a:r>
            <a:r>
              <a:rPr lang="id-ID" dirty="0"/>
              <a:t>.</a:t>
            </a:r>
            <a:endParaRPr lang="en-US" dirty="0"/>
          </a:p>
          <a:p>
            <a:r>
              <a:rPr lang="id-ID" sz="2400" b="1" dirty="0">
                <a:highlight>
                  <a:srgbClr val="FF0000"/>
                </a:highlight>
              </a:rPr>
              <a:t>13. Departemen </a:t>
            </a:r>
            <a:r>
              <a:rPr lang="id-ID" sz="2400" b="1" dirty="0" err="1">
                <a:highlight>
                  <a:srgbClr val="FF0000"/>
                </a:highlight>
              </a:rPr>
              <a:t>Banquet</a:t>
            </a:r>
            <a:r>
              <a:rPr lang="id-ID" sz="2400" b="1" dirty="0">
                <a:highlight>
                  <a:srgbClr val="FF0000"/>
                </a:highlight>
              </a:rPr>
              <a:t> dan </a:t>
            </a:r>
            <a:r>
              <a:rPr lang="id-ID" sz="2400" b="1" dirty="0" err="1">
                <a:highlight>
                  <a:srgbClr val="FF0000"/>
                </a:highlight>
              </a:rPr>
              <a:t>Catering</a:t>
            </a:r>
            <a:r>
              <a:rPr lang="id-ID" sz="2400" b="1" dirty="0">
                <a:highlight>
                  <a:srgbClr val="FF0000"/>
                </a:highlight>
              </a:rPr>
              <a:t> (jika ada)</a:t>
            </a:r>
          </a:p>
          <a:p>
            <a:pPr>
              <a:buFont typeface="Arial" panose="020B0604020202020204" pitchFamily="34" charset="0"/>
              <a:buChar char="•"/>
            </a:pPr>
            <a:r>
              <a:rPr lang="id-ID" b="1" dirty="0"/>
              <a:t>Fungsi Utama:</a:t>
            </a:r>
            <a:r>
              <a:rPr lang="id-ID" dirty="0"/>
              <a:t> Mengelola acara dan pertemuan khusus, termasuk penyediaan makanan dan minuman untuk acara seperti pernikahan, konferensi, dan pertemuan perusahaan.</a:t>
            </a:r>
          </a:p>
          <a:p>
            <a:pPr>
              <a:buFont typeface="Arial" panose="020B0604020202020204" pitchFamily="34" charset="0"/>
              <a:buChar char="•"/>
            </a:pPr>
            <a:r>
              <a:rPr lang="id-ID" b="1" dirty="0"/>
              <a:t>Posisi Utama:</a:t>
            </a:r>
            <a:r>
              <a:rPr lang="id-ID" dirty="0"/>
              <a:t> </a:t>
            </a:r>
            <a:r>
              <a:rPr lang="id-ID" dirty="0" err="1"/>
              <a:t>Banquet</a:t>
            </a:r>
            <a:r>
              <a:rPr lang="id-ID" dirty="0"/>
              <a:t> </a:t>
            </a:r>
            <a:r>
              <a:rPr lang="id-ID" dirty="0" err="1"/>
              <a:t>Manager</a:t>
            </a:r>
            <a:r>
              <a:rPr lang="id-ID" dirty="0"/>
              <a:t>, </a:t>
            </a:r>
            <a:r>
              <a:rPr lang="id-ID" dirty="0" err="1"/>
              <a:t>Catering</a:t>
            </a:r>
            <a:r>
              <a:rPr lang="id-ID" dirty="0"/>
              <a:t> </a:t>
            </a:r>
            <a:r>
              <a:rPr lang="id-ID" dirty="0" err="1"/>
              <a:t>Coordinator</a:t>
            </a:r>
            <a:r>
              <a:rPr lang="id-ID" dirty="0"/>
              <a:t>, </a:t>
            </a:r>
            <a:r>
              <a:rPr lang="id-ID" dirty="0" err="1"/>
              <a:t>Banquet</a:t>
            </a:r>
            <a:r>
              <a:rPr lang="id-ID" dirty="0"/>
              <a:t> Server.</a:t>
            </a:r>
            <a:endParaRPr lang="en-US" dirty="0"/>
          </a:p>
          <a:p>
            <a:r>
              <a:rPr lang="id-ID" sz="2400" b="1" dirty="0">
                <a:highlight>
                  <a:srgbClr val="FF0000"/>
                </a:highlight>
              </a:rPr>
              <a:t>14. Departemen IT (</a:t>
            </a:r>
            <a:r>
              <a:rPr lang="id-ID" sz="2400" b="1" dirty="0" err="1">
                <a:highlight>
                  <a:srgbClr val="FF0000"/>
                </a:highlight>
              </a:rPr>
              <a:t>Information</a:t>
            </a:r>
            <a:r>
              <a:rPr lang="id-ID" sz="2400" b="1" dirty="0">
                <a:highlight>
                  <a:srgbClr val="FF0000"/>
                </a:highlight>
              </a:rPr>
              <a:t> Technology)</a:t>
            </a:r>
          </a:p>
          <a:p>
            <a:pPr>
              <a:buFont typeface="Arial" panose="020B0604020202020204" pitchFamily="34" charset="0"/>
              <a:buChar char="•"/>
            </a:pPr>
            <a:r>
              <a:rPr lang="id-ID" b="1" dirty="0"/>
              <a:t>Fungsi Utama:</a:t>
            </a:r>
            <a:r>
              <a:rPr lang="id-ID" dirty="0"/>
              <a:t> Mengelola sistem teknologi informasi hotel, termasuk perangkat keras, perangkat lunak, dan dukungan teknis.</a:t>
            </a:r>
          </a:p>
          <a:p>
            <a:pPr>
              <a:buFont typeface="Arial" panose="020B0604020202020204" pitchFamily="34" charset="0"/>
              <a:buChar char="•"/>
            </a:pPr>
            <a:r>
              <a:rPr lang="id-ID" b="1" dirty="0"/>
              <a:t>Posisi Utama:</a:t>
            </a:r>
            <a:r>
              <a:rPr lang="id-ID" dirty="0"/>
              <a:t> IT </a:t>
            </a:r>
            <a:r>
              <a:rPr lang="id-ID" dirty="0" err="1"/>
              <a:t>Manager</a:t>
            </a:r>
            <a:r>
              <a:rPr lang="id-ID" dirty="0"/>
              <a:t>, IT </a:t>
            </a:r>
            <a:r>
              <a:rPr lang="id-ID" dirty="0" err="1"/>
              <a:t>Support</a:t>
            </a:r>
            <a:r>
              <a:rPr lang="id-ID" dirty="0"/>
              <a:t> </a:t>
            </a:r>
            <a:r>
              <a:rPr lang="id-ID" dirty="0" err="1"/>
              <a:t>Specialis</a:t>
            </a:r>
            <a:r>
              <a:rPr lang="en-US" dirty="0"/>
              <a:t>t</a:t>
            </a:r>
            <a:endParaRPr lang="id-ID" dirty="0"/>
          </a:p>
          <a:p>
            <a:pPr>
              <a:buFont typeface="Arial" panose="020B0604020202020204" pitchFamily="34" charset="0"/>
              <a:buChar char="•"/>
            </a:pPr>
            <a:endParaRPr lang="id-ID" dirty="0"/>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2754806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82F87F7-C6DE-B435-243B-D53E8028C3E7}"/>
              </a:ext>
            </a:extLst>
          </p:cNvPr>
          <p:cNvSpPr>
            <a:spLocks noGrp="1"/>
          </p:cNvSpPr>
          <p:nvPr>
            <p:ph type="title"/>
          </p:nvPr>
        </p:nvSpPr>
        <p:spPr>
          <a:xfrm>
            <a:off x="648930" y="629266"/>
            <a:ext cx="9252154" cy="1223983"/>
          </a:xfrm>
        </p:spPr>
        <p:txBody>
          <a:bodyPr>
            <a:normAutofit/>
          </a:bodyPr>
          <a:lstStyle/>
          <a:p>
            <a:endParaRPr lang="id-ID"/>
          </a:p>
        </p:txBody>
      </p:sp>
      <p:pic>
        <p:nvPicPr>
          <p:cNvPr id="2050" name="Picture 2" descr="Mengenal Front Office, Pengertian, Tugas, dan Struktur Organisasinya |  Narasi TV">
            <a:extLst>
              <a:ext uri="{FF2B5EF4-FFF2-40B4-BE49-F238E27FC236}">
                <a16:creationId xmlns:a16="http://schemas.microsoft.com/office/drawing/2014/main" id="{4E7BD77E-1866-C8AE-0587-48E6DA3BF9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5869" r="30679" b="-1"/>
          <a:stretch/>
        </p:blipFill>
        <p:spPr bwMode="auto">
          <a:xfrm>
            <a:off x="648930" y="2052213"/>
            <a:ext cx="3991900" cy="4196185"/>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D08C0B3B-FD29-2DD8-66DD-550626486CCA}"/>
              </a:ext>
            </a:extLst>
          </p:cNvPr>
          <p:cNvSpPr>
            <a:spLocks noGrp="1"/>
          </p:cNvSpPr>
          <p:nvPr>
            <p:ph idx="1"/>
          </p:nvPr>
        </p:nvSpPr>
        <p:spPr>
          <a:xfrm>
            <a:off x="5290457" y="2052214"/>
            <a:ext cx="5803129" cy="4196185"/>
          </a:xfrm>
        </p:spPr>
        <p:txBody>
          <a:bodyPr>
            <a:normAutofit/>
          </a:bodyPr>
          <a:lstStyle/>
          <a:p>
            <a:pPr>
              <a:lnSpc>
                <a:spcPct val="90000"/>
              </a:lnSpc>
            </a:pPr>
            <a:r>
              <a:rPr lang="id-ID" sz="1900" b="1">
                <a:highlight>
                  <a:srgbClr val="FF0000"/>
                </a:highlight>
              </a:rPr>
              <a:t>15. Departemen </a:t>
            </a:r>
            <a:r>
              <a:rPr lang="id-ID" sz="1900" b="1" err="1">
                <a:highlight>
                  <a:srgbClr val="FF0000"/>
                </a:highlight>
              </a:rPr>
              <a:t>Guest</a:t>
            </a:r>
            <a:r>
              <a:rPr lang="id-ID" sz="1900" b="1">
                <a:highlight>
                  <a:srgbClr val="FF0000"/>
                </a:highlight>
              </a:rPr>
              <a:t> Services (jika ada)</a:t>
            </a:r>
          </a:p>
          <a:p>
            <a:pPr>
              <a:lnSpc>
                <a:spcPct val="90000"/>
              </a:lnSpc>
              <a:buFont typeface="Arial" panose="020B0604020202020204" pitchFamily="34" charset="0"/>
              <a:buChar char="•"/>
            </a:pPr>
            <a:r>
              <a:rPr lang="id-ID" sz="1900" b="1"/>
              <a:t>Fungsi Utama:</a:t>
            </a:r>
            <a:r>
              <a:rPr lang="id-ID" sz="1900"/>
              <a:t> Menangani kebutuhan dan permintaan tamu, termasuk penanganan keluhan dan permintaan khusus untuk meningkatkan pengalaman tamu.</a:t>
            </a:r>
          </a:p>
          <a:p>
            <a:pPr>
              <a:lnSpc>
                <a:spcPct val="90000"/>
              </a:lnSpc>
              <a:buFont typeface="Arial" panose="020B0604020202020204" pitchFamily="34" charset="0"/>
              <a:buChar char="•"/>
            </a:pPr>
            <a:r>
              <a:rPr lang="id-ID" sz="1900" b="1"/>
              <a:t>Posisi Utama:</a:t>
            </a:r>
            <a:r>
              <a:rPr lang="id-ID" sz="1900"/>
              <a:t> </a:t>
            </a:r>
            <a:r>
              <a:rPr lang="id-ID" sz="1900" err="1"/>
              <a:t>Guest</a:t>
            </a:r>
            <a:r>
              <a:rPr lang="id-ID" sz="1900"/>
              <a:t> Services </a:t>
            </a:r>
            <a:r>
              <a:rPr lang="id-ID" sz="1900" err="1"/>
              <a:t>Manager</a:t>
            </a:r>
            <a:r>
              <a:rPr lang="id-ID" sz="1900"/>
              <a:t>, </a:t>
            </a:r>
            <a:r>
              <a:rPr lang="id-ID" sz="1900" err="1"/>
              <a:t>Guest</a:t>
            </a:r>
            <a:r>
              <a:rPr lang="id-ID" sz="1900"/>
              <a:t> </a:t>
            </a:r>
            <a:r>
              <a:rPr lang="id-ID" sz="1900" err="1"/>
              <a:t>Relations</a:t>
            </a:r>
            <a:r>
              <a:rPr lang="id-ID" sz="1900"/>
              <a:t> </a:t>
            </a:r>
            <a:r>
              <a:rPr lang="id-ID" sz="1900" err="1"/>
              <a:t>Officer</a:t>
            </a:r>
            <a:r>
              <a:rPr lang="id-ID" sz="1900"/>
              <a:t>.</a:t>
            </a:r>
          </a:p>
          <a:p>
            <a:pPr>
              <a:lnSpc>
                <a:spcPct val="90000"/>
              </a:lnSpc>
            </a:pPr>
            <a:r>
              <a:rPr lang="id-ID" sz="1900">
                <a:highlight>
                  <a:srgbClr val="FF0000"/>
                </a:highlight>
              </a:rPr>
              <a:t>Struktur dan fungsi departemen ini dapat bervariasi tergantung pada ukuran, jenis, dan kategori hotel. Setiap departemen memiliki tanggung jawab khusus yang berkontribusi pada pengalaman tamu secara keseluruhan dan kelancaran operasional hotel.</a:t>
            </a:r>
          </a:p>
          <a:p>
            <a:pPr>
              <a:lnSpc>
                <a:spcPct val="90000"/>
              </a:lnSpc>
            </a:pPr>
            <a:endParaRPr lang="id-ID" sz="1900"/>
          </a:p>
        </p:txBody>
      </p:sp>
    </p:spTree>
    <p:extLst>
      <p:ext uri="{BB962C8B-B14F-4D97-AF65-F5344CB8AC3E}">
        <p14:creationId xmlns:p14="http://schemas.microsoft.com/office/powerpoint/2010/main" val="3080518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7D9D259-1B7B-61C8-953B-BE953DB6DA5A}"/>
              </a:ext>
            </a:extLst>
          </p:cNvPr>
          <p:cNvSpPr>
            <a:spLocks noGrp="1"/>
          </p:cNvSpPr>
          <p:nvPr>
            <p:ph type="title"/>
          </p:nvPr>
        </p:nvSpPr>
        <p:spPr>
          <a:xfrm>
            <a:off x="646111" y="250371"/>
            <a:ext cx="9404723" cy="1284515"/>
          </a:xfrm>
        </p:spPr>
        <p:txBody>
          <a:bodyPr/>
          <a:lstStyle/>
          <a:p>
            <a:pPr algn="ctr"/>
            <a:r>
              <a:rPr lang="id-ID" sz="3600" dirty="0">
                <a:solidFill>
                  <a:srgbClr val="000000"/>
                </a:solidFill>
                <a:effectLst/>
                <a:highlight>
                  <a:srgbClr val="FFFF00"/>
                </a:highlight>
                <a:latin typeface="Times New Roman" panose="02020603050405020304" pitchFamily="18" charset="0"/>
              </a:rPr>
              <a:t>Bagian dalam organisasi </a:t>
            </a:r>
            <a:br>
              <a:rPr lang="id-ID" sz="3600" dirty="0">
                <a:highlight>
                  <a:srgbClr val="FFFF00"/>
                </a:highlight>
              </a:rPr>
            </a:br>
            <a:r>
              <a:rPr lang="id-ID" sz="3600" dirty="0">
                <a:solidFill>
                  <a:srgbClr val="000000"/>
                </a:solidFill>
                <a:effectLst/>
                <a:highlight>
                  <a:srgbClr val="FFFF00"/>
                </a:highlight>
                <a:latin typeface="Times New Roman" panose="02020603050405020304" pitchFamily="18" charset="0"/>
              </a:rPr>
              <a:t>kantor depan </a:t>
            </a:r>
            <a:endParaRPr lang="id-ID" sz="3600" dirty="0">
              <a:highlight>
                <a:srgbClr val="FFFF00"/>
              </a:highlight>
            </a:endParaRPr>
          </a:p>
        </p:txBody>
      </p:sp>
      <p:sp>
        <p:nvSpPr>
          <p:cNvPr id="3" name="Tampungan Konten 2">
            <a:extLst>
              <a:ext uri="{FF2B5EF4-FFF2-40B4-BE49-F238E27FC236}">
                <a16:creationId xmlns:a16="http://schemas.microsoft.com/office/drawing/2014/main" id="{78897B0C-DDA0-19F0-B959-AEAD7B8B8B95}"/>
              </a:ext>
            </a:extLst>
          </p:cNvPr>
          <p:cNvSpPr>
            <a:spLocks noGrp="1"/>
          </p:cNvSpPr>
          <p:nvPr>
            <p:ph idx="1"/>
          </p:nvPr>
        </p:nvSpPr>
        <p:spPr>
          <a:xfrm>
            <a:off x="957944" y="1415144"/>
            <a:ext cx="9091910" cy="4833256"/>
          </a:xfrm>
        </p:spPr>
        <p:txBody>
          <a:bodyPr>
            <a:normAutofit fontScale="85000" lnSpcReduction="20000"/>
          </a:bodyPr>
          <a:lstStyle/>
          <a:p>
            <a:r>
              <a:rPr lang="id-ID" dirty="0">
                <a:highlight>
                  <a:srgbClr val="FF0000"/>
                </a:highlight>
              </a:rPr>
              <a:t>Bagian dalam organisasi kantor depan (front </a:t>
            </a:r>
            <a:r>
              <a:rPr lang="id-ID" dirty="0" err="1">
                <a:highlight>
                  <a:srgbClr val="FF0000"/>
                </a:highlight>
              </a:rPr>
              <a:t>office</a:t>
            </a:r>
            <a:r>
              <a:rPr lang="id-ID" dirty="0">
                <a:highlight>
                  <a:srgbClr val="FF0000"/>
                </a:highlight>
              </a:rPr>
              <a:t>) hotel berfokus pada interaksi langsung dengan tamu dan pengelolaan berbagai layanan tamu yang berkaitan dengan </a:t>
            </a:r>
            <a:r>
              <a:rPr lang="id-ID" dirty="0" err="1">
                <a:highlight>
                  <a:srgbClr val="FF0000"/>
                </a:highlight>
              </a:rPr>
              <a:t>check</a:t>
            </a:r>
            <a:r>
              <a:rPr lang="id-ID" dirty="0">
                <a:highlight>
                  <a:srgbClr val="FF0000"/>
                </a:highlight>
              </a:rPr>
              <a:t>-in, </a:t>
            </a:r>
            <a:r>
              <a:rPr lang="id-ID" dirty="0" err="1">
                <a:highlight>
                  <a:srgbClr val="FF0000"/>
                </a:highlight>
              </a:rPr>
              <a:t>check-out</a:t>
            </a:r>
            <a:r>
              <a:rPr lang="id-ID" dirty="0">
                <a:highlight>
                  <a:srgbClr val="FF0000"/>
                </a:highlight>
              </a:rPr>
              <a:t>, dan kebutuhan umum selama masa inap. Struktur dan fungsi setiap bagian dirancang untuk memberikan pelayanan yang efisien dan memuaskan.</a:t>
            </a:r>
            <a:endParaRPr lang="en-US" dirty="0">
              <a:highlight>
                <a:srgbClr val="FF0000"/>
              </a:highlight>
            </a:endParaRPr>
          </a:p>
          <a:p>
            <a:endParaRPr lang="en-US" dirty="0">
              <a:highlight>
                <a:srgbClr val="FF0000"/>
              </a:highlight>
            </a:endParaRPr>
          </a:p>
          <a:p>
            <a:r>
              <a:rPr lang="id-ID" b="1" dirty="0">
                <a:highlight>
                  <a:srgbClr val="FF0000"/>
                </a:highlight>
              </a:rPr>
              <a:t>1. Front Office </a:t>
            </a:r>
            <a:r>
              <a:rPr lang="id-ID" b="1" dirty="0" err="1">
                <a:highlight>
                  <a:srgbClr val="FF0000"/>
                </a:highlight>
              </a:rPr>
              <a:t>Manager</a:t>
            </a:r>
            <a:r>
              <a:rPr lang="id-ID" b="1" dirty="0">
                <a:highlight>
                  <a:srgbClr val="FF0000"/>
                </a:highlight>
              </a:rPr>
              <a:t> (FOM)</a:t>
            </a:r>
          </a:p>
          <a:p>
            <a:pPr>
              <a:buFont typeface="Arial" panose="020B0604020202020204" pitchFamily="34" charset="0"/>
              <a:buChar char="•"/>
            </a:pPr>
            <a:r>
              <a:rPr lang="id-ID" b="1" dirty="0"/>
              <a:t>Tanggung Jawab:</a:t>
            </a:r>
            <a:endParaRPr lang="id-ID" dirty="0"/>
          </a:p>
          <a:p>
            <a:pPr marL="742950" lvl="1" indent="-285750">
              <a:buFont typeface="Arial" panose="020B0604020202020204" pitchFamily="34" charset="0"/>
              <a:buChar char="•"/>
            </a:pPr>
            <a:r>
              <a:rPr lang="id-ID" dirty="0"/>
              <a:t>Mengawasi operasi sehari-hari kantor depan, termasuk manajemen staf dan pelaksanaan kebijakan layanan tamu.</a:t>
            </a:r>
          </a:p>
          <a:p>
            <a:pPr marL="742950" lvl="1" indent="-285750">
              <a:buFont typeface="Arial" panose="020B0604020202020204" pitchFamily="34" charset="0"/>
              <a:buChar char="•"/>
            </a:pPr>
            <a:r>
              <a:rPr lang="id-ID" dirty="0"/>
              <a:t>Menyelesaikan masalah atau keluhan tamu yang tidak dapat diselesaikan oleh staf bawahannya.</a:t>
            </a:r>
          </a:p>
          <a:p>
            <a:pPr marL="742950" lvl="1" indent="-285750">
              <a:buFont typeface="Arial" panose="020B0604020202020204" pitchFamily="34" charset="0"/>
              <a:buChar char="•"/>
            </a:pPr>
            <a:r>
              <a:rPr lang="id-ID" dirty="0"/>
              <a:t>Bekerja sama dengan departemen lain untuk memastikan kebutuhan tamu terpenuhi.</a:t>
            </a:r>
          </a:p>
          <a:p>
            <a:pPr>
              <a:buFont typeface="Arial" panose="020B0604020202020204" pitchFamily="34" charset="0"/>
              <a:buChar char="•"/>
            </a:pPr>
            <a:r>
              <a:rPr lang="id-ID" b="1" dirty="0"/>
              <a:t>Fungsi Utama:</a:t>
            </a:r>
            <a:endParaRPr lang="id-ID" dirty="0"/>
          </a:p>
          <a:p>
            <a:pPr marL="742950" lvl="1" indent="-285750">
              <a:buFont typeface="Arial" panose="020B0604020202020204" pitchFamily="34" charset="0"/>
              <a:buChar char="•"/>
            </a:pPr>
            <a:r>
              <a:rPr lang="id-ID" dirty="0"/>
              <a:t>Mengelola dan memotivasi staf kantor depan.</a:t>
            </a:r>
          </a:p>
          <a:p>
            <a:pPr marL="742950" lvl="1" indent="-285750">
              <a:buFont typeface="Arial" panose="020B0604020202020204" pitchFamily="34" charset="0"/>
              <a:buChar char="•"/>
            </a:pPr>
            <a:r>
              <a:rPr lang="id-ID" dirty="0"/>
              <a:t>Menyusun jadwal kerja staf.</a:t>
            </a:r>
          </a:p>
          <a:p>
            <a:pPr marL="742950" lvl="1" indent="-285750">
              <a:buFont typeface="Arial" panose="020B0604020202020204" pitchFamily="34" charset="0"/>
              <a:buChar char="•"/>
            </a:pPr>
            <a:r>
              <a:rPr lang="id-ID" dirty="0"/>
              <a:t>Menangani administrasi dan laporan terkait operasi kantor depan.</a:t>
            </a:r>
          </a:p>
          <a:p>
            <a:endParaRPr lang="id-ID" dirty="0">
              <a:highlight>
                <a:srgbClr val="FF0000"/>
              </a:highlight>
            </a:endParaRPr>
          </a:p>
        </p:txBody>
      </p:sp>
    </p:spTree>
    <p:extLst>
      <p:ext uri="{BB962C8B-B14F-4D97-AF65-F5344CB8AC3E}">
        <p14:creationId xmlns:p14="http://schemas.microsoft.com/office/powerpoint/2010/main" val="649226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3C9F1EC-C6C6-B448-3581-B32C35C408AD}"/>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A8505F2C-E4AF-34A4-61E3-65764A87D963}"/>
              </a:ext>
            </a:extLst>
          </p:cNvPr>
          <p:cNvSpPr>
            <a:spLocks noGrp="1"/>
          </p:cNvSpPr>
          <p:nvPr>
            <p:ph idx="1"/>
          </p:nvPr>
        </p:nvSpPr>
        <p:spPr>
          <a:xfrm>
            <a:off x="645130" y="452718"/>
            <a:ext cx="9404723" cy="5795681"/>
          </a:xfrm>
        </p:spPr>
        <p:txBody>
          <a:bodyPr>
            <a:normAutofit fontScale="92500" lnSpcReduction="10000"/>
          </a:bodyPr>
          <a:lstStyle/>
          <a:p>
            <a:r>
              <a:rPr lang="id-ID" b="1" dirty="0">
                <a:highlight>
                  <a:srgbClr val="FF0000"/>
                </a:highlight>
              </a:rPr>
              <a:t>2. </a:t>
            </a:r>
            <a:r>
              <a:rPr lang="id-ID" b="1" dirty="0" err="1">
                <a:highlight>
                  <a:srgbClr val="FF0000"/>
                </a:highlight>
              </a:rPr>
              <a:t>Assistant</a:t>
            </a:r>
            <a:r>
              <a:rPr lang="id-ID" b="1" dirty="0">
                <a:highlight>
                  <a:srgbClr val="FF0000"/>
                </a:highlight>
              </a:rPr>
              <a:t> Front Office </a:t>
            </a:r>
            <a:r>
              <a:rPr lang="id-ID" b="1" dirty="0" err="1">
                <a:highlight>
                  <a:srgbClr val="FF0000"/>
                </a:highlight>
              </a:rPr>
              <a:t>Manager</a:t>
            </a:r>
            <a:endParaRPr lang="id-ID" b="1" dirty="0">
              <a:highlight>
                <a:srgbClr val="FF0000"/>
              </a:highlight>
            </a:endParaRPr>
          </a:p>
          <a:p>
            <a:pPr>
              <a:buFont typeface="Arial" panose="020B0604020202020204" pitchFamily="34" charset="0"/>
              <a:buChar char="•"/>
            </a:pPr>
            <a:r>
              <a:rPr lang="id-ID" b="1" dirty="0"/>
              <a:t>Tanggung Jawab:</a:t>
            </a:r>
            <a:endParaRPr lang="id-ID" dirty="0"/>
          </a:p>
          <a:p>
            <a:pPr marL="742950" lvl="1" indent="-285750">
              <a:buFont typeface="Arial" panose="020B0604020202020204" pitchFamily="34" charset="0"/>
              <a:buChar char="•"/>
            </a:pPr>
            <a:r>
              <a:rPr lang="id-ID" dirty="0"/>
              <a:t>Membantu FOM dalam tugas-tugas manajerial sehari-hari dan dapat menggantikan FOM saat tidak ada.</a:t>
            </a:r>
          </a:p>
          <a:p>
            <a:pPr marL="742950" lvl="1" indent="-285750">
              <a:buFont typeface="Arial" panose="020B0604020202020204" pitchFamily="34" charset="0"/>
              <a:buChar char="•"/>
            </a:pPr>
            <a:r>
              <a:rPr lang="id-ID" dirty="0"/>
              <a:t>Mengawasi staf resepsionis dan memastikan standar layanan dipatuhi.</a:t>
            </a:r>
          </a:p>
          <a:p>
            <a:pPr>
              <a:buFont typeface="Arial" panose="020B0604020202020204" pitchFamily="34" charset="0"/>
              <a:buChar char="•"/>
            </a:pPr>
            <a:r>
              <a:rPr lang="id-ID" b="1" dirty="0"/>
              <a:t>Fungsi Utama:</a:t>
            </a:r>
            <a:endParaRPr lang="id-ID" dirty="0"/>
          </a:p>
          <a:p>
            <a:pPr marL="742950" lvl="1" indent="-285750">
              <a:buFont typeface="Arial" panose="020B0604020202020204" pitchFamily="34" charset="0"/>
              <a:buChar char="•"/>
            </a:pPr>
            <a:r>
              <a:rPr lang="id-ID" dirty="0"/>
              <a:t>Memantau performa staf resepsionis.</a:t>
            </a:r>
          </a:p>
          <a:p>
            <a:pPr marL="742950" lvl="1" indent="-285750">
              <a:buFont typeface="Arial" panose="020B0604020202020204" pitchFamily="34" charset="0"/>
              <a:buChar char="•"/>
            </a:pPr>
            <a:r>
              <a:rPr lang="id-ID" dirty="0"/>
              <a:t>Menyusun laporan operasional dan memproses administrasi harian.</a:t>
            </a:r>
          </a:p>
          <a:p>
            <a:r>
              <a:rPr lang="id-ID" b="1" dirty="0">
                <a:highlight>
                  <a:srgbClr val="FF0000"/>
                </a:highlight>
              </a:rPr>
              <a:t>3. Front </a:t>
            </a:r>
            <a:r>
              <a:rPr lang="id-ID" b="1" dirty="0" err="1">
                <a:highlight>
                  <a:srgbClr val="FF0000"/>
                </a:highlight>
              </a:rPr>
              <a:t>Desk</a:t>
            </a:r>
            <a:r>
              <a:rPr lang="id-ID" b="1" dirty="0">
                <a:highlight>
                  <a:srgbClr val="FF0000"/>
                </a:highlight>
              </a:rPr>
              <a:t> Supervisor</a:t>
            </a:r>
          </a:p>
          <a:p>
            <a:pPr>
              <a:buFont typeface="Arial" panose="020B0604020202020204" pitchFamily="34" charset="0"/>
              <a:buChar char="•"/>
            </a:pPr>
            <a:r>
              <a:rPr lang="id-ID" b="1" dirty="0"/>
              <a:t>Tanggung Jawab:</a:t>
            </a:r>
            <a:endParaRPr lang="id-ID" dirty="0"/>
          </a:p>
          <a:p>
            <a:pPr marL="742950" lvl="1" indent="-285750">
              <a:buFont typeface="Arial" panose="020B0604020202020204" pitchFamily="34" charset="0"/>
              <a:buChar char="•"/>
            </a:pPr>
            <a:r>
              <a:rPr lang="id-ID" dirty="0"/>
              <a:t>Mengawasi dan memimpin staf resepsionis selama </a:t>
            </a:r>
            <a:r>
              <a:rPr lang="id-ID" dirty="0" err="1"/>
              <a:t>shift-nya</a:t>
            </a:r>
            <a:r>
              <a:rPr lang="id-ID" dirty="0"/>
              <a:t>.</a:t>
            </a:r>
          </a:p>
          <a:p>
            <a:pPr marL="742950" lvl="1" indent="-285750">
              <a:buFont typeface="Arial" panose="020B0604020202020204" pitchFamily="34" charset="0"/>
              <a:buChar char="•"/>
            </a:pPr>
            <a:r>
              <a:rPr lang="id-ID" dirty="0"/>
              <a:t>Menangani masalah operasional dan memberikan dukungan langsung kepada tamu.</a:t>
            </a:r>
          </a:p>
          <a:p>
            <a:pPr>
              <a:buFont typeface="Arial" panose="020B0604020202020204" pitchFamily="34" charset="0"/>
              <a:buChar char="•"/>
            </a:pPr>
            <a:r>
              <a:rPr lang="id-ID" b="1" dirty="0"/>
              <a:t>Fungsi Utama:</a:t>
            </a:r>
            <a:endParaRPr lang="id-ID" dirty="0"/>
          </a:p>
          <a:p>
            <a:pPr marL="742950" lvl="1" indent="-285750">
              <a:buFont typeface="Arial" panose="020B0604020202020204" pitchFamily="34" charset="0"/>
              <a:buChar char="•"/>
            </a:pPr>
            <a:r>
              <a:rPr lang="id-ID" dirty="0"/>
              <a:t>Mengatur jadwal dan tugas staf resepsionis.</a:t>
            </a:r>
          </a:p>
          <a:p>
            <a:pPr marL="742950" lvl="1" indent="-285750">
              <a:buFont typeface="Arial" panose="020B0604020202020204" pitchFamily="34" charset="0"/>
              <a:buChar char="•"/>
            </a:pPr>
            <a:r>
              <a:rPr lang="id-ID" dirty="0"/>
              <a:t>Menyelesaikan masalah atau keluhan tamu yang timbul selama </a:t>
            </a:r>
            <a:r>
              <a:rPr lang="id-ID" dirty="0" err="1"/>
              <a:t>shift</a:t>
            </a:r>
            <a:r>
              <a:rPr lang="id-ID" dirty="0"/>
              <a:t>.</a:t>
            </a:r>
          </a:p>
          <a:p>
            <a:endParaRPr lang="id-ID" dirty="0"/>
          </a:p>
        </p:txBody>
      </p:sp>
    </p:spTree>
    <p:extLst>
      <p:ext uri="{BB962C8B-B14F-4D97-AF65-F5344CB8AC3E}">
        <p14:creationId xmlns:p14="http://schemas.microsoft.com/office/powerpoint/2010/main" val="2434811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55</TotalTime>
  <Words>1419</Words>
  <Application>Microsoft Office PowerPoint</Application>
  <PresentationFormat>Layar Lebar</PresentationFormat>
  <Paragraphs>136</Paragraphs>
  <Slides>13</Slides>
  <Notes>0</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13</vt:i4>
      </vt:variant>
    </vt:vector>
  </HeadingPairs>
  <TitlesOfParts>
    <vt:vector size="18" baseType="lpstr">
      <vt:lpstr>Arial</vt:lpstr>
      <vt:lpstr>Century Gothic</vt:lpstr>
      <vt:lpstr>Times New Roman</vt:lpstr>
      <vt:lpstr>Wingdings 3</vt:lpstr>
      <vt:lpstr>Ion</vt:lpstr>
      <vt:lpstr>Organisasi Hotel dan  Struktur Organisasi  Kantor Depan </vt:lpstr>
      <vt:lpstr>Departemen dalam organisasi hotel </vt:lpstr>
      <vt:lpstr>Presentasi PowerPoint</vt:lpstr>
      <vt:lpstr>Presentasi PowerPoint</vt:lpstr>
      <vt:lpstr>Presentasi PowerPoint</vt:lpstr>
      <vt:lpstr>Presentasi PowerPoint</vt:lpstr>
      <vt:lpstr>Presentasi PowerPoint</vt:lpstr>
      <vt:lpstr>Bagian dalam organisasi  kantor depan </vt:lpstr>
      <vt:lpstr>Presentasi PowerPoint</vt:lpstr>
      <vt:lpstr>Presentasi PowerPoint</vt:lpstr>
      <vt:lpstr>Presentasi PowerPoint</vt:lpstr>
      <vt:lpstr>Presentasi PowerPoint</vt:lpstr>
      <vt:lpstr>Presentasi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yusminar wahyuningsih</dc:creator>
  <cp:lastModifiedBy>yusminar wahyuningsih</cp:lastModifiedBy>
  <cp:revision>1</cp:revision>
  <dcterms:created xsi:type="dcterms:W3CDTF">2024-09-10T07:23:24Z</dcterms:created>
  <dcterms:modified xsi:type="dcterms:W3CDTF">2024-09-10T08:18:25Z</dcterms:modified>
</cp:coreProperties>
</file>