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303" r:id="rId3"/>
    <p:sldId id="304" r:id="rId4"/>
    <p:sldId id="312" r:id="rId5"/>
    <p:sldId id="307" r:id="rId6"/>
    <p:sldId id="309" r:id="rId7"/>
    <p:sldId id="310" r:id="rId8"/>
    <p:sldId id="302" r:id="rId9"/>
  </p:sldIdLst>
  <p:sldSz cx="9144000" cy="6858000" type="screen4x3"/>
  <p:notesSz cx="7102475" cy="9388475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50" autoAdjust="0"/>
    <p:restoredTop sz="87661" autoAdjust="0"/>
  </p:normalViewPr>
  <p:slideViewPr>
    <p:cSldViewPr>
      <p:cViewPr varScale="1">
        <p:scale>
          <a:sx n="55" d="100"/>
          <a:sy n="55" d="100"/>
        </p:scale>
        <p:origin x="1576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093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093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3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3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4856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1268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1743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3000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9612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2093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04/8/2015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04/8/2015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04/8/2015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04/8/2015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04/8/2015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04/8/2015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04/8/2015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04/8/2015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04/8/2015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04/8/2015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81588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NEGOSIASI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</a:t>
            </a:r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12</a:t>
            </a:r>
          </a:p>
          <a:p>
            <a:pPr algn="ctr"/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18/11/2019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20415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692696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/>
              <a:t>CAPAIAN PEMBELAJARAN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240" y="2636912"/>
            <a:ext cx="8229600" cy="1800200"/>
          </a:xfrm>
        </p:spPr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en-US" sz="4000" dirty="0" err="1"/>
              <a:t>Mahasiswa</a:t>
            </a:r>
            <a:r>
              <a:rPr lang="en-US" sz="4000" dirty="0"/>
              <a:t> </a:t>
            </a:r>
            <a:r>
              <a:rPr lang="en-ID" sz="4000" dirty="0" err="1"/>
              <a:t>mampu</a:t>
            </a:r>
            <a:r>
              <a:rPr lang="en-ID" sz="4000" dirty="0"/>
              <a:t> </a:t>
            </a:r>
            <a:r>
              <a:rPr lang="en-ID" sz="4000" dirty="0" err="1">
                <a:solidFill>
                  <a:srgbClr val="FF0000"/>
                </a:solidFill>
              </a:rPr>
              <a:t>menjelaskan</a:t>
            </a:r>
            <a:r>
              <a:rPr lang="en-ID" sz="4000" dirty="0"/>
              <a:t> dan </a:t>
            </a:r>
            <a:r>
              <a:rPr lang="en-ID" sz="4000" dirty="0" err="1">
                <a:solidFill>
                  <a:srgbClr val="FF0000"/>
                </a:solidFill>
              </a:rPr>
              <a:t>memberi</a:t>
            </a:r>
            <a:r>
              <a:rPr lang="en-ID" sz="4000" dirty="0">
                <a:solidFill>
                  <a:srgbClr val="FF0000"/>
                </a:solidFill>
              </a:rPr>
              <a:t> </a:t>
            </a:r>
            <a:r>
              <a:rPr lang="en-ID" sz="4000" dirty="0" err="1">
                <a:solidFill>
                  <a:srgbClr val="FF0000"/>
                </a:solidFill>
              </a:rPr>
              <a:t>contoh</a:t>
            </a:r>
            <a:r>
              <a:rPr lang="en-ID" sz="4000" dirty="0"/>
              <a:t> </a:t>
            </a:r>
            <a:r>
              <a:rPr lang="en-ID" sz="4000" dirty="0" err="1"/>
              <a:t>dalam</a:t>
            </a:r>
            <a:r>
              <a:rPr lang="en-ID" sz="4000" dirty="0"/>
              <a:t> </a:t>
            </a:r>
            <a:r>
              <a:rPr lang="en-ID" sz="4000" dirty="0" err="1"/>
              <a:t>negosiasi</a:t>
            </a:r>
            <a:r>
              <a:rPr lang="en-ID" sz="4000" dirty="0"/>
              <a:t> </a:t>
            </a:r>
            <a:r>
              <a:rPr lang="en-ID" sz="4000" dirty="0" err="1"/>
              <a:t>bisnis</a:t>
            </a:r>
            <a:endParaRPr lang="id-ID" sz="4000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18/11/2019</a:t>
            </a: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20415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6187972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352699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/>
              <a:t>Negosiasi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4272" y="1660128"/>
            <a:ext cx="8229600" cy="3537744"/>
          </a:xfrm>
        </p:spPr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Negosiasi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proses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komunikasi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selalu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melibatkan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dua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orang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saling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berinteraksi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mencari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kesepakatan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kedua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belah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mencapai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tujuan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dikehendaki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bersama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kedua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belah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terlibat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negosiasi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endParaRPr lang="id-ID" sz="3200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18/11/2019</a:t>
            </a: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20415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3890242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352699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/>
              <a:t>Proses </a:t>
            </a:r>
            <a:r>
              <a:rPr lang="en-US" dirty="0" err="1"/>
              <a:t>Negosiasi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4272" y="1660127"/>
            <a:ext cx="8229600" cy="4676329"/>
          </a:xfrm>
        </p:spPr>
        <p:txBody>
          <a:bodyPr>
            <a:normAutofit/>
          </a:bodyPr>
          <a:lstStyle/>
          <a:p>
            <a:pPr lvl="0" algn="just">
              <a:buFont typeface="Wingdings" panose="05000000000000000000" pitchFamily="2" charset="2"/>
              <a:buChar char="q"/>
            </a:pP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6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Tahapan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Penting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Bernegosiasi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:</a:t>
            </a:r>
          </a:p>
          <a:p>
            <a:pPr lvl="0" algn="just">
              <a:buFont typeface="Wingdings" panose="05000000000000000000" pitchFamily="2" charset="2"/>
              <a:buChar char="§"/>
            </a:pP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Persiapan</a:t>
            </a:r>
            <a:endParaRPr lang="en-US" sz="32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 algn="just">
              <a:buFont typeface="Wingdings" panose="05000000000000000000" pitchFamily="2" charset="2"/>
              <a:buChar char="§"/>
            </a:pP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Kontak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Pertama</a:t>
            </a:r>
            <a:endParaRPr lang="en-US" sz="32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 algn="just">
              <a:buFont typeface="Wingdings" panose="05000000000000000000" pitchFamily="2" charset="2"/>
              <a:buChar char="§"/>
            </a:pP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Konfrontasi</a:t>
            </a:r>
            <a:endParaRPr lang="en-US" sz="32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 algn="just">
              <a:buFont typeface="Wingdings" panose="05000000000000000000" pitchFamily="2" charset="2"/>
              <a:buChar char="§"/>
            </a:pP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Konsiliasi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/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Kompromi</a:t>
            </a:r>
            <a:endParaRPr lang="en-US" sz="32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 algn="just">
              <a:buFont typeface="Wingdings" panose="05000000000000000000" pitchFamily="2" charset="2"/>
              <a:buChar char="§"/>
            </a:pP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Solusi</a:t>
            </a:r>
            <a:endParaRPr lang="en-US" sz="32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 algn="just">
              <a:buFont typeface="Wingdings" panose="05000000000000000000" pitchFamily="2" charset="2"/>
              <a:buChar char="§"/>
            </a:pP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Pascanegosiasi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/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Konsolidasi</a:t>
            </a:r>
            <a:endParaRPr lang="en-US" sz="32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 algn="just">
              <a:buFont typeface="Wingdings" panose="05000000000000000000" pitchFamily="2" charset="2"/>
              <a:buChar char="Ø"/>
            </a:pPr>
            <a:endParaRPr lang="id-ID" sz="3200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18/11/2019</a:t>
            </a: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20415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105758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352699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err="1"/>
              <a:t>Keterampilan</a:t>
            </a:r>
            <a:r>
              <a:rPr lang="en-US" dirty="0"/>
              <a:t> </a:t>
            </a:r>
            <a:r>
              <a:rPr lang="en-US" dirty="0" err="1"/>
              <a:t>Bernegosiasi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7"/>
            <a:ext cx="8229600" cy="4995689"/>
          </a:xfrm>
        </p:spPr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Hal-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hal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penting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diperhatikan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keterampilan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bernegosiasi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lain :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Persiapan</a:t>
            </a: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Memulai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Negosiasi</a:t>
            </a: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Strategi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dan Teknik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Kompromi</a:t>
            </a: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Menghindari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Kesalahan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Taktis</a:t>
            </a: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Persiapan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Berlatih</a:t>
            </a: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lvl="0" indent="0" algn="just">
              <a:buNone/>
            </a:pP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 algn="just">
              <a:buFont typeface="Wingdings" panose="05000000000000000000" pitchFamily="2" charset="2"/>
              <a:buChar char="Ø"/>
            </a:pP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18/11/2019</a:t>
            </a: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20415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9721875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352699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err="1"/>
              <a:t>Keterampilan</a:t>
            </a:r>
            <a:r>
              <a:rPr lang="en-US" dirty="0"/>
              <a:t> </a:t>
            </a:r>
            <a:r>
              <a:rPr lang="en-US" dirty="0" err="1"/>
              <a:t>Bernegosiasi</a:t>
            </a:r>
            <a:r>
              <a:rPr lang="en-US" dirty="0"/>
              <a:t> (cont.)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984" y="1340767"/>
            <a:ext cx="8229600" cy="4995689"/>
          </a:xfrm>
        </p:spPr>
        <p:txBody>
          <a:bodyPr>
            <a:normAutofit fontScale="92500" lnSpcReduction="10000"/>
          </a:bodyPr>
          <a:lstStyle/>
          <a:p>
            <a:pPr lvl="0" algn="just">
              <a:buFont typeface="Wingdings" panose="05000000000000000000" pitchFamily="2" charset="2"/>
              <a:buChar char="q"/>
            </a:pP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2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Kelompok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keterampilan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bernegosiasi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:</a:t>
            </a:r>
          </a:p>
          <a:p>
            <a:pPr lvl="0" algn="just">
              <a:buFont typeface="Wingdings" panose="05000000000000000000" pitchFamily="2" charset="2"/>
              <a:buChar char="§"/>
            </a:pP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Keterampilan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konvensional</a:t>
            </a: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 algn="just">
              <a:buFont typeface="Wingdings" panose="05000000000000000000" pitchFamily="2" charset="2"/>
              <a:buChar char="§"/>
            </a:pP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Keterampilan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nonkonvensional</a:t>
            </a: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 algn="just">
              <a:buFont typeface="Wingdings" panose="05000000000000000000" pitchFamily="2" charset="2"/>
              <a:buChar char="§"/>
            </a:pP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 algn="just">
              <a:buFont typeface="Wingdings" panose="05000000000000000000" pitchFamily="2" charset="2"/>
              <a:buChar char="q"/>
            </a:pP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6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Kunci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dasar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bernegosiasi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:</a:t>
            </a:r>
          </a:p>
          <a:p>
            <a:pPr lvl="0" algn="just">
              <a:buFont typeface="Wingdings" panose="05000000000000000000" pitchFamily="2" charset="2"/>
              <a:buChar char="§"/>
            </a:pP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Persiapan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 algn="just">
              <a:buFont typeface="Wingdings" panose="05000000000000000000" pitchFamily="2" charset="2"/>
              <a:buChar char="§"/>
            </a:pP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Berlatih</a:t>
            </a: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 algn="just">
              <a:buFont typeface="Wingdings" panose="05000000000000000000" pitchFamily="2" charset="2"/>
              <a:buChar char="§"/>
            </a:pP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Menggambarkan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posisi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anda</a:t>
            </a: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 algn="just">
              <a:buFont typeface="Wingdings" panose="05000000000000000000" pitchFamily="2" charset="2"/>
              <a:buChar char="§"/>
            </a:pP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Membuat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usulan</a:t>
            </a: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 algn="just">
              <a:buFont typeface="Wingdings" panose="05000000000000000000" pitchFamily="2" charset="2"/>
              <a:buChar char="§"/>
            </a:pP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Penawaran</a:t>
            </a: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 algn="just">
              <a:buFont typeface="Wingdings" panose="05000000000000000000" pitchFamily="2" charset="2"/>
              <a:buChar char="§"/>
            </a:pP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Persetujuan</a:t>
            </a: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lvl="0" indent="0" algn="just">
              <a:buNone/>
            </a:pP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18/11/2019</a:t>
            </a: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20415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2680893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352699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err="1"/>
              <a:t>Tipe</a:t>
            </a:r>
            <a:r>
              <a:rPr lang="en-US" dirty="0"/>
              <a:t> </a:t>
            </a:r>
            <a:r>
              <a:rPr lang="en-US" dirty="0" err="1"/>
              <a:t>Negosiator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05981"/>
            <a:ext cx="8229600" cy="3240360"/>
          </a:xfrm>
        </p:spPr>
        <p:txBody>
          <a:bodyPr>
            <a:normAutofit/>
          </a:bodyPr>
          <a:lstStyle/>
          <a:p>
            <a:pPr lvl="0" algn="just">
              <a:buFont typeface="Wingdings" panose="05000000000000000000" pitchFamily="2" charset="2"/>
              <a:buChar char="Ø"/>
            </a:pPr>
            <a:r>
              <a:rPr lang="en-US" sz="3600" dirty="0" err="1">
                <a:latin typeface="Cambria" panose="02040503050406030204" pitchFamily="18" charset="0"/>
                <a:cs typeface="Arial" panose="020B0604020202020204" pitchFamily="34" charset="0"/>
              </a:rPr>
              <a:t>Negosiator</a:t>
            </a:r>
            <a:r>
              <a:rPr lang="en-US" sz="3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  <a:cs typeface="Arial" panose="020B0604020202020204" pitchFamily="34" charset="0"/>
              </a:rPr>
              <a:t>Curang</a:t>
            </a:r>
            <a:endParaRPr lang="en-US" sz="3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n-US" sz="3600" dirty="0" err="1">
                <a:latin typeface="Cambria" panose="02040503050406030204" pitchFamily="18" charset="0"/>
                <a:cs typeface="Arial" panose="020B0604020202020204" pitchFamily="34" charset="0"/>
              </a:rPr>
              <a:t>Negosiator</a:t>
            </a:r>
            <a:r>
              <a:rPr lang="en-US" sz="3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  <a:cs typeface="Arial" panose="020B0604020202020204" pitchFamily="34" charset="0"/>
              </a:rPr>
              <a:t>Profesional</a:t>
            </a:r>
            <a:endParaRPr lang="en-US" sz="3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n-US" sz="3600" dirty="0" err="1">
                <a:latin typeface="Cambria" panose="02040503050406030204" pitchFamily="18" charset="0"/>
                <a:cs typeface="Arial" panose="020B0604020202020204" pitchFamily="34" charset="0"/>
              </a:rPr>
              <a:t>Negosiator</a:t>
            </a:r>
            <a:r>
              <a:rPr lang="en-US" sz="3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  <a:cs typeface="Arial" panose="020B0604020202020204" pitchFamily="34" charset="0"/>
              </a:rPr>
              <a:t>Bodoh</a:t>
            </a:r>
            <a:endParaRPr lang="en-US" sz="3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n-US" sz="3600" dirty="0" err="1">
                <a:latin typeface="Cambria" panose="02040503050406030204" pitchFamily="18" charset="0"/>
                <a:cs typeface="Arial" panose="020B0604020202020204" pitchFamily="34" charset="0"/>
              </a:rPr>
              <a:t>Negosiator</a:t>
            </a:r>
            <a:r>
              <a:rPr lang="en-US" sz="3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  <a:cs typeface="Arial" panose="020B0604020202020204" pitchFamily="34" charset="0"/>
              </a:rPr>
              <a:t>Naif</a:t>
            </a:r>
            <a:endParaRPr lang="en-US" sz="3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lvl="0" indent="0" algn="just">
              <a:buNone/>
            </a:pP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 algn="just">
              <a:buFont typeface="Wingdings" panose="05000000000000000000" pitchFamily="2" charset="2"/>
              <a:buChar char="Ø"/>
            </a:pP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18/11/2019</a:t>
            </a: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20415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8306029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18/11/2019</a:t>
            </a:r>
          </a:p>
        </p:txBody>
      </p:sp>
      <p:sp>
        <p:nvSpPr>
          <p:cNvPr id="4" name="Rectangle 3"/>
          <p:cNvSpPr/>
          <p:nvPr/>
        </p:nvSpPr>
        <p:spPr>
          <a:xfrm>
            <a:off x="2371531" y="2895327"/>
            <a:ext cx="44040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" pitchFamily="18" charset="0"/>
              </a:rPr>
              <a:t>Terima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" pitchFamily="18" charset="0"/>
              </a:rPr>
              <a:t> </a:t>
            </a:r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" pitchFamily="18" charset="0"/>
              </a:rPr>
              <a:t>Kasih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Cambria" pitchFamily="18" charset="0"/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20415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2578015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5314</TotalTime>
  <Words>181</Words>
  <Application>Microsoft Office PowerPoint</Application>
  <PresentationFormat>On-screen Show (4:3)</PresentationFormat>
  <Paragraphs>57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CAPAIAN PEMBELAJARAN </vt:lpstr>
      <vt:lpstr>Pengertian Negosiasi</vt:lpstr>
      <vt:lpstr>Proses Negosiasi</vt:lpstr>
      <vt:lpstr>Keterampilan Bernegosiasi</vt:lpstr>
      <vt:lpstr>Keterampilan Bernegosiasi (cont.)</vt:lpstr>
      <vt:lpstr>Tipe Negosiator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Kurnia Fadila</cp:lastModifiedBy>
  <cp:revision>513</cp:revision>
  <cp:lastPrinted>2017-04-16T14:44:29Z</cp:lastPrinted>
  <dcterms:created xsi:type="dcterms:W3CDTF">2010-04-18T12:06:30Z</dcterms:created>
  <dcterms:modified xsi:type="dcterms:W3CDTF">2022-06-27T08:40:04Z</dcterms:modified>
  <cp:contentStatus/>
</cp:coreProperties>
</file>