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42" r:id="rId3"/>
    <p:sldId id="344" r:id="rId4"/>
    <p:sldId id="357" r:id="rId5"/>
    <p:sldId id="345" r:id="rId6"/>
    <p:sldId id="346" r:id="rId7"/>
    <p:sldId id="348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56" r:id="rId16"/>
    <p:sldId id="313" r:id="rId17"/>
  </p:sldIdLst>
  <p:sldSz cx="9144000" cy="6858000" type="screen4x3"/>
  <p:notesSz cx="7077075" cy="9004300"/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37" autoAdjust="0"/>
  </p:normalViewPr>
  <p:slideViewPr>
    <p:cSldViewPr>
      <p:cViewPr varScale="1">
        <p:scale>
          <a:sx n="63" d="100"/>
          <a:sy n="63" d="100"/>
        </p:scale>
        <p:origin x="150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F0A99F1-0094-4225-AE42-47C1BA6AE6DC}" type="datetimeFigureOut">
              <a:rPr lang="en-US"/>
              <a:pPr>
                <a:defRPr/>
              </a:pPr>
              <a:t>12/15/2023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E4B479A-E263-4921-80BB-CEE661A3CA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BC49283-E4E1-4D94-A360-D6B372EA141E}" type="datetimeFigureOut">
              <a:rPr lang="en-US"/>
              <a:pPr>
                <a:defRPr/>
              </a:pPr>
              <a:t>12/15/2023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7463" y="674688"/>
            <a:ext cx="4502150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276725"/>
            <a:ext cx="5661025" cy="405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C7257A90-2492-402F-9619-AF13CB77C9D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392F67-7B97-4381-A066-D64B0886886B}" type="slidenum">
              <a:rPr lang="en-US" altLang="en-US">
                <a:latin typeface="Calibri" panose="020F0502020204030204" pitchFamily="34" charset="0"/>
              </a:rPr>
              <a:pPr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A53E4-4413-4412-A4C3-9F25693C1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679432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8691D7-178E-441A-A62A-AAC0357669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332474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66ED5-488C-434E-938F-7391944D85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27780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711881-7D3F-4203-9007-BF4ED1821D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06509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8DE2DE-3B3B-4EC1-9207-FBDA5166DB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616041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C1EE6B-A885-42E4-BB82-4CC2425604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1534869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44300-0DAE-4CA9-9017-F206871F10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5315075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3ABB4-6358-4CC0-A491-4843C4C850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586141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9C0687-611C-41AC-82F0-1167ECBCD6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48493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E282CB-6444-46AC-A040-CBFEE22604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152189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B9CBA-7B32-41B4-92A9-7808B6A45A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9694321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d-ID"/>
              <a:t>11/08/2011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Kecerdasan Buatan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A3AFA84-1D73-4DB3-A878-F3EB6A80D14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3"/>
          <p:cNvSpPr>
            <a:spLocks noGrp="1"/>
          </p:cNvSpPr>
          <p:nvPr>
            <p:ph type="ctrTitle"/>
          </p:nvPr>
        </p:nvSpPr>
        <p:spPr>
          <a:xfrm>
            <a:off x="30762" y="3933056"/>
            <a:ext cx="8686800" cy="1643063"/>
          </a:xfrm>
        </p:spPr>
        <p:txBody>
          <a:bodyPr/>
          <a:lstStyle/>
          <a:p>
            <a:r>
              <a:rPr lang="en-US" altLang="en-US" sz="36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latin typeface="+mn-lt"/>
              </a:rPr>
              <a:t>Kode</a:t>
            </a:r>
            <a:r>
              <a:rPr lang="en-US" altLang="en-US" sz="3600" dirty="0">
                <a:latin typeface="+mn-lt"/>
              </a:rPr>
              <a:t> MK/SKS : /3</a:t>
            </a:r>
            <a:endParaRPr lang="en-US" altLang="en-US" sz="36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10763" y="1844824"/>
            <a:ext cx="9144000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SISTEM PENUNJANG KEPUTUSAN</a:t>
            </a: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cs typeface="Arial" pitchFamily="34" charset="0"/>
              </a:rPr>
              <a:t>(Decision Support System/DSS)</a:t>
            </a:r>
          </a:p>
        </p:txBody>
      </p:sp>
      <p:sp>
        <p:nvSpPr>
          <p:cNvPr id="2053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BB36A8-FEBF-4E1E-A686-5A9988D9FEE1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055" name="Picture 8" descr="Logo Darmajaya_Vertical 0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4" t="6795" r="12306" b="27747"/>
          <a:stretch>
            <a:fillRect/>
          </a:stretch>
        </p:blipFill>
        <p:spPr bwMode="auto">
          <a:xfrm>
            <a:off x="7620000" y="115888"/>
            <a:ext cx="1344613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sz="3600" b="1" dirty="0"/>
              <a:t>KRITERIA DAN TINGKAT KEPENTINGAN</a:t>
            </a:r>
            <a:endParaRPr lang="en-US" sz="3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8078" t="23704" r="28974" b="53276"/>
          <a:stretch/>
        </p:blipFill>
        <p:spPr bwMode="auto">
          <a:xfrm>
            <a:off x="1763688" y="2204864"/>
            <a:ext cx="5793060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1748347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RATING KECOCOKAN DARI SETIAP ALTERNATIF PADA SETIAP KRITERIA</a:t>
            </a:r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8077" t="29858" r="26410" b="33219"/>
          <a:stretch/>
        </p:blipFill>
        <p:spPr bwMode="auto">
          <a:xfrm>
            <a:off x="1043608" y="1844824"/>
            <a:ext cx="6984776" cy="33123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3784569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PREFERENSI UNTUK MASING-MASING KRITERIA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180728"/>
          </a:xfrm>
        </p:spPr>
        <p:txBody>
          <a:bodyPr/>
          <a:lstStyle/>
          <a:p>
            <a:r>
              <a:rPr lang="pl-PL" dirty="0"/>
              <a:t>W = (2, 4, 3, 4)</a:t>
            </a:r>
            <a:endParaRPr lang="en-US" dirty="0"/>
          </a:p>
          <a:p>
            <a:r>
              <a:rPr lang="pl-PL" dirty="0"/>
              <a:t>∑W = 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9744" t="28034" r="52051" b="49858"/>
          <a:stretch/>
        </p:blipFill>
        <p:spPr bwMode="auto">
          <a:xfrm>
            <a:off x="2339752" y="2963490"/>
            <a:ext cx="5040560" cy="31298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21419177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b="1" dirty="0"/>
              <a:t>MENGHITUNG VEKTOR S (DIMANA ∑</a:t>
            </a:r>
            <a:r>
              <a:rPr lang="en-US" b="1" dirty="0" err="1"/>
              <a:t>Wj</a:t>
            </a:r>
            <a:r>
              <a:rPr lang="en-US" b="1" dirty="0"/>
              <a:t> = 1)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8719" t="29401" r="37179" b="35726"/>
          <a:stretch/>
        </p:blipFill>
        <p:spPr bwMode="auto">
          <a:xfrm>
            <a:off x="1115616" y="1772816"/>
            <a:ext cx="7128792" cy="38164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5136533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b="1" dirty="0" err="1"/>
              <a:t>Nilai</a:t>
            </a:r>
            <a:r>
              <a:rPr lang="en-US" b="1" dirty="0"/>
              <a:t> vector v yang </a:t>
            </a:r>
            <a:r>
              <a:rPr lang="en-US" b="1" dirty="0" err="1"/>
              <a:t>digunakan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perangkingan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2"/>
          <a:srcRect l="29102" t="36467" r="56283" b="31624"/>
          <a:stretch/>
        </p:blipFill>
        <p:spPr bwMode="auto">
          <a:xfrm>
            <a:off x="827584" y="1772816"/>
            <a:ext cx="2672791" cy="32824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2"/>
          <a:srcRect l="49401" t="36389" r="36536" b="44009"/>
          <a:stretch/>
        </p:blipFill>
        <p:spPr bwMode="auto">
          <a:xfrm>
            <a:off x="4644008" y="1772816"/>
            <a:ext cx="2808312" cy="20558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739183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b="1" dirty="0" err="1"/>
              <a:t>Kesimpulan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perangkingan</a:t>
            </a:r>
            <a:r>
              <a:rPr lang="en-US" dirty="0"/>
              <a:t> </a:t>
            </a:r>
            <a:r>
              <a:rPr lang="en-US" dirty="0" err="1"/>
              <a:t>diatas</a:t>
            </a:r>
            <a:r>
              <a:rPr lang="en-US" dirty="0"/>
              <a:t>,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tertinggi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V1 = 0,16.</a:t>
            </a:r>
          </a:p>
          <a:p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A1 </a:t>
            </a:r>
            <a:r>
              <a:rPr lang="en-US" dirty="0" err="1"/>
              <a:t>sepeda</a:t>
            </a:r>
            <a:r>
              <a:rPr lang="en-US" dirty="0"/>
              <a:t> motor Shooter CW FV 110 LE </a:t>
            </a:r>
            <a:r>
              <a:rPr lang="en-US" dirty="0" err="1"/>
              <a:t>adalah</a:t>
            </a:r>
            <a:r>
              <a:rPr lang="en-US" dirty="0"/>
              <a:t> yang </a:t>
            </a:r>
            <a:r>
              <a:rPr lang="en-US" dirty="0" err="1"/>
              <a:t>terpilih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terbaik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1248330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7" name="Rectangle 6"/>
          <p:cNvSpPr/>
          <p:nvPr/>
        </p:nvSpPr>
        <p:spPr>
          <a:xfrm>
            <a:off x="2195736" y="1988840"/>
            <a:ext cx="4980979" cy="1754326"/>
          </a:xfrm>
          <a:prstGeom prst="rect">
            <a:avLst/>
          </a:prstGeom>
          <a:noFill/>
          <a:scene3d>
            <a:camera prst="obliqueTopLef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SEMOGA </a:t>
            </a:r>
          </a:p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BERMANFAAT</a:t>
            </a:r>
          </a:p>
        </p:txBody>
      </p:sp>
    </p:spTree>
    <p:extLst>
      <p:ext uri="{BB962C8B-B14F-4D97-AF65-F5344CB8AC3E}">
        <p14:creationId xmlns:p14="http://schemas.microsoft.com/office/powerpoint/2010/main" val="4400650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36912"/>
            <a:ext cx="8229600" cy="1143000"/>
          </a:xfrm>
        </p:spPr>
        <p:txBody>
          <a:bodyPr/>
          <a:lstStyle/>
          <a:p>
            <a:r>
              <a:rPr lang="en-US" b="1" dirty="0"/>
              <a:t>METODE </a:t>
            </a:r>
            <a:r>
              <a:rPr lang="id-ID" b="1" dirty="0"/>
              <a:t>WEIGHTED PRODUCT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542739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DEFINISI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800" dirty="0"/>
              <a:t>WP (Weighted Product)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/>
              <a:t> </a:t>
            </a:r>
            <a:r>
              <a:rPr lang="en-US" sz="2800" dirty="0" err="1"/>
              <a:t>analisis</a:t>
            </a:r>
            <a:r>
              <a:rPr lang="en-US" sz="2800" dirty="0"/>
              <a:t> multi-</a:t>
            </a:r>
            <a:r>
              <a:rPr lang="en-US" sz="2800" dirty="0" err="1"/>
              <a:t>kriteria</a:t>
            </a:r>
            <a:r>
              <a:rPr lang="en-US" sz="2800" dirty="0"/>
              <a:t> yang popular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pengambilan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/>
              <a:t> multi </a:t>
            </a:r>
            <a:r>
              <a:rPr lang="en-US" sz="2800" dirty="0" err="1"/>
              <a:t>kriteria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/>
              <a:t>WP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himpunan</a:t>
            </a:r>
            <a:r>
              <a:rPr lang="en-US" sz="2800" dirty="0"/>
              <a:t> </a:t>
            </a:r>
            <a:r>
              <a:rPr lang="en-US" sz="2800" dirty="0" err="1"/>
              <a:t>berhingga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alternatif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/>
              <a:t> yang </a:t>
            </a:r>
            <a:r>
              <a:rPr lang="en-US" sz="2800" dirty="0" err="1"/>
              <a:t>dijelaskan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istilah</a:t>
            </a:r>
            <a:r>
              <a:rPr lang="en-US" sz="2800" dirty="0"/>
              <a:t> </a:t>
            </a:r>
            <a:r>
              <a:rPr lang="en-US" sz="2800" dirty="0" err="1"/>
              <a:t>beberapa</a:t>
            </a:r>
            <a:r>
              <a:rPr lang="en-US" sz="2800" dirty="0"/>
              <a:t> </a:t>
            </a:r>
            <a:r>
              <a:rPr lang="en-US" sz="2800" dirty="0" err="1"/>
              <a:t>kriteria</a:t>
            </a:r>
            <a:r>
              <a:rPr lang="en-US" sz="2800" dirty="0"/>
              <a:t> </a:t>
            </a:r>
            <a:r>
              <a:rPr lang="en-US" sz="2800" dirty="0" err="1"/>
              <a:t>keputusan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 err="1"/>
              <a:t>Metode</a:t>
            </a:r>
            <a:r>
              <a:rPr lang="en-US" sz="2800" dirty="0"/>
              <a:t> WP </a:t>
            </a:r>
            <a:r>
              <a:rPr lang="en-US" sz="2800" dirty="0" err="1"/>
              <a:t>menggunakan</a:t>
            </a:r>
            <a:r>
              <a:rPr lang="en-US" sz="2800" dirty="0"/>
              <a:t> </a:t>
            </a:r>
            <a:r>
              <a:rPr lang="en-US" sz="2800" dirty="0" err="1"/>
              <a:t>perkalian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menghubungkan</a:t>
            </a:r>
            <a:r>
              <a:rPr lang="en-US" sz="2800" dirty="0"/>
              <a:t> rating </a:t>
            </a:r>
            <a:r>
              <a:rPr lang="en-US" sz="2800" dirty="0" err="1"/>
              <a:t>atribut</a:t>
            </a:r>
            <a:r>
              <a:rPr lang="en-US" sz="2800" dirty="0"/>
              <a:t>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dipangkatkan</a:t>
            </a:r>
            <a:r>
              <a:rPr lang="en-US" sz="2800" dirty="0"/>
              <a:t> </a:t>
            </a:r>
            <a:r>
              <a:rPr lang="en-US" sz="2800" dirty="0" err="1"/>
              <a:t>terlebih</a:t>
            </a:r>
            <a:r>
              <a:rPr lang="en-US" sz="2800" dirty="0"/>
              <a:t> </a:t>
            </a:r>
            <a:r>
              <a:rPr lang="en-US" sz="2800" dirty="0" err="1"/>
              <a:t>dahulu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bobot</a:t>
            </a:r>
            <a:r>
              <a:rPr lang="en-US" sz="2800" dirty="0"/>
              <a:t> </a:t>
            </a:r>
            <a:r>
              <a:rPr lang="en-US" sz="2800" dirty="0" err="1"/>
              <a:t>atribut</a:t>
            </a:r>
            <a:r>
              <a:rPr lang="en-US" sz="2800" dirty="0"/>
              <a:t> yang </a:t>
            </a:r>
            <a:r>
              <a:rPr lang="en-US" sz="2800" dirty="0" err="1"/>
              <a:t>bersangkutan</a:t>
            </a:r>
            <a:r>
              <a:rPr lang="en-US" sz="2800" dirty="0"/>
              <a:t>. Proses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sama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proses </a:t>
            </a:r>
            <a:r>
              <a:rPr lang="en-US" sz="2800" dirty="0" err="1"/>
              <a:t>normalisasi</a:t>
            </a:r>
            <a:r>
              <a:rPr lang="en-US" sz="2800" dirty="0"/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285607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B356C-A65A-3CA8-A29C-924E3801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Langkah-Langkah </a:t>
            </a:r>
            <a:r>
              <a:rPr lang="en-US" dirty="0" err="1"/>
              <a:t>Metode</a:t>
            </a:r>
            <a:r>
              <a:rPr lang="en-US" dirty="0"/>
              <a:t> WP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6B43D-3BD5-441A-BCE2-0AFB0F598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kriteria</a:t>
            </a:r>
            <a:r>
              <a:rPr lang="en-US" dirty="0"/>
              <a:t> (</a:t>
            </a:r>
            <a:r>
              <a:rPr lang="en-US" dirty="0" err="1"/>
              <a:t>atribut</a:t>
            </a:r>
            <a:r>
              <a:rPr lang="en-US" dirty="0"/>
              <a:t>)  dan </a:t>
            </a:r>
            <a:r>
              <a:rPr lang="en-US" dirty="0" err="1"/>
              <a:t>alternatif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Menentukan</a:t>
            </a:r>
            <a:r>
              <a:rPr lang="en-US" dirty="0"/>
              <a:t> rating </a:t>
            </a:r>
            <a:r>
              <a:rPr lang="en-US" dirty="0" err="1"/>
              <a:t>kecocokan</a:t>
            </a:r>
            <a:r>
              <a:rPr lang="en-US" dirty="0"/>
              <a:t> </a:t>
            </a:r>
          </a:p>
          <a:p>
            <a:pPr marL="514350" indent="-514350">
              <a:buAutoNum type="arabicPeriod"/>
            </a:pP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bobot</a:t>
            </a:r>
            <a:r>
              <a:rPr lang="en-US" dirty="0"/>
              <a:t> masing-masing </a:t>
            </a:r>
            <a:r>
              <a:rPr lang="en-US" dirty="0" err="1"/>
              <a:t>kriteria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normalisasi</a:t>
            </a:r>
            <a:r>
              <a:rPr lang="en-US" dirty="0"/>
              <a:t> </a:t>
            </a:r>
            <a:r>
              <a:rPr lang="en-US" dirty="0" err="1"/>
              <a:t>bobot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vektor</a:t>
            </a:r>
            <a:r>
              <a:rPr lang="en-US" dirty="0"/>
              <a:t> S</a:t>
            </a:r>
          </a:p>
          <a:p>
            <a:pPr marL="514350" indent="-514350">
              <a:buAutoNum type="arabicPeriod"/>
            </a:pP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vaktor</a:t>
            </a:r>
            <a:r>
              <a:rPr lang="en-US" dirty="0"/>
              <a:t> V</a:t>
            </a:r>
          </a:p>
          <a:p>
            <a:pPr marL="514350" indent="-514350">
              <a:buAutoNum type="arabicPeriod"/>
            </a:pP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rangking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terbesar</a:t>
            </a:r>
            <a:r>
              <a:rPr lang="en-US" dirty="0"/>
              <a:t>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26A43-8D19-D432-7868-F040FD99C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082951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PEMBOBOTAN WP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Dihitung</a:t>
            </a:r>
            <a:r>
              <a:rPr lang="en-US" b="1" dirty="0"/>
              <a:t> </a:t>
            </a:r>
            <a:r>
              <a:rPr lang="en-US" b="1" dirty="0" err="1"/>
              <a:t>berdasarkan</a:t>
            </a:r>
            <a:r>
              <a:rPr lang="en-US" b="1" dirty="0"/>
              <a:t> </a:t>
            </a:r>
            <a:r>
              <a:rPr lang="en-US" b="1" dirty="0" err="1"/>
              <a:t>tingkat</a:t>
            </a:r>
            <a:r>
              <a:rPr lang="en-US" b="1" dirty="0"/>
              <a:t> </a:t>
            </a:r>
            <a:r>
              <a:rPr lang="en-US" b="1" dirty="0" err="1"/>
              <a:t>kepentingan</a:t>
            </a:r>
            <a:r>
              <a:rPr lang="en-US" b="1" dirty="0"/>
              <a:t>, </a:t>
            </a:r>
            <a:r>
              <a:rPr lang="en-US" b="1" dirty="0" err="1"/>
              <a:t>yaitu</a:t>
            </a:r>
            <a:r>
              <a:rPr lang="en-US" b="1" dirty="0"/>
              <a:t>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penting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penting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penting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Penting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penting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835798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Proses </a:t>
            </a:r>
            <a:r>
              <a:rPr lang="en-US" b="1" dirty="0" err="1"/>
              <a:t>normalisasi</a:t>
            </a:r>
            <a:r>
              <a:rPr lang="en-US" b="1" dirty="0"/>
              <a:t> </a:t>
            </a:r>
            <a:r>
              <a:rPr lang="en-US" b="1" dirty="0" err="1"/>
              <a:t>bobot</a:t>
            </a:r>
            <a:r>
              <a:rPr lang="en-US" b="1" dirty="0"/>
              <a:t> </a:t>
            </a:r>
            <a:r>
              <a:rPr lang="en-US" b="1" dirty="0" err="1"/>
              <a:t>kriteria</a:t>
            </a:r>
            <a:r>
              <a:rPr lang="en-US" b="1" dirty="0"/>
              <a:t> (w) ∑W = 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6</a:t>
            </a:fld>
            <a:endParaRPr lang="en-US" altLang="en-US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8077" t="20969" r="55641" b="65584"/>
          <a:stretch/>
        </p:blipFill>
        <p:spPr bwMode="auto">
          <a:xfrm>
            <a:off x="1118746" y="2204864"/>
            <a:ext cx="2880320" cy="12961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2"/>
          <a:srcRect l="28334" t="35099" r="40641" b="51909"/>
          <a:stretch/>
        </p:blipFill>
        <p:spPr bwMode="auto">
          <a:xfrm>
            <a:off x="3995936" y="4118818"/>
            <a:ext cx="3816424" cy="13264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0629384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Preferensi relative dari setiap alternatif (V), diberikan: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2"/>
          <a:srcRect l="28077" t="26894" r="61282" b="62166"/>
          <a:stretch/>
        </p:blipFill>
        <p:spPr bwMode="auto">
          <a:xfrm>
            <a:off x="1115616" y="1844824"/>
            <a:ext cx="1946026" cy="11253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2"/>
          <a:srcRect l="38333" t="27351" r="28590" b="44387"/>
          <a:stretch/>
        </p:blipFill>
        <p:spPr bwMode="auto">
          <a:xfrm>
            <a:off x="3779912" y="2492896"/>
            <a:ext cx="4295348" cy="22006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8396" y="5438026"/>
            <a:ext cx="7787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∑</a:t>
            </a:r>
            <a:r>
              <a:rPr lang="en-US" dirty="0" err="1"/>
              <a:t>Wj</a:t>
            </a:r>
            <a:r>
              <a:rPr lang="en-US" dirty="0"/>
              <a:t> = 1</a:t>
            </a:r>
          </a:p>
          <a:p>
            <a:r>
              <a:rPr lang="en-US" dirty="0" err="1"/>
              <a:t>Wj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pangkat</a:t>
            </a:r>
            <a:r>
              <a:rPr lang="en-US" dirty="0"/>
              <a:t> </a:t>
            </a:r>
            <a:r>
              <a:rPr lang="en-US" dirty="0" err="1"/>
              <a:t>bernilai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atribut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bernilai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atribut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650963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 </a:t>
            </a:r>
            <a:r>
              <a:rPr lang="it-IT" b="1" dirty="0"/>
              <a:t>Preferensi relative dari setiap alternatif (V), diberikan: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8846" t="41551" r="29744" b="30484"/>
          <a:stretch/>
        </p:blipFill>
        <p:spPr bwMode="auto">
          <a:xfrm>
            <a:off x="539552" y="2924944"/>
            <a:ext cx="7992888" cy="31683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A5EEB1-05D6-E285-70DE-8F9F77658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676" y="1680692"/>
            <a:ext cx="5832648" cy="124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18981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Studi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8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 </a:t>
            </a:r>
            <a:r>
              <a:rPr lang="en-US" dirty="0" err="1"/>
              <a:t>berikut</a:t>
            </a:r>
            <a:r>
              <a:rPr lang="en-US" dirty="0"/>
              <a:t>, </a:t>
            </a:r>
            <a:r>
              <a:rPr lang="en-US" dirty="0" err="1"/>
              <a:t>manakah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 </a:t>
            </a:r>
            <a:r>
              <a:rPr lang="en-US" dirty="0" err="1"/>
              <a:t>terbaik</a:t>
            </a:r>
            <a:r>
              <a:rPr lang="en-US" dirty="0"/>
              <a:t> yang </a:t>
            </a:r>
            <a:r>
              <a:rPr lang="en-US" dirty="0" err="1"/>
              <a:t>terbaik</a:t>
            </a:r>
            <a:r>
              <a:rPr lang="en-US" dirty="0"/>
              <a:t>?</a:t>
            </a:r>
          </a:p>
          <a:p>
            <a:pPr lvl="1"/>
            <a:r>
              <a:rPr lang="en-US" sz="2400" dirty="0"/>
              <a:t>A1 = Shooter CW FV 110 LE</a:t>
            </a:r>
          </a:p>
          <a:p>
            <a:pPr lvl="1"/>
            <a:r>
              <a:rPr lang="en-US" sz="2400" dirty="0"/>
              <a:t>A2 = Shogun </a:t>
            </a:r>
            <a:r>
              <a:rPr lang="en-US" sz="2400" dirty="0" err="1"/>
              <a:t>Axelo</a:t>
            </a:r>
            <a:r>
              <a:rPr lang="en-US" sz="2400" dirty="0"/>
              <a:t> R FL 125 RCM</a:t>
            </a:r>
          </a:p>
          <a:p>
            <a:pPr lvl="1"/>
            <a:r>
              <a:rPr lang="en-US" sz="2400" dirty="0"/>
              <a:t>A3 = Smash Titan CW FW 110 EEZ</a:t>
            </a:r>
          </a:p>
          <a:p>
            <a:pPr lvl="1"/>
            <a:r>
              <a:rPr lang="en-US" sz="2400" dirty="0"/>
              <a:t>A4 = Shooter </a:t>
            </a:r>
            <a:r>
              <a:rPr lang="en-US" sz="2400" dirty="0" err="1"/>
              <a:t>Cakram</a:t>
            </a:r>
            <a:r>
              <a:rPr lang="en-US" sz="2400" dirty="0"/>
              <a:t> FV 110 LB</a:t>
            </a:r>
          </a:p>
          <a:p>
            <a:pPr lvl="1"/>
            <a:r>
              <a:rPr lang="en-US" sz="2400" dirty="0"/>
              <a:t>A5 = Shooter </a:t>
            </a:r>
            <a:r>
              <a:rPr lang="en-US" sz="2400" dirty="0" err="1"/>
              <a:t>Tromol</a:t>
            </a:r>
            <a:r>
              <a:rPr lang="en-US" sz="2400" dirty="0"/>
              <a:t> FV 110 LAZ</a:t>
            </a:r>
          </a:p>
          <a:p>
            <a:pPr lvl="1"/>
            <a:r>
              <a:rPr lang="en-US" sz="2400" dirty="0"/>
              <a:t>A6 = Smash Titan </a:t>
            </a:r>
            <a:r>
              <a:rPr lang="en-US" sz="2400" dirty="0" err="1"/>
              <a:t>Cakram</a:t>
            </a:r>
            <a:r>
              <a:rPr lang="en-US" sz="2400" dirty="0"/>
              <a:t> FW 110</a:t>
            </a:r>
          </a:p>
          <a:p>
            <a:pPr lvl="1"/>
            <a:r>
              <a:rPr lang="en-US" sz="2400" dirty="0"/>
              <a:t>A7 = Smash Titan CW FW 110 SCD</a:t>
            </a:r>
          </a:p>
          <a:p>
            <a:pPr lvl="1"/>
            <a:r>
              <a:rPr lang="en-US" sz="2400" dirty="0"/>
              <a:t>A8 = Shogun </a:t>
            </a:r>
            <a:r>
              <a:rPr lang="en-US" sz="2400" dirty="0" err="1"/>
              <a:t>Axelo</a:t>
            </a:r>
            <a:r>
              <a:rPr lang="en-US" sz="2400" dirty="0"/>
              <a:t> S FL 125 RCD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11881-7D3F-4203-9007-BF4ED1821D3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990350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5018</TotalTime>
  <Words>367</Words>
  <Application>Microsoft Office PowerPoint</Application>
  <PresentationFormat>On-screen Show (4:3)</PresentationFormat>
  <Paragraphs>67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 Kode MK/SKS : /3</vt:lpstr>
      <vt:lpstr>METODE WEIGHTED PRODUCT</vt:lpstr>
      <vt:lpstr>DEFINISI</vt:lpstr>
      <vt:lpstr>Langkah-Langkah Metode WP</vt:lpstr>
      <vt:lpstr>PEMBOBOTAN WP </vt:lpstr>
      <vt:lpstr>Proses normalisasi bobot kriteria (w) ∑W = 1</vt:lpstr>
      <vt:lpstr>Preferensi relative dari setiap alternatif (V), diberikan:</vt:lpstr>
      <vt:lpstr> Preferensi relative dari setiap alternatif (V), diberikan:</vt:lpstr>
      <vt:lpstr>Studi kasus</vt:lpstr>
      <vt:lpstr> KRITERIA DAN TINGKAT KEPENTINGAN</vt:lpstr>
      <vt:lpstr>RATING KECOCOKAN DARI SETIAP ALTERNATIF PADA SETIAP KRITERIA</vt:lpstr>
      <vt:lpstr>PREFERENSI UNTUK MASING-MASING KRITERIA</vt:lpstr>
      <vt:lpstr> MENGHITUNG VEKTOR S (DIMANA ∑Wj = 1)</vt:lpstr>
      <vt:lpstr> Nilai vector v yang digunakan untuk perangkingan</vt:lpstr>
      <vt:lpstr> Kesimpulan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Kapsel_I_1</dc:title>
  <dc:creator>septilia</dc:creator>
  <cp:lastModifiedBy>sri lestari</cp:lastModifiedBy>
  <cp:revision>306</cp:revision>
  <dcterms:created xsi:type="dcterms:W3CDTF">2010-04-18T12:06:30Z</dcterms:created>
  <dcterms:modified xsi:type="dcterms:W3CDTF">2023-12-15T16:58:33Z</dcterms:modified>
</cp:coreProperties>
</file>