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3"/>
  </p:notesMasterIdLst>
  <p:sldIdLst>
    <p:sldId id="291" r:id="rId2"/>
    <p:sldId id="294" r:id="rId3"/>
    <p:sldId id="295" r:id="rId4"/>
    <p:sldId id="261" r:id="rId5"/>
    <p:sldId id="292" r:id="rId6"/>
    <p:sldId id="293" r:id="rId7"/>
    <p:sldId id="264" r:id="rId8"/>
    <p:sldId id="268" r:id="rId9"/>
    <p:sldId id="298" r:id="rId10"/>
    <p:sldId id="269" r:id="rId11"/>
    <p:sldId id="274" r:id="rId12"/>
    <p:sldId id="267" r:id="rId13"/>
    <p:sldId id="270" r:id="rId14"/>
    <p:sldId id="302" r:id="rId15"/>
    <p:sldId id="299" r:id="rId16"/>
    <p:sldId id="271" r:id="rId17"/>
    <p:sldId id="273" r:id="rId18"/>
    <p:sldId id="272" r:id="rId19"/>
    <p:sldId id="275" r:id="rId20"/>
    <p:sldId id="300" r:id="rId21"/>
    <p:sldId id="276" r:id="rId22"/>
    <p:sldId id="288" r:id="rId23"/>
    <p:sldId id="283" r:id="rId24"/>
    <p:sldId id="277" r:id="rId25"/>
    <p:sldId id="278" r:id="rId26"/>
    <p:sldId id="301" r:id="rId27"/>
    <p:sldId id="280" r:id="rId28"/>
    <p:sldId id="281" r:id="rId29"/>
    <p:sldId id="289" r:id="rId30"/>
    <p:sldId id="290" r:id="rId31"/>
    <p:sldId id="287" r:id="rId32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94660"/>
  </p:normalViewPr>
  <p:slideViewPr>
    <p:cSldViewPr>
      <p:cViewPr varScale="1">
        <p:scale>
          <a:sx n="81" d="100"/>
          <a:sy n="81" d="100"/>
        </p:scale>
        <p:origin x="-83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02"/>
    </p:cViewPr>
  </p:sorterViewPr>
  <p:notesViewPr>
    <p:cSldViewPr>
      <p:cViewPr varScale="1">
        <p:scale>
          <a:sx n="52" d="100"/>
          <a:sy n="52" d="100"/>
        </p:scale>
        <p:origin x="-2844" y="-10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CCFDF7-8B5D-4D3D-805E-A50C4C9DAFB8}" type="datetimeFigureOut">
              <a:rPr lang="id-ID" smtClean="0"/>
              <a:pPr/>
              <a:t>27/10/2021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90DFD9-B9C9-4D11-B651-2893273167BF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785950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23A037-A6BE-4E75-8346-1E4E3B9FD9B2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8660557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2EAED4-620B-438F-BBA1-7A576F02F618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6140318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2EAED4-620B-438F-BBA1-7A576F02F618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4060514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2EAED4-620B-438F-BBA1-7A576F02F618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4578541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2EAED4-620B-438F-BBA1-7A576F02F618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9440215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2EAED4-620B-438F-BBA1-7A576F02F618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728867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2EAED4-620B-438F-BBA1-7A576F02F618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651115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100003-0A31-40C7-B393-A512D31B7034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475528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90DFD9-B9C9-4D11-B651-2893273167BF}" type="slidenum">
              <a:rPr lang="id-ID" smtClean="0"/>
              <a:pPr/>
              <a:t>12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381299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2EAED4-620B-438F-BBA1-7A576F02F618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648251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2EAED4-620B-438F-BBA1-7A576F02F618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636936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90DFD9-B9C9-4D11-B651-2893273167BF}" type="slidenum">
              <a:rPr lang="id-ID" smtClean="0"/>
              <a:pPr/>
              <a:t>17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415386750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2EAED4-620B-438F-BBA1-7A576F02F618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4392122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2EAED4-620B-438F-BBA1-7A576F02F618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700387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3FD42-BED9-44E8-99C9-2312C231F680}" type="datetimeFigureOut">
              <a:rPr lang="id-ID" smtClean="0"/>
              <a:t>27/10/2021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09B40-AD3C-4CAE-B36E-71F4E5286929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79E35-C715-43A0-B33E-4D578CFFB7D6}" type="datetimeFigureOut">
              <a:rPr lang="id-ID" smtClean="0"/>
              <a:pPr/>
              <a:t>27/10/2021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1BBC8-BC1A-44F9-B76B-FB9ED49AE12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79E35-C715-43A0-B33E-4D578CFFB7D6}" type="datetimeFigureOut">
              <a:rPr lang="id-ID" smtClean="0"/>
              <a:pPr/>
              <a:t>27/10/2021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1BBC8-BC1A-44F9-B76B-FB9ED49AE12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79E35-C715-43A0-B33E-4D578CFFB7D6}" type="datetimeFigureOut">
              <a:rPr lang="id-ID" smtClean="0"/>
              <a:pPr/>
              <a:t>27/10/2021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1BBC8-BC1A-44F9-B76B-FB9ED49AE12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79E35-C715-43A0-B33E-4D578CFFB7D6}" type="datetimeFigureOut">
              <a:rPr lang="id-ID" smtClean="0"/>
              <a:pPr/>
              <a:t>27/10/2021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1BBC8-BC1A-44F9-B76B-FB9ED49AE12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79E35-C715-43A0-B33E-4D578CFFB7D6}" type="datetimeFigureOut">
              <a:rPr lang="id-ID" smtClean="0"/>
              <a:pPr/>
              <a:t>27/10/2021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1BBC8-BC1A-44F9-B76B-FB9ED49AE12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79E35-C715-43A0-B33E-4D578CFFB7D6}" type="datetimeFigureOut">
              <a:rPr lang="id-ID" smtClean="0"/>
              <a:pPr/>
              <a:t>27/10/2021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1BBC8-BC1A-44F9-B76B-FB9ED49AE12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79E35-C715-43A0-B33E-4D578CFFB7D6}" type="datetimeFigureOut">
              <a:rPr lang="id-ID" smtClean="0"/>
              <a:pPr/>
              <a:t>27/10/2021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1BBC8-BC1A-44F9-B76B-FB9ED49AE12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79E35-C715-43A0-B33E-4D578CFFB7D6}" type="datetimeFigureOut">
              <a:rPr lang="id-ID" smtClean="0"/>
              <a:pPr/>
              <a:t>27/10/2021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1BBC8-BC1A-44F9-B76B-FB9ED49AE12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79E35-C715-43A0-B33E-4D578CFFB7D6}" type="datetimeFigureOut">
              <a:rPr lang="id-ID" smtClean="0"/>
              <a:pPr/>
              <a:t>27/10/2021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1BBC8-BC1A-44F9-B76B-FB9ED49AE12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79E35-C715-43A0-B33E-4D578CFFB7D6}" type="datetimeFigureOut">
              <a:rPr lang="id-ID" smtClean="0"/>
              <a:pPr/>
              <a:t>27/10/2021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1BBC8-BC1A-44F9-B76B-FB9ED49AE12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33FD42-BED9-44E8-99C9-2312C231F680}" type="datetimeFigureOut">
              <a:rPr lang="id-ID" smtClean="0"/>
              <a:t>27/10/2021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B09B40-AD3C-4CAE-B36E-71F4E5286929}" type="slidenum">
              <a:rPr lang="id-ID" smtClean="0"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45815"/>
            <a:ext cx="7772400" cy="1470025"/>
          </a:xfrm>
        </p:spPr>
        <p:txBody>
          <a:bodyPr>
            <a:normAutofit/>
          </a:bodyPr>
          <a:lstStyle/>
          <a:p>
            <a:r>
              <a:rPr lang="id-ID" sz="4800" b="1" dirty="0" smtClean="0">
                <a:latin typeface="Gill Sans MT" pitchFamily="34" charset="0"/>
              </a:rPr>
              <a:t>Percabangan</a:t>
            </a:r>
            <a:r>
              <a:rPr lang="en-US" sz="4800" b="1" dirty="0" smtClean="0"/>
              <a:t> </a:t>
            </a:r>
            <a:r>
              <a:rPr lang="en-US" sz="4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Gill Sans MT" pitchFamily="34" charset="0"/>
              </a:rPr>
              <a:t>C++</a:t>
            </a:r>
            <a:endParaRPr lang="en-US" sz="4800" b="1" dirty="0">
              <a:solidFill>
                <a:schemeClr val="tx1">
                  <a:lumMod val="95000"/>
                  <a:lumOff val="5000"/>
                </a:schemeClr>
              </a:solidFill>
              <a:latin typeface="Gill Sans MT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4348" y="2821910"/>
            <a:ext cx="7058052" cy="1752600"/>
          </a:xfrm>
        </p:spPr>
        <p:txBody>
          <a:bodyPr>
            <a:normAutofit/>
          </a:bodyPr>
          <a:lstStyle/>
          <a:p>
            <a:endParaRPr lang="en-US" sz="2800" dirty="0" smtClean="0">
              <a:solidFill>
                <a:schemeClr val="tx1">
                  <a:lumMod val="95000"/>
                  <a:lumOff val="5000"/>
                </a:schemeClr>
              </a:solidFill>
              <a:latin typeface="Gill Sans M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714570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5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GB" dirty="0" smtClean="0"/>
              <a:t>Flowchart </a:t>
            </a:r>
            <a:r>
              <a:rPr lang="en-GB" dirty="0" err="1" smtClean="0"/>
              <a:t>Struktur</a:t>
            </a:r>
            <a:r>
              <a:rPr lang="en-GB" dirty="0" smtClean="0"/>
              <a:t> if </a:t>
            </a:r>
            <a:r>
              <a:rPr lang="en-GB" dirty="0" err="1" smtClean="0"/>
              <a:t>Satu</a:t>
            </a:r>
            <a:r>
              <a:rPr lang="en-GB" dirty="0" smtClean="0"/>
              <a:t> </a:t>
            </a:r>
            <a:r>
              <a:rPr lang="en-GB" dirty="0" err="1" smtClean="0"/>
              <a:t>Kondisi</a:t>
            </a:r>
            <a:endParaRPr lang="en-US" dirty="0" smtClean="0"/>
          </a:p>
        </p:txBody>
      </p:sp>
      <p:sp>
        <p:nvSpPr>
          <p:cNvPr id="7" name="AutoShape 5"/>
          <p:cNvSpPr>
            <a:spLocks noChangeArrowheads="1"/>
          </p:cNvSpPr>
          <p:nvPr/>
        </p:nvSpPr>
        <p:spPr bwMode="auto">
          <a:xfrm>
            <a:off x="3309938" y="2643188"/>
            <a:ext cx="2946400" cy="1544637"/>
          </a:xfrm>
          <a:prstGeom prst="flowChartDecision">
            <a:avLst/>
          </a:prstGeom>
          <a:solidFill>
            <a:srgbClr val="FFFFFF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pPr algn="ctr" eaLnBrk="0" hangingPunct="0"/>
            <a:r>
              <a:rPr lang="en-US" sz="2000" dirty="0" smtClean="0">
                <a:solidFill>
                  <a:srgbClr val="C00000"/>
                </a:solidFill>
                <a:latin typeface="Tahoma" pitchFamily="34" charset="0"/>
              </a:rPr>
              <a:t>BOOLEAN EXPR</a:t>
            </a:r>
            <a:endParaRPr lang="en-US" sz="2000" dirty="0">
              <a:solidFill>
                <a:srgbClr val="C00000"/>
              </a:solidFill>
              <a:latin typeface="Tahoma" pitchFamily="34" charset="0"/>
            </a:endParaRPr>
          </a:p>
        </p:txBody>
      </p:sp>
      <p:sp>
        <p:nvSpPr>
          <p:cNvPr id="8" name="Line 6"/>
          <p:cNvSpPr>
            <a:spLocks noChangeShapeType="1"/>
          </p:cNvSpPr>
          <p:nvPr/>
        </p:nvSpPr>
        <p:spPr bwMode="auto">
          <a:xfrm>
            <a:off x="4795838" y="2133600"/>
            <a:ext cx="0" cy="5143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>
              <a:solidFill>
                <a:srgbClr val="C00000"/>
              </a:solidFill>
            </a:endParaRPr>
          </a:p>
        </p:txBody>
      </p:sp>
      <p:sp>
        <p:nvSpPr>
          <p:cNvPr id="9" name="Freeform 7"/>
          <p:cNvSpPr>
            <a:spLocks/>
          </p:cNvSpPr>
          <p:nvPr/>
        </p:nvSpPr>
        <p:spPr bwMode="auto">
          <a:xfrm>
            <a:off x="6256338" y="3403600"/>
            <a:ext cx="842962" cy="1739912"/>
          </a:xfrm>
          <a:custGeom>
            <a:avLst/>
            <a:gdLst>
              <a:gd name="T0" fmla="*/ 0 w 864"/>
              <a:gd name="T1" fmla="*/ 0 h 720"/>
              <a:gd name="T2" fmla="*/ 518070 w 864"/>
              <a:gd name="T3" fmla="*/ 0 h 720"/>
              <a:gd name="T4" fmla="*/ 518070 w 864"/>
              <a:gd name="T5" fmla="*/ 640559 h 720"/>
              <a:gd name="T6" fmla="*/ 0 60000 65536"/>
              <a:gd name="T7" fmla="*/ 0 60000 65536"/>
              <a:gd name="T8" fmla="*/ 0 60000 65536"/>
              <a:gd name="T9" fmla="*/ 0 w 864"/>
              <a:gd name="T10" fmla="*/ 0 h 720"/>
              <a:gd name="T11" fmla="*/ 864 w 864"/>
              <a:gd name="T12" fmla="*/ 720 h 72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864" h="720">
                <a:moveTo>
                  <a:pt x="0" y="0"/>
                </a:moveTo>
                <a:lnTo>
                  <a:pt x="864" y="0"/>
                </a:lnTo>
                <a:lnTo>
                  <a:pt x="864" y="720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>
              <a:solidFill>
                <a:srgbClr val="C00000"/>
              </a:solidFill>
            </a:endParaRPr>
          </a:p>
        </p:txBody>
      </p:sp>
      <p:sp>
        <p:nvSpPr>
          <p:cNvPr id="10" name="Freeform 8"/>
          <p:cNvSpPr>
            <a:spLocks/>
          </p:cNvSpPr>
          <p:nvPr/>
        </p:nvSpPr>
        <p:spPr bwMode="auto">
          <a:xfrm flipH="1">
            <a:off x="2357422" y="3403600"/>
            <a:ext cx="952516" cy="855663"/>
          </a:xfrm>
          <a:custGeom>
            <a:avLst/>
            <a:gdLst>
              <a:gd name="T0" fmla="*/ 0 w 864"/>
              <a:gd name="T1" fmla="*/ 0 h 720"/>
              <a:gd name="T2" fmla="*/ 516121 w 864"/>
              <a:gd name="T3" fmla="*/ 0 h 720"/>
              <a:gd name="T4" fmla="*/ 516121 w 864"/>
              <a:gd name="T5" fmla="*/ 640559 h 720"/>
              <a:gd name="T6" fmla="*/ 0 60000 65536"/>
              <a:gd name="T7" fmla="*/ 0 60000 65536"/>
              <a:gd name="T8" fmla="*/ 0 60000 65536"/>
              <a:gd name="T9" fmla="*/ 0 w 864"/>
              <a:gd name="T10" fmla="*/ 0 h 720"/>
              <a:gd name="T11" fmla="*/ 864 w 864"/>
              <a:gd name="T12" fmla="*/ 720 h 72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864" h="720">
                <a:moveTo>
                  <a:pt x="0" y="0"/>
                </a:moveTo>
                <a:lnTo>
                  <a:pt x="864" y="0"/>
                </a:lnTo>
                <a:lnTo>
                  <a:pt x="864" y="720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>
              <a:solidFill>
                <a:srgbClr val="C00000"/>
              </a:solidFill>
            </a:endParaRPr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6256338" y="2989263"/>
            <a:ext cx="982662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en-US" sz="2000" dirty="0" smtClean="0">
                <a:solidFill>
                  <a:srgbClr val="C00000"/>
                </a:solidFill>
                <a:latin typeface="Tahoma" pitchFamily="34" charset="0"/>
              </a:rPr>
              <a:t>FALSE</a:t>
            </a:r>
            <a:endParaRPr lang="en-US" sz="2000" dirty="0">
              <a:solidFill>
                <a:srgbClr val="C00000"/>
              </a:solidFill>
              <a:latin typeface="Tahoma" pitchFamily="34" charset="0"/>
            </a:endParaRPr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2468563" y="2989263"/>
            <a:ext cx="982662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en-US" sz="2000" dirty="0" smtClean="0">
                <a:solidFill>
                  <a:srgbClr val="C00000"/>
                </a:solidFill>
                <a:latin typeface="Tahoma" pitchFamily="34" charset="0"/>
              </a:rPr>
              <a:t>TRUE</a:t>
            </a:r>
            <a:endParaRPr lang="en-US" sz="2000" dirty="0">
              <a:solidFill>
                <a:srgbClr val="C00000"/>
              </a:solidFill>
              <a:latin typeface="Tahoma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476604" y="4286068"/>
            <a:ext cx="2000640" cy="10003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STATEMENT</a:t>
            </a:r>
            <a:endParaRPr lang="en-US" sz="2000" dirty="0">
              <a:solidFill>
                <a:srgbClr val="C0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cxnSp>
        <p:nvCxnSpPr>
          <p:cNvPr id="17" name="Straight Arrow Connector 16"/>
          <p:cNvCxnSpPr>
            <a:stCxn id="13" idx="3"/>
          </p:cNvCxnSpPr>
          <p:nvPr/>
        </p:nvCxnSpPr>
        <p:spPr>
          <a:xfrm>
            <a:off x="3477244" y="4786228"/>
            <a:ext cx="3595086" cy="94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id-ID" kern="0" dirty="0" smtClean="0">
                <a:latin typeface="+mn-lt"/>
              </a:rPr>
              <a:t>Latihan di kelas !</a:t>
            </a:r>
            <a:endParaRPr lang="id-ID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Buatlah algoritma untuk menentukan kelulusan seseorang ! Jika nilai lebih dari 60 maka lulus</a:t>
            </a:r>
          </a:p>
          <a:p>
            <a:pPr marL="627063" indent="-319088">
              <a:buFont typeface="Wingdings" pitchFamily="2" charset="2"/>
              <a:buChar char="Ø"/>
            </a:pPr>
            <a:r>
              <a:rPr lang="id-ID" dirty="0" smtClean="0"/>
              <a:t>i/p </a:t>
            </a:r>
            <a:r>
              <a:rPr lang="id-ID" dirty="0" smtClean="0">
                <a:sym typeface="Wingdings" pitchFamily="2" charset="2"/>
              </a:rPr>
              <a:t> nilai 70 </a:t>
            </a:r>
          </a:p>
          <a:p>
            <a:pPr marL="627063" indent="-319088">
              <a:buFont typeface="Wingdings" pitchFamily="2" charset="2"/>
              <a:buChar char="Ø"/>
            </a:pPr>
            <a:r>
              <a:rPr lang="id-ID" dirty="0" smtClean="0">
                <a:sym typeface="Wingdings" pitchFamily="2" charset="2"/>
              </a:rPr>
              <a:t>o/p  lulus</a:t>
            </a:r>
          </a:p>
          <a:p>
            <a:pPr>
              <a:buNone/>
            </a:pPr>
            <a:endParaRPr lang="id-ID" dirty="0" smtClean="0">
              <a:sym typeface="Wingdings" pitchFamily="2" charset="2"/>
            </a:endParaRPr>
          </a:p>
          <a:p>
            <a:pPr>
              <a:buNone/>
            </a:pPr>
            <a:endParaRPr lang="id-ID" dirty="0" smtClean="0">
              <a:sym typeface="Wingdings" pitchFamily="2" charset="2"/>
            </a:endParaRPr>
          </a:p>
          <a:p>
            <a:endParaRPr lang="id-ID" dirty="0"/>
          </a:p>
        </p:txBody>
      </p:sp>
      <p:pic>
        <p:nvPicPr>
          <p:cNvPr id="4" name="Picture 2" descr="http://t1.gstatic.com/images?q=tbn:ANd9GcTD2SqkHg37DctNIO3GvZHn5BTuyfYuytdVB333ioLmEr64ahXB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5000" y="3390900"/>
            <a:ext cx="3429000" cy="34671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Kode</a:t>
            </a:r>
            <a:r>
              <a:rPr lang="en-US" dirty="0" smtClean="0"/>
              <a:t> Program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2648" y="1813520"/>
            <a:ext cx="8153400" cy="44958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id-ID" dirty="0" smtClean="0">
                <a:latin typeface="Courier New" pitchFamily="49" charset="0"/>
                <a:cs typeface="Courier New" pitchFamily="49" charset="0"/>
              </a:rPr>
              <a:t>#include &lt;iostream&gt;</a:t>
            </a:r>
          </a:p>
          <a:p>
            <a:pPr>
              <a:buNone/>
            </a:pPr>
            <a:endParaRPr lang="id-ID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id-ID" dirty="0" smtClean="0">
                <a:latin typeface="Courier New" pitchFamily="49" charset="0"/>
                <a:cs typeface="Courier New" pitchFamily="49" charset="0"/>
              </a:rPr>
              <a:t>main() {</a:t>
            </a:r>
          </a:p>
          <a:p>
            <a:pPr>
              <a:buNone/>
            </a:pPr>
            <a:r>
              <a:rPr lang="id-ID" dirty="0" smtClean="0">
                <a:latin typeface="Courier New" pitchFamily="49" charset="0"/>
                <a:cs typeface="Courier New" pitchFamily="49" charset="0"/>
              </a:rPr>
              <a:t>  int a;</a:t>
            </a:r>
          </a:p>
          <a:p>
            <a:pPr>
              <a:buNone/>
            </a:pPr>
            <a:r>
              <a:rPr lang="id-ID" dirty="0" smtClean="0">
                <a:latin typeface="Courier New" pitchFamily="49" charset="0"/>
                <a:cs typeface="Courier New" pitchFamily="49" charset="0"/>
              </a:rPr>
              <a:t>  cout&lt;&lt;"Masukkan nilai a = ";cin&gt;&gt;a;</a:t>
            </a:r>
          </a:p>
          <a:p>
            <a:pPr>
              <a:buNone/>
            </a:pPr>
            <a:r>
              <a:rPr lang="id-ID" dirty="0" smtClean="0">
                <a:latin typeface="Courier New" pitchFamily="49" charset="0"/>
                <a:cs typeface="Courier New" pitchFamily="49" charset="0"/>
              </a:rPr>
              <a:t>  if (a&gt;60)</a:t>
            </a:r>
          </a:p>
          <a:p>
            <a:pPr>
              <a:buNone/>
            </a:pPr>
            <a:r>
              <a:rPr lang="id-ID" dirty="0" smtClean="0">
                <a:latin typeface="Courier New" pitchFamily="49" charset="0"/>
                <a:cs typeface="Courier New" pitchFamily="49" charset="0"/>
              </a:rPr>
              <a:t>     cout&lt;&lt;"Lulus“;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		</a:t>
            </a:r>
            <a:endParaRPr lang="id-ID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id-ID" dirty="0" smtClean="0">
                <a:latin typeface="Courier New" pitchFamily="49" charset="0"/>
                <a:cs typeface="Courier New" pitchFamily="49" charset="0"/>
              </a:rPr>
              <a:t> }</a:t>
            </a:r>
            <a:endParaRPr lang="id-ID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GB" dirty="0" err="1" smtClean="0"/>
              <a:t>Struktur</a:t>
            </a:r>
            <a:r>
              <a:rPr lang="en-GB" dirty="0" smtClean="0"/>
              <a:t> if </a:t>
            </a:r>
            <a:r>
              <a:rPr lang="en-GB" dirty="0" err="1" smtClean="0"/>
              <a:t>Dua</a:t>
            </a:r>
            <a:r>
              <a:rPr lang="en-GB" dirty="0" smtClean="0"/>
              <a:t> </a:t>
            </a:r>
            <a:r>
              <a:rPr lang="en-GB" dirty="0" err="1" smtClean="0"/>
              <a:t>Kondisi</a:t>
            </a:r>
            <a:endParaRPr lang="en-US" dirty="0" smtClean="0"/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xfrm>
            <a:off x="500034" y="1550392"/>
            <a:ext cx="8101012" cy="4902944"/>
          </a:xfrm>
        </p:spPr>
        <p:txBody>
          <a:bodyPr>
            <a:noAutofit/>
          </a:bodyPr>
          <a:lstStyle/>
          <a:p>
            <a:pPr eaLnBrk="1" hangingPunct="1"/>
            <a:r>
              <a:rPr lang="en-GB" dirty="0" err="1" smtClean="0"/>
              <a:t>Digunakan</a:t>
            </a:r>
            <a:r>
              <a:rPr lang="en-GB" dirty="0" smtClean="0"/>
              <a:t> </a:t>
            </a:r>
            <a:r>
              <a:rPr lang="en-GB" dirty="0" err="1" smtClean="0"/>
              <a:t>ketika</a:t>
            </a:r>
            <a:r>
              <a:rPr lang="en-GB" dirty="0" smtClean="0"/>
              <a:t> </a:t>
            </a:r>
            <a:r>
              <a:rPr lang="en-GB" dirty="0" err="1" smtClean="0"/>
              <a:t>kita</a:t>
            </a:r>
            <a:r>
              <a:rPr lang="en-GB" dirty="0" smtClean="0"/>
              <a:t> </a:t>
            </a:r>
            <a:r>
              <a:rPr lang="en-GB" dirty="0" err="1" smtClean="0"/>
              <a:t>akan</a:t>
            </a:r>
            <a:r>
              <a:rPr lang="en-GB" dirty="0" smtClean="0"/>
              <a:t> </a:t>
            </a:r>
            <a:r>
              <a:rPr lang="en-GB" dirty="0" err="1" smtClean="0"/>
              <a:t>mengeksekusi</a:t>
            </a:r>
            <a:r>
              <a:rPr lang="en-GB" dirty="0" smtClean="0"/>
              <a:t> </a:t>
            </a:r>
            <a:r>
              <a:rPr lang="en-GB" dirty="0" err="1" smtClean="0"/>
              <a:t>sebuah</a:t>
            </a:r>
            <a:r>
              <a:rPr lang="en-GB" dirty="0" smtClean="0"/>
              <a:t> statement </a:t>
            </a:r>
            <a:r>
              <a:rPr lang="en-GB" dirty="0" err="1" smtClean="0"/>
              <a:t>jika</a:t>
            </a:r>
            <a:r>
              <a:rPr lang="en-GB" dirty="0" smtClean="0"/>
              <a:t> </a:t>
            </a:r>
            <a:r>
              <a:rPr lang="en-GB" dirty="0" err="1" smtClean="0"/>
              <a:t>kondisinya</a:t>
            </a:r>
            <a:r>
              <a:rPr lang="en-GB" dirty="0" smtClean="0"/>
              <a:t> true, </a:t>
            </a:r>
            <a:r>
              <a:rPr lang="en-GB" dirty="0" err="1" smtClean="0"/>
              <a:t>dan</a:t>
            </a:r>
            <a:r>
              <a:rPr lang="en-GB" dirty="0" smtClean="0"/>
              <a:t> statement yang lain </a:t>
            </a:r>
            <a:r>
              <a:rPr lang="en-GB" dirty="0" err="1" smtClean="0"/>
              <a:t>jika</a:t>
            </a:r>
            <a:r>
              <a:rPr lang="en-GB" dirty="0" smtClean="0"/>
              <a:t> </a:t>
            </a:r>
            <a:r>
              <a:rPr lang="en-GB" dirty="0" err="1" smtClean="0"/>
              <a:t>berkondisi</a:t>
            </a:r>
            <a:r>
              <a:rPr lang="en-GB" dirty="0" smtClean="0"/>
              <a:t> false.</a:t>
            </a:r>
          </a:p>
          <a:p>
            <a:pPr eaLnBrk="1" hangingPunct="1"/>
            <a:r>
              <a:rPr lang="en-GB" dirty="0" err="1" smtClean="0"/>
              <a:t>Struktur</a:t>
            </a:r>
            <a:r>
              <a:rPr lang="en-GB" dirty="0" smtClean="0"/>
              <a:t> </a:t>
            </a:r>
            <a:r>
              <a:rPr lang="en-GB" dirty="0" err="1" smtClean="0"/>
              <a:t>ini</a:t>
            </a:r>
            <a:r>
              <a:rPr lang="en-GB" dirty="0" smtClean="0"/>
              <a:t> </a:t>
            </a:r>
            <a:r>
              <a:rPr lang="en-GB" dirty="0" err="1" smtClean="0"/>
              <a:t>biasa</a:t>
            </a:r>
            <a:r>
              <a:rPr lang="en-GB" dirty="0" smtClean="0"/>
              <a:t> </a:t>
            </a:r>
            <a:r>
              <a:rPr lang="en-GB" dirty="0" err="1" smtClean="0"/>
              <a:t>disebut</a:t>
            </a:r>
            <a:r>
              <a:rPr lang="en-GB" dirty="0" smtClean="0"/>
              <a:t> </a:t>
            </a:r>
            <a:r>
              <a:rPr lang="en-GB" dirty="0" err="1" smtClean="0"/>
              <a:t>dengan</a:t>
            </a:r>
            <a:r>
              <a:rPr lang="en-GB" dirty="0" smtClean="0"/>
              <a:t> if…else</a:t>
            </a:r>
          </a:p>
          <a:p>
            <a:pPr eaLnBrk="1" hangingPunct="1"/>
            <a:r>
              <a:rPr lang="en-GB" dirty="0" err="1" smtClean="0"/>
              <a:t>Ekspresi</a:t>
            </a:r>
            <a:r>
              <a:rPr lang="en-GB" dirty="0" smtClean="0"/>
              <a:t> </a:t>
            </a:r>
            <a:r>
              <a:rPr lang="en-GB" dirty="0" err="1" smtClean="0"/>
              <a:t>pada</a:t>
            </a:r>
            <a:r>
              <a:rPr lang="en-GB" dirty="0" smtClean="0"/>
              <a:t> </a:t>
            </a:r>
            <a:r>
              <a:rPr lang="en-GB" dirty="0" err="1" smtClean="0"/>
              <a:t>sebuah</a:t>
            </a:r>
            <a:r>
              <a:rPr lang="en-GB" dirty="0" smtClean="0"/>
              <a:t> </a:t>
            </a:r>
            <a:r>
              <a:rPr lang="en-GB" dirty="0" err="1" smtClean="0"/>
              <a:t>struktur</a:t>
            </a:r>
            <a:r>
              <a:rPr lang="en-GB" dirty="0" smtClean="0"/>
              <a:t> if </a:t>
            </a:r>
            <a:r>
              <a:rPr lang="en-GB" dirty="0" err="1" smtClean="0"/>
              <a:t>atau</a:t>
            </a:r>
            <a:r>
              <a:rPr lang="en-GB" dirty="0" smtClean="0"/>
              <a:t> if…else </a:t>
            </a:r>
            <a:r>
              <a:rPr lang="en-GB" dirty="0" err="1" smtClean="0"/>
              <a:t>biasanya</a:t>
            </a:r>
            <a:r>
              <a:rPr lang="en-GB" dirty="0" smtClean="0"/>
              <a:t> </a:t>
            </a:r>
            <a:r>
              <a:rPr lang="en-GB" dirty="0" err="1" smtClean="0"/>
              <a:t>merupakan</a:t>
            </a:r>
            <a:r>
              <a:rPr lang="en-GB" dirty="0" smtClean="0"/>
              <a:t> </a:t>
            </a:r>
            <a:r>
              <a:rPr lang="en-GB" dirty="0" err="1" smtClean="0"/>
              <a:t>ekspresi</a:t>
            </a:r>
            <a:r>
              <a:rPr lang="en-GB" dirty="0" smtClean="0"/>
              <a:t> </a:t>
            </a:r>
            <a:r>
              <a:rPr lang="en-GB" dirty="0" err="1" smtClean="0"/>
              <a:t>logika</a:t>
            </a:r>
            <a:endParaRPr lang="en-GB" dirty="0" smtClean="0"/>
          </a:p>
          <a:p>
            <a:pPr eaLnBrk="1" hangingPunct="1">
              <a:lnSpc>
                <a:spcPct val="80000"/>
              </a:lnSpc>
            </a:pPr>
            <a:endParaRPr lang="en-US" b="1" dirty="0" smtClean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Struktur</a:t>
            </a:r>
            <a:r>
              <a:rPr lang="en-GB" dirty="0"/>
              <a:t> if </a:t>
            </a:r>
            <a:r>
              <a:rPr lang="en-GB" dirty="0" err="1"/>
              <a:t>Dua</a:t>
            </a:r>
            <a:r>
              <a:rPr lang="en-GB" dirty="0"/>
              <a:t> </a:t>
            </a:r>
            <a:r>
              <a:rPr lang="en-GB" dirty="0" err="1"/>
              <a:t>Kondisi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/>
              <a:t>Tidak</a:t>
            </a:r>
            <a:r>
              <a:rPr lang="en-GB" dirty="0"/>
              <a:t> </a:t>
            </a:r>
            <a:r>
              <a:rPr lang="en-GB" dirty="0" err="1"/>
              <a:t>ada</a:t>
            </a:r>
            <a:r>
              <a:rPr lang="en-GB" dirty="0"/>
              <a:t> statement </a:t>
            </a:r>
            <a:r>
              <a:rPr lang="en-GB" b="1" dirty="0"/>
              <a:t>else</a:t>
            </a:r>
            <a:r>
              <a:rPr lang="en-GB" dirty="0"/>
              <a:t> yang </a:t>
            </a:r>
            <a:r>
              <a:rPr lang="en-GB" dirty="0" err="1"/>
              <a:t>berdiri</a:t>
            </a:r>
            <a:r>
              <a:rPr lang="en-GB" dirty="0"/>
              <a:t> </a:t>
            </a:r>
            <a:r>
              <a:rPr lang="en-GB" dirty="0" err="1"/>
              <a:t>sendiri</a:t>
            </a:r>
            <a:r>
              <a:rPr lang="en-GB" dirty="0"/>
              <a:t>. </a:t>
            </a:r>
            <a:r>
              <a:rPr lang="en-GB" dirty="0" err="1"/>
              <a:t>Setiap</a:t>
            </a:r>
            <a:r>
              <a:rPr lang="en-GB" dirty="0"/>
              <a:t> else </a:t>
            </a:r>
            <a:r>
              <a:rPr lang="en-GB" dirty="0" err="1"/>
              <a:t>harus</a:t>
            </a:r>
            <a:r>
              <a:rPr lang="en-GB" dirty="0"/>
              <a:t> </a:t>
            </a:r>
            <a:r>
              <a:rPr lang="en-GB" dirty="0" err="1"/>
              <a:t>berpasangan</a:t>
            </a:r>
            <a:r>
              <a:rPr lang="en-GB" dirty="0"/>
              <a:t> </a:t>
            </a:r>
            <a:r>
              <a:rPr lang="en-GB" dirty="0" err="1"/>
              <a:t>dengan</a:t>
            </a:r>
            <a:r>
              <a:rPr lang="en-GB" dirty="0"/>
              <a:t> </a:t>
            </a:r>
            <a:r>
              <a:rPr lang="en-GB" b="1" dirty="0"/>
              <a:t>if</a:t>
            </a:r>
            <a:r>
              <a:rPr lang="en-GB" dirty="0"/>
              <a:t>.</a:t>
            </a:r>
          </a:p>
          <a:p>
            <a:r>
              <a:rPr lang="en-GB" dirty="0"/>
              <a:t>Statement </a:t>
            </a:r>
            <a:r>
              <a:rPr lang="en-GB" dirty="0" err="1"/>
              <a:t>diantara</a:t>
            </a:r>
            <a:r>
              <a:rPr lang="en-GB" dirty="0"/>
              <a:t> </a:t>
            </a:r>
            <a:r>
              <a:rPr lang="en-GB" dirty="0" err="1"/>
              <a:t>tanda</a:t>
            </a:r>
            <a:r>
              <a:rPr lang="en-GB" dirty="0"/>
              <a:t> { } </a:t>
            </a:r>
            <a:r>
              <a:rPr lang="en-GB" dirty="0" err="1"/>
              <a:t>disebut</a:t>
            </a:r>
            <a:r>
              <a:rPr lang="en-GB" dirty="0"/>
              <a:t> </a:t>
            </a:r>
            <a:r>
              <a:rPr lang="en-GB" dirty="0" err="1"/>
              <a:t>dengan</a:t>
            </a:r>
            <a:r>
              <a:rPr lang="en-GB" dirty="0"/>
              <a:t> compound statement </a:t>
            </a:r>
            <a:r>
              <a:rPr lang="en-GB" dirty="0" err="1"/>
              <a:t>atau</a:t>
            </a:r>
            <a:r>
              <a:rPr lang="en-GB" dirty="0"/>
              <a:t> block of </a:t>
            </a:r>
            <a:r>
              <a:rPr lang="en-GB" dirty="0" smtClean="0"/>
              <a:t>statement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199718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Struktur</a:t>
            </a:r>
            <a:r>
              <a:rPr lang="en-GB" dirty="0"/>
              <a:t> if </a:t>
            </a:r>
            <a:r>
              <a:rPr lang="en-GB" dirty="0" err="1"/>
              <a:t>Dua</a:t>
            </a:r>
            <a:r>
              <a:rPr lang="en-GB" dirty="0"/>
              <a:t> </a:t>
            </a:r>
            <a:r>
              <a:rPr lang="en-GB" dirty="0" err="1"/>
              <a:t>Kondisi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en-GB" dirty="0"/>
              <a:t>Form statement if-else:</a:t>
            </a:r>
            <a:br>
              <a:rPr lang="en-GB" dirty="0"/>
            </a:br>
            <a:endParaRPr lang="en-GB" dirty="0"/>
          </a:p>
          <a:p>
            <a:pPr>
              <a:lnSpc>
                <a:spcPct val="80000"/>
              </a:lnSpc>
              <a:buNone/>
            </a:pPr>
            <a:r>
              <a:rPr lang="en-GB" dirty="0"/>
              <a:t>		</a:t>
            </a:r>
            <a:r>
              <a:rPr lang="en-GB" b="1" dirty="0">
                <a:solidFill>
                  <a:srgbClr val="C00000"/>
                </a:solidFill>
                <a:latin typeface="Courier New" pitchFamily="49" charset="0"/>
              </a:rPr>
              <a:t>if( </a:t>
            </a:r>
            <a:r>
              <a:rPr lang="id-ID" b="1" dirty="0">
                <a:solidFill>
                  <a:srgbClr val="C00000"/>
                </a:solidFill>
                <a:latin typeface="Courier New" pitchFamily="49" charset="0"/>
              </a:rPr>
              <a:t>EKSPRESI</a:t>
            </a:r>
            <a:r>
              <a:rPr lang="en-GB" b="1" dirty="0">
                <a:solidFill>
                  <a:srgbClr val="C00000"/>
                </a:solidFill>
                <a:latin typeface="Courier New" pitchFamily="49" charset="0"/>
              </a:rPr>
              <a:t> ){ </a:t>
            </a:r>
            <a:br>
              <a:rPr lang="en-GB" b="1" dirty="0">
                <a:solidFill>
                  <a:srgbClr val="C00000"/>
                </a:solidFill>
                <a:latin typeface="Courier New" pitchFamily="49" charset="0"/>
              </a:rPr>
            </a:br>
            <a:r>
              <a:rPr lang="en-GB" b="1" dirty="0">
                <a:solidFill>
                  <a:srgbClr val="C00000"/>
                </a:solidFill>
                <a:latin typeface="Courier New" pitchFamily="49" charset="0"/>
              </a:rPr>
              <a:t>		statement1;</a:t>
            </a:r>
            <a:br>
              <a:rPr lang="en-GB" b="1" dirty="0">
                <a:solidFill>
                  <a:srgbClr val="C00000"/>
                </a:solidFill>
                <a:latin typeface="Courier New" pitchFamily="49" charset="0"/>
              </a:rPr>
            </a:br>
            <a:r>
              <a:rPr lang="en-GB" b="1" dirty="0">
                <a:solidFill>
                  <a:srgbClr val="C00000"/>
                </a:solidFill>
                <a:latin typeface="Courier New" pitchFamily="49" charset="0"/>
              </a:rPr>
              <a:t>		statement2; </a:t>
            </a:r>
            <a:br>
              <a:rPr lang="en-GB" b="1" dirty="0">
                <a:solidFill>
                  <a:srgbClr val="C00000"/>
                </a:solidFill>
                <a:latin typeface="Courier New" pitchFamily="49" charset="0"/>
              </a:rPr>
            </a:br>
            <a:r>
              <a:rPr lang="en-GB" b="1" dirty="0">
                <a:solidFill>
                  <a:srgbClr val="C00000"/>
                </a:solidFill>
                <a:latin typeface="Courier New" pitchFamily="49" charset="0"/>
              </a:rPr>
              <a:t>		. . . </a:t>
            </a:r>
            <a:br>
              <a:rPr lang="en-GB" b="1" dirty="0">
                <a:solidFill>
                  <a:srgbClr val="C00000"/>
                </a:solidFill>
                <a:latin typeface="Courier New" pitchFamily="49" charset="0"/>
              </a:rPr>
            </a:br>
            <a:r>
              <a:rPr lang="en-GB" b="1" dirty="0">
                <a:solidFill>
                  <a:srgbClr val="C00000"/>
                </a:solidFill>
                <a:latin typeface="Courier New" pitchFamily="49" charset="0"/>
              </a:rPr>
              <a:t>	}</a:t>
            </a:r>
            <a:br>
              <a:rPr lang="en-GB" b="1" dirty="0">
                <a:solidFill>
                  <a:srgbClr val="C00000"/>
                </a:solidFill>
                <a:latin typeface="Courier New" pitchFamily="49" charset="0"/>
              </a:rPr>
            </a:br>
            <a:r>
              <a:rPr lang="en-GB" b="1" dirty="0">
                <a:solidFill>
                  <a:srgbClr val="C00000"/>
                </a:solidFill>
                <a:latin typeface="Courier New" pitchFamily="49" charset="0"/>
              </a:rPr>
              <a:t>	else{ </a:t>
            </a:r>
            <a:br>
              <a:rPr lang="en-GB" b="1" dirty="0">
                <a:solidFill>
                  <a:srgbClr val="C00000"/>
                </a:solidFill>
                <a:latin typeface="Courier New" pitchFamily="49" charset="0"/>
              </a:rPr>
            </a:br>
            <a:r>
              <a:rPr lang="en-GB" b="1" dirty="0">
                <a:solidFill>
                  <a:srgbClr val="C00000"/>
                </a:solidFill>
                <a:latin typeface="Courier New" pitchFamily="49" charset="0"/>
              </a:rPr>
              <a:t>		statement3;</a:t>
            </a:r>
            <a:br>
              <a:rPr lang="en-GB" b="1" dirty="0">
                <a:solidFill>
                  <a:srgbClr val="C00000"/>
                </a:solidFill>
                <a:latin typeface="Courier New" pitchFamily="49" charset="0"/>
              </a:rPr>
            </a:br>
            <a:r>
              <a:rPr lang="en-GB" b="1" dirty="0">
                <a:solidFill>
                  <a:srgbClr val="C00000"/>
                </a:solidFill>
                <a:latin typeface="Courier New" pitchFamily="49" charset="0"/>
              </a:rPr>
              <a:t>		statement4; </a:t>
            </a:r>
            <a:br>
              <a:rPr lang="en-GB" b="1" dirty="0">
                <a:solidFill>
                  <a:srgbClr val="C00000"/>
                </a:solidFill>
                <a:latin typeface="Courier New" pitchFamily="49" charset="0"/>
              </a:rPr>
            </a:br>
            <a:r>
              <a:rPr lang="en-GB" b="1" dirty="0">
                <a:solidFill>
                  <a:srgbClr val="C00000"/>
                </a:solidFill>
                <a:latin typeface="Courier New" pitchFamily="49" charset="0"/>
              </a:rPr>
              <a:t>		. . .</a:t>
            </a:r>
            <a:br>
              <a:rPr lang="en-GB" b="1" dirty="0">
                <a:solidFill>
                  <a:srgbClr val="C00000"/>
                </a:solidFill>
                <a:latin typeface="Courier New" pitchFamily="49" charset="0"/>
              </a:rPr>
            </a:br>
            <a:r>
              <a:rPr lang="en-GB" b="1" dirty="0">
                <a:solidFill>
                  <a:srgbClr val="C00000"/>
                </a:solidFill>
                <a:latin typeface="Courier New" pitchFamily="49" charset="0"/>
              </a:rPr>
              <a:t>	}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24741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5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GB" dirty="0"/>
              <a:t>Flowchart </a:t>
            </a:r>
            <a:r>
              <a:rPr lang="en-GB" dirty="0" err="1"/>
              <a:t>Struktur</a:t>
            </a:r>
            <a:r>
              <a:rPr lang="en-GB" dirty="0"/>
              <a:t> if </a:t>
            </a:r>
            <a:r>
              <a:rPr lang="en-GB" dirty="0" err="1"/>
              <a:t>Dua</a:t>
            </a:r>
            <a:r>
              <a:rPr lang="en-GB" dirty="0"/>
              <a:t> </a:t>
            </a:r>
            <a:r>
              <a:rPr lang="en-GB" dirty="0" err="1"/>
              <a:t>Kondisi</a:t>
            </a:r>
            <a:endParaRPr lang="en-US" dirty="0" smtClean="0"/>
          </a:p>
        </p:txBody>
      </p:sp>
      <p:grpSp>
        <p:nvGrpSpPr>
          <p:cNvPr id="20" name="Group 19"/>
          <p:cNvGrpSpPr/>
          <p:nvPr/>
        </p:nvGrpSpPr>
        <p:grpSpPr>
          <a:xfrm>
            <a:off x="1214414" y="1643050"/>
            <a:ext cx="6691202" cy="4536175"/>
            <a:chOff x="0" y="1550315"/>
            <a:chExt cx="6691202" cy="4536175"/>
          </a:xfrm>
        </p:grpSpPr>
        <p:sp>
          <p:nvSpPr>
            <p:cNvPr id="4" name="AutoShape 5"/>
            <p:cNvSpPr>
              <a:spLocks noChangeArrowheads="1"/>
            </p:cNvSpPr>
            <p:nvPr/>
          </p:nvSpPr>
          <p:spPr bwMode="auto">
            <a:xfrm>
              <a:off x="1904584" y="2071778"/>
              <a:ext cx="2946400" cy="1544637"/>
            </a:xfrm>
            <a:prstGeom prst="flowChartDecision">
              <a:avLst/>
            </a:prstGeom>
            <a:solidFill>
              <a:srgbClr val="FFFF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 eaLnBrk="0" hangingPunct="0"/>
              <a:r>
                <a:rPr lang="en-US" sz="2000" dirty="0" smtClean="0">
                  <a:solidFill>
                    <a:srgbClr val="C00000"/>
                  </a:solidFill>
                  <a:latin typeface="Tahoma" pitchFamily="34" charset="0"/>
                </a:rPr>
                <a:t>BOOLEAN EXPR</a:t>
              </a:r>
              <a:endParaRPr lang="en-US" sz="2000" dirty="0">
                <a:solidFill>
                  <a:srgbClr val="C00000"/>
                </a:solidFill>
                <a:latin typeface="Tahoma" pitchFamily="34" charset="0"/>
              </a:endParaRPr>
            </a:p>
          </p:txBody>
        </p:sp>
        <p:sp>
          <p:nvSpPr>
            <p:cNvPr id="5" name="Line 6"/>
            <p:cNvSpPr>
              <a:spLocks noChangeShapeType="1"/>
            </p:cNvSpPr>
            <p:nvPr/>
          </p:nvSpPr>
          <p:spPr bwMode="auto">
            <a:xfrm>
              <a:off x="3366734" y="1550315"/>
              <a:ext cx="0" cy="51435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>
                <a:solidFill>
                  <a:srgbClr val="C00000"/>
                </a:solidFill>
              </a:endParaRPr>
            </a:p>
          </p:txBody>
        </p:sp>
        <p:sp>
          <p:nvSpPr>
            <p:cNvPr id="6" name="Freeform 7"/>
            <p:cNvSpPr>
              <a:spLocks/>
            </p:cNvSpPr>
            <p:nvPr/>
          </p:nvSpPr>
          <p:spPr bwMode="auto">
            <a:xfrm>
              <a:off x="4850984" y="2832190"/>
              <a:ext cx="842962" cy="882562"/>
            </a:xfrm>
            <a:custGeom>
              <a:avLst/>
              <a:gdLst>
                <a:gd name="T0" fmla="*/ 0 w 864"/>
                <a:gd name="T1" fmla="*/ 0 h 720"/>
                <a:gd name="T2" fmla="*/ 518070 w 864"/>
                <a:gd name="T3" fmla="*/ 0 h 720"/>
                <a:gd name="T4" fmla="*/ 518070 w 864"/>
                <a:gd name="T5" fmla="*/ 640559 h 720"/>
                <a:gd name="T6" fmla="*/ 0 60000 65536"/>
                <a:gd name="T7" fmla="*/ 0 60000 65536"/>
                <a:gd name="T8" fmla="*/ 0 60000 65536"/>
                <a:gd name="T9" fmla="*/ 0 w 864"/>
                <a:gd name="T10" fmla="*/ 0 h 720"/>
                <a:gd name="T11" fmla="*/ 864 w 864"/>
                <a:gd name="T12" fmla="*/ 720 h 72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64" h="720">
                  <a:moveTo>
                    <a:pt x="0" y="0"/>
                  </a:moveTo>
                  <a:lnTo>
                    <a:pt x="864" y="0"/>
                  </a:lnTo>
                  <a:lnTo>
                    <a:pt x="864" y="720"/>
                  </a:ln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>
                <a:solidFill>
                  <a:srgbClr val="C00000"/>
                </a:solidFill>
              </a:endParaRPr>
            </a:p>
          </p:txBody>
        </p:sp>
        <p:sp>
          <p:nvSpPr>
            <p:cNvPr id="7" name="Freeform 8"/>
            <p:cNvSpPr>
              <a:spLocks/>
            </p:cNvSpPr>
            <p:nvPr/>
          </p:nvSpPr>
          <p:spPr bwMode="auto">
            <a:xfrm flipH="1">
              <a:off x="952068" y="2832190"/>
              <a:ext cx="952516" cy="855663"/>
            </a:xfrm>
            <a:custGeom>
              <a:avLst/>
              <a:gdLst>
                <a:gd name="T0" fmla="*/ 0 w 864"/>
                <a:gd name="T1" fmla="*/ 0 h 720"/>
                <a:gd name="T2" fmla="*/ 516121 w 864"/>
                <a:gd name="T3" fmla="*/ 0 h 720"/>
                <a:gd name="T4" fmla="*/ 516121 w 864"/>
                <a:gd name="T5" fmla="*/ 640559 h 720"/>
                <a:gd name="T6" fmla="*/ 0 60000 65536"/>
                <a:gd name="T7" fmla="*/ 0 60000 65536"/>
                <a:gd name="T8" fmla="*/ 0 60000 65536"/>
                <a:gd name="T9" fmla="*/ 0 w 864"/>
                <a:gd name="T10" fmla="*/ 0 h 720"/>
                <a:gd name="T11" fmla="*/ 864 w 864"/>
                <a:gd name="T12" fmla="*/ 720 h 72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64" h="720">
                  <a:moveTo>
                    <a:pt x="0" y="0"/>
                  </a:moveTo>
                  <a:lnTo>
                    <a:pt x="864" y="0"/>
                  </a:lnTo>
                  <a:lnTo>
                    <a:pt x="864" y="720"/>
                  </a:ln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>
                <a:solidFill>
                  <a:srgbClr val="C00000"/>
                </a:solidFill>
              </a:endParaRPr>
            </a:p>
          </p:txBody>
        </p:sp>
        <p:sp>
          <p:nvSpPr>
            <p:cNvPr id="8" name="Text Box 9"/>
            <p:cNvSpPr txBox="1">
              <a:spLocks noChangeArrowheads="1"/>
            </p:cNvSpPr>
            <p:nvPr/>
          </p:nvSpPr>
          <p:spPr bwMode="auto">
            <a:xfrm>
              <a:off x="4850984" y="2417853"/>
              <a:ext cx="982662" cy="5143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en-US" sz="2000" dirty="0" smtClean="0">
                  <a:solidFill>
                    <a:srgbClr val="C00000"/>
                  </a:solidFill>
                  <a:latin typeface="Tahoma" pitchFamily="34" charset="0"/>
                </a:rPr>
                <a:t>FALSE</a:t>
              </a:r>
              <a:endParaRPr lang="en-US" sz="2000" dirty="0">
                <a:solidFill>
                  <a:srgbClr val="C00000"/>
                </a:solidFill>
                <a:latin typeface="Tahoma" pitchFamily="34" charset="0"/>
              </a:endParaRPr>
            </a:p>
          </p:txBody>
        </p:sp>
        <p:sp>
          <p:nvSpPr>
            <p:cNvPr id="9" name="Text Box 10"/>
            <p:cNvSpPr txBox="1">
              <a:spLocks noChangeArrowheads="1"/>
            </p:cNvSpPr>
            <p:nvPr/>
          </p:nvSpPr>
          <p:spPr bwMode="auto">
            <a:xfrm>
              <a:off x="1063209" y="2417853"/>
              <a:ext cx="982662" cy="5143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en-US" sz="2000" dirty="0" smtClean="0">
                  <a:solidFill>
                    <a:srgbClr val="C00000"/>
                  </a:solidFill>
                  <a:latin typeface="Tahoma" pitchFamily="34" charset="0"/>
                </a:rPr>
                <a:t>TRUE</a:t>
              </a:r>
              <a:endParaRPr lang="en-US" sz="2000" dirty="0">
                <a:solidFill>
                  <a:srgbClr val="C00000"/>
                </a:solidFill>
                <a:latin typeface="Tahoma" pitchFamily="34" charset="0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0" y="3714658"/>
              <a:ext cx="2000640" cy="100032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>
                  <a:solidFill>
                    <a:srgbClr val="C00000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STATEMENT</a:t>
              </a:r>
              <a:endParaRPr lang="en-US" sz="2000" dirty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cxnSp>
          <p:nvCxnSpPr>
            <p:cNvPr id="11" name="Straight Arrow Connector 10"/>
            <p:cNvCxnSpPr>
              <a:stCxn id="10" idx="2"/>
            </p:cNvCxnSpPr>
            <p:nvPr/>
          </p:nvCxnSpPr>
          <p:spPr>
            <a:xfrm rot="5400000">
              <a:off x="571629" y="5143449"/>
              <a:ext cx="857162" cy="22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2" name="Rectangle 11"/>
            <p:cNvSpPr/>
            <p:nvPr/>
          </p:nvSpPr>
          <p:spPr>
            <a:xfrm>
              <a:off x="4690562" y="3714752"/>
              <a:ext cx="2000640" cy="100032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>
                  <a:solidFill>
                    <a:srgbClr val="C00000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STATEMENT</a:t>
              </a:r>
              <a:endParaRPr lang="en-US" sz="2000" dirty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cxnSp>
          <p:nvCxnSpPr>
            <p:cNvPr id="15" name="Straight Arrow Connector 14"/>
            <p:cNvCxnSpPr/>
            <p:nvPr/>
          </p:nvCxnSpPr>
          <p:spPr>
            <a:xfrm rot="5400000">
              <a:off x="5286537" y="5131292"/>
              <a:ext cx="857162" cy="22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1000100" y="5572140"/>
              <a:ext cx="4714908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Line 6"/>
            <p:cNvSpPr>
              <a:spLocks noChangeShapeType="1"/>
            </p:cNvSpPr>
            <p:nvPr/>
          </p:nvSpPr>
          <p:spPr bwMode="auto">
            <a:xfrm>
              <a:off x="3286116" y="5572140"/>
              <a:ext cx="0" cy="51435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>
                <a:solidFill>
                  <a:srgbClr val="C000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id-ID" kern="0" dirty="0" smtClean="0">
                <a:latin typeface="+mn-lt"/>
              </a:rPr>
              <a:t>Latihan di kelas !</a:t>
            </a:r>
            <a:endParaRPr lang="id-ID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Buatlah algoritma untuk menentukan sebuah bilangan positif atau negatif!</a:t>
            </a:r>
          </a:p>
          <a:p>
            <a:pPr marL="627063" indent="-319088"/>
            <a:r>
              <a:rPr lang="id-ID" dirty="0" smtClean="0"/>
              <a:t>Misalkan : </a:t>
            </a:r>
          </a:p>
          <a:p>
            <a:pPr marL="901700" lvl="1" indent="-273050"/>
            <a:r>
              <a:rPr lang="id-ID" dirty="0" smtClean="0"/>
              <a:t>i/p </a:t>
            </a:r>
            <a:r>
              <a:rPr lang="id-ID" dirty="0" smtClean="0">
                <a:sym typeface="Wingdings" pitchFamily="2" charset="2"/>
              </a:rPr>
              <a:t></a:t>
            </a:r>
            <a:r>
              <a:rPr lang="id-ID" dirty="0" smtClean="0"/>
              <a:t>bilangan = 3</a:t>
            </a:r>
          </a:p>
          <a:p>
            <a:pPr marL="901700" lvl="1" indent="-273050"/>
            <a:r>
              <a:rPr lang="id-ID" dirty="0" smtClean="0"/>
              <a:t>o/p </a:t>
            </a:r>
            <a:r>
              <a:rPr lang="id-ID" dirty="0" smtClean="0">
                <a:sym typeface="Wingdings" pitchFamily="2" charset="2"/>
              </a:rPr>
              <a:t> bilangan positip</a:t>
            </a:r>
          </a:p>
          <a:p>
            <a:pPr marL="639763" lvl="1" indent="-273050">
              <a:buNone/>
            </a:pPr>
            <a:r>
              <a:rPr lang="id-ID" dirty="0" smtClean="0">
                <a:sym typeface="Wingdings" pitchFamily="2" charset="2"/>
              </a:rPr>
              <a:t>Jika</a:t>
            </a:r>
          </a:p>
          <a:p>
            <a:pPr marL="901700" lvl="1" indent="-273050"/>
            <a:r>
              <a:rPr lang="id-ID" dirty="0" smtClean="0"/>
              <a:t> i/p </a:t>
            </a:r>
            <a:r>
              <a:rPr lang="id-ID" dirty="0" smtClean="0">
                <a:sym typeface="Wingdings" pitchFamily="2" charset="2"/>
              </a:rPr>
              <a:t> bilangan =-1</a:t>
            </a:r>
          </a:p>
          <a:p>
            <a:pPr marL="901700" lvl="1" indent="-273050"/>
            <a:r>
              <a:rPr lang="id-ID" dirty="0" smtClean="0">
                <a:sym typeface="Wingdings" pitchFamily="2" charset="2"/>
              </a:rPr>
              <a:t>o/p  bilangan negatip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Kode Program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628800"/>
            <a:ext cx="8298504" cy="468052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id-ID" sz="2400" dirty="0" smtClean="0">
                <a:latin typeface="Courier New" pitchFamily="49" charset="0"/>
                <a:cs typeface="Courier New" pitchFamily="49" charset="0"/>
              </a:rPr>
              <a:t>#include &lt;iostream.h&gt;</a:t>
            </a:r>
          </a:p>
          <a:p>
            <a:pPr>
              <a:buNone/>
            </a:pPr>
            <a:endParaRPr lang="id-ID" sz="24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id-ID" sz="2400" dirty="0" smtClean="0">
                <a:latin typeface="Courier New" pitchFamily="49" charset="0"/>
                <a:cs typeface="Courier New" pitchFamily="49" charset="0"/>
              </a:rPr>
              <a:t>main ()</a:t>
            </a:r>
          </a:p>
          <a:p>
            <a:pPr>
              <a:buNone/>
            </a:pPr>
            <a:r>
              <a:rPr lang="id-ID" sz="2400" dirty="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>
              <a:buNone/>
            </a:pPr>
            <a:r>
              <a:rPr lang="id-ID" sz="2400" dirty="0" smtClean="0">
                <a:latin typeface="Courier New" pitchFamily="49" charset="0"/>
                <a:cs typeface="Courier New" pitchFamily="49" charset="0"/>
              </a:rPr>
              <a:t>  int nilai;</a:t>
            </a:r>
          </a:p>
          <a:p>
            <a:pPr>
              <a:buNone/>
            </a:pPr>
            <a:r>
              <a:rPr lang="id-ID" sz="2400" dirty="0" smtClean="0">
                <a:latin typeface="Courier New" pitchFamily="49" charset="0"/>
                <a:cs typeface="Courier New" pitchFamily="49" charset="0"/>
              </a:rPr>
              <a:t>  if (nilai &lt;0)</a:t>
            </a:r>
          </a:p>
          <a:p>
            <a:pPr>
              <a:buNone/>
            </a:pPr>
            <a:r>
              <a:rPr lang="id-ID" sz="2400" dirty="0" smtClean="0">
                <a:latin typeface="Courier New" pitchFamily="49" charset="0"/>
                <a:cs typeface="Courier New" pitchFamily="49" charset="0"/>
              </a:rPr>
              <a:t>      ket=“negatif”;</a:t>
            </a:r>
          </a:p>
          <a:p>
            <a:pPr>
              <a:buNone/>
            </a:pPr>
            <a:r>
              <a:rPr lang="id-ID" sz="2400" dirty="0" smtClean="0">
                <a:latin typeface="Courier New" pitchFamily="49" charset="0"/>
                <a:cs typeface="Courier New" pitchFamily="49" charset="0"/>
              </a:rPr>
              <a:t>  else</a:t>
            </a:r>
          </a:p>
          <a:p>
            <a:pPr>
              <a:buNone/>
            </a:pPr>
            <a:r>
              <a:rPr lang="id-ID" sz="2400" dirty="0" smtClean="0">
                <a:latin typeface="Courier New" pitchFamily="49" charset="0"/>
                <a:cs typeface="Courier New" pitchFamily="49" charset="0"/>
              </a:rPr>
              <a:t>      ket=“positif”;</a:t>
            </a:r>
          </a:p>
          <a:p>
            <a:pPr>
              <a:buNone/>
            </a:pPr>
            <a:r>
              <a:rPr lang="id-ID" sz="2400" dirty="0" smtClean="0">
                <a:latin typeface="Courier New" pitchFamily="49" charset="0"/>
                <a:cs typeface="Courier New" pitchFamily="49" charset="0"/>
              </a:rPr>
              <a:t> }</a:t>
            </a:r>
          </a:p>
          <a:p>
            <a:pPr>
              <a:buNone/>
            </a:pPr>
            <a:endParaRPr lang="id-ID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GB" dirty="0" err="1" smtClean="0"/>
              <a:t>Struktur</a:t>
            </a:r>
            <a:r>
              <a:rPr lang="en-GB" dirty="0" smtClean="0"/>
              <a:t> if </a:t>
            </a:r>
            <a:r>
              <a:rPr lang="en-GB" dirty="0" err="1" smtClean="0"/>
              <a:t>Tiga</a:t>
            </a:r>
            <a:r>
              <a:rPr lang="en-GB" dirty="0" smtClean="0"/>
              <a:t> </a:t>
            </a:r>
            <a:r>
              <a:rPr lang="en-GB" dirty="0" err="1" smtClean="0"/>
              <a:t>Kondisi</a:t>
            </a:r>
            <a:endParaRPr lang="en-US" dirty="0" smtClean="0"/>
          </a:p>
        </p:txBody>
      </p:sp>
      <p:sp>
        <p:nvSpPr>
          <p:cNvPr id="17411" name="Rectangle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dirty="0" smtClean="0"/>
              <a:t>Statement </a:t>
            </a:r>
            <a:r>
              <a:rPr lang="en-GB" dirty="0" err="1" smtClean="0"/>
              <a:t>pada</a:t>
            </a:r>
            <a:r>
              <a:rPr lang="en-GB" dirty="0" smtClean="0"/>
              <a:t> </a:t>
            </a:r>
            <a:r>
              <a:rPr lang="en-GB" dirty="0" err="1" smtClean="0"/>
              <a:t>klausa</a:t>
            </a:r>
            <a:r>
              <a:rPr lang="en-GB" dirty="0" smtClean="0"/>
              <a:t> else </a:t>
            </a:r>
            <a:r>
              <a:rPr lang="en-GB" dirty="0" err="1" smtClean="0"/>
              <a:t>dari</a:t>
            </a:r>
            <a:r>
              <a:rPr lang="en-GB" dirty="0" smtClean="0"/>
              <a:t> </a:t>
            </a:r>
            <a:r>
              <a:rPr lang="en-GB" dirty="0" err="1" smtClean="0"/>
              <a:t>sebuah</a:t>
            </a:r>
            <a:r>
              <a:rPr lang="en-GB" dirty="0" smtClean="0"/>
              <a:t> </a:t>
            </a:r>
            <a:r>
              <a:rPr lang="en-GB" dirty="0" err="1" smtClean="0"/>
              <a:t>blok</a:t>
            </a:r>
            <a:r>
              <a:rPr lang="en-GB" dirty="0" smtClean="0"/>
              <a:t> if-else </a:t>
            </a:r>
            <a:r>
              <a:rPr lang="en-GB" dirty="0" err="1" smtClean="0"/>
              <a:t>dapat</a:t>
            </a:r>
            <a:r>
              <a:rPr lang="en-GB" dirty="0" smtClean="0"/>
              <a:t> </a:t>
            </a:r>
            <a:r>
              <a:rPr lang="en-GB" dirty="0" err="1" smtClean="0"/>
              <a:t>menjadi</a:t>
            </a:r>
            <a:r>
              <a:rPr lang="en-GB" dirty="0" smtClean="0"/>
              <a:t> </a:t>
            </a:r>
            <a:r>
              <a:rPr lang="en-GB" dirty="0" err="1" smtClean="0"/>
              <a:t>struktur</a:t>
            </a:r>
            <a:r>
              <a:rPr lang="en-GB" dirty="0" smtClean="0"/>
              <a:t> if-else yang lain.</a:t>
            </a:r>
          </a:p>
          <a:p>
            <a:pPr eaLnBrk="1" hangingPunct="1"/>
            <a:r>
              <a:rPr lang="en-GB" dirty="0" err="1" smtClean="0"/>
              <a:t>Struktur</a:t>
            </a:r>
            <a:r>
              <a:rPr lang="en-GB" dirty="0" smtClean="0"/>
              <a:t> </a:t>
            </a:r>
            <a:r>
              <a:rPr lang="en-GB" dirty="0" err="1" smtClean="0"/>
              <a:t>ini</a:t>
            </a:r>
            <a:r>
              <a:rPr lang="en-GB" dirty="0" smtClean="0"/>
              <a:t> </a:t>
            </a:r>
            <a:r>
              <a:rPr lang="en-GB" dirty="0" err="1" smtClean="0"/>
              <a:t>memperbolehkan</a:t>
            </a:r>
            <a:r>
              <a:rPr lang="en-GB" dirty="0" smtClean="0"/>
              <a:t> </a:t>
            </a:r>
            <a:r>
              <a:rPr lang="en-GB" dirty="0" err="1" smtClean="0"/>
              <a:t>kita</a:t>
            </a:r>
            <a:r>
              <a:rPr lang="en-GB" dirty="0" smtClean="0"/>
              <a:t> </a:t>
            </a:r>
            <a:r>
              <a:rPr lang="en-GB" dirty="0" err="1" smtClean="0"/>
              <a:t>untuk</a:t>
            </a:r>
            <a:r>
              <a:rPr lang="en-GB" dirty="0" smtClean="0"/>
              <a:t> </a:t>
            </a:r>
            <a:r>
              <a:rPr lang="en-GB" dirty="0" err="1" smtClean="0"/>
              <a:t>membuat</a:t>
            </a:r>
            <a:r>
              <a:rPr lang="en-GB" dirty="0" smtClean="0"/>
              <a:t> </a:t>
            </a:r>
            <a:r>
              <a:rPr lang="en-GB" dirty="0" err="1" smtClean="0"/>
              <a:t>pilihan</a:t>
            </a:r>
            <a:r>
              <a:rPr lang="en-GB" dirty="0" smtClean="0"/>
              <a:t> yang </a:t>
            </a:r>
            <a:r>
              <a:rPr lang="en-GB" dirty="0" err="1" smtClean="0"/>
              <a:t>lebih</a:t>
            </a:r>
            <a:r>
              <a:rPr lang="en-GB" dirty="0" smtClean="0"/>
              <a:t> </a:t>
            </a:r>
            <a:r>
              <a:rPr lang="en-GB" dirty="0" err="1" smtClean="0"/>
              <a:t>kompleks</a:t>
            </a:r>
            <a:r>
              <a:rPr lang="en-GB" dirty="0" smtClean="0"/>
              <a:t>. </a:t>
            </a:r>
            <a:r>
              <a:rPr lang="en-GB" dirty="0" smtClean="0">
                <a:solidFill>
                  <a:srgbClr val="C00000"/>
                </a:solidFill>
              </a:rPr>
              <a:t/>
            </a:r>
            <a:br>
              <a:rPr lang="en-GB" dirty="0" smtClean="0">
                <a:solidFill>
                  <a:srgbClr val="C00000"/>
                </a:solidFill>
              </a:rPr>
            </a:br>
            <a:endParaRPr lang="en-GB" dirty="0" smtClean="0">
              <a:solidFill>
                <a:srgbClr val="C00000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en-US" dirty="0" smtClean="0"/>
          </a:p>
        </p:txBody>
      </p:sp>
      <p:sp>
        <p:nvSpPr>
          <p:cNvPr id="5" name="Rectangle 4"/>
          <p:cNvSpPr/>
          <p:nvPr/>
        </p:nvSpPr>
        <p:spPr>
          <a:xfrm>
            <a:off x="8460432" y="4077072"/>
            <a:ext cx="683568" cy="864096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Outline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Control Structure</a:t>
            </a:r>
          </a:p>
          <a:p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Percabangan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07232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Struktur</a:t>
            </a:r>
            <a:r>
              <a:rPr lang="en-GB" dirty="0"/>
              <a:t> if </a:t>
            </a:r>
            <a:r>
              <a:rPr lang="en-GB" dirty="0" err="1"/>
              <a:t>Tiga</a:t>
            </a:r>
            <a:r>
              <a:rPr lang="en-GB" dirty="0"/>
              <a:t> </a:t>
            </a:r>
            <a:r>
              <a:rPr lang="en-GB" dirty="0" err="1"/>
              <a:t>Kondisi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80000"/>
              </a:lnSpc>
              <a:buNone/>
            </a:pPr>
            <a:r>
              <a:rPr lang="en-GB" sz="3600" dirty="0"/>
              <a:t>Form statement if-else-else if:</a:t>
            </a:r>
            <a:br>
              <a:rPr lang="en-GB" sz="3600" dirty="0"/>
            </a:br>
            <a:endParaRPr lang="en-GB" sz="3600" dirty="0"/>
          </a:p>
          <a:p>
            <a:pPr>
              <a:lnSpc>
                <a:spcPct val="80000"/>
              </a:lnSpc>
              <a:buNone/>
            </a:pPr>
            <a:r>
              <a:rPr lang="en-GB" dirty="0"/>
              <a:t>		</a:t>
            </a:r>
            <a:r>
              <a:rPr lang="en-GB" b="1" dirty="0">
                <a:solidFill>
                  <a:srgbClr val="C00000"/>
                </a:solidFill>
                <a:latin typeface="Courier New" pitchFamily="49" charset="0"/>
              </a:rPr>
              <a:t>if( </a:t>
            </a:r>
            <a:r>
              <a:rPr lang="id-ID" b="1" dirty="0">
                <a:solidFill>
                  <a:srgbClr val="C00000"/>
                </a:solidFill>
                <a:latin typeface="Courier New" pitchFamily="49" charset="0"/>
              </a:rPr>
              <a:t>EKSPRESI 1</a:t>
            </a:r>
            <a:r>
              <a:rPr lang="en-GB" b="1" dirty="0">
                <a:solidFill>
                  <a:srgbClr val="C00000"/>
                </a:solidFill>
                <a:latin typeface="Courier New" pitchFamily="49" charset="0"/>
              </a:rPr>
              <a:t> ) </a:t>
            </a:r>
            <a:br>
              <a:rPr lang="en-GB" b="1" dirty="0">
                <a:solidFill>
                  <a:srgbClr val="C00000"/>
                </a:solidFill>
                <a:latin typeface="Courier New" pitchFamily="49" charset="0"/>
              </a:rPr>
            </a:br>
            <a:r>
              <a:rPr lang="en-GB" b="1" dirty="0">
                <a:solidFill>
                  <a:srgbClr val="C00000"/>
                </a:solidFill>
                <a:latin typeface="Courier New" pitchFamily="49" charset="0"/>
              </a:rPr>
              <a:t>		statement1; </a:t>
            </a:r>
            <a:br>
              <a:rPr lang="en-GB" b="1" dirty="0">
                <a:solidFill>
                  <a:srgbClr val="C00000"/>
                </a:solidFill>
                <a:latin typeface="Courier New" pitchFamily="49" charset="0"/>
              </a:rPr>
            </a:br>
            <a:r>
              <a:rPr lang="en-GB" b="1" dirty="0">
                <a:solidFill>
                  <a:srgbClr val="C00000"/>
                </a:solidFill>
                <a:latin typeface="Courier New" pitchFamily="49" charset="0"/>
              </a:rPr>
              <a:t>	else if( </a:t>
            </a:r>
            <a:r>
              <a:rPr lang="id-ID" b="1" dirty="0">
                <a:solidFill>
                  <a:srgbClr val="C00000"/>
                </a:solidFill>
                <a:latin typeface="Courier New" pitchFamily="49" charset="0"/>
              </a:rPr>
              <a:t>EKSPRESI 2</a:t>
            </a:r>
            <a:r>
              <a:rPr lang="en-GB" b="1" dirty="0">
                <a:solidFill>
                  <a:srgbClr val="C00000"/>
                </a:solidFill>
                <a:latin typeface="Courier New" pitchFamily="49" charset="0"/>
              </a:rPr>
              <a:t> ) </a:t>
            </a:r>
            <a:br>
              <a:rPr lang="en-GB" b="1" dirty="0">
                <a:solidFill>
                  <a:srgbClr val="C00000"/>
                </a:solidFill>
                <a:latin typeface="Courier New" pitchFamily="49" charset="0"/>
              </a:rPr>
            </a:br>
            <a:r>
              <a:rPr lang="en-GB" b="1" dirty="0">
                <a:solidFill>
                  <a:srgbClr val="C00000"/>
                </a:solidFill>
                <a:latin typeface="Courier New" pitchFamily="49" charset="0"/>
              </a:rPr>
              <a:t>		statement2; </a:t>
            </a:r>
            <a:br>
              <a:rPr lang="en-GB" b="1" dirty="0">
                <a:solidFill>
                  <a:srgbClr val="C00000"/>
                </a:solidFill>
                <a:latin typeface="Courier New" pitchFamily="49" charset="0"/>
              </a:rPr>
            </a:br>
            <a:r>
              <a:rPr lang="en-GB" b="1" dirty="0">
                <a:solidFill>
                  <a:srgbClr val="C00000"/>
                </a:solidFill>
                <a:latin typeface="Courier New" pitchFamily="49" charset="0"/>
              </a:rPr>
              <a:t>	else </a:t>
            </a:r>
            <a:br>
              <a:rPr lang="en-GB" b="1" dirty="0">
                <a:solidFill>
                  <a:srgbClr val="C00000"/>
                </a:solidFill>
                <a:latin typeface="Courier New" pitchFamily="49" charset="0"/>
              </a:rPr>
            </a:br>
            <a:r>
              <a:rPr lang="en-GB" b="1" dirty="0">
                <a:solidFill>
                  <a:srgbClr val="C00000"/>
                </a:solidFill>
                <a:latin typeface="Courier New" pitchFamily="49" charset="0"/>
              </a:rPr>
              <a:t>		statement3;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53308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GB" dirty="0"/>
              <a:t>Flowchart </a:t>
            </a:r>
            <a:r>
              <a:rPr lang="en-GB" dirty="0" err="1"/>
              <a:t>Struktur</a:t>
            </a:r>
            <a:r>
              <a:rPr lang="en-GB" dirty="0"/>
              <a:t> if </a:t>
            </a:r>
            <a:r>
              <a:rPr lang="en-GB" dirty="0" err="1"/>
              <a:t>Tiga</a:t>
            </a:r>
            <a:r>
              <a:rPr lang="en-GB" dirty="0"/>
              <a:t> </a:t>
            </a:r>
            <a:r>
              <a:rPr lang="en-GB" dirty="0" err="1"/>
              <a:t>Kondisi</a:t>
            </a:r>
            <a:endParaRPr lang="en-US" dirty="0" smtClean="0"/>
          </a:p>
        </p:txBody>
      </p:sp>
      <p:grpSp>
        <p:nvGrpSpPr>
          <p:cNvPr id="42" name="Group 41"/>
          <p:cNvGrpSpPr/>
          <p:nvPr/>
        </p:nvGrpSpPr>
        <p:grpSpPr>
          <a:xfrm>
            <a:off x="1357290" y="1571612"/>
            <a:ext cx="6653651" cy="5046807"/>
            <a:chOff x="500034" y="1571612"/>
            <a:chExt cx="6653651" cy="5046807"/>
          </a:xfrm>
        </p:grpSpPr>
        <p:sp>
          <p:nvSpPr>
            <p:cNvPr id="11" name="Rectangle 10"/>
            <p:cNvSpPr/>
            <p:nvPr/>
          </p:nvSpPr>
          <p:spPr>
            <a:xfrm>
              <a:off x="500034" y="3173615"/>
              <a:ext cx="1473806" cy="74041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C00000"/>
                  </a:solidFill>
                  <a:ea typeface="Tahoma" pitchFamily="34" charset="0"/>
                  <a:cs typeface="Tahoma" pitchFamily="34" charset="0"/>
                </a:rPr>
                <a:t>STATEMENT</a:t>
              </a:r>
              <a:endParaRPr lang="en-US" dirty="0">
                <a:solidFill>
                  <a:srgbClr val="C00000"/>
                </a:solidFill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28" name="Line 6"/>
            <p:cNvSpPr>
              <a:spLocks noChangeShapeType="1"/>
            </p:cNvSpPr>
            <p:nvPr/>
          </p:nvSpPr>
          <p:spPr bwMode="auto">
            <a:xfrm>
              <a:off x="4705618" y="5848367"/>
              <a:ext cx="0" cy="77005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1600">
                <a:solidFill>
                  <a:srgbClr val="C00000"/>
                </a:solidFill>
              </a:endParaRPr>
            </a:p>
          </p:txBody>
        </p:sp>
        <p:grpSp>
          <p:nvGrpSpPr>
            <p:cNvPr id="41" name="Group 40"/>
            <p:cNvGrpSpPr/>
            <p:nvPr/>
          </p:nvGrpSpPr>
          <p:grpSpPr>
            <a:xfrm>
              <a:off x="1201391" y="1571612"/>
              <a:ext cx="5952294" cy="4787934"/>
              <a:chOff x="1201391" y="1571612"/>
              <a:chExt cx="5952294" cy="4787934"/>
            </a:xfrm>
          </p:grpSpPr>
          <p:sp>
            <p:nvSpPr>
              <p:cNvPr id="5" name="AutoShape 5"/>
              <p:cNvSpPr>
                <a:spLocks noChangeArrowheads="1"/>
              </p:cNvSpPr>
              <p:nvPr/>
            </p:nvSpPr>
            <p:spPr bwMode="auto">
              <a:xfrm>
                <a:off x="1903079" y="1957588"/>
                <a:ext cx="2170517" cy="1143309"/>
              </a:xfrm>
              <a:prstGeom prst="flowChartDecision">
                <a:avLst/>
              </a:prstGeom>
              <a:solidFill>
                <a:srgbClr val="FFFFFF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algn="ctr" eaLnBrk="0" hangingPunct="0"/>
                <a:r>
                  <a:rPr lang="en-US" dirty="0" smtClean="0">
                    <a:solidFill>
                      <a:srgbClr val="C00000"/>
                    </a:solidFill>
                  </a:rPr>
                  <a:t>BOOLEAN EXPR</a:t>
                </a:r>
                <a:endParaRPr lang="en-US" dirty="0">
                  <a:solidFill>
                    <a:srgbClr val="C00000"/>
                  </a:solidFill>
                </a:endParaRPr>
              </a:p>
            </p:txBody>
          </p:sp>
          <p:sp>
            <p:nvSpPr>
              <p:cNvPr id="6" name="Line 6"/>
              <p:cNvSpPr>
                <a:spLocks noChangeShapeType="1"/>
              </p:cNvSpPr>
              <p:nvPr/>
            </p:nvSpPr>
            <p:spPr bwMode="auto">
              <a:xfrm>
                <a:off x="2980197" y="1571612"/>
                <a:ext cx="0" cy="38071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 sz="1600">
                  <a:solidFill>
                    <a:srgbClr val="C00000"/>
                  </a:solidFill>
                </a:endParaRPr>
              </a:p>
            </p:txBody>
          </p:sp>
          <p:sp>
            <p:nvSpPr>
              <p:cNvPr id="7" name="Freeform 7"/>
              <p:cNvSpPr>
                <a:spLocks/>
              </p:cNvSpPr>
              <p:nvPr/>
            </p:nvSpPr>
            <p:spPr bwMode="auto">
              <a:xfrm>
                <a:off x="4073595" y="2520430"/>
                <a:ext cx="620983" cy="653255"/>
              </a:xfrm>
              <a:custGeom>
                <a:avLst/>
                <a:gdLst>
                  <a:gd name="T0" fmla="*/ 0 w 864"/>
                  <a:gd name="T1" fmla="*/ 0 h 720"/>
                  <a:gd name="T2" fmla="*/ 518070 w 864"/>
                  <a:gd name="T3" fmla="*/ 0 h 720"/>
                  <a:gd name="T4" fmla="*/ 518070 w 864"/>
                  <a:gd name="T5" fmla="*/ 640559 h 720"/>
                  <a:gd name="T6" fmla="*/ 0 60000 65536"/>
                  <a:gd name="T7" fmla="*/ 0 60000 65536"/>
                  <a:gd name="T8" fmla="*/ 0 60000 65536"/>
                  <a:gd name="T9" fmla="*/ 0 w 864"/>
                  <a:gd name="T10" fmla="*/ 0 h 720"/>
                  <a:gd name="T11" fmla="*/ 864 w 864"/>
                  <a:gd name="T12" fmla="*/ 720 h 72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864" h="720">
                    <a:moveTo>
                      <a:pt x="0" y="0"/>
                    </a:moveTo>
                    <a:lnTo>
                      <a:pt x="864" y="0"/>
                    </a:lnTo>
                    <a:lnTo>
                      <a:pt x="864" y="720"/>
                    </a:ln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 sz="1600">
                  <a:solidFill>
                    <a:srgbClr val="C00000"/>
                  </a:solidFill>
                </a:endParaRPr>
              </a:p>
            </p:txBody>
          </p:sp>
          <p:sp>
            <p:nvSpPr>
              <p:cNvPr id="8" name="Freeform 8"/>
              <p:cNvSpPr>
                <a:spLocks/>
              </p:cNvSpPr>
              <p:nvPr/>
            </p:nvSpPr>
            <p:spPr bwMode="auto">
              <a:xfrm flipH="1">
                <a:off x="1201391" y="2520430"/>
                <a:ext cx="701687" cy="633345"/>
              </a:xfrm>
              <a:custGeom>
                <a:avLst/>
                <a:gdLst>
                  <a:gd name="T0" fmla="*/ 0 w 864"/>
                  <a:gd name="T1" fmla="*/ 0 h 720"/>
                  <a:gd name="T2" fmla="*/ 516121 w 864"/>
                  <a:gd name="T3" fmla="*/ 0 h 720"/>
                  <a:gd name="T4" fmla="*/ 516121 w 864"/>
                  <a:gd name="T5" fmla="*/ 640559 h 720"/>
                  <a:gd name="T6" fmla="*/ 0 60000 65536"/>
                  <a:gd name="T7" fmla="*/ 0 60000 65536"/>
                  <a:gd name="T8" fmla="*/ 0 60000 65536"/>
                  <a:gd name="T9" fmla="*/ 0 w 864"/>
                  <a:gd name="T10" fmla="*/ 0 h 720"/>
                  <a:gd name="T11" fmla="*/ 864 w 864"/>
                  <a:gd name="T12" fmla="*/ 720 h 72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864" h="720">
                    <a:moveTo>
                      <a:pt x="0" y="0"/>
                    </a:moveTo>
                    <a:lnTo>
                      <a:pt x="864" y="0"/>
                    </a:lnTo>
                    <a:lnTo>
                      <a:pt x="864" y="720"/>
                    </a:ln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 sz="1600">
                  <a:solidFill>
                    <a:srgbClr val="C00000"/>
                  </a:solidFill>
                </a:endParaRPr>
              </a:p>
            </p:txBody>
          </p:sp>
          <p:sp>
            <p:nvSpPr>
              <p:cNvPr id="9" name="Text Box 9"/>
              <p:cNvSpPr txBox="1">
                <a:spLocks noChangeArrowheads="1"/>
              </p:cNvSpPr>
              <p:nvPr/>
            </p:nvSpPr>
            <p:spPr bwMode="auto">
              <a:xfrm>
                <a:off x="4073595" y="2213746"/>
                <a:ext cx="723895" cy="3807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0" hangingPunct="0"/>
                <a:r>
                  <a:rPr lang="en-US" dirty="0" smtClean="0">
                    <a:solidFill>
                      <a:srgbClr val="C00000"/>
                    </a:solidFill>
                  </a:rPr>
                  <a:t>FALSE</a:t>
                </a:r>
                <a:endParaRPr lang="en-US" dirty="0">
                  <a:solidFill>
                    <a:srgbClr val="C00000"/>
                  </a:solidFill>
                </a:endParaRPr>
              </a:p>
            </p:txBody>
          </p:sp>
          <p:sp>
            <p:nvSpPr>
              <p:cNvPr id="10" name="Text Box 10"/>
              <p:cNvSpPr txBox="1">
                <a:spLocks noChangeArrowheads="1"/>
              </p:cNvSpPr>
              <p:nvPr/>
            </p:nvSpPr>
            <p:spPr bwMode="auto">
              <a:xfrm>
                <a:off x="1283265" y="2213746"/>
                <a:ext cx="723895" cy="3807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0" hangingPunct="0"/>
                <a:r>
                  <a:rPr lang="en-US" dirty="0" smtClean="0">
                    <a:solidFill>
                      <a:srgbClr val="C00000"/>
                    </a:solidFill>
                  </a:rPr>
                  <a:t>TRUE</a:t>
                </a:r>
                <a:endParaRPr lang="en-US" dirty="0">
                  <a:solidFill>
                    <a:srgbClr val="C00000"/>
                  </a:solidFill>
                </a:endParaRPr>
              </a:p>
            </p:txBody>
          </p:sp>
          <p:sp>
            <p:nvSpPr>
              <p:cNvPr id="16" name="Line 6"/>
              <p:cNvSpPr>
                <a:spLocks noChangeShapeType="1"/>
              </p:cNvSpPr>
              <p:nvPr/>
            </p:nvSpPr>
            <p:spPr bwMode="auto">
              <a:xfrm>
                <a:off x="2928926" y="5087840"/>
                <a:ext cx="0" cy="77005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none" w="med" len="med"/>
              </a:ln>
            </p:spPr>
            <p:txBody>
              <a:bodyPr/>
              <a:lstStyle/>
              <a:p>
                <a:endParaRPr lang="en-US" sz="1600">
                  <a:solidFill>
                    <a:srgbClr val="C00000"/>
                  </a:solidFill>
                </a:endParaRPr>
              </a:p>
            </p:txBody>
          </p:sp>
          <p:sp>
            <p:nvSpPr>
              <p:cNvPr id="17" name="AutoShape 5"/>
              <p:cNvSpPr>
                <a:spLocks noChangeArrowheads="1"/>
              </p:cNvSpPr>
              <p:nvPr/>
            </p:nvSpPr>
            <p:spPr bwMode="auto">
              <a:xfrm>
                <a:off x="3627540" y="3159014"/>
                <a:ext cx="2170517" cy="1143309"/>
              </a:xfrm>
              <a:prstGeom prst="flowChartDecision">
                <a:avLst/>
              </a:prstGeom>
              <a:solidFill>
                <a:srgbClr val="FFFFFF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algn="ctr" eaLnBrk="0" hangingPunct="0"/>
                <a:r>
                  <a:rPr lang="en-US" dirty="0" smtClean="0">
                    <a:solidFill>
                      <a:srgbClr val="C00000"/>
                    </a:solidFill>
                  </a:rPr>
                  <a:t>BOOLEAN EXPR</a:t>
                </a:r>
                <a:endParaRPr lang="en-US" dirty="0">
                  <a:solidFill>
                    <a:srgbClr val="C00000"/>
                  </a:solidFill>
                </a:endParaRPr>
              </a:p>
            </p:txBody>
          </p:sp>
          <p:sp>
            <p:nvSpPr>
              <p:cNvPr id="18" name="Freeform 7"/>
              <p:cNvSpPr>
                <a:spLocks/>
              </p:cNvSpPr>
              <p:nvPr/>
            </p:nvSpPr>
            <p:spPr bwMode="auto">
              <a:xfrm>
                <a:off x="5798056" y="3721856"/>
                <a:ext cx="620983" cy="653255"/>
              </a:xfrm>
              <a:custGeom>
                <a:avLst/>
                <a:gdLst>
                  <a:gd name="T0" fmla="*/ 0 w 864"/>
                  <a:gd name="T1" fmla="*/ 0 h 720"/>
                  <a:gd name="T2" fmla="*/ 518070 w 864"/>
                  <a:gd name="T3" fmla="*/ 0 h 720"/>
                  <a:gd name="T4" fmla="*/ 518070 w 864"/>
                  <a:gd name="T5" fmla="*/ 640559 h 720"/>
                  <a:gd name="T6" fmla="*/ 0 60000 65536"/>
                  <a:gd name="T7" fmla="*/ 0 60000 65536"/>
                  <a:gd name="T8" fmla="*/ 0 60000 65536"/>
                  <a:gd name="T9" fmla="*/ 0 w 864"/>
                  <a:gd name="T10" fmla="*/ 0 h 720"/>
                  <a:gd name="T11" fmla="*/ 864 w 864"/>
                  <a:gd name="T12" fmla="*/ 720 h 72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864" h="720">
                    <a:moveTo>
                      <a:pt x="0" y="0"/>
                    </a:moveTo>
                    <a:lnTo>
                      <a:pt x="864" y="0"/>
                    </a:lnTo>
                    <a:lnTo>
                      <a:pt x="864" y="720"/>
                    </a:ln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 sz="1600">
                  <a:solidFill>
                    <a:srgbClr val="C00000"/>
                  </a:solidFill>
                </a:endParaRPr>
              </a:p>
            </p:txBody>
          </p:sp>
          <p:sp>
            <p:nvSpPr>
              <p:cNvPr id="19" name="Freeform 8"/>
              <p:cNvSpPr>
                <a:spLocks/>
              </p:cNvSpPr>
              <p:nvPr/>
            </p:nvSpPr>
            <p:spPr bwMode="auto">
              <a:xfrm flipH="1">
                <a:off x="2925852" y="3721856"/>
                <a:ext cx="701687" cy="633345"/>
              </a:xfrm>
              <a:custGeom>
                <a:avLst/>
                <a:gdLst>
                  <a:gd name="T0" fmla="*/ 0 w 864"/>
                  <a:gd name="T1" fmla="*/ 0 h 720"/>
                  <a:gd name="T2" fmla="*/ 516121 w 864"/>
                  <a:gd name="T3" fmla="*/ 0 h 720"/>
                  <a:gd name="T4" fmla="*/ 516121 w 864"/>
                  <a:gd name="T5" fmla="*/ 640559 h 720"/>
                  <a:gd name="T6" fmla="*/ 0 60000 65536"/>
                  <a:gd name="T7" fmla="*/ 0 60000 65536"/>
                  <a:gd name="T8" fmla="*/ 0 60000 65536"/>
                  <a:gd name="T9" fmla="*/ 0 w 864"/>
                  <a:gd name="T10" fmla="*/ 0 h 720"/>
                  <a:gd name="T11" fmla="*/ 864 w 864"/>
                  <a:gd name="T12" fmla="*/ 720 h 72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864" h="720">
                    <a:moveTo>
                      <a:pt x="0" y="0"/>
                    </a:moveTo>
                    <a:lnTo>
                      <a:pt x="864" y="0"/>
                    </a:lnTo>
                    <a:lnTo>
                      <a:pt x="864" y="720"/>
                    </a:ln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 sz="1600">
                  <a:solidFill>
                    <a:srgbClr val="C00000"/>
                  </a:solidFill>
                </a:endParaRPr>
              </a:p>
            </p:txBody>
          </p:sp>
          <p:sp>
            <p:nvSpPr>
              <p:cNvPr id="20" name="Text Box 10"/>
              <p:cNvSpPr txBox="1">
                <a:spLocks noChangeArrowheads="1"/>
              </p:cNvSpPr>
              <p:nvPr/>
            </p:nvSpPr>
            <p:spPr bwMode="auto">
              <a:xfrm>
                <a:off x="3007726" y="3415172"/>
                <a:ext cx="723895" cy="3807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0" hangingPunct="0"/>
                <a:r>
                  <a:rPr lang="en-US" dirty="0" smtClean="0">
                    <a:solidFill>
                      <a:srgbClr val="C00000"/>
                    </a:solidFill>
                  </a:rPr>
                  <a:t>TRUE</a:t>
                </a:r>
                <a:endParaRPr lang="en-US" dirty="0">
                  <a:solidFill>
                    <a:srgbClr val="C00000"/>
                  </a:solidFill>
                </a:endParaRPr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2207154" y="4357694"/>
                <a:ext cx="1473806" cy="740417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rgbClr val="C00000"/>
                    </a:solidFill>
                    <a:ea typeface="Tahoma" pitchFamily="34" charset="0"/>
                    <a:cs typeface="Tahoma" pitchFamily="34" charset="0"/>
                  </a:rPr>
                  <a:t>STATEMENT</a:t>
                </a:r>
                <a:endParaRPr lang="en-US" dirty="0">
                  <a:solidFill>
                    <a:srgbClr val="C00000"/>
                  </a:solidFill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22" name="Rectangle 21"/>
              <p:cNvSpPr/>
              <p:nvPr/>
            </p:nvSpPr>
            <p:spPr>
              <a:xfrm>
                <a:off x="5679879" y="4375111"/>
                <a:ext cx="1473806" cy="740417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rgbClr val="C00000"/>
                    </a:solidFill>
                    <a:ea typeface="Tahoma" pitchFamily="34" charset="0"/>
                    <a:cs typeface="Tahoma" pitchFamily="34" charset="0"/>
                  </a:rPr>
                  <a:t>STATEMENT</a:t>
                </a:r>
                <a:endParaRPr lang="en-US" dirty="0">
                  <a:solidFill>
                    <a:srgbClr val="C00000"/>
                  </a:solidFill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25" name="Line 6"/>
              <p:cNvSpPr>
                <a:spLocks noChangeShapeType="1"/>
              </p:cNvSpPr>
              <p:nvPr/>
            </p:nvSpPr>
            <p:spPr bwMode="auto">
              <a:xfrm>
                <a:off x="6437218" y="5095927"/>
                <a:ext cx="0" cy="77005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none" w="med" len="med"/>
              </a:ln>
            </p:spPr>
            <p:txBody>
              <a:bodyPr/>
              <a:lstStyle/>
              <a:p>
                <a:endParaRPr lang="en-US" sz="1600">
                  <a:solidFill>
                    <a:srgbClr val="C00000"/>
                  </a:solidFill>
                </a:endParaRPr>
              </a:p>
            </p:txBody>
          </p:sp>
          <p:cxnSp>
            <p:nvCxnSpPr>
              <p:cNvPr id="30" name="Straight Arrow Connector 29"/>
              <p:cNvCxnSpPr>
                <a:endCxn id="28" idx="0"/>
              </p:cNvCxnSpPr>
              <p:nvPr/>
            </p:nvCxnSpPr>
            <p:spPr>
              <a:xfrm>
                <a:off x="2947976" y="5848367"/>
                <a:ext cx="1757642" cy="1588"/>
              </a:xfrm>
              <a:prstGeom prst="straightConnector1">
                <a:avLst/>
              </a:prstGeom>
              <a:ln w="19050" cmpd="sng">
                <a:solidFill>
                  <a:schemeClr val="tx1"/>
                </a:solidFill>
                <a:tailEnd type="triangle"/>
              </a:ln>
              <a:effectLst>
                <a:outerShdw blurRad="50800" dist="50800" dir="5400000" algn="ctr" rotWithShape="0">
                  <a:schemeClr val="bg1"/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Arrow Connector 30"/>
              <p:cNvCxnSpPr/>
              <p:nvPr/>
            </p:nvCxnSpPr>
            <p:spPr>
              <a:xfrm>
                <a:off x="4714876" y="5857892"/>
                <a:ext cx="1714512" cy="1588"/>
              </a:xfrm>
              <a:prstGeom prst="straightConnector1">
                <a:avLst/>
              </a:prstGeom>
              <a:ln w="19050" cmpd="sng">
                <a:solidFill>
                  <a:schemeClr val="tx1"/>
                </a:solidFill>
                <a:headEnd type="triangle"/>
                <a:tailEnd type="none"/>
              </a:ln>
              <a:effectLst>
                <a:outerShdw blurRad="50800" dist="50800" dir="5400000" algn="ctr" rotWithShape="0">
                  <a:schemeClr val="bg1"/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>
                <a:stCxn id="11" idx="2"/>
              </p:cNvCxnSpPr>
              <p:nvPr/>
            </p:nvCxnSpPr>
            <p:spPr>
              <a:xfrm rot="5400000">
                <a:off x="3713" y="5124734"/>
                <a:ext cx="2443926" cy="22523"/>
              </a:xfrm>
              <a:prstGeom prst="line">
                <a:avLst/>
              </a:prstGeom>
              <a:ln w="1905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Arrow Connector 33"/>
              <p:cNvCxnSpPr/>
              <p:nvPr/>
            </p:nvCxnSpPr>
            <p:spPr>
              <a:xfrm>
                <a:off x="1214414" y="6357958"/>
                <a:ext cx="3429024" cy="1588"/>
              </a:xfrm>
              <a:prstGeom prst="straightConnector1">
                <a:avLst/>
              </a:prstGeom>
              <a:ln w="19050" cmpd="sng">
                <a:solidFill>
                  <a:schemeClr val="tx1"/>
                </a:solidFill>
                <a:tailEnd type="triangle"/>
              </a:ln>
              <a:effectLst>
                <a:outerShdw blurRad="50800" dist="50800" dir="5400000" algn="ctr" rotWithShape="0">
                  <a:schemeClr val="bg1"/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dirty="0" err="1" smtClean="0"/>
              <a:t>Contoh</a:t>
            </a:r>
            <a:r>
              <a:rPr lang="en-US" dirty="0" smtClean="0"/>
              <a:t> K</a:t>
            </a:r>
            <a:r>
              <a:rPr lang="id-ID" dirty="0" smtClean="0"/>
              <a:t>ode Program</a:t>
            </a:r>
            <a:endParaRPr lang="en-US" dirty="0" smtClean="0"/>
          </a:p>
        </p:txBody>
      </p:sp>
      <p:sp>
        <p:nvSpPr>
          <p:cNvPr id="19459" name="Rectangle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en-GB" sz="28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sz="2800" dirty="0" smtClean="0">
                <a:latin typeface="Courier New" pitchFamily="49" charset="0"/>
                <a:cs typeface="Courier New" pitchFamily="49" charset="0"/>
              </a:rPr>
              <a:t> grade = 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15</a:t>
            </a:r>
            <a:r>
              <a:rPr lang="en-GB" sz="2800" dirty="0" smtClean="0">
                <a:latin typeface="Courier New" pitchFamily="49" charset="0"/>
                <a:cs typeface="Courier New" pitchFamily="49" charset="0"/>
              </a:rPr>
              <a:t>; 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endParaRPr lang="en-GB" sz="2800" dirty="0" smtClean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80000"/>
              </a:lnSpc>
              <a:buNone/>
            </a:pPr>
            <a:r>
              <a:rPr lang="en-GB" sz="2800" dirty="0" smtClean="0">
                <a:latin typeface="Courier New" pitchFamily="49" charset="0"/>
                <a:cs typeface="Courier New" pitchFamily="49" charset="0"/>
              </a:rPr>
              <a:t>if( grade &gt;</a:t>
            </a:r>
            <a:r>
              <a:rPr lang="id-ID" sz="2800" dirty="0" smtClean="0">
                <a:latin typeface="Courier New" pitchFamily="49" charset="0"/>
                <a:cs typeface="Courier New" pitchFamily="49" charset="0"/>
              </a:rPr>
              <a:t>=</a:t>
            </a:r>
            <a:r>
              <a:rPr lang="en-GB" sz="28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id-ID" sz="2800" dirty="0" smtClean="0">
                <a:latin typeface="Courier New" pitchFamily="49" charset="0"/>
                <a:cs typeface="Courier New" pitchFamily="49" charset="0"/>
              </a:rPr>
              <a:t>17</a:t>
            </a:r>
            <a:r>
              <a:rPr lang="en-GB" sz="2800" dirty="0" smtClean="0">
                <a:latin typeface="Courier New" pitchFamily="49" charset="0"/>
                <a:cs typeface="Courier New" pitchFamily="49" charset="0"/>
              </a:rPr>
              <a:t> ){ </a:t>
            </a:r>
          </a:p>
          <a:p>
            <a:pPr>
              <a:lnSpc>
                <a:spcPct val="80000"/>
              </a:lnSpc>
              <a:buNone/>
            </a:pPr>
            <a:r>
              <a:rPr lang="en-GB" sz="28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id-ID" sz="2800" dirty="0" smtClean="0">
                <a:latin typeface="Courier New" pitchFamily="49" charset="0"/>
                <a:cs typeface="Courier New" pitchFamily="49" charset="0"/>
              </a:rPr>
              <a:t> cout&lt;&lt;“Sudah cukup Umur";</a:t>
            </a:r>
            <a:endParaRPr lang="en-GB" sz="2800" dirty="0" smtClean="0"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en-GB" sz="2800" dirty="0" smtClean="0">
                <a:latin typeface="Courier New" pitchFamily="49" charset="0"/>
                <a:cs typeface="Courier New" pitchFamily="49" charset="0"/>
              </a:rPr>
              <a:t>} 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en-GB" sz="2800" dirty="0" smtClean="0">
                <a:latin typeface="Courier New" pitchFamily="49" charset="0"/>
                <a:cs typeface="Courier New" pitchFamily="49" charset="0"/>
              </a:rPr>
              <a:t>else if( grade &gt;</a:t>
            </a:r>
            <a:r>
              <a:rPr lang="id-ID" sz="2800" dirty="0" smtClean="0">
                <a:latin typeface="Courier New" pitchFamily="49" charset="0"/>
                <a:cs typeface="Courier New" pitchFamily="49" charset="0"/>
              </a:rPr>
              <a:t>=</a:t>
            </a:r>
            <a:r>
              <a:rPr lang="en-GB" sz="28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id-ID" sz="2800" dirty="0" smtClean="0">
                <a:latin typeface="Courier New" pitchFamily="49" charset="0"/>
                <a:cs typeface="Courier New" pitchFamily="49" charset="0"/>
              </a:rPr>
              <a:t>13</a:t>
            </a:r>
            <a:r>
              <a:rPr lang="en-GB" sz="2800" dirty="0" smtClean="0">
                <a:latin typeface="Courier New" pitchFamily="49" charset="0"/>
                <a:cs typeface="Courier New" pitchFamily="49" charset="0"/>
              </a:rPr>
              <a:t> ){ </a:t>
            </a:r>
          </a:p>
          <a:p>
            <a:pPr>
              <a:lnSpc>
                <a:spcPct val="80000"/>
              </a:lnSpc>
              <a:buNone/>
            </a:pPr>
            <a:r>
              <a:rPr lang="en-GB" sz="28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id-ID" sz="2800" dirty="0" smtClean="0">
                <a:latin typeface="Courier New" pitchFamily="49" charset="0"/>
                <a:cs typeface="Courier New" pitchFamily="49" charset="0"/>
              </a:rPr>
              <a:t> cout&lt;&lt;“Belum cukup umur";</a:t>
            </a:r>
            <a:endParaRPr lang="en-GB" sz="2800" dirty="0" smtClean="0"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en-GB" sz="2800" dirty="0" smtClean="0">
                <a:latin typeface="Courier New" pitchFamily="49" charset="0"/>
                <a:cs typeface="Courier New" pitchFamily="49" charset="0"/>
              </a:rPr>
              <a:t>} 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en-GB" sz="2800" dirty="0" smtClean="0">
                <a:latin typeface="Courier New" pitchFamily="49" charset="0"/>
                <a:cs typeface="Courier New" pitchFamily="49" charset="0"/>
              </a:rPr>
              <a:t>else{ </a:t>
            </a:r>
          </a:p>
          <a:p>
            <a:pPr>
              <a:lnSpc>
                <a:spcPct val="80000"/>
              </a:lnSpc>
              <a:buNone/>
            </a:pPr>
            <a:r>
              <a:rPr lang="en-GB" sz="28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id-ID" sz="2800" dirty="0" smtClean="0">
                <a:latin typeface="Courier New" pitchFamily="49" charset="0"/>
                <a:cs typeface="Courier New" pitchFamily="49" charset="0"/>
              </a:rPr>
              <a:t> cout&lt;&lt;“Maaf, anda masih kecil";</a:t>
            </a:r>
            <a:endParaRPr lang="en-GB" sz="2800" dirty="0" smtClean="0"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en-GB" sz="2800" dirty="0" smtClean="0">
                <a:latin typeface="Courier New" pitchFamily="49" charset="0"/>
                <a:cs typeface="Courier New" pitchFamily="49" charset="0"/>
              </a:rPr>
              <a:t>} 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endParaRPr lang="en-US" sz="2800" dirty="0" smtClean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kern="0" dirty="0" smtClean="0">
                <a:latin typeface="+mn-lt"/>
              </a:rPr>
              <a:t>Latihan di kelas !</a:t>
            </a:r>
            <a:endParaRPr lang="id-ID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Buatlah konversi nilai huruf ke angka !</a:t>
            </a:r>
          </a:p>
          <a:p>
            <a:pPr>
              <a:buNone/>
            </a:pPr>
            <a:r>
              <a:rPr lang="id-ID" dirty="0" smtClean="0"/>
              <a:t>	A = 80-100</a:t>
            </a:r>
          </a:p>
          <a:p>
            <a:pPr>
              <a:buNone/>
            </a:pPr>
            <a:r>
              <a:rPr lang="id-ID" dirty="0" smtClean="0"/>
              <a:t>	B = 60-79</a:t>
            </a:r>
          </a:p>
          <a:p>
            <a:pPr>
              <a:buNone/>
            </a:pPr>
            <a:r>
              <a:rPr lang="id-ID" dirty="0" smtClean="0"/>
              <a:t>   C = 0-60</a:t>
            </a:r>
          </a:p>
          <a:p>
            <a:pPr>
              <a:buNone/>
            </a:pPr>
            <a:endParaRPr lang="id-ID" dirty="0" smtClean="0"/>
          </a:p>
          <a:p>
            <a:pPr>
              <a:buNone/>
            </a:pPr>
            <a:r>
              <a:rPr lang="id-ID" dirty="0" smtClean="0"/>
              <a:t>	</a:t>
            </a:r>
            <a:endParaRPr lang="id-ID" dirty="0"/>
          </a:p>
        </p:txBody>
      </p:sp>
      <p:pic>
        <p:nvPicPr>
          <p:cNvPr id="52226" name="Picture 2" descr="http://abdillahworlds.files.wordpress.com/2012/11/wpid-ilustrasi_mengajar_v_kartun1.jpg"/>
          <p:cNvPicPr>
            <a:picLocks noChangeAspect="1" noChangeArrowheads="1"/>
          </p:cNvPicPr>
          <p:nvPr/>
        </p:nvPicPr>
        <p:blipFill>
          <a:blip r:embed="rId2" cstate="print"/>
          <a:srcRect l="3659" r="3658"/>
          <a:stretch>
            <a:fillRect/>
          </a:stretch>
        </p:blipFill>
        <p:spPr bwMode="auto">
          <a:xfrm>
            <a:off x="3635896" y="2348880"/>
            <a:ext cx="5472608" cy="29523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id-ID" dirty="0" smtClean="0"/>
              <a:t>Jawaban</a:t>
            </a:r>
            <a:endParaRPr lang="en-US" dirty="0" smtClean="0"/>
          </a:p>
        </p:txBody>
      </p:sp>
      <p:sp>
        <p:nvSpPr>
          <p:cNvPr id="19459" name="Rectangle 3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en-GB" sz="28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sz="2800" dirty="0" smtClean="0">
                <a:latin typeface="Courier New" pitchFamily="49" charset="0"/>
                <a:cs typeface="Courier New" pitchFamily="49" charset="0"/>
              </a:rPr>
              <a:t> grade = 68; 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endParaRPr lang="en-GB" sz="2800" dirty="0" smtClean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80000"/>
              </a:lnSpc>
              <a:buNone/>
            </a:pPr>
            <a:r>
              <a:rPr lang="en-GB" sz="2800" dirty="0" smtClean="0">
                <a:latin typeface="Courier New" pitchFamily="49" charset="0"/>
                <a:cs typeface="Courier New" pitchFamily="49" charset="0"/>
              </a:rPr>
              <a:t>If</a:t>
            </a:r>
            <a:r>
              <a:rPr lang="id-ID" sz="28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GB" sz="2800" dirty="0" smtClean="0">
                <a:latin typeface="Courier New" pitchFamily="49" charset="0"/>
                <a:cs typeface="Courier New" pitchFamily="49" charset="0"/>
              </a:rPr>
              <a:t>( grade &gt;</a:t>
            </a:r>
            <a:r>
              <a:rPr lang="id-ID" sz="2800" dirty="0" smtClean="0">
                <a:latin typeface="Courier New" pitchFamily="49" charset="0"/>
                <a:cs typeface="Courier New" pitchFamily="49" charset="0"/>
              </a:rPr>
              <a:t>=</a:t>
            </a:r>
            <a:r>
              <a:rPr lang="en-GB" sz="28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id-ID" sz="2800" dirty="0" smtClean="0">
                <a:latin typeface="Courier New" pitchFamily="49" charset="0"/>
                <a:cs typeface="Courier New" pitchFamily="49" charset="0"/>
              </a:rPr>
              <a:t>8</a:t>
            </a:r>
            <a:r>
              <a:rPr lang="en-GB" sz="2800" dirty="0" smtClean="0">
                <a:latin typeface="Courier New" pitchFamily="49" charset="0"/>
                <a:cs typeface="Courier New" pitchFamily="49" charset="0"/>
              </a:rPr>
              <a:t>0 )</a:t>
            </a:r>
            <a:r>
              <a:rPr lang="id-ID" sz="2800" dirty="0" smtClean="0">
                <a:latin typeface="Courier New" pitchFamily="49" charset="0"/>
                <a:cs typeface="Courier New" pitchFamily="49" charset="0"/>
              </a:rPr>
              <a:t> &amp;&amp; </a:t>
            </a:r>
            <a:r>
              <a:rPr lang="en-GB" sz="2800" dirty="0" smtClean="0">
                <a:latin typeface="Courier New" pitchFamily="49" charset="0"/>
                <a:cs typeface="Courier New" pitchFamily="49" charset="0"/>
              </a:rPr>
              <a:t>( grade &lt;</a:t>
            </a:r>
            <a:r>
              <a:rPr lang="id-ID" sz="2800" dirty="0" smtClean="0">
                <a:latin typeface="Courier New" pitchFamily="49" charset="0"/>
                <a:cs typeface="Courier New" pitchFamily="49" charset="0"/>
              </a:rPr>
              <a:t>=10</a:t>
            </a:r>
            <a:r>
              <a:rPr lang="en-GB" sz="2800" dirty="0" smtClean="0">
                <a:latin typeface="Courier New" pitchFamily="49" charset="0"/>
                <a:cs typeface="Courier New" pitchFamily="49" charset="0"/>
              </a:rPr>
              <a:t>0 )</a:t>
            </a:r>
            <a:r>
              <a:rPr lang="id-ID" sz="2800" dirty="0" smtClean="0">
                <a:latin typeface="Courier New" pitchFamily="49" charset="0"/>
                <a:cs typeface="Courier New" pitchFamily="49" charset="0"/>
              </a:rPr>
              <a:t>) </a:t>
            </a:r>
            <a:r>
              <a:rPr lang="en-GB" sz="2800" dirty="0" smtClean="0">
                <a:latin typeface="Courier New" pitchFamily="49" charset="0"/>
                <a:cs typeface="Courier New" pitchFamily="49" charset="0"/>
              </a:rPr>
              <a:t>{ </a:t>
            </a:r>
          </a:p>
          <a:p>
            <a:pPr>
              <a:lnSpc>
                <a:spcPct val="80000"/>
              </a:lnSpc>
              <a:buNone/>
            </a:pPr>
            <a:r>
              <a:rPr lang="en-GB" sz="28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id-ID" sz="2800" dirty="0" smtClean="0">
                <a:latin typeface="Courier New" pitchFamily="49" charset="0"/>
                <a:cs typeface="Courier New" pitchFamily="49" charset="0"/>
              </a:rPr>
              <a:t> cout&lt;&lt;"A";</a:t>
            </a:r>
            <a:endParaRPr lang="en-GB" sz="2800" dirty="0" smtClean="0"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en-GB" sz="2800" dirty="0" smtClean="0">
                <a:latin typeface="Courier New" pitchFamily="49" charset="0"/>
                <a:cs typeface="Courier New" pitchFamily="49" charset="0"/>
              </a:rPr>
              <a:t>} 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en-GB" sz="2800" dirty="0" smtClean="0">
                <a:latin typeface="Courier New" pitchFamily="49" charset="0"/>
                <a:cs typeface="Courier New" pitchFamily="49" charset="0"/>
              </a:rPr>
              <a:t>else if</a:t>
            </a:r>
            <a:r>
              <a:rPr lang="id-ID" sz="28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GB" sz="2800" dirty="0" smtClean="0">
                <a:latin typeface="Courier New" pitchFamily="49" charset="0"/>
                <a:cs typeface="Courier New" pitchFamily="49" charset="0"/>
              </a:rPr>
              <a:t>( grade &gt;</a:t>
            </a:r>
            <a:r>
              <a:rPr lang="id-ID" sz="2800" dirty="0" smtClean="0">
                <a:latin typeface="Courier New" pitchFamily="49" charset="0"/>
                <a:cs typeface="Courier New" pitchFamily="49" charset="0"/>
              </a:rPr>
              <a:t>=</a:t>
            </a:r>
            <a:r>
              <a:rPr lang="en-GB" sz="2800" dirty="0" smtClean="0">
                <a:latin typeface="Courier New" pitchFamily="49" charset="0"/>
                <a:cs typeface="Courier New" pitchFamily="49" charset="0"/>
              </a:rPr>
              <a:t> 60 )</a:t>
            </a:r>
            <a:r>
              <a:rPr lang="id-ID" sz="2800" dirty="0" smtClean="0">
                <a:latin typeface="Courier New" pitchFamily="49" charset="0"/>
                <a:cs typeface="Courier New" pitchFamily="49" charset="0"/>
              </a:rPr>
              <a:t> &amp;&amp; ( grade &lt;=79))</a:t>
            </a:r>
            <a:r>
              <a:rPr lang="en-GB" sz="2800" dirty="0" smtClean="0">
                <a:latin typeface="Courier New" pitchFamily="49" charset="0"/>
                <a:cs typeface="Courier New" pitchFamily="49" charset="0"/>
              </a:rPr>
              <a:t>{ </a:t>
            </a:r>
          </a:p>
          <a:p>
            <a:pPr>
              <a:lnSpc>
                <a:spcPct val="80000"/>
              </a:lnSpc>
              <a:buNone/>
            </a:pPr>
            <a:r>
              <a:rPr lang="en-GB" sz="28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id-ID" sz="2800" dirty="0" smtClean="0">
                <a:latin typeface="Courier New" pitchFamily="49" charset="0"/>
                <a:cs typeface="Courier New" pitchFamily="49" charset="0"/>
              </a:rPr>
              <a:t> cout&lt;&lt;“B";</a:t>
            </a:r>
            <a:endParaRPr lang="en-GB" sz="2800" dirty="0" smtClean="0"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en-GB" sz="2800" dirty="0" smtClean="0">
                <a:latin typeface="Courier New" pitchFamily="49" charset="0"/>
                <a:cs typeface="Courier New" pitchFamily="49" charset="0"/>
              </a:rPr>
              <a:t>} 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en-GB" sz="2800" dirty="0" smtClean="0">
                <a:latin typeface="Courier New" pitchFamily="49" charset="0"/>
                <a:cs typeface="Courier New" pitchFamily="49" charset="0"/>
              </a:rPr>
              <a:t>Else</a:t>
            </a:r>
            <a:r>
              <a:rPr lang="id-ID" sz="2800" dirty="0" smtClean="0">
                <a:latin typeface="Courier New" pitchFamily="49" charset="0"/>
                <a:cs typeface="Courier New" pitchFamily="49" charset="0"/>
              </a:rPr>
              <a:t> if ((grade&gt;=0) &amp;&amp; (grade&lt;60))</a:t>
            </a:r>
            <a:r>
              <a:rPr lang="en-GB" sz="2800" dirty="0" smtClean="0">
                <a:latin typeface="Courier New" pitchFamily="49" charset="0"/>
                <a:cs typeface="Courier New" pitchFamily="49" charset="0"/>
              </a:rPr>
              <a:t>{ </a:t>
            </a:r>
          </a:p>
          <a:p>
            <a:pPr>
              <a:lnSpc>
                <a:spcPct val="80000"/>
              </a:lnSpc>
              <a:buNone/>
            </a:pPr>
            <a:r>
              <a:rPr lang="en-GB" sz="28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id-ID" sz="2800" dirty="0" smtClean="0">
                <a:latin typeface="Courier New" pitchFamily="49" charset="0"/>
                <a:cs typeface="Courier New" pitchFamily="49" charset="0"/>
              </a:rPr>
              <a:t> cout&lt;&lt;“C";</a:t>
            </a:r>
            <a:endParaRPr lang="en-GB" sz="2800" dirty="0" smtClean="0"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en-GB" sz="2800" dirty="0" smtClean="0">
                <a:latin typeface="Courier New" pitchFamily="49" charset="0"/>
                <a:cs typeface="Courier New" pitchFamily="49" charset="0"/>
              </a:rPr>
              <a:t>} </a:t>
            </a:r>
            <a:endParaRPr lang="id-ID" sz="2800" dirty="0" smtClean="0"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id-ID" sz="2800" dirty="0" smtClean="0">
                <a:latin typeface="Courier New" pitchFamily="49" charset="0"/>
                <a:cs typeface="Courier New" pitchFamily="49" charset="0"/>
              </a:rPr>
              <a:t>Else{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id-ID" sz="2800" dirty="0" smtClean="0">
                <a:latin typeface="Courier New" pitchFamily="49" charset="0"/>
                <a:cs typeface="Courier New" pitchFamily="49" charset="0"/>
              </a:rPr>
              <a:t>    cout&lt;&lt;“error”;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id-ID" sz="2800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endParaRPr lang="id-ID" sz="2800" dirty="0" smtClean="0"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endParaRPr lang="en-GB" sz="2800" dirty="0" smtClean="0"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endParaRPr lang="en-US" sz="2800" dirty="0" smtClean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GB" dirty="0" smtClean="0"/>
              <a:t>Statement switch</a:t>
            </a:r>
            <a:endParaRPr lang="en-US" dirty="0" smtClean="0"/>
          </a:p>
        </p:txBody>
      </p:sp>
      <p:sp>
        <p:nvSpPr>
          <p:cNvPr id="23555" name="Rectangle 3"/>
          <p:cNvSpPr>
            <a:spLocks noGrp="1"/>
          </p:cNvSpPr>
          <p:nvPr>
            <p:ph idx="1"/>
          </p:nvPr>
        </p:nvSpPr>
        <p:spPr>
          <a:xfrm>
            <a:off x="575444" y="1628800"/>
            <a:ext cx="8101012" cy="4114800"/>
          </a:xfrm>
        </p:spPr>
        <p:txBody>
          <a:bodyPr>
            <a:noAutofit/>
          </a:bodyPr>
          <a:lstStyle/>
          <a:p>
            <a:pPr eaLnBrk="1" hangingPunct="1">
              <a:lnSpc>
                <a:spcPct val="80000"/>
              </a:lnSpc>
            </a:pPr>
            <a:r>
              <a:rPr lang="en-GB" dirty="0" smtClean="0"/>
              <a:t>Switch </a:t>
            </a:r>
            <a:r>
              <a:rPr lang="en-GB" dirty="0" err="1"/>
              <a:t>m</a:t>
            </a:r>
            <a:r>
              <a:rPr lang="en-GB" dirty="0" err="1" smtClean="0"/>
              <a:t>emperbolehkan</a:t>
            </a:r>
            <a:r>
              <a:rPr lang="en-GB" dirty="0" smtClean="0"/>
              <a:t> </a:t>
            </a:r>
            <a:r>
              <a:rPr lang="en-GB" dirty="0" err="1" smtClean="0"/>
              <a:t>percabangan</a:t>
            </a:r>
            <a:r>
              <a:rPr lang="en-GB" dirty="0" smtClean="0"/>
              <a:t> </a:t>
            </a:r>
            <a:r>
              <a:rPr lang="en-GB" dirty="0" err="1" smtClean="0"/>
              <a:t>pada</a:t>
            </a:r>
            <a:r>
              <a:rPr lang="en-GB" dirty="0" smtClean="0"/>
              <a:t> multiple outcomes. </a:t>
            </a:r>
          </a:p>
          <a:p>
            <a:pPr eaLnBrk="1" hangingPunct="1">
              <a:lnSpc>
                <a:spcPct val="80000"/>
              </a:lnSpc>
            </a:pPr>
            <a:r>
              <a:rPr lang="en-GB" dirty="0" err="1" smtClean="0"/>
              <a:t>Eksekusi</a:t>
            </a:r>
            <a:r>
              <a:rPr lang="en-GB" dirty="0" smtClean="0"/>
              <a:t> </a:t>
            </a:r>
            <a:r>
              <a:rPr lang="en-GB" dirty="0" err="1" smtClean="0"/>
              <a:t>dari</a:t>
            </a:r>
            <a:r>
              <a:rPr lang="en-GB" dirty="0" smtClean="0"/>
              <a:t> </a:t>
            </a:r>
            <a:r>
              <a:rPr lang="en-GB" dirty="0" err="1" smtClean="0"/>
              <a:t>statemen</a:t>
            </a:r>
            <a:r>
              <a:rPr lang="en-GB" dirty="0" smtClean="0"/>
              <a:t> </a:t>
            </a:r>
            <a:r>
              <a:rPr lang="en-GB" b="1" dirty="0" smtClean="0"/>
              <a:t>break</a:t>
            </a:r>
            <a:r>
              <a:rPr lang="en-GB" dirty="0" smtClean="0"/>
              <a:t> </a:t>
            </a:r>
            <a:r>
              <a:rPr lang="en-GB" dirty="0" err="1" smtClean="0"/>
              <a:t>pada</a:t>
            </a:r>
            <a:r>
              <a:rPr lang="en-GB" dirty="0" smtClean="0"/>
              <a:t> </a:t>
            </a:r>
            <a:r>
              <a:rPr lang="en-GB" dirty="0" err="1" smtClean="0"/>
              <a:t>statemen</a:t>
            </a:r>
            <a:r>
              <a:rPr lang="en-GB" dirty="0" smtClean="0"/>
              <a:t> switch </a:t>
            </a:r>
            <a:r>
              <a:rPr lang="en-GB" dirty="0" err="1" smtClean="0"/>
              <a:t>secara</a:t>
            </a:r>
            <a:r>
              <a:rPr lang="en-GB" dirty="0" smtClean="0"/>
              <a:t> </a:t>
            </a:r>
            <a:r>
              <a:rPr lang="en-GB" dirty="0" err="1" smtClean="0"/>
              <a:t>langsung</a:t>
            </a:r>
            <a:r>
              <a:rPr lang="en-GB" dirty="0" smtClean="0"/>
              <a:t> </a:t>
            </a:r>
            <a:r>
              <a:rPr lang="en-GB" dirty="0" err="1" smtClean="0"/>
              <a:t>mengeluarkan</a:t>
            </a:r>
            <a:r>
              <a:rPr lang="en-GB" dirty="0" smtClean="0"/>
              <a:t> </a:t>
            </a:r>
            <a:r>
              <a:rPr lang="en-GB" dirty="0" err="1" smtClean="0"/>
              <a:t>struktur</a:t>
            </a:r>
            <a:r>
              <a:rPr lang="en-GB" dirty="0" smtClean="0"/>
              <a:t> switch </a:t>
            </a:r>
          </a:p>
          <a:p>
            <a:r>
              <a:rPr lang="en-GB" dirty="0" err="1"/>
              <a:t>Ekspresi</a:t>
            </a:r>
            <a:r>
              <a:rPr lang="en-GB" dirty="0"/>
              <a:t> switch</a:t>
            </a:r>
          </a:p>
          <a:p>
            <a:pPr lvl="1"/>
            <a:r>
              <a:rPr lang="en-GB" dirty="0" err="1"/>
              <a:t>Merupakan</a:t>
            </a:r>
            <a:r>
              <a:rPr lang="en-GB" dirty="0"/>
              <a:t> integer </a:t>
            </a:r>
            <a:r>
              <a:rPr lang="en-GB" dirty="0" err="1"/>
              <a:t>atau</a:t>
            </a:r>
            <a:r>
              <a:rPr lang="en-GB" dirty="0"/>
              <a:t> </a:t>
            </a:r>
            <a:r>
              <a:rPr lang="en-GB" dirty="0" err="1"/>
              <a:t>karakter</a:t>
            </a:r>
            <a:r>
              <a:rPr lang="en-GB" dirty="0"/>
              <a:t> </a:t>
            </a:r>
            <a:r>
              <a:rPr lang="en-GB" dirty="0" err="1"/>
              <a:t>ekspresi</a:t>
            </a:r>
            <a:r>
              <a:rPr lang="en-GB" dirty="0"/>
              <a:t> </a:t>
            </a:r>
          </a:p>
          <a:p>
            <a:r>
              <a:rPr lang="en-GB" dirty="0"/>
              <a:t>case_pilihan1, case_pilihan2 </a:t>
            </a:r>
            <a:r>
              <a:rPr lang="en-GB" dirty="0" err="1"/>
              <a:t>dan</a:t>
            </a:r>
            <a:r>
              <a:rPr lang="en-GB" dirty="0"/>
              <a:t> yang </a:t>
            </a:r>
            <a:r>
              <a:rPr lang="en-GB" dirty="0" err="1"/>
              <a:t>lainnya</a:t>
            </a:r>
            <a:r>
              <a:rPr lang="en-GB" dirty="0"/>
              <a:t>, </a:t>
            </a:r>
          </a:p>
          <a:p>
            <a:pPr lvl="1"/>
            <a:r>
              <a:rPr lang="en-GB" dirty="0" err="1"/>
              <a:t>merupakan</a:t>
            </a:r>
            <a:r>
              <a:rPr lang="en-GB" dirty="0"/>
              <a:t> integer unique </a:t>
            </a:r>
            <a:r>
              <a:rPr lang="en-GB" dirty="0" err="1"/>
              <a:t>atau</a:t>
            </a:r>
            <a:r>
              <a:rPr lang="en-GB" dirty="0"/>
              <a:t> </a:t>
            </a:r>
            <a:r>
              <a:rPr lang="en-GB" dirty="0" err="1"/>
              <a:t>karakter</a:t>
            </a:r>
            <a:r>
              <a:rPr lang="en-GB" dirty="0"/>
              <a:t> </a:t>
            </a:r>
            <a:r>
              <a:rPr lang="en-GB" dirty="0" err="1"/>
              <a:t>tetap</a:t>
            </a:r>
            <a:r>
              <a:rPr lang="en-GB" dirty="0"/>
              <a:t>. </a:t>
            </a:r>
          </a:p>
          <a:p>
            <a:pPr eaLnBrk="1" hangingPunct="1">
              <a:lnSpc>
                <a:spcPct val="80000"/>
              </a:lnSpc>
            </a:pPr>
            <a:endParaRPr lang="en-GB" dirty="0" smtClean="0"/>
          </a:p>
          <a:p>
            <a:pPr eaLnBrk="1" hangingPunct="1">
              <a:lnSpc>
                <a:spcPct val="80000"/>
              </a:lnSpc>
            </a:pP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Statement switch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en-GB" dirty="0"/>
              <a:t>Form statement-switch:</a:t>
            </a:r>
            <a:br>
              <a:rPr lang="en-GB" dirty="0"/>
            </a:br>
            <a:r>
              <a:rPr lang="en-GB" dirty="0"/>
              <a:t>	</a:t>
            </a:r>
            <a:r>
              <a:rPr lang="en-GB" b="1" dirty="0">
                <a:solidFill>
                  <a:srgbClr val="C00000"/>
                </a:solidFill>
                <a:latin typeface="Courier New" pitchFamily="49" charset="0"/>
              </a:rPr>
              <a:t>switch( </a:t>
            </a:r>
            <a:r>
              <a:rPr lang="en-GB" b="1" dirty="0" err="1">
                <a:solidFill>
                  <a:srgbClr val="C00000"/>
                </a:solidFill>
                <a:latin typeface="Courier New" pitchFamily="49" charset="0"/>
              </a:rPr>
              <a:t>switch_ekspresi</a:t>
            </a:r>
            <a:r>
              <a:rPr lang="en-GB" b="1" dirty="0">
                <a:solidFill>
                  <a:srgbClr val="C00000"/>
                </a:solidFill>
                <a:latin typeface="Courier New" pitchFamily="49" charset="0"/>
              </a:rPr>
              <a:t> )</a:t>
            </a:r>
            <a:r>
              <a:rPr lang="en-GB" b="1" dirty="0">
                <a:latin typeface="Courier New" pitchFamily="49" charset="0"/>
              </a:rPr>
              <a:t>{</a:t>
            </a:r>
            <a:r>
              <a:rPr lang="en-GB" b="1" dirty="0">
                <a:solidFill>
                  <a:srgbClr val="C00000"/>
                </a:solidFill>
                <a:latin typeface="Courier New" pitchFamily="49" charset="0"/>
              </a:rPr>
              <a:t> </a:t>
            </a:r>
            <a:br>
              <a:rPr lang="en-GB" b="1" dirty="0">
                <a:solidFill>
                  <a:srgbClr val="C00000"/>
                </a:solidFill>
                <a:latin typeface="Courier New" pitchFamily="49" charset="0"/>
              </a:rPr>
            </a:br>
            <a:r>
              <a:rPr lang="en-GB" b="1" dirty="0">
                <a:solidFill>
                  <a:srgbClr val="C00000"/>
                </a:solidFill>
                <a:latin typeface="Courier New" pitchFamily="49" charset="0"/>
              </a:rPr>
              <a:t>		case case_pilihan1: </a:t>
            </a:r>
            <a:br>
              <a:rPr lang="en-GB" b="1" dirty="0">
                <a:solidFill>
                  <a:srgbClr val="C00000"/>
                </a:solidFill>
                <a:latin typeface="Courier New" pitchFamily="49" charset="0"/>
              </a:rPr>
            </a:br>
            <a:r>
              <a:rPr lang="en-GB" b="1" dirty="0">
                <a:solidFill>
                  <a:srgbClr val="C00000"/>
                </a:solidFill>
                <a:latin typeface="Courier New" pitchFamily="49" charset="0"/>
              </a:rPr>
              <a:t>			statement1;// </a:t>
            </a:r>
            <a:br>
              <a:rPr lang="en-GB" b="1" dirty="0">
                <a:solidFill>
                  <a:srgbClr val="C00000"/>
                </a:solidFill>
                <a:latin typeface="Courier New" pitchFamily="49" charset="0"/>
              </a:rPr>
            </a:br>
            <a:r>
              <a:rPr lang="en-GB" b="1" dirty="0">
                <a:solidFill>
                  <a:srgbClr val="C00000"/>
                </a:solidFill>
                <a:latin typeface="Courier New" pitchFamily="49" charset="0"/>
              </a:rPr>
              <a:t>			statement2;//</a:t>
            </a:r>
            <a:r>
              <a:rPr lang="en-GB" b="1" dirty="0" err="1">
                <a:solidFill>
                  <a:srgbClr val="C00000"/>
                </a:solidFill>
                <a:latin typeface="Courier New" pitchFamily="49" charset="0"/>
              </a:rPr>
              <a:t>blok</a:t>
            </a:r>
            <a:r>
              <a:rPr lang="en-GB" b="1" dirty="0">
                <a:solidFill>
                  <a:srgbClr val="C00000"/>
                </a:solidFill>
                <a:latin typeface="Courier New" pitchFamily="49" charset="0"/>
              </a:rPr>
              <a:t> 1 </a:t>
            </a:r>
            <a:br>
              <a:rPr lang="en-GB" b="1" dirty="0">
                <a:solidFill>
                  <a:srgbClr val="C00000"/>
                </a:solidFill>
                <a:latin typeface="Courier New" pitchFamily="49" charset="0"/>
              </a:rPr>
            </a:br>
            <a:r>
              <a:rPr lang="en-GB" b="1" dirty="0">
                <a:solidFill>
                  <a:srgbClr val="C00000"/>
                </a:solidFill>
                <a:latin typeface="Courier New" pitchFamily="49" charset="0"/>
              </a:rPr>
              <a:t>			break; </a:t>
            </a:r>
            <a:br>
              <a:rPr lang="en-GB" b="1" dirty="0">
                <a:solidFill>
                  <a:srgbClr val="C00000"/>
                </a:solidFill>
                <a:latin typeface="Courier New" pitchFamily="49" charset="0"/>
              </a:rPr>
            </a:br>
            <a:r>
              <a:rPr lang="en-GB" b="1" dirty="0">
                <a:solidFill>
                  <a:srgbClr val="C00000"/>
                </a:solidFill>
                <a:latin typeface="Courier New" pitchFamily="49" charset="0"/>
              </a:rPr>
              <a:t>		case case_pilihan2: </a:t>
            </a:r>
            <a:br>
              <a:rPr lang="en-GB" b="1" dirty="0">
                <a:solidFill>
                  <a:srgbClr val="C00000"/>
                </a:solidFill>
                <a:latin typeface="Courier New" pitchFamily="49" charset="0"/>
              </a:rPr>
            </a:br>
            <a:r>
              <a:rPr lang="en-GB" b="1" dirty="0">
                <a:solidFill>
                  <a:srgbClr val="C00000"/>
                </a:solidFill>
                <a:latin typeface="Courier New" pitchFamily="49" charset="0"/>
              </a:rPr>
              <a:t>			statement1;// </a:t>
            </a:r>
            <a:br>
              <a:rPr lang="en-GB" b="1" dirty="0">
                <a:solidFill>
                  <a:srgbClr val="C00000"/>
                </a:solidFill>
                <a:latin typeface="Courier New" pitchFamily="49" charset="0"/>
              </a:rPr>
            </a:br>
            <a:r>
              <a:rPr lang="en-GB" b="1" dirty="0">
                <a:solidFill>
                  <a:srgbClr val="C00000"/>
                </a:solidFill>
                <a:latin typeface="Courier New" pitchFamily="49" charset="0"/>
              </a:rPr>
              <a:t>			statement2;//</a:t>
            </a:r>
            <a:r>
              <a:rPr lang="en-GB" b="1" dirty="0" err="1">
                <a:solidFill>
                  <a:srgbClr val="C00000"/>
                </a:solidFill>
                <a:latin typeface="Courier New" pitchFamily="49" charset="0"/>
              </a:rPr>
              <a:t>blok</a:t>
            </a:r>
            <a:r>
              <a:rPr lang="en-GB" b="1" dirty="0">
                <a:solidFill>
                  <a:srgbClr val="C00000"/>
                </a:solidFill>
                <a:latin typeface="Courier New" pitchFamily="49" charset="0"/>
              </a:rPr>
              <a:t> 2  </a:t>
            </a:r>
            <a:br>
              <a:rPr lang="en-GB" b="1" dirty="0">
                <a:solidFill>
                  <a:srgbClr val="C00000"/>
                </a:solidFill>
                <a:latin typeface="Courier New" pitchFamily="49" charset="0"/>
              </a:rPr>
            </a:br>
            <a:r>
              <a:rPr lang="en-GB" b="1" dirty="0">
                <a:solidFill>
                  <a:srgbClr val="C00000"/>
                </a:solidFill>
                <a:latin typeface="Courier New" pitchFamily="49" charset="0"/>
              </a:rPr>
              <a:t>			break; </a:t>
            </a:r>
            <a:br>
              <a:rPr lang="en-GB" b="1" dirty="0">
                <a:solidFill>
                  <a:srgbClr val="C00000"/>
                </a:solidFill>
                <a:latin typeface="Courier New" pitchFamily="49" charset="0"/>
              </a:rPr>
            </a:br>
            <a:r>
              <a:rPr lang="en-GB" b="1" dirty="0">
                <a:solidFill>
                  <a:srgbClr val="C00000"/>
                </a:solidFill>
                <a:latin typeface="Courier New" pitchFamily="49" charset="0"/>
              </a:rPr>
              <a:t>		default: </a:t>
            </a:r>
            <a:br>
              <a:rPr lang="en-GB" b="1" dirty="0">
                <a:solidFill>
                  <a:srgbClr val="C00000"/>
                </a:solidFill>
                <a:latin typeface="Courier New" pitchFamily="49" charset="0"/>
              </a:rPr>
            </a:br>
            <a:r>
              <a:rPr lang="en-GB" b="1" dirty="0">
                <a:solidFill>
                  <a:srgbClr val="C00000"/>
                </a:solidFill>
                <a:latin typeface="Courier New" pitchFamily="49" charset="0"/>
              </a:rPr>
              <a:t>			statement1;//</a:t>
            </a:r>
            <a:br>
              <a:rPr lang="en-GB" b="1" dirty="0">
                <a:solidFill>
                  <a:srgbClr val="C00000"/>
                </a:solidFill>
                <a:latin typeface="Courier New" pitchFamily="49" charset="0"/>
              </a:rPr>
            </a:br>
            <a:r>
              <a:rPr lang="en-GB" b="1" dirty="0">
                <a:solidFill>
                  <a:srgbClr val="C00000"/>
                </a:solidFill>
                <a:latin typeface="Courier New" pitchFamily="49" charset="0"/>
              </a:rPr>
              <a:t>		 	statement2;//</a:t>
            </a:r>
            <a:r>
              <a:rPr lang="en-GB" b="1" dirty="0" err="1">
                <a:solidFill>
                  <a:srgbClr val="C00000"/>
                </a:solidFill>
                <a:latin typeface="Courier New" pitchFamily="49" charset="0"/>
              </a:rPr>
              <a:t>blok</a:t>
            </a:r>
            <a:r>
              <a:rPr lang="en-GB" b="1" dirty="0">
                <a:solidFill>
                  <a:srgbClr val="C00000"/>
                </a:solidFill>
                <a:latin typeface="Courier New" pitchFamily="49" charset="0"/>
              </a:rPr>
              <a:t> n 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n-GB" b="1" dirty="0">
                <a:solidFill>
                  <a:srgbClr val="C00000"/>
                </a:solidFill>
                <a:latin typeface="Courier New" pitchFamily="49" charset="0"/>
              </a:rPr>
              <a:t/>
            </a:r>
            <a:br>
              <a:rPr lang="en-GB" b="1" dirty="0">
                <a:solidFill>
                  <a:srgbClr val="C00000"/>
                </a:solidFill>
                <a:latin typeface="Courier New" pitchFamily="49" charset="0"/>
              </a:rPr>
            </a:br>
            <a:r>
              <a:rPr lang="en-GB" b="1" dirty="0">
                <a:solidFill>
                  <a:srgbClr val="C00000"/>
                </a:solidFill>
                <a:latin typeface="Courier New" pitchFamily="49" charset="0"/>
              </a:rPr>
              <a:t>	</a:t>
            </a:r>
            <a:r>
              <a:rPr lang="en-GB" b="1" dirty="0">
                <a:latin typeface="Courier New" pitchFamily="49" charset="0"/>
              </a:rPr>
              <a:t>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542394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5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GB" dirty="0"/>
              <a:t>Flowchart Statement switch</a:t>
            </a:r>
            <a:endParaRPr lang="en-US" dirty="0" smtClean="0"/>
          </a:p>
        </p:txBody>
      </p:sp>
      <p:grpSp>
        <p:nvGrpSpPr>
          <p:cNvPr id="55" name="Group 54"/>
          <p:cNvGrpSpPr/>
          <p:nvPr/>
        </p:nvGrpSpPr>
        <p:grpSpPr>
          <a:xfrm>
            <a:off x="1257283" y="1667864"/>
            <a:ext cx="6501234" cy="4803365"/>
            <a:chOff x="2113848" y="1557965"/>
            <a:chExt cx="6501234" cy="4803365"/>
          </a:xfrm>
        </p:grpSpPr>
        <p:sp>
          <p:nvSpPr>
            <p:cNvPr id="5" name="Rectangle 4"/>
            <p:cNvSpPr/>
            <p:nvPr/>
          </p:nvSpPr>
          <p:spPr>
            <a:xfrm>
              <a:off x="4622178" y="2029500"/>
              <a:ext cx="1643074" cy="42862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50" dirty="0" smtClean="0">
                  <a:solidFill>
                    <a:srgbClr val="C00000"/>
                  </a:solidFill>
                  <a:ea typeface="Tahoma" pitchFamily="34" charset="0"/>
                  <a:cs typeface="Tahoma" pitchFamily="34" charset="0"/>
                </a:rPr>
                <a:t>BLOCK 1 STATEMENT</a:t>
              </a:r>
              <a:endParaRPr lang="en-US" sz="1050" dirty="0">
                <a:solidFill>
                  <a:srgbClr val="C00000"/>
                </a:solidFill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8" name="AutoShape 5"/>
            <p:cNvSpPr>
              <a:spLocks noChangeArrowheads="1"/>
            </p:cNvSpPr>
            <p:nvPr/>
          </p:nvSpPr>
          <p:spPr bwMode="auto">
            <a:xfrm>
              <a:off x="2276197" y="1861181"/>
              <a:ext cx="1295672" cy="782002"/>
            </a:xfrm>
            <a:prstGeom prst="flowChartDecision">
              <a:avLst/>
            </a:prstGeom>
            <a:solidFill>
              <a:srgbClr val="FFFF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 eaLnBrk="0" hangingPunct="0"/>
              <a:r>
                <a:rPr lang="en-US" sz="1050" dirty="0" smtClean="0">
                  <a:solidFill>
                    <a:srgbClr val="C00000"/>
                  </a:solidFill>
                </a:rPr>
                <a:t>CASE SELECTOR 1</a:t>
              </a:r>
              <a:endParaRPr lang="en-US" sz="1050" dirty="0">
                <a:solidFill>
                  <a:srgbClr val="C00000"/>
                </a:solidFill>
              </a:endParaRPr>
            </a:p>
          </p:txBody>
        </p:sp>
        <p:sp>
          <p:nvSpPr>
            <p:cNvPr id="9" name="Line 6"/>
            <p:cNvSpPr>
              <a:spLocks noChangeShapeType="1"/>
            </p:cNvSpPr>
            <p:nvPr/>
          </p:nvSpPr>
          <p:spPr bwMode="auto">
            <a:xfrm>
              <a:off x="2927048" y="1557965"/>
              <a:ext cx="0" cy="28561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1000">
                <a:solidFill>
                  <a:srgbClr val="C00000"/>
                </a:solidFill>
              </a:endParaRPr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2928926" y="2643182"/>
              <a:ext cx="571504" cy="2856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en-US" sz="1050" dirty="0" smtClean="0">
                  <a:solidFill>
                    <a:srgbClr val="C00000"/>
                  </a:solidFill>
                </a:rPr>
                <a:t>FALSE</a:t>
              </a:r>
              <a:endParaRPr lang="en-US" sz="1050" dirty="0">
                <a:solidFill>
                  <a:srgbClr val="C00000"/>
                </a:solidFill>
              </a:endParaRPr>
            </a:p>
          </p:txBody>
        </p:sp>
        <p:sp>
          <p:nvSpPr>
            <p:cNvPr id="13" name="Text Box 10"/>
            <p:cNvSpPr txBox="1">
              <a:spLocks noChangeArrowheads="1"/>
            </p:cNvSpPr>
            <p:nvPr/>
          </p:nvSpPr>
          <p:spPr bwMode="auto">
            <a:xfrm>
              <a:off x="3643306" y="1928802"/>
              <a:ext cx="474105" cy="2856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en-US" sz="1050" dirty="0" smtClean="0">
                  <a:solidFill>
                    <a:srgbClr val="C00000"/>
                  </a:solidFill>
                </a:rPr>
                <a:t>TRUE</a:t>
              </a:r>
              <a:endParaRPr lang="en-US" sz="1050" dirty="0">
                <a:solidFill>
                  <a:srgbClr val="C00000"/>
                </a:solidFill>
              </a:endParaRPr>
            </a:p>
          </p:txBody>
        </p:sp>
        <p:sp>
          <p:nvSpPr>
            <p:cNvPr id="26" name="Line 6"/>
            <p:cNvSpPr>
              <a:spLocks noChangeShapeType="1"/>
            </p:cNvSpPr>
            <p:nvPr/>
          </p:nvSpPr>
          <p:spPr bwMode="auto">
            <a:xfrm>
              <a:off x="2928926" y="2643182"/>
              <a:ext cx="0" cy="4320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1000">
                <a:solidFill>
                  <a:srgbClr val="C00000"/>
                </a:solidFill>
              </a:endParaRPr>
            </a:p>
          </p:txBody>
        </p:sp>
        <p:sp>
          <p:nvSpPr>
            <p:cNvPr id="27" name="AutoShape 5"/>
            <p:cNvSpPr>
              <a:spLocks noChangeArrowheads="1"/>
            </p:cNvSpPr>
            <p:nvPr/>
          </p:nvSpPr>
          <p:spPr bwMode="auto">
            <a:xfrm>
              <a:off x="2285984" y="3071810"/>
              <a:ext cx="1295672" cy="782002"/>
            </a:xfrm>
            <a:prstGeom prst="flowChartDecision">
              <a:avLst/>
            </a:prstGeom>
            <a:solidFill>
              <a:srgbClr val="FFFF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 eaLnBrk="0" hangingPunct="0"/>
              <a:r>
                <a:rPr lang="en-US" sz="1050" dirty="0" smtClean="0">
                  <a:solidFill>
                    <a:srgbClr val="C00000"/>
                  </a:solidFill>
                </a:rPr>
                <a:t>CASE SELECTOR 2</a:t>
              </a:r>
              <a:endParaRPr lang="en-US" sz="1050" dirty="0">
                <a:solidFill>
                  <a:srgbClr val="C00000"/>
                </a:solidFill>
              </a:endParaRPr>
            </a:p>
          </p:txBody>
        </p:sp>
        <p:sp>
          <p:nvSpPr>
            <p:cNvPr id="28" name="AutoShape 5"/>
            <p:cNvSpPr>
              <a:spLocks noChangeArrowheads="1"/>
            </p:cNvSpPr>
            <p:nvPr/>
          </p:nvSpPr>
          <p:spPr bwMode="auto">
            <a:xfrm>
              <a:off x="2285984" y="4273338"/>
              <a:ext cx="1295672" cy="782002"/>
            </a:xfrm>
            <a:prstGeom prst="flowChartDecision">
              <a:avLst/>
            </a:prstGeom>
            <a:solidFill>
              <a:srgbClr val="FFFF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 eaLnBrk="0" hangingPunct="0"/>
              <a:r>
                <a:rPr lang="en-US" sz="1050" dirty="0" smtClean="0">
                  <a:solidFill>
                    <a:srgbClr val="C00000"/>
                  </a:solidFill>
                </a:rPr>
                <a:t>CASE SELECTOR 3</a:t>
              </a:r>
              <a:endParaRPr lang="en-US" sz="1050" dirty="0">
                <a:solidFill>
                  <a:srgbClr val="C00000"/>
                </a:solidFill>
              </a:endParaRPr>
            </a:p>
          </p:txBody>
        </p:sp>
        <p:sp>
          <p:nvSpPr>
            <p:cNvPr id="29" name="Line 6"/>
            <p:cNvSpPr>
              <a:spLocks noChangeShapeType="1"/>
            </p:cNvSpPr>
            <p:nvPr/>
          </p:nvSpPr>
          <p:spPr bwMode="auto">
            <a:xfrm>
              <a:off x="2928926" y="3857628"/>
              <a:ext cx="0" cy="4320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1000">
                <a:solidFill>
                  <a:srgbClr val="C00000"/>
                </a:solidFill>
              </a:endParaRPr>
            </a:p>
          </p:txBody>
        </p:sp>
        <p:sp>
          <p:nvSpPr>
            <p:cNvPr id="30" name="Text Box 9"/>
            <p:cNvSpPr txBox="1">
              <a:spLocks noChangeArrowheads="1"/>
            </p:cNvSpPr>
            <p:nvPr/>
          </p:nvSpPr>
          <p:spPr bwMode="auto">
            <a:xfrm>
              <a:off x="2928926" y="3857628"/>
              <a:ext cx="571504" cy="2856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en-US" sz="1050" dirty="0" smtClean="0">
                  <a:solidFill>
                    <a:srgbClr val="C00000"/>
                  </a:solidFill>
                </a:rPr>
                <a:t>FALSE</a:t>
              </a:r>
              <a:endParaRPr lang="en-US" sz="1050" dirty="0">
                <a:solidFill>
                  <a:srgbClr val="C00000"/>
                </a:solidFill>
              </a:endParaRPr>
            </a:p>
          </p:txBody>
        </p:sp>
        <p:sp>
          <p:nvSpPr>
            <p:cNvPr id="31" name="Line 6"/>
            <p:cNvSpPr>
              <a:spLocks noChangeShapeType="1"/>
            </p:cNvSpPr>
            <p:nvPr/>
          </p:nvSpPr>
          <p:spPr bwMode="auto">
            <a:xfrm>
              <a:off x="2928926" y="5064759"/>
              <a:ext cx="0" cy="4320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1000">
                <a:solidFill>
                  <a:srgbClr val="C00000"/>
                </a:solidFill>
              </a:endParaRP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2113848" y="5500702"/>
              <a:ext cx="1643074" cy="42862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50" dirty="0" smtClean="0">
                  <a:solidFill>
                    <a:srgbClr val="C00000"/>
                  </a:solidFill>
                  <a:ea typeface="Tahoma" pitchFamily="34" charset="0"/>
                  <a:cs typeface="Tahoma" pitchFamily="34" charset="0"/>
                </a:rPr>
                <a:t>DEFAULT BLOCK STATEMENT</a:t>
              </a:r>
              <a:endParaRPr lang="en-US" sz="1050" dirty="0">
                <a:solidFill>
                  <a:srgbClr val="C00000"/>
                </a:solidFill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33" name="Text Box 9"/>
            <p:cNvSpPr txBox="1">
              <a:spLocks noChangeArrowheads="1"/>
            </p:cNvSpPr>
            <p:nvPr/>
          </p:nvSpPr>
          <p:spPr bwMode="auto">
            <a:xfrm>
              <a:off x="2928926" y="5072074"/>
              <a:ext cx="571504" cy="2856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en-US" sz="1050" dirty="0" smtClean="0">
                  <a:solidFill>
                    <a:srgbClr val="C00000"/>
                  </a:solidFill>
                </a:rPr>
                <a:t>FALSE</a:t>
              </a:r>
              <a:endParaRPr lang="en-US" sz="1050" dirty="0">
                <a:solidFill>
                  <a:srgbClr val="C00000"/>
                </a:solidFill>
              </a:endParaRPr>
            </a:p>
          </p:txBody>
        </p:sp>
        <p:cxnSp>
          <p:nvCxnSpPr>
            <p:cNvPr id="35" name="Straight Arrow Connector 34"/>
            <p:cNvCxnSpPr>
              <a:stCxn id="8" idx="3"/>
              <a:endCxn id="5" idx="1"/>
            </p:cNvCxnSpPr>
            <p:nvPr/>
          </p:nvCxnSpPr>
          <p:spPr>
            <a:xfrm flipV="1">
              <a:off x="3571869" y="2243814"/>
              <a:ext cx="1050309" cy="836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Rectangle 35"/>
            <p:cNvSpPr/>
            <p:nvPr/>
          </p:nvSpPr>
          <p:spPr>
            <a:xfrm>
              <a:off x="7143768" y="2017492"/>
              <a:ext cx="714380" cy="42862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50" dirty="0" smtClean="0">
                  <a:solidFill>
                    <a:srgbClr val="C00000"/>
                  </a:solidFill>
                  <a:ea typeface="Tahoma" pitchFamily="34" charset="0"/>
                  <a:cs typeface="Tahoma" pitchFamily="34" charset="0"/>
                </a:rPr>
                <a:t>BREAK;</a:t>
              </a:r>
              <a:endParaRPr lang="en-US" sz="1050" dirty="0">
                <a:solidFill>
                  <a:srgbClr val="C00000"/>
                </a:solidFill>
                <a:ea typeface="Tahoma" pitchFamily="34" charset="0"/>
                <a:cs typeface="Tahoma" pitchFamily="34" charset="0"/>
              </a:endParaRPr>
            </a:p>
          </p:txBody>
        </p:sp>
        <p:cxnSp>
          <p:nvCxnSpPr>
            <p:cNvPr id="39" name="Straight Arrow Connector 38"/>
            <p:cNvCxnSpPr/>
            <p:nvPr/>
          </p:nvCxnSpPr>
          <p:spPr>
            <a:xfrm flipV="1">
              <a:off x="6258204" y="2231806"/>
              <a:ext cx="900000" cy="836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Rectangle 39"/>
            <p:cNvSpPr/>
            <p:nvPr/>
          </p:nvSpPr>
          <p:spPr>
            <a:xfrm>
              <a:off x="4641860" y="3243946"/>
              <a:ext cx="1643074" cy="42862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50" dirty="0" smtClean="0">
                  <a:solidFill>
                    <a:srgbClr val="C00000"/>
                  </a:solidFill>
                  <a:ea typeface="Tahoma" pitchFamily="34" charset="0"/>
                  <a:cs typeface="Tahoma" pitchFamily="34" charset="0"/>
                </a:rPr>
                <a:t>BLOCK 2 STATEMENT</a:t>
              </a:r>
              <a:endParaRPr lang="en-US" sz="1050" dirty="0">
                <a:solidFill>
                  <a:srgbClr val="C00000"/>
                </a:solidFill>
                <a:ea typeface="Tahoma" pitchFamily="34" charset="0"/>
                <a:cs typeface="Tahoma" pitchFamily="34" charset="0"/>
              </a:endParaRPr>
            </a:p>
          </p:txBody>
        </p:sp>
        <p:cxnSp>
          <p:nvCxnSpPr>
            <p:cNvPr id="41" name="Straight Arrow Connector 40"/>
            <p:cNvCxnSpPr>
              <a:endCxn id="40" idx="1"/>
            </p:cNvCxnSpPr>
            <p:nvPr/>
          </p:nvCxnSpPr>
          <p:spPr>
            <a:xfrm flipV="1">
              <a:off x="3591551" y="3458260"/>
              <a:ext cx="1050309" cy="836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Rectangle 41"/>
            <p:cNvSpPr/>
            <p:nvPr/>
          </p:nvSpPr>
          <p:spPr>
            <a:xfrm>
              <a:off x="7180702" y="3231938"/>
              <a:ext cx="714380" cy="42862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50" dirty="0" smtClean="0">
                  <a:solidFill>
                    <a:srgbClr val="C00000"/>
                  </a:solidFill>
                  <a:ea typeface="Tahoma" pitchFamily="34" charset="0"/>
                  <a:cs typeface="Tahoma" pitchFamily="34" charset="0"/>
                </a:rPr>
                <a:t>BREAK;</a:t>
              </a:r>
              <a:endParaRPr lang="en-US" sz="1050" dirty="0">
                <a:solidFill>
                  <a:srgbClr val="C00000"/>
                </a:solidFill>
                <a:ea typeface="Tahoma" pitchFamily="34" charset="0"/>
                <a:cs typeface="Tahoma" pitchFamily="34" charset="0"/>
              </a:endParaRPr>
            </a:p>
          </p:txBody>
        </p:sp>
        <p:cxnSp>
          <p:nvCxnSpPr>
            <p:cNvPr id="43" name="Straight Arrow Connector 42"/>
            <p:cNvCxnSpPr/>
            <p:nvPr/>
          </p:nvCxnSpPr>
          <p:spPr>
            <a:xfrm flipV="1">
              <a:off x="6295138" y="3446252"/>
              <a:ext cx="900000" cy="836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Rectangle 43"/>
            <p:cNvSpPr/>
            <p:nvPr/>
          </p:nvSpPr>
          <p:spPr>
            <a:xfrm>
              <a:off x="4622178" y="4441140"/>
              <a:ext cx="1643074" cy="42862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50" dirty="0" smtClean="0">
                  <a:solidFill>
                    <a:srgbClr val="C00000"/>
                  </a:solidFill>
                  <a:ea typeface="Tahoma" pitchFamily="34" charset="0"/>
                  <a:cs typeface="Tahoma" pitchFamily="34" charset="0"/>
                </a:rPr>
                <a:t>BLOCK 3 STATEMENT</a:t>
              </a:r>
              <a:endParaRPr lang="en-US" sz="1050" dirty="0">
                <a:solidFill>
                  <a:srgbClr val="C00000"/>
                </a:solidFill>
                <a:ea typeface="Tahoma" pitchFamily="34" charset="0"/>
                <a:cs typeface="Tahoma" pitchFamily="34" charset="0"/>
              </a:endParaRPr>
            </a:p>
          </p:txBody>
        </p:sp>
        <p:cxnSp>
          <p:nvCxnSpPr>
            <p:cNvPr id="45" name="Straight Arrow Connector 44"/>
            <p:cNvCxnSpPr>
              <a:endCxn id="44" idx="1"/>
            </p:cNvCxnSpPr>
            <p:nvPr/>
          </p:nvCxnSpPr>
          <p:spPr>
            <a:xfrm flipV="1">
              <a:off x="3571869" y="4655454"/>
              <a:ext cx="1050309" cy="836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Rectangle 45"/>
            <p:cNvSpPr/>
            <p:nvPr/>
          </p:nvSpPr>
          <p:spPr>
            <a:xfrm>
              <a:off x="7143768" y="4429132"/>
              <a:ext cx="714380" cy="42862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50" dirty="0" smtClean="0">
                  <a:solidFill>
                    <a:srgbClr val="C00000"/>
                  </a:solidFill>
                  <a:ea typeface="Tahoma" pitchFamily="34" charset="0"/>
                  <a:cs typeface="Tahoma" pitchFamily="34" charset="0"/>
                </a:rPr>
                <a:t>BREAK;</a:t>
              </a:r>
              <a:endParaRPr lang="en-US" sz="1050" dirty="0">
                <a:solidFill>
                  <a:srgbClr val="C00000"/>
                </a:solidFill>
                <a:ea typeface="Tahoma" pitchFamily="34" charset="0"/>
                <a:cs typeface="Tahoma" pitchFamily="34" charset="0"/>
              </a:endParaRPr>
            </a:p>
          </p:txBody>
        </p:sp>
        <p:cxnSp>
          <p:nvCxnSpPr>
            <p:cNvPr id="47" name="Straight Arrow Connector 46"/>
            <p:cNvCxnSpPr/>
            <p:nvPr/>
          </p:nvCxnSpPr>
          <p:spPr>
            <a:xfrm flipV="1">
              <a:off x="6258204" y="4643446"/>
              <a:ext cx="900000" cy="836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Arrow Connector 47"/>
            <p:cNvCxnSpPr/>
            <p:nvPr/>
          </p:nvCxnSpPr>
          <p:spPr>
            <a:xfrm flipV="1">
              <a:off x="7858148" y="2214554"/>
              <a:ext cx="720000" cy="836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Arrow Connector 48"/>
            <p:cNvCxnSpPr/>
            <p:nvPr/>
          </p:nvCxnSpPr>
          <p:spPr>
            <a:xfrm flipV="1">
              <a:off x="7895082" y="3429000"/>
              <a:ext cx="720000" cy="836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Arrow Connector 49"/>
            <p:cNvCxnSpPr/>
            <p:nvPr/>
          </p:nvCxnSpPr>
          <p:spPr>
            <a:xfrm flipV="1">
              <a:off x="7858148" y="4643446"/>
              <a:ext cx="720000" cy="836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Line 6"/>
            <p:cNvSpPr>
              <a:spLocks noChangeShapeType="1"/>
            </p:cNvSpPr>
            <p:nvPr/>
          </p:nvSpPr>
          <p:spPr bwMode="auto">
            <a:xfrm>
              <a:off x="8598406" y="2188676"/>
              <a:ext cx="0" cy="35280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none" w="med" len="med"/>
            </a:ln>
          </p:spPr>
          <p:txBody>
            <a:bodyPr/>
            <a:lstStyle/>
            <a:p>
              <a:endParaRPr lang="en-US" sz="1000">
                <a:solidFill>
                  <a:srgbClr val="C00000"/>
                </a:solidFill>
              </a:endParaRPr>
            </a:p>
          </p:txBody>
        </p:sp>
        <p:cxnSp>
          <p:nvCxnSpPr>
            <p:cNvPr id="52" name="Straight Arrow Connector 51"/>
            <p:cNvCxnSpPr/>
            <p:nvPr/>
          </p:nvCxnSpPr>
          <p:spPr>
            <a:xfrm flipV="1">
              <a:off x="3749248" y="5715016"/>
              <a:ext cx="4860000" cy="8368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Line 6"/>
            <p:cNvSpPr>
              <a:spLocks noChangeShapeType="1"/>
            </p:cNvSpPr>
            <p:nvPr/>
          </p:nvSpPr>
          <p:spPr bwMode="auto">
            <a:xfrm>
              <a:off x="2928926" y="5929330"/>
              <a:ext cx="0" cy="4320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1000">
                <a:solidFill>
                  <a:srgbClr val="C000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GB" dirty="0" err="1" smtClean="0"/>
              <a:t>Contoh</a:t>
            </a:r>
            <a:r>
              <a:rPr lang="en-GB" dirty="0" smtClean="0"/>
              <a:t> </a:t>
            </a:r>
            <a:r>
              <a:rPr lang="en-GB" dirty="0" err="1" smtClean="0"/>
              <a:t>Kode</a:t>
            </a:r>
            <a:r>
              <a:rPr lang="en-GB" dirty="0" smtClean="0"/>
              <a:t> Program</a:t>
            </a:r>
            <a:endParaRPr lang="en-US" dirty="0" smtClean="0"/>
          </a:p>
        </p:txBody>
      </p:sp>
      <p:sp>
        <p:nvSpPr>
          <p:cNvPr id="28675" name="Rectangle 3"/>
          <p:cNvSpPr>
            <a:spLocks noGrp="1"/>
          </p:cNvSpPr>
          <p:nvPr>
            <p:ph idx="1"/>
          </p:nvPr>
        </p:nvSpPr>
        <p:spPr>
          <a:xfrm>
            <a:off x="539552" y="1628800"/>
            <a:ext cx="8101012" cy="508634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id-ID" sz="1800" dirty="0" smtClean="0">
                <a:latin typeface="Courier New" pitchFamily="49" charset="0"/>
                <a:cs typeface="Courier New" pitchFamily="49" charset="0"/>
              </a:rPr>
              <a:t>main ()</a:t>
            </a:r>
          </a:p>
          <a:p>
            <a:pPr>
              <a:buNone/>
            </a:pPr>
            <a:r>
              <a:rPr lang="id-ID" sz="1800" dirty="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>
              <a:buNone/>
            </a:pPr>
            <a:r>
              <a:rPr lang="id-ID" sz="1800" dirty="0" smtClean="0">
                <a:latin typeface="Courier New" pitchFamily="49" charset="0"/>
                <a:cs typeface="Courier New" pitchFamily="49" charset="0"/>
              </a:rPr>
              <a:t>  int na, nh;</a:t>
            </a:r>
          </a:p>
          <a:p>
            <a:pPr>
              <a:buNone/>
            </a:pPr>
            <a:r>
              <a:rPr lang="id-ID" sz="1800" dirty="0" smtClean="0">
                <a:latin typeface="Courier New" pitchFamily="49" charset="0"/>
                <a:cs typeface="Courier New" pitchFamily="49" charset="0"/>
              </a:rPr>
              <a:t>  switch (na)</a:t>
            </a:r>
          </a:p>
          <a:p>
            <a:pPr>
              <a:buNone/>
            </a:pPr>
            <a:r>
              <a:rPr lang="id-ID" sz="1800" dirty="0" smtClean="0">
                <a:latin typeface="Courier New" pitchFamily="49" charset="0"/>
                <a:cs typeface="Courier New" pitchFamily="49" charset="0"/>
              </a:rPr>
              <a:t>  {  case 100:</a:t>
            </a:r>
          </a:p>
          <a:p>
            <a:pPr>
              <a:buNone/>
            </a:pPr>
            <a:r>
              <a:rPr lang="id-ID" sz="1800" dirty="0" smtClean="0">
                <a:latin typeface="Courier New" pitchFamily="49" charset="0"/>
                <a:cs typeface="Courier New" pitchFamily="49" charset="0"/>
              </a:rPr>
              <a:t>          	cout&lt;&lt;“Bagus”;</a:t>
            </a:r>
          </a:p>
          <a:p>
            <a:pPr>
              <a:buNone/>
            </a:pPr>
            <a:r>
              <a:rPr lang="id-ID" sz="1800" dirty="0" smtClean="0">
                <a:latin typeface="Courier New" pitchFamily="49" charset="0"/>
                <a:cs typeface="Courier New" pitchFamily="49" charset="0"/>
              </a:rPr>
              <a:t>      		break;</a:t>
            </a:r>
          </a:p>
          <a:p>
            <a:pPr>
              <a:buNone/>
            </a:pPr>
            <a:r>
              <a:rPr lang="id-ID" sz="1800" dirty="0" smtClean="0">
                <a:latin typeface="Courier New" pitchFamily="49" charset="0"/>
                <a:cs typeface="Courier New" pitchFamily="49" charset="0"/>
              </a:rPr>
              <a:t>     case 70:</a:t>
            </a:r>
          </a:p>
          <a:p>
            <a:pPr>
              <a:buNone/>
            </a:pPr>
            <a:r>
              <a:rPr lang="id-ID" sz="1800" dirty="0" smtClean="0">
                <a:latin typeface="Courier New" pitchFamily="49" charset="0"/>
                <a:cs typeface="Courier New" pitchFamily="49" charset="0"/>
              </a:rPr>
              <a:t>          	cout&lt;&lt;“Lumayan”;</a:t>
            </a:r>
          </a:p>
          <a:p>
            <a:pPr>
              <a:buNone/>
            </a:pPr>
            <a:r>
              <a:rPr lang="id-ID" sz="1800" dirty="0" smtClean="0">
                <a:latin typeface="Courier New" pitchFamily="49" charset="0"/>
                <a:cs typeface="Courier New" pitchFamily="49" charset="0"/>
              </a:rPr>
              <a:t>      		break;</a:t>
            </a:r>
          </a:p>
          <a:p>
            <a:pPr>
              <a:buNone/>
            </a:pPr>
            <a:r>
              <a:rPr lang="id-ID" sz="1800" dirty="0" smtClean="0">
                <a:latin typeface="Courier New" pitchFamily="49" charset="0"/>
                <a:cs typeface="Courier New" pitchFamily="49" charset="0"/>
              </a:rPr>
              <a:t>     default:</a:t>
            </a:r>
          </a:p>
          <a:p>
            <a:pPr>
              <a:buNone/>
            </a:pPr>
            <a:r>
              <a:rPr lang="id-ID" sz="1800" dirty="0" smtClean="0">
                <a:latin typeface="Courier New" pitchFamily="49" charset="0"/>
                <a:cs typeface="Courier New" pitchFamily="49" charset="0"/>
              </a:rPr>
              <a:t>     cout&lt;&lt;“Nilai yang anda masukkan salah";</a:t>
            </a:r>
          </a:p>
          <a:p>
            <a:pPr>
              <a:buNone/>
            </a:pPr>
            <a:r>
              <a:rPr lang="id-ID" sz="1800" dirty="0" smtClean="0">
                <a:latin typeface="Courier New" pitchFamily="49" charset="0"/>
                <a:cs typeface="Courier New" pitchFamily="49" charset="0"/>
              </a:rPr>
              <a:t>  }</a:t>
            </a:r>
          </a:p>
          <a:p>
            <a:pPr>
              <a:buNone/>
            </a:pPr>
            <a:r>
              <a:rPr lang="id-ID" sz="1800" dirty="0" smtClean="0">
                <a:latin typeface="Courier New" pitchFamily="49" charset="0"/>
                <a:cs typeface="Courier New" pitchFamily="49" charset="0"/>
              </a:rPr>
              <a:t> }</a:t>
            </a:r>
            <a:endParaRPr lang="en-GB" sz="1800" dirty="0" smtClean="0">
              <a:solidFill>
                <a:srgbClr val="0000FF"/>
              </a:solidFill>
              <a:latin typeface="Courier New" pitchFamily="49" charset="0"/>
              <a:cs typeface="Courier New" pitchFamily="49" charset="0"/>
            </a:endParaRPr>
          </a:p>
          <a:p>
            <a:pPr marL="533400" indent="-533400">
              <a:lnSpc>
                <a:spcPct val="80000"/>
              </a:lnSpc>
              <a:buNone/>
            </a:pPr>
            <a:endParaRPr lang="en-US" sz="1800" dirty="0" smtClean="0">
              <a:solidFill>
                <a:srgbClr val="0000FF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TUGAS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id-ID" dirty="0" smtClean="0">
                <a:latin typeface="+mj-lt"/>
              </a:rPr>
              <a:t>Buatlah algoritma dan program dalam bahasa C++ untuk menentukan sebuah bilangan, apakah bilangan genap atau ganjil!</a:t>
            </a:r>
            <a:endParaRPr lang="en-US" dirty="0" smtClean="0">
              <a:latin typeface="+mj-lt"/>
            </a:endParaRPr>
          </a:p>
          <a:p>
            <a:pPr marL="457200" indent="-457200">
              <a:buFont typeface="+mj-lt"/>
              <a:buAutoNum type="arabicPeriod"/>
            </a:pPr>
            <a:r>
              <a:rPr lang="id-ID" dirty="0" smtClean="0">
                <a:latin typeface="+mj-lt"/>
              </a:rPr>
              <a:t>Buatlah algoritma dan program dalam bahasa C++ untuk menentukan </a:t>
            </a:r>
            <a:r>
              <a:rPr lang="en-US" dirty="0" smtClean="0">
                <a:latin typeface="+mj-lt"/>
              </a:rPr>
              <a:t>menu </a:t>
            </a:r>
            <a:r>
              <a:rPr lang="en-US" dirty="0" err="1" smtClean="0">
                <a:latin typeface="+mj-lt"/>
              </a:rPr>
              <a:t>dengan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pilihan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berupa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nomor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proses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sebagai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berikut</a:t>
            </a:r>
            <a:r>
              <a:rPr lang="en-US" dirty="0" smtClean="0">
                <a:latin typeface="+mj-lt"/>
              </a:rPr>
              <a:t> :</a:t>
            </a:r>
          </a:p>
          <a:p>
            <a:pPr>
              <a:buNone/>
            </a:pPr>
            <a:r>
              <a:rPr lang="en-US" dirty="0" smtClean="0">
                <a:latin typeface="+mj-lt"/>
              </a:rPr>
              <a:t>		1: Entry Data </a:t>
            </a:r>
          </a:p>
          <a:p>
            <a:pPr>
              <a:buNone/>
            </a:pPr>
            <a:r>
              <a:rPr lang="en-US" dirty="0" smtClean="0">
                <a:latin typeface="+mj-lt"/>
              </a:rPr>
              <a:t>		2: </a:t>
            </a:r>
            <a:r>
              <a:rPr lang="en-US" dirty="0" err="1" smtClean="0">
                <a:latin typeface="+mj-lt"/>
              </a:rPr>
              <a:t>Cetak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Laporan</a:t>
            </a:r>
            <a:r>
              <a:rPr lang="en-US" dirty="0" smtClean="0">
                <a:latin typeface="+mj-lt"/>
              </a:rPr>
              <a:t> </a:t>
            </a:r>
          </a:p>
          <a:p>
            <a:pPr>
              <a:buNone/>
            </a:pPr>
            <a:r>
              <a:rPr lang="en-US" dirty="0" smtClean="0">
                <a:latin typeface="+mj-lt"/>
              </a:rPr>
              <a:t>		3: </a:t>
            </a:r>
            <a:r>
              <a:rPr lang="en-US" dirty="0" err="1" smtClean="0">
                <a:latin typeface="+mj-lt"/>
              </a:rPr>
              <a:t>Keluar</a:t>
            </a:r>
            <a:r>
              <a:rPr lang="en-US" dirty="0" smtClean="0">
                <a:latin typeface="+mj-lt"/>
              </a:rPr>
              <a:t> </a:t>
            </a:r>
          </a:p>
          <a:p>
            <a:pPr>
              <a:buNone/>
            </a:pPr>
            <a:r>
              <a:rPr lang="en-US" dirty="0" smtClean="0">
                <a:latin typeface="+mj-lt"/>
              </a:rPr>
              <a:t>	</a:t>
            </a:r>
            <a:endParaRPr lang="en-US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i="1" dirty="0"/>
              <a:t>Control </a:t>
            </a:r>
            <a:r>
              <a:rPr lang="en-US" i="1" dirty="0" smtClean="0"/>
              <a:t>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Control Structure </a:t>
            </a:r>
            <a:r>
              <a:rPr lang="en-US" dirty="0" smtClean="0"/>
              <a:t>yang paling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Percabangan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Perulangan</a:t>
            </a:r>
            <a:endParaRPr lang="en-US" dirty="0" smtClean="0"/>
          </a:p>
          <a:p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 smtClean="0"/>
              <a:t>percabangan</a:t>
            </a:r>
            <a:r>
              <a:rPr lang="en-US" dirty="0" smtClean="0"/>
              <a:t>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pilihan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program</a:t>
            </a:r>
          </a:p>
          <a:p>
            <a:endParaRPr lang="en-US" i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09406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TUGAS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350838" indent="-350838">
              <a:buNone/>
            </a:pPr>
            <a:r>
              <a:rPr lang="en-US" sz="3500" dirty="0" smtClean="0">
                <a:latin typeface="+mj-lt"/>
              </a:rPr>
              <a:t>3. </a:t>
            </a:r>
            <a:r>
              <a:rPr lang="id-ID" sz="3500" dirty="0" smtClean="0">
                <a:latin typeface="+mj-lt"/>
              </a:rPr>
              <a:t>B</a:t>
            </a:r>
            <a:r>
              <a:rPr lang="id-ID" dirty="0" smtClean="0">
                <a:latin typeface="+mj-lt"/>
              </a:rPr>
              <a:t>uatlah algoritma dan program dalam bahasa C++ </a:t>
            </a:r>
            <a:r>
              <a:rPr lang="en-US" dirty="0" err="1" smtClean="0">
                <a:latin typeface="+mj-lt"/>
              </a:rPr>
              <a:t>untuk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Studi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Kasus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berikut</a:t>
            </a:r>
            <a:r>
              <a:rPr lang="en-US" dirty="0" smtClean="0">
                <a:latin typeface="+mj-lt"/>
              </a:rPr>
              <a:t> :</a:t>
            </a:r>
          </a:p>
          <a:p>
            <a:pPr>
              <a:buNone/>
            </a:pPr>
            <a:r>
              <a:rPr lang="en-US" dirty="0" smtClean="0">
                <a:latin typeface="+mj-lt"/>
              </a:rPr>
              <a:t>	</a:t>
            </a:r>
            <a:r>
              <a:rPr lang="en-US" dirty="0" err="1" smtClean="0">
                <a:latin typeface="+mj-lt"/>
              </a:rPr>
              <a:t>Sebuah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perusahaan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memberikan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hadiah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dan</a:t>
            </a:r>
            <a:r>
              <a:rPr lang="en-US" dirty="0" smtClean="0">
                <a:latin typeface="+mj-lt"/>
              </a:rPr>
              <a:t> bonus </a:t>
            </a:r>
            <a:r>
              <a:rPr lang="en-US" dirty="0" err="1" smtClean="0">
                <a:latin typeface="+mj-lt"/>
              </a:rPr>
              <a:t>pada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karyawan</a:t>
            </a:r>
            <a:r>
              <a:rPr lang="en-US" dirty="0" smtClean="0">
                <a:latin typeface="+mj-lt"/>
              </a:rPr>
              <a:t> yang jam </a:t>
            </a:r>
            <a:r>
              <a:rPr lang="en-US" dirty="0" err="1" smtClean="0">
                <a:latin typeface="+mj-lt"/>
              </a:rPr>
              <a:t>kerjanya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atas</a:t>
            </a:r>
            <a:r>
              <a:rPr lang="en-US" dirty="0" smtClean="0">
                <a:latin typeface="+mj-lt"/>
              </a:rPr>
              <a:t> 40 jam per-</a:t>
            </a:r>
            <a:r>
              <a:rPr lang="en-US" dirty="0" err="1" smtClean="0">
                <a:latin typeface="+mj-lt"/>
              </a:rPr>
              <a:t>minggu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tidak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pernah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terlambat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dalam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satu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bulan</a:t>
            </a:r>
            <a:r>
              <a:rPr lang="en-US" dirty="0" smtClean="0">
                <a:latin typeface="+mj-lt"/>
              </a:rPr>
              <a:t>. </a:t>
            </a:r>
            <a:r>
              <a:rPr lang="en-US" dirty="0" err="1" smtClean="0">
                <a:latin typeface="+mj-lt"/>
              </a:rPr>
              <a:t>Karyawan</a:t>
            </a:r>
            <a:r>
              <a:rPr lang="en-US" dirty="0" smtClean="0">
                <a:latin typeface="+mj-lt"/>
              </a:rPr>
              <a:t> yang </a:t>
            </a:r>
            <a:r>
              <a:rPr lang="en-US" dirty="0" err="1" smtClean="0">
                <a:latin typeface="+mj-lt"/>
              </a:rPr>
              <a:t>jumlah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jamnya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atas</a:t>
            </a:r>
            <a:r>
              <a:rPr lang="en-US" dirty="0" smtClean="0">
                <a:latin typeface="+mj-lt"/>
              </a:rPr>
              <a:t> 40 jam per-</a:t>
            </a:r>
            <a:r>
              <a:rPr lang="en-US" dirty="0" err="1" smtClean="0">
                <a:latin typeface="+mj-lt"/>
              </a:rPr>
              <a:t>minggu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mendapat</a:t>
            </a:r>
            <a:r>
              <a:rPr lang="en-US" dirty="0" smtClean="0">
                <a:latin typeface="+mj-lt"/>
              </a:rPr>
              <a:t> bonus </a:t>
            </a:r>
            <a:r>
              <a:rPr lang="en-US" dirty="0" err="1" smtClean="0">
                <a:latin typeface="+mj-lt"/>
              </a:rPr>
              <a:t>sebesar</a:t>
            </a:r>
            <a:r>
              <a:rPr lang="en-US" dirty="0" smtClean="0">
                <a:latin typeface="+mj-lt"/>
              </a:rPr>
              <a:t> 25.000 per </a:t>
            </a:r>
            <a:r>
              <a:rPr lang="en-US" dirty="0" err="1" smtClean="0">
                <a:latin typeface="+mj-lt"/>
              </a:rPr>
              <a:t>kelebihan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jamnya</a:t>
            </a:r>
            <a:r>
              <a:rPr lang="en-US" dirty="0" smtClean="0">
                <a:latin typeface="+mj-lt"/>
              </a:rPr>
              <a:t>, </a:t>
            </a:r>
            <a:r>
              <a:rPr lang="en-US" dirty="0" err="1" smtClean="0">
                <a:latin typeface="+mj-lt"/>
              </a:rPr>
              <a:t>dan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bila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dia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juga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tidak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pernah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terlambat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akan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mendapat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hadiah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berupa</a:t>
            </a:r>
            <a:r>
              <a:rPr lang="en-US" dirty="0" smtClean="0">
                <a:latin typeface="+mj-lt"/>
              </a:rPr>
              <a:t> 10% </a:t>
            </a:r>
            <a:r>
              <a:rPr lang="en-US" dirty="0" err="1" smtClean="0">
                <a:latin typeface="+mj-lt"/>
              </a:rPr>
              <a:t>dari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gaji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pokoknya</a:t>
            </a:r>
            <a:r>
              <a:rPr lang="en-US" dirty="0" smtClean="0">
                <a:latin typeface="+mj-lt"/>
              </a:rPr>
              <a:t>. </a:t>
            </a:r>
            <a:endParaRPr lang="en-US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/>
          </a:p>
        </p:txBody>
      </p:sp>
      <p:pic>
        <p:nvPicPr>
          <p:cNvPr id="53250" name="Picture 2" descr="http://t2.gstatic.com/images?q=tbn:ANd9GcRN9bI-mvKFhVcvy6Pnob6EkbvqdHldNo2PLuRKj2vavLA5YW828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1772816"/>
            <a:ext cx="5205636" cy="415273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Percabangan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Jika </a:t>
            </a:r>
            <a:r>
              <a:rPr lang="en-US" dirty="0" err="1" smtClean="0"/>
              <a:t>Andi</a:t>
            </a:r>
            <a:r>
              <a:rPr lang="en-US" dirty="0" smtClean="0"/>
              <a:t> lulus </a:t>
            </a:r>
            <a:r>
              <a:rPr lang="en-US" dirty="0" err="1" smtClean="0"/>
              <a:t>ujian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Andi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dibelikan</a:t>
            </a:r>
            <a:r>
              <a:rPr lang="en-US" dirty="0" smtClean="0"/>
              <a:t> </a:t>
            </a:r>
            <a:r>
              <a:rPr lang="en-US" dirty="0" err="1" smtClean="0"/>
              <a:t>sepeda</a:t>
            </a:r>
            <a:r>
              <a:rPr lang="en-US" dirty="0" smtClean="0"/>
              <a:t> motor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ayahnya</a:t>
            </a:r>
            <a:endParaRPr lang="en-US" dirty="0"/>
          </a:p>
          <a:p>
            <a:r>
              <a:rPr lang="id-ID" dirty="0" smtClean="0"/>
              <a:t>Jika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Alpro</a:t>
            </a:r>
            <a:r>
              <a:rPr lang="en-US" dirty="0" smtClean="0"/>
              <a:t> </a:t>
            </a:r>
            <a:r>
              <a:rPr lang="en-US" dirty="0" err="1" smtClean="0"/>
              <a:t>Lanjut</a:t>
            </a:r>
            <a:r>
              <a:rPr lang="en-US" dirty="0" smtClean="0"/>
              <a:t> </a:t>
            </a:r>
            <a:r>
              <a:rPr lang="en-US" dirty="0" err="1" smtClean="0"/>
              <a:t>saya</a:t>
            </a:r>
            <a:r>
              <a:rPr lang="en-US" dirty="0" smtClean="0"/>
              <a:t> A,</a:t>
            </a:r>
            <a:r>
              <a:rPr lang="id-ID" dirty="0" smtClean="0"/>
              <a:t> </a:t>
            </a:r>
            <a:r>
              <a:rPr lang="en-US" dirty="0" err="1" smtClean="0"/>
              <a:t>saya</a:t>
            </a:r>
            <a:r>
              <a:rPr lang="id-ID" dirty="0" smtClean="0"/>
              <a:t> akan </a:t>
            </a:r>
            <a:r>
              <a:rPr lang="en-US" dirty="0" err="1" smtClean="0"/>
              <a:t>mentraktir</a:t>
            </a:r>
            <a:r>
              <a:rPr lang="en-US" dirty="0" smtClean="0"/>
              <a:t> </a:t>
            </a:r>
            <a:r>
              <a:rPr lang="en-US" dirty="0" err="1" smtClean="0"/>
              <a:t>teman</a:t>
            </a:r>
            <a:r>
              <a:rPr lang="en-US" dirty="0" smtClean="0"/>
              <a:t> </a:t>
            </a:r>
            <a:r>
              <a:rPr lang="en-US" dirty="0" err="1" smtClean="0"/>
              <a:t>sekelas</a:t>
            </a:r>
            <a:r>
              <a:rPr lang="id-ID" dirty="0" smtClean="0"/>
              <a:t>, jika </a:t>
            </a:r>
            <a:r>
              <a:rPr lang="en-US" dirty="0" err="1" smtClean="0"/>
              <a:t>nilai</a:t>
            </a:r>
            <a:r>
              <a:rPr lang="id-ID" dirty="0" smtClean="0"/>
              <a:t> </a:t>
            </a:r>
            <a:r>
              <a:rPr lang="en-US" dirty="0" err="1" smtClean="0"/>
              <a:t>saya</a:t>
            </a:r>
            <a:r>
              <a:rPr lang="id-ID" dirty="0" smtClean="0"/>
              <a:t> </a:t>
            </a:r>
            <a:r>
              <a:rPr lang="en-US" dirty="0" smtClean="0"/>
              <a:t>B</a:t>
            </a:r>
            <a:r>
              <a:rPr lang="id-ID" dirty="0" smtClean="0"/>
              <a:t>, </a:t>
            </a:r>
            <a:r>
              <a:rPr lang="en-US" dirty="0" err="1" smtClean="0"/>
              <a:t>saya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mentraktir</a:t>
            </a:r>
            <a:r>
              <a:rPr lang="en-US" dirty="0" smtClean="0"/>
              <a:t> </a:t>
            </a:r>
            <a:r>
              <a:rPr lang="en-US" dirty="0" err="1" smtClean="0"/>
              <a:t>teman</a:t>
            </a:r>
            <a:r>
              <a:rPr lang="id-ID" dirty="0" smtClean="0"/>
              <a:t>, Jika </a:t>
            </a:r>
            <a:r>
              <a:rPr lang="en-US" dirty="0" err="1" smtClean="0"/>
              <a:t>nilai</a:t>
            </a:r>
            <a:r>
              <a:rPr lang="id-ID" dirty="0" smtClean="0"/>
              <a:t> </a:t>
            </a:r>
            <a:r>
              <a:rPr lang="en-US" dirty="0" err="1" smtClean="0"/>
              <a:t>saya</a:t>
            </a:r>
            <a:r>
              <a:rPr lang="id-ID" dirty="0" smtClean="0"/>
              <a:t> </a:t>
            </a:r>
            <a:r>
              <a:rPr lang="en-US" dirty="0" smtClean="0"/>
              <a:t>C, </a:t>
            </a:r>
            <a:r>
              <a:rPr lang="en-US" dirty="0" err="1" smtClean="0"/>
              <a:t>saya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mengulang</a:t>
            </a:r>
            <a:r>
              <a:rPr lang="en-US" dirty="0" smtClean="0"/>
              <a:t> di semester </a:t>
            </a:r>
            <a:r>
              <a:rPr lang="en-US" dirty="0" err="1" smtClean="0"/>
              <a:t>depan</a:t>
            </a:r>
            <a:r>
              <a:rPr lang="en-US" dirty="0" smtClean="0"/>
              <a:t>.</a:t>
            </a:r>
            <a:r>
              <a:rPr lang="id-ID" dirty="0" smtClean="0"/>
              <a:t> 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Percabangan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Statement-statement yang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blok</a:t>
            </a:r>
            <a:r>
              <a:rPr lang="en-US" dirty="0" smtClean="0"/>
              <a:t> </a:t>
            </a:r>
            <a:r>
              <a:rPr lang="en-US" dirty="0" err="1" smtClean="0"/>
              <a:t>percabangan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dieksekusi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yang </a:t>
            </a:r>
            <a:r>
              <a:rPr lang="en-US" dirty="0" err="1" smtClean="0"/>
              <a:t>didefinisikan</a:t>
            </a:r>
            <a:r>
              <a:rPr lang="en-US" dirty="0" smtClean="0"/>
              <a:t> </a:t>
            </a:r>
            <a:r>
              <a:rPr lang="en-US" dirty="0" err="1" smtClean="0"/>
              <a:t>terpenuhi</a:t>
            </a:r>
            <a:r>
              <a:rPr lang="en-US" dirty="0" smtClean="0"/>
              <a:t> (</a:t>
            </a:r>
            <a:r>
              <a:rPr lang="en-US" dirty="0" err="1" smtClean="0"/>
              <a:t>bernilai</a:t>
            </a:r>
            <a:r>
              <a:rPr lang="en-US" dirty="0" smtClean="0"/>
              <a:t> </a:t>
            </a:r>
            <a:r>
              <a:rPr lang="en-US" dirty="0" err="1" smtClean="0"/>
              <a:t>benar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terpenuhi</a:t>
            </a:r>
            <a:r>
              <a:rPr lang="en-US" dirty="0" smtClean="0"/>
              <a:t> (</a:t>
            </a:r>
            <a:r>
              <a:rPr lang="en-US" dirty="0" err="1" smtClean="0"/>
              <a:t>bernilai</a:t>
            </a:r>
            <a:r>
              <a:rPr lang="en-US" dirty="0" smtClean="0"/>
              <a:t> </a:t>
            </a:r>
            <a:r>
              <a:rPr lang="en-US" dirty="0" err="1" smtClean="0"/>
              <a:t>salah</a:t>
            </a:r>
            <a:r>
              <a:rPr lang="en-US" dirty="0" smtClean="0"/>
              <a:t>) , </a:t>
            </a:r>
            <a:r>
              <a:rPr lang="en-US" dirty="0" err="1" smtClean="0"/>
              <a:t>maka</a:t>
            </a:r>
            <a:r>
              <a:rPr lang="en-US" dirty="0" smtClean="0"/>
              <a:t> statement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ikut</a:t>
            </a:r>
            <a:r>
              <a:rPr lang="en-US" dirty="0" smtClean="0"/>
              <a:t> </a:t>
            </a:r>
            <a:r>
              <a:rPr lang="en-US" dirty="0" err="1" smtClean="0"/>
              <a:t>dieksekusi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71347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Percabangan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percabangan</a:t>
            </a:r>
            <a:endParaRPr lang="en-US" dirty="0" smtClean="0"/>
          </a:p>
          <a:p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b="1" dirty="0" smtClean="0"/>
              <a:t>if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endParaRPr lang="en-US" dirty="0" smtClean="0"/>
          </a:p>
          <a:p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b="1" dirty="0"/>
              <a:t>if</a:t>
            </a:r>
            <a:r>
              <a:rPr lang="en-US" dirty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/>
              <a:t>kondisi</a:t>
            </a:r>
            <a:endParaRPr lang="en-US" dirty="0"/>
          </a:p>
          <a:p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b="1" dirty="0"/>
              <a:t>if</a:t>
            </a:r>
            <a:r>
              <a:rPr lang="en-US" dirty="0"/>
              <a:t> </a:t>
            </a:r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endParaRPr lang="en-US" dirty="0"/>
          </a:p>
          <a:p>
            <a:r>
              <a:rPr lang="en-US" dirty="0" smtClean="0"/>
              <a:t>Statement </a:t>
            </a:r>
            <a:r>
              <a:rPr lang="en-US" b="1" dirty="0" smtClean="0"/>
              <a:t>switch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858604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Struktur</a:t>
            </a:r>
            <a:r>
              <a:rPr lang="en-US" b="1" dirty="0" smtClean="0"/>
              <a:t> If</a:t>
            </a:r>
            <a:endParaRPr lang="en-US" b="1" dirty="0"/>
          </a:p>
        </p:txBody>
      </p:sp>
      <p:sp>
        <p:nvSpPr>
          <p:cNvPr id="757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menguji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kondisi</a:t>
            </a:r>
            <a:r>
              <a:rPr lang="en-US" dirty="0"/>
              <a:t>.</a:t>
            </a:r>
          </a:p>
          <a:p>
            <a:r>
              <a:rPr lang="en-US" dirty="0" err="1"/>
              <a:t>Bila</a:t>
            </a:r>
            <a:r>
              <a:rPr lang="en-US" dirty="0"/>
              <a:t> </a:t>
            </a:r>
            <a:r>
              <a:rPr lang="en-US" dirty="0" err="1"/>
              <a:t>kondisi</a:t>
            </a:r>
            <a:r>
              <a:rPr lang="en-US" dirty="0"/>
              <a:t> yang </a:t>
            </a:r>
            <a:r>
              <a:rPr lang="en-US" dirty="0" err="1"/>
              <a:t>diuji</a:t>
            </a:r>
            <a:r>
              <a:rPr lang="en-US" dirty="0"/>
              <a:t> </a:t>
            </a:r>
            <a:r>
              <a:rPr lang="en-US" dirty="0" err="1"/>
              <a:t>terpenuhi</a:t>
            </a:r>
            <a:r>
              <a:rPr lang="en-US" dirty="0"/>
              <a:t>, program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menjalankan</a:t>
            </a:r>
            <a:r>
              <a:rPr lang="en-US" dirty="0"/>
              <a:t> </a:t>
            </a:r>
            <a:r>
              <a:rPr lang="en-US" dirty="0" err="1"/>
              <a:t>pernyataan</a:t>
            </a:r>
            <a:r>
              <a:rPr lang="en-US" dirty="0"/>
              <a:t> – </a:t>
            </a:r>
            <a:r>
              <a:rPr lang="en-US" dirty="0" err="1"/>
              <a:t>pernyataan</a:t>
            </a:r>
            <a:r>
              <a:rPr lang="en-US" dirty="0"/>
              <a:t> </a:t>
            </a:r>
            <a:r>
              <a:rPr lang="en-US" dirty="0" err="1"/>
              <a:t>tertentu</a:t>
            </a:r>
            <a:endParaRPr lang="en-US" dirty="0"/>
          </a:p>
          <a:p>
            <a:r>
              <a:rPr lang="en-US" dirty="0" err="1"/>
              <a:t>Bila</a:t>
            </a:r>
            <a:r>
              <a:rPr lang="en-US" dirty="0"/>
              <a:t> </a:t>
            </a:r>
            <a:r>
              <a:rPr lang="en-US" dirty="0" err="1"/>
              <a:t>kondisi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diuji</a:t>
            </a:r>
            <a:r>
              <a:rPr lang="en-US" dirty="0"/>
              <a:t> </a:t>
            </a:r>
            <a:r>
              <a:rPr lang="en-US" dirty="0" err="1"/>
              <a:t>salah</a:t>
            </a:r>
            <a:r>
              <a:rPr lang="en-US" dirty="0"/>
              <a:t>, program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menjalankan</a:t>
            </a:r>
            <a:r>
              <a:rPr lang="en-US" dirty="0"/>
              <a:t> </a:t>
            </a:r>
            <a:r>
              <a:rPr lang="en-US" dirty="0" smtClean="0"/>
              <a:t>pernyataan2 </a:t>
            </a:r>
            <a:r>
              <a:rPr lang="en-US" dirty="0"/>
              <a:t>lain.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GB" dirty="0" err="1" smtClean="0"/>
              <a:t>Struktur</a:t>
            </a:r>
            <a:r>
              <a:rPr lang="en-GB" dirty="0" smtClean="0"/>
              <a:t> </a:t>
            </a:r>
            <a:r>
              <a:rPr lang="en-GB" b="1" dirty="0" smtClean="0"/>
              <a:t>if </a:t>
            </a:r>
            <a:r>
              <a:rPr lang="en-GB" dirty="0" err="1"/>
              <a:t>S</a:t>
            </a:r>
            <a:r>
              <a:rPr lang="en-GB" dirty="0" err="1" smtClean="0"/>
              <a:t>atu</a:t>
            </a:r>
            <a:r>
              <a:rPr lang="en-GB" dirty="0" smtClean="0"/>
              <a:t> </a:t>
            </a:r>
            <a:r>
              <a:rPr lang="en-GB" dirty="0" err="1"/>
              <a:t>K</a:t>
            </a:r>
            <a:r>
              <a:rPr lang="en-GB" dirty="0" err="1" smtClean="0"/>
              <a:t>ondisi</a:t>
            </a:r>
            <a:endParaRPr lang="en-US" b="1" dirty="0" smtClean="0"/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xfrm>
            <a:off x="500034" y="1766416"/>
            <a:ext cx="8101012" cy="3606800"/>
          </a:xfrm>
        </p:spPr>
        <p:txBody>
          <a:bodyPr>
            <a:noAutofit/>
          </a:bodyPr>
          <a:lstStyle/>
          <a:p>
            <a:pPr marL="457200" lvl="1" indent="-457200">
              <a:buFont typeface="Arial" pitchFamily="34" charset="0"/>
              <a:buChar char="•"/>
            </a:pPr>
            <a:r>
              <a:rPr lang="en-GB" sz="3200" dirty="0" err="1" smtClean="0"/>
              <a:t>Menspesifikasikan</a:t>
            </a:r>
            <a:r>
              <a:rPr lang="en-GB" sz="3200" dirty="0" smtClean="0"/>
              <a:t> </a:t>
            </a:r>
            <a:r>
              <a:rPr lang="en-GB" sz="3200" dirty="0" err="1" smtClean="0"/>
              <a:t>sebuah</a:t>
            </a:r>
            <a:r>
              <a:rPr lang="en-GB" sz="3200" dirty="0" smtClean="0"/>
              <a:t> statement (</a:t>
            </a:r>
            <a:r>
              <a:rPr lang="en-GB" sz="3200" dirty="0" err="1" smtClean="0"/>
              <a:t>atau</a:t>
            </a:r>
            <a:r>
              <a:rPr lang="en-GB" sz="3200" dirty="0" smtClean="0"/>
              <a:t> block </a:t>
            </a:r>
            <a:r>
              <a:rPr lang="en-GB" sz="3200" dirty="0" err="1" smtClean="0"/>
              <a:t>dari</a:t>
            </a:r>
            <a:r>
              <a:rPr lang="en-GB" sz="3200" dirty="0" smtClean="0"/>
              <a:t> code) yang </a:t>
            </a:r>
            <a:r>
              <a:rPr lang="en-GB" sz="3200" dirty="0" err="1" smtClean="0"/>
              <a:t>akan</a:t>
            </a:r>
            <a:r>
              <a:rPr lang="en-GB" sz="3200" dirty="0" smtClean="0"/>
              <a:t> </a:t>
            </a:r>
            <a:r>
              <a:rPr lang="en-GB" sz="3200" dirty="0" err="1" smtClean="0"/>
              <a:t>dieksekusi</a:t>
            </a:r>
            <a:r>
              <a:rPr lang="en-GB" sz="3200" dirty="0" smtClean="0"/>
              <a:t> </a:t>
            </a:r>
            <a:r>
              <a:rPr lang="en-GB" sz="3200" dirty="0" err="1" smtClean="0"/>
              <a:t>jika</a:t>
            </a:r>
            <a:r>
              <a:rPr lang="en-GB" sz="3200" dirty="0" smtClean="0"/>
              <a:t> </a:t>
            </a:r>
            <a:r>
              <a:rPr lang="en-GB" sz="3200" dirty="0" err="1" smtClean="0"/>
              <a:t>dan</a:t>
            </a:r>
            <a:r>
              <a:rPr lang="en-GB" sz="3200" dirty="0" smtClean="0"/>
              <a:t> </a:t>
            </a:r>
            <a:r>
              <a:rPr lang="en-GB" sz="3200" dirty="0" err="1" smtClean="0"/>
              <a:t>hanya</a:t>
            </a:r>
            <a:r>
              <a:rPr lang="en-GB" sz="3200" dirty="0" smtClean="0"/>
              <a:t> </a:t>
            </a:r>
            <a:r>
              <a:rPr lang="en-GB" sz="3200" dirty="0" err="1" smtClean="0"/>
              <a:t>jika</a:t>
            </a:r>
            <a:r>
              <a:rPr lang="en-GB" sz="3200" dirty="0" smtClean="0"/>
              <a:t> statement </a:t>
            </a:r>
            <a:r>
              <a:rPr lang="en-GB" sz="3200" dirty="0" err="1" smtClean="0"/>
              <a:t>boolean</a:t>
            </a:r>
            <a:r>
              <a:rPr lang="en-GB" sz="3200" dirty="0" smtClean="0"/>
              <a:t> </a:t>
            </a:r>
            <a:r>
              <a:rPr lang="en-GB" sz="3200" dirty="0" err="1" smtClean="0"/>
              <a:t>bernilai</a:t>
            </a:r>
            <a:r>
              <a:rPr lang="en-GB" sz="3200" dirty="0" smtClean="0"/>
              <a:t> true. </a:t>
            </a:r>
            <a:endParaRPr lang="en-GB" sz="3200" dirty="0"/>
          </a:p>
          <a:p>
            <a:pPr marL="457200" lvl="1" indent="-457200">
              <a:buFont typeface="Arial" pitchFamily="34" charset="0"/>
              <a:buChar char="•"/>
            </a:pPr>
            <a:r>
              <a:rPr lang="en-US" sz="3200" dirty="0" err="1" smtClean="0"/>
              <a:t>Pada</a:t>
            </a:r>
            <a:r>
              <a:rPr lang="en-US" sz="3200" dirty="0" smtClean="0"/>
              <a:t> </a:t>
            </a:r>
            <a:r>
              <a:rPr lang="en-US" sz="3200" dirty="0"/>
              <a:t>C++, </a:t>
            </a:r>
            <a:r>
              <a:rPr lang="en-US" sz="3200" dirty="0" err="1"/>
              <a:t>variabel</a:t>
            </a:r>
            <a:r>
              <a:rPr lang="en-US" sz="3200" dirty="0"/>
              <a:t> </a:t>
            </a:r>
            <a:r>
              <a:rPr lang="en-US" sz="3200" b="1" dirty="0" err="1"/>
              <a:t>int</a:t>
            </a:r>
            <a:r>
              <a:rPr lang="en-US" sz="3200" dirty="0"/>
              <a:t> </a:t>
            </a:r>
            <a:r>
              <a:rPr lang="en-US" sz="3200" dirty="0" err="1"/>
              <a:t>dan</a:t>
            </a:r>
            <a:r>
              <a:rPr lang="en-US" sz="3200" dirty="0"/>
              <a:t> </a:t>
            </a:r>
            <a:r>
              <a:rPr lang="en-US" sz="3200" b="1" dirty="0" err="1"/>
              <a:t>bool</a:t>
            </a:r>
            <a:r>
              <a:rPr lang="en-US" sz="3200" dirty="0"/>
              <a:t> </a:t>
            </a:r>
            <a:r>
              <a:rPr lang="en-US" sz="3200" dirty="0" err="1"/>
              <a:t>dapat</a:t>
            </a:r>
            <a:r>
              <a:rPr lang="en-US" sz="3200" dirty="0"/>
              <a:t> </a:t>
            </a:r>
            <a:r>
              <a:rPr lang="en-US" sz="3200" dirty="0" err="1"/>
              <a:t>digunakan</a:t>
            </a:r>
            <a:r>
              <a:rPr lang="en-US" sz="3200" dirty="0"/>
              <a:t> </a:t>
            </a:r>
            <a:r>
              <a:rPr lang="en-US" sz="3200" dirty="0" err="1"/>
              <a:t>untuk</a:t>
            </a:r>
            <a:r>
              <a:rPr lang="en-US" sz="3200" dirty="0"/>
              <a:t> </a:t>
            </a:r>
            <a:r>
              <a:rPr lang="en-US" sz="3200" dirty="0" err="1"/>
              <a:t>menyimpan</a:t>
            </a:r>
            <a:r>
              <a:rPr lang="en-US" sz="3200" dirty="0"/>
              <a:t> </a:t>
            </a:r>
            <a:r>
              <a:rPr lang="en-US" sz="3200" dirty="0" err="1"/>
              <a:t>nilai</a:t>
            </a:r>
            <a:r>
              <a:rPr lang="en-US" sz="3200" dirty="0"/>
              <a:t> </a:t>
            </a:r>
            <a:r>
              <a:rPr lang="en-US" sz="3200" dirty="0" err="1"/>
              <a:t>dari</a:t>
            </a:r>
            <a:r>
              <a:rPr lang="en-US" sz="3200" dirty="0"/>
              <a:t> </a:t>
            </a:r>
            <a:r>
              <a:rPr lang="en-US" sz="3200" dirty="0" err="1"/>
              <a:t>ekspresi</a:t>
            </a:r>
            <a:r>
              <a:rPr lang="en-US" sz="3200" dirty="0"/>
              <a:t> </a:t>
            </a:r>
            <a:r>
              <a:rPr lang="en-US" sz="3200" dirty="0" err="1" smtClean="0"/>
              <a:t>logika</a:t>
            </a:r>
            <a:endParaRPr lang="en-US" sz="3200" dirty="0" smtClean="0"/>
          </a:p>
          <a:p>
            <a:pPr marL="457200" lvl="1" indent="-457200">
              <a:buFont typeface="Arial" pitchFamily="34" charset="0"/>
              <a:buChar char="•"/>
            </a:pPr>
            <a:r>
              <a:rPr lang="en-US" sz="3200" dirty="0" err="1" smtClean="0"/>
              <a:t>Pada</a:t>
            </a:r>
            <a:r>
              <a:rPr lang="en-US" sz="3200" dirty="0" smtClean="0"/>
              <a:t> </a:t>
            </a:r>
            <a:r>
              <a:rPr lang="en-US" sz="3200" dirty="0"/>
              <a:t>C++, operator </a:t>
            </a:r>
            <a:r>
              <a:rPr lang="en-US" sz="3200" dirty="0" err="1"/>
              <a:t>logika</a:t>
            </a:r>
            <a:r>
              <a:rPr lang="en-US" sz="3200" dirty="0"/>
              <a:t> </a:t>
            </a:r>
            <a:r>
              <a:rPr lang="en-US" sz="3200" dirty="0" err="1"/>
              <a:t>adalah</a:t>
            </a:r>
            <a:r>
              <a:rPr lang="en-US" sz="3200" dirty="0" smtClean="0"/>
              <a:t>: ! </a:t>
            </a:r>
            <a:r>
              <a:rPr lang="en-US" sz="3200" dirty="0"/>
              <a:t>(not</a:t>
            </a:r>
            <a:r>
              <a:rPr lang="en-US" sz="3200" dirty="0" smtClean="0"/>
              <a:t>), &amp;&amp; </a:t>
            </a:r>
            <a:r>
              <a:rPr lang="en-US" sz="3200" dirty="0"/>
              <a:t>(and) </a:t>
            </a:r>
            <a:r>
              <a:rPr lang="en-US" sz="3200" dirty="0" smtClean="0"/>
              <a:t>, </a:t>
            </a:r>
            <a:r>
              <a:rPr lang="en-US" sz="3200" dirty="0" err="1" smtClean="0"/>
              <a:t>dan</a:t>
            </a:r>
            <a:r>
              <a:rPr lang="en-US" sz="3200" dirty="0" smtClean="0"/>
              <a:t> || </a:t>
            </a:r>
            <a:r>
              <a:rPr lang="en-US" sz="3200" dirty="0"/>
              <a:t>(or)</a:t>
            </a:r>
          </a:p>
          <a:p>
            <a:pPr marL="0" lvl="1" indent="0" eaLnBrk="1" hangingPunct="1">
              <a:lnSpc>
                <a:spcPct val="80000"/>
              </a:lnSpc>
              <a:buNone/>
            </a:pPr>
            <a:r>
              <a:rPr lang="en-GB" dirty="0" smtClean="0"/>
              <a:t/>
            </a:r>
            <a:br>
              <a:rPr lang="en-GB" dirty="0" smtClean="0"/>
            </a:br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Struktur</a:t>
            </a:r>
            <a:r>
              <a:rPr lang="en-GB" dirty="0"/>
              <a:t> </a:t>
            </a:r>
            <a:r>
              <a:rPr lang="en-GB" b="1" dirty="0"/>
              <a:t>if </a:t>
            </a:r>
            <a:r>
              <a:rPr lang="en-GB" dirty="0" err="1"/>
              <a:t>Satu</a:t>
            </a:r>
            <a:r>
              <a:rPr lang="en-GB" dirty="0"/>
              <a:t> </a:t>
            </a:r>
            <a:r>
              <a:rPr lang="en-GB" dirty="0" err="1"/>
              <a:t>Kondisi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41168"/>
          </a:xfrm>
        </p:spPr>
        <p:txBody>
          <a:bodyPr>
            <a:normAutofit fontScale="92500" lnSpcReduction="10000"/>
          </a:bodyPr>
          <a:lstStyle/>
          <a:p>
            <a:r>
              <a:rPr lang="en-GB" dirty="0" err="1"/>
              <a:t>Bentuk</a:t>
            </a:r>
            <a:r>
              <a:rPr lang="en-GB" dirty="0"/>
              <a:t>-if </a:t>
            </a:r>
            <a:r>
              <a:rPr lang="en-GB" dirty="0" err="1"/>
              <a:t>satu</a:t>
            </a:r>
            <a:r>
              <a:rPr lang="en-GB" dirty="0"/>
              <a:t> </a:t>
            </a:r>
            <a:r>
              <a:rPr lang="en-GB" dirty="0" err="1"/>
              <a:t>kondisi</a:t>
            </a:r>
            <a:r>
              <a:rPr lang="en-GB" dirty="0"/>
              <a:t>:</a:t>
            </a:r>
            <a:br>
              <a:rPr lang="en-GB" dirty="0"/>
            </a:br>
            <a:r>
              <a:rPr lang="en-GB" dirty="0"/>
              <a:t>	</a:t>
            </a:r>
            <a:r>
              <a:rPr lang="en-GB" b="1" dirty="0">
                <a:solidFill>
                  <a:srgbClr val="C00000"/>
                </a:solidFill>
                <a:latin typeface="Courier New" pitchFamily="49" charset="0"/>
              </a:rPr>
              <a:t>if( </a:t>
            </a:r>
            <a:r>
              <a:rPr lang="id-ID" b="1" dirty="0">
                <a:solidFill>
                  <a:srgbClr val="C00000"/>
                </a:solidFill>
                <a:latin typeface="Courier New" pitchFamily="49" charset="0"/>
              </a:rPr>
              <a:t>EKSPRESI</a:t>
            </a:r>
            <a:r>
              <a:rPr lang="en-GB" b="1" dirty="0">
                <a:solidFill>
                  <a:srgbClr val="C00000"/>
                </a:solidFill>
                <a:latin typeface="Courier New" pitchFamily="49" charset="0"/>
              </a:rPr>
              <a:t> )</a:t>
            </a:r>
            <a:br>
              <a:rPr lang="en-GB" b="1" dirty="0">
                <a:solidFill>
                  <a:srgbClr val="C00000"/>
                </a:solidFill>
                <a:latin typeface="Courier New" pitchFamily="49" charset="0"/>
              </a:rPr>
            </a:br>
            <a:r>
              <a:rPr lang="en-GB" b="1" dirty="0">
                <a:solidFill>
                  <a:srgbClr val="C00000"/>
                </a:solidFill>
                <a:latin typeface="Courier New" pitchFamily="49" charset="0"/>
              </a:rPr>
              <a:t>		statement;</a:t>
            </a:r>
            <a:r>
              <a:rPr lang="en-GB" dirty="0">
                <a:solidFill>
                  <a:srgbClr val="C00000"/>
                </a:solidFill>
                <a:latin typeface="Courier New" pitchFamily="49" charset="0"/>
              </a:rPr>
              <a:t> </a:t>
            </a:r>
            <a:r>
              <a:rPr lang="en-GB" dirty="0"/>
              <a:t/>
            </a:r>
            <a:br>
              <a:rPr lang="en-GB" dirty="0"/>
            </a:br>
            <a:r>
              <a:rPr lang="en-GB" dirty="0" err="1"/>
              <a:t>atau</a:t>
            </a:r>
            <a:r>
              <a:rPr lang="en-GB" dirty="0"/>
              <a:t>  </a:t>
            </a:r>
            <a:br>
              <a:rPr lang="en-GB" dirty="0"/>
            </a:br>
            <a:r>
              <a:rPr lang="en-GB" dirty="0"/>
              <a:t>	</a:t>
            </a:r>
            <a:r>
              <a:rPr lang="en-GB" b="1" dirty="0">
                <a:solidFill>
                  <a:srgbClr val="C00000"/>
                </a:solidFill>
                <a:latin typeface="Courier New" pitchFamily="49" charset="0"/>
              </a:rPr>
              <a:t>if( </a:t>
            </a:r>
            <a:r>
              <a:rPr lang="id-ID" b="1" dirty="0">
                <a:solidFill>
                  <a:srgbClr val="C00000"/>
                </a:solidFill>
                <a:latin typeface="Courier New" pitchFamily="49" charset="0"/>
              </a:rPr>
              <a:t>EKSPRESI</a:t>
            </a:r>
            <a:r>
              <a:rPr lang="en-GB" b="1" dirty="0">
                <a:solidFill>
                  <a:srgbClr val="C00000"/>
                </a:solidFill>
                <a:latin typeface="Courier New" pitchFamily="49" charset="0"/>
              </a:rPr>
              <a:t> ){ </a:t>
            </a:r>
            <a:br>
              <a:rPr lang="en-GB" b="1" dirty="0">
                <a:solidFill>
                  <a:srgbClr val="C00000"/>
                </a:solidFill>
                <a:latin typeface="Courier New" pitchFamily="49" charset="0"/>
              </a:rPr>
            </a:br>
            <a:r>
              <a:rPr lang="en-GB" b="1" dirty="0">
                <a:solidFill>
                  <a:srgbClr val="C00000"/>
                </a:solidFill>
                <a:latin typeface="Courier New" pitchFamily="49" charset="0"/>
              </a:rPr>
              <a:t>		statement 1; </a:t>
            </a:r>
            <a:br>
              <a:rPr lang="en-GB" b="1" dirty="0">
                <a:solidFill>
                  <a:srgbClr val="C00000"/>
                </a:solidFill>
                <a:latin typeface="Courier New" pitchFamily="49" charset="0"/>
              </a:rPr>
            </a:br>
            <a:r>
              <a:rPr lang="en-GB" b="1" dirty="0">
                <a:solidFill>
                  <a:srgbClr val="C00000"/>
                </a:solidFill>
                <a:latin typeface="Courier New" pitchFamily="49" charset="0"/>
              </a:rPr>
              <a:t>		statement 2; </a:t>
            </a:r>
            <a:br>
              <a:rPr lang="en-GB" b="1" dirty="0">
                <a:solidFill>
                  <a:srgbClr val="C00000"/>
                </a:solidFill>
                <a:latin typeface="Courier New" pitchFamily="49" charset="0"/>
              </a:rPr>
            </a:br>
            <a:r>
              <a:rPr lang="en-GB" b="1" dirty="0">
                <a:solidFill>
                  <a:srgbClr val="C00000"/>
                </a:solidFill>
                <a:latin typeface="Courier New" pitchFamily="49" charset="0"/>
              </a:rPr>
              <a:t>	</a:t>
            </a:r>
            <a:r>
              <a:rPr lang="en-GB" b="1" dirty="0" smtClean="0">
                <a:solidFill>
                  <a:srgbClr val="C00000"/>
                </a:solidFill>
                <a:latin typeface="Courier New" pitchFamily="49" charset="0"/>
              </a:rPr>
              <a:t>}</a:t>
            </a:r>
          </a:p>
          <a:p>
            <a:r>
              <a:rPr lang="en-GB" dirty="0" err="1" smtClean="0"/>
              <a:t>Tanda</a:t>
            </a:r>
            <a:r>
              <a:rPr lang="en-GB" dirty="0" smtClean="0"/>
              <a:t> </a:t>
            </a:r>
            <a:r>
              <a:rPr lang="en-GB" dirty="0" err="1" smtClean="0"/>
              <a:t>titik</a:t>
            </a:r>
            <a:r>
              <a:rPr lang="en-GB" dirty="0" smtClean="0"/>
              <a:t> </a:t>
            </a:r>
            <a:r>
              <a:rPr lang="en-GB" dirty="0" err="1" smtClean="0"/>
              <a:t>koma</a:t>
            </a:r>
            <a:r>
              <a:rPr lang="en-GB" dirty="0" smtClean="0"/>
              <a:t> </a:t>
            </a:r>
            <a:r>
              <a:rPr lang="en-GB" dirty="0" err="1" smtClean="0"/>
              <a:t>sebelum</a:t>
            </a:r>
            <a:r>
              <a:rPr lang="en-GB" dirty="0" smtClean="0"/>
              <a:t> statement </a:t>
            </a:r>
            <a:r>
              <a:rPr lang="en-GB" dirty="0" err="1" smtClean="0"/>
              <a:t>dapat</a:t>
            </a:r>
            <a:r>
              <a:rPr lang="en-GB" dirty="0" smtClean="0"/>
              <a:t> </a:t>
            </a:r>
            <a:r>
              <a:rPr lang="en-GB" dirty="0" err="1" smtClean="0"/>
              <a:t>menyebabkan</a:t>
            </a:r>
            <a:r>
              <a:rPr lang="en-GB" dirty="0" smtClean="0"/>
              <a:t> semantic error. </a:t>
            </a:r>
            <a:r>
              <a:rPr lang="en-GB" dirty="0" err="1" smtClean="0"/>
              <a:t>Pada</a:t>
            </a:r>
            <a:r>
              <a:rPr lang="en-GB" dirty="0" smtClean="0"/>
              <a:t> </a:t>
            </a:r>
            <a:r>
              <a:rPr lang="en-GB" dirty="0" err="1" smtClean="0"/>
              <a:t>kasus</a:t>
            </a:r>
            <a:r>
              <a:rPr lang="en-GB" dirty="0" smtClean="0"/>
              <a:t> </a:t>
            </a:r>
            <a:r>
              <a:rPr lang="en-GB" dirty="0" err="1" smtClean="0"/>
              <a:t>ini</a:t>
            </a:r>
            <a:r>
              <a:rPr lang="en-GB" dirty="0" smtClean="0"/>
              <a:t>, </a:t>
            </a:r>
            <a:r>
              <a:rPr lang="en-GB" dirty="0" err="1" smtClean="0"/>
              <a:t>tidak</a:t>
            </a:r>
            <a:r>
              <a:rPr lang="en-GB" dirty="0" smtClean="0"/>
              <a:t> </a:t>
            </a:r>
            <a:r>
              <a:rPr lang="en-GB" dirty="0" err="1" smtClean="0"/>
              <a:t>ada</a:t>
            </a:r>
            <a:r>
              <a:rPr lang="en-GB" dirty="0" smtClean="0"/>
              <a:t> </a:t>
            </a:r>
            <a:r>
              <a:rPr lang="en-GB" dirty="0" err="1" smtClean="0"/>
              <a:t>aksi</a:t>
            </a:r>
            <a:r>
              <a:rPr lang="en-GB" dirty="0" smtClean="0"/>
              <a:t> </a:t>
            </a:r>
            <a:r>
              <a:rPr lang="en-GB" dirty="0" err="1" smtClean="0"/>
              <a:t>dari</a:t>
            </a:r>
            <a:r>
              <a:rPr lang="en-GB" dirty="0" smtClean="0"/>
              <a:t> statement if</a:t>
            </a:r>
            <a:endParaRPr lang="en-GB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96893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1793</TotalTime>
  <Words>677</Words>
  <Application>Microsoft Office PowerPoint</Application>
  <PresentationFormat>On-screen Show (4:3)</PresentationFormat>
  <Paragraphs>199</Paragraphs>
  <Slides>31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Office Theme</vt:lpstr>
      <vt:lpstr>Percabangan C++</vt:lpstr>
      <vt:lpstr>Outline</vt:lpstr>
      <vt:lpstr>Control Structure</vt:lpstr>
      <vt:lpstr>Percabangan</vt:lpstr>
      <vt:lpstr>Percabangan</vt:lpstr>
      <vt:lpstr>Percabangan</vt:lpstr>
      <vt:lpstr>Struktur If</vt:lpstr>
      <vt:lpstr>Struktur if Satu Kondisi</vt:lpstr>
      <vt:lpstr>Struktur if Satu Kondisi</vt:lpstr>
      <vt:lpstr>Flowchart Struktur if Satu Kondisi</vt:lpstr>
      <vt:lpstr>Latihan di kelas !</vt:lpstr>
      <vt:lpstr>Kode Program</vt:lpstr>
      <vt:lpstr>Struktur if Dua Kondisi</vt:lpstr>
      <vt:lpstr>Struktur if Dua Kondisi</vt:lpstr>
      <vt:lpstr>Struktur if Dua Kondisi</vt:lpstr>
      <vt:lpstr>Flowchart Struktur if Dua Kondisi</vt:lpstr>
      <vt:lpstr>Latihan di kelas !</vt:lpstr>
      <vt:lpstr>Kode Program</vt:lpstr>
      <vt:lpstr>Struktur if Tiga Kondisi</vt:lpstr>
      <vt:lpstr>Struktur if Tiga Kondisi</vt:lpstr>
      <vt:lpstr>Flowchart Struktur if Tiga Kondisi</vt:lpstr>
      <vt:lpstr>Contoh Kode Program</vt:lpstr>
      <vt:lpstr>Latihan di kelas !</vt:lpstr>
      <vt:lpstr>Jawaban</vt:lpstr>
      <vt:lpstr>Statement switch</vt:lpstr>
      <vt:lpstr>Statement switch</vt:lpstr>
      <vt:lpstr>Flowchart Statement switch</vt:lpstr>
      <vt:lpstr>Contoh Kode Program</vt:lpstr>
      <vt:lpstr>TUGAS</vt:lpstr>
      <vt:lpstr>TUGAS</vt:lpstr>
      <vt:lpstr>Slide 31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Percabangan</dc:title>
  <dc:creator>Tenia</dc:creator>
  <cp:lastModifiedBy>User</cp:lastModifiedBy>
  <cp:revision>50</cp:revision>
  <dcterms:created xsi:type="dcterms:W3CDTF">2013-10-07T03:02:09Z</dcterms:created>
  <dcterms:modified xsi:type="dcterms:W3CDTF">2021-10-27T02:08:21Z</dcterms:modified>
</cp:coreProperties>
</file>