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02" r:id="rId2"/>
    <p:sldId id="257" r:id="rId3"/>
    <p:sldId id="258" r:id="rId4"/>
    <p:sldId id="259" r:id="rId5"/>
    <p:sldId id="260" r:id="rId6"/>
    <p:sldId id="261" r:id="rId7"/>
    <p:sldId id="262" r:id="rId8"/>
    <p:sldId id="263" r:id="rId9"/>
    <p:sldId id="264" r:id="rId10"/>
    <p:sldId id="265" r:id="rId11"/>
    <p:sldId id="266" r:id="rId12"/>
    <p:sldId id="267" r:id="rId13"/>
    <p:sldId id="270" r:id="rId14"/>
    <p:sldId id="300" r:id="rId15"/>
  </p:sldIdLst>
  <p:sldSz cx="9144000" cy="6858000" type="screen4x3"/>
  <p:notesSz cx="7045325" cy="9345613"/>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59" d="100"/>
          <a:sy n="59" d="100"/>
        </p:scale>
        <p:origin x="768"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dirty="0"/>
          </a:p>
        </p:txBody>
      </p:sp>
      <p:sp>
        <p:nvSpPr>
          <p:cNvPr id="4" name="Tampungan Nomor Slide 3"/>
          <p:cNvSpPr>
            <a:spLocks noGrp="1"/>
          </p:cNvSpPr>
          <p:nvPr>
            <p:ph type="sldNum" sz="quarter" idx="5"/>
          </p:nvPr>
        </p:nvSpPr>
        <p:spPr/>
        <p:txBody>
          <a:bodyPr/>
          <a:lstStyle/>
          <a:p>
            <a:fld id="{0FBBC1DD-C762-4505-8238-4ECE11F4486D}" type="slidenum">
              <a:rPr lang="id-ID" smtClean="0"/>
              <a:t>6</a:t>
            </a:fld>
            <a:endParaRPr lang="id-ID"/>
          </a:p>
        </p:txBody>
      </p:sp>
    </p:spTree>
    <p:extLst>
      <p:ext uri="{BB962C8B-B14F-4D97-AF65-F5344CB8AC3E}">
        <p14:creationId xmlns:p14="http://schemas.microsoft.com/office/powerpoint/2010/main" val="10146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Slide Judu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1" y="2733709"/>
            <a:ext cx="6108101" cy="1373070"/>
          </a:xfrm>
        </p:spPr>
        <p:txBody>
          <a:bodyPr anchor="b">
            <a:noAutofit/>
          </a:bodyPr>
          <a:lstStyle>
            <a:lvl1pPr algn="r">
              <a:defRPr sz="4050"/>
            </a:lvl1pPr>
          </a:lstStyle>
          <a:p>
            <a:r>
              <a:rPr lang="id-ID"/>
              <a:t>Klik untuk mengedit gaya judul Master</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15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41510" y="2750337"/>
            <a:ext cx="878916" cy="1356442"/>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48424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Kosong">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6" name="Rectangle 5"/>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01778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Judul Saja">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8" name="Rectangle 7"/>
          <p:cNvSpPr/>
          <p:nvPr/>
        </p:nvSpPr>
        <p:spPr bwMode="ltGray">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33785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 id="2147483655" r:id="rId6"/>
    <p:sldLayoutId id="2147483656" r:id="rId7"/>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0D5601D-B645-D2D2-695F-D048EE9D860F}"/>
              </a:ext>
            </a:extLst>
          </p:cNvPr>
          <p:cNvSpPr>
            <a:spLocks noGrp="1"/>
          </p:cNvSpPr>
          <p:nvPr>
            <p:ph type="ctrTitle"/>
          </p:nvPr>
        </p:nvSpPr>
        <p:spPr>
          <a:xfrm>
            <a:off x="899592" y="116632"/>
            <a:ext cx="2335168" cy="3049870"/>
          </a:xfrm>
        </p:spPr>
        <p:txBody>
          <a:bodyPr anchor="ctr">
            <a:normAutofit/>
          </a:bodyPr>
          <a:lstStyle/>
          <a:p>
            <a:pPr algn="ctr"/>
            <a:r>
              <a:rPr lang="ms-MY" sz="3450" spc="-23" dirty="0">
                <a:latin typeface="Times New Roman" panose="02020603050405020304" pitchFamily="18" charset="0"/>
                <a:ea typeface="Times New Roman" panose="02020603050405020304" pitchFamily="18" charset="0"/>
              </a:rPr>
              <a:t>Konsep</a:t>
            </a:r>
            <a:r>
              <a:rPr lang="ms-MY" sz="3450" spc="-45" dirty="0">
                <a:latin typeface="Times New Roman" panose="02020603050405020304" pitchFamily="18" charset="0"/>
                <a:ea typeface="Times New Roman" panose="02020603050405020304" pitchFamily="18" charset="0"/>
              </a:rPr>
              <a:t> </a:t>
            </a:r>
            <a:r>
              <a:rPr lang="ms-MY" sz="3450" spc="-23" dirty="0">
                <a:latin typeface="Times New Roman" panose="02020603050405020304" pitchFamily="18" charset="0"/>
                <a:ea typeface="Times New Roman" panose="02020603050405020304" pitchFamily="18" charset="0"/>
              </a:rPr>
              <a:t>Pemasaran</a:t>
            </a:r>
            <a:r>
              <a:rPr lang="ms-MY" sz="3450" spc="-41" dirty="0">
                <a:latin typeface="Times New Roman" panose="02020603050405020304" pitchFamily="18" charset="0"/>
                <a:ea typeface="Times New Roman" panose="02020603050405020304" pitchFamily="18" charset="0"/>
              </a:rPr>
              <a:t> </a:t>
            </a:r>
            <a:r>
              <a:rPr lang="ms-MY" sz="3450" spc="-19" dirty="0">
                <a:latin typeface="Times New Roman" panose="02020603050405020304" pitchFamily="18" charset="0"/>
                <a:ea typeface="Times New Roman" panose="02020603050405020304" pitchFamily="18" charset="0"/>
              </a:rPr>
              <a:t>Pariwisata</a:t>
            </a:r>
            <a:br>
              <a:rPr lang="id-ID" sz="3450" dirty="0">
                <a:latin typeface="Times New Roman" panose="02020603050405020304" pitchFamily="18" charset="0"/>
                <a:ea typeface="Times New Roman" panose="02020603050405020304" pitchFamily="18" charset="0"/>
              </a:rPr>
            </a:br>
            <a:endParaRPr lang="id-ID" sz="3450" dirty="0"/>
          </a:p>
        </p:txBody>
      </p:sp>
      <p:sp>
        <p:nvSpPr>
          <p:cNvPr id="3" name="Subjudul 2">
            <a:extLst>
              <a:ext uri="{FF2B5EF4-FFF2-40B4-BE49-F238E27FC236}">
                <a16:creationId xmlns:a16="http://schemas.microsoft.com/office/drawing/2014/main" id="{23B8D168-4201-DCE6-3D35-D2A04EFD13D0}"/>
              </a:ext>
            </a:extLst>
          </p:cNvPr>
          <p:cNvSpPr>
            <a:spLocks noGrp="1"/>
          </p:cNvSpPr>
          <p:nvPr>
            <p:ph type="subTitle" idx="1"/>
          </p:nvPr>
        </p:nvSpPr>
        <p:spPr>
          <a:xfrm>
            <a:off x="510243" y="2636913"/>
            <a:ext cx="2804458" cy="2883778"/>
          </a:xfrm>
        </p:spPr>
        <p:txBody>
          <a:bodyPr>
            <a:normAutofit fontScale="25000" lnSpcReduction="20000"/>
          </a:bodyPr>
          <a:lstStyle/>
          <a:p>
            <a:pPr algn="l"/>
            <a:r>
              <a:rPr lang="id-ID" sz="6400" dirty="0">
                <a:latin typeface="Google Sans"/>
              </a:rPr>
              <a:t>Pemasaran Wisata</a:t>
            </a:r>
          </a:p>
          <a:p>
            <a:pPr algn="l"/>
            <a:r>
              <a:rPr lang="id-ID" sz="6400" dirty="0">
                <a:latin typeface="Google Sans"/>
              </a:rPr>
              <a:t>Pemasaran Pariwisata adalah serangkaian proses untuk menciptakan, mengkomunikasikan, menyampaikan produk </a:t>
            </a:r>
            <a:r>
              <a:rPr lang="id-ID" sz="6400" dirty="0" err="1">
                <a:latin typeface="Google Sans"/>
              </a:rPr>
              <a:t>wisat</a:t>
            </a:r>
            <a:r>
              <a:rPr lang="id-ID" sz="6400" dirty="0">
                <a:latin typeface="Google Sans"/>
              </a:rPr>
              <a:t> dan mengelola relasi dengan wisatawan untuk mengembangkan kepariwisataan dan seluruh pemangku kepentingannya.</a:t>
            </a:r>
            <a:endParaRPr lang="id-ID" sz="6400" dirty="0">
              <a:latin typeface="arial" panose="020B0604020202020204" pitchFamily="34" charset="0"/>
            </a:endParaRPr>
          </a:p>
          <a:p>
            <a:endParaRPr lang="id-ID" dirty="0"/>
          </a:p>
        </p:txBody>
      </p:sp>
      <p:pic>
        <p:nvPicPr>
          <p:cNvPr id="1026" name="Picture 2" descr="Definisi, Konsep &amp; Filosofi - Bauran Pemasaran Pariwisata">
            <a:extLst>
              <a:ext uri="{FF2B5EF4-FFF2-40B4-BE49-F238E27FC236}">
                <a16:creationId xmlns:a16="http://schemas.microsoft.com/office/drawing/2014/main" id="{9714EC2C-C703-35CD-C495-6DE78A31EEB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963455" y="1866605"/>
            <a:ext cx="4695722" cy="3124790"/>
          </a:xfrm>
          <a:prstGeom prst="rect">
            <a:avLst/>
          </a:prstGeom>
          <a:noFill/>
          <a:ln>
            <a:noFill/>
          </a:ln>
          <a:effectLst>
            <a:outerShdw blurRad="76200" dist="63500" dir="5040000" algn="tl" rotWithShape="0">
              <a:srgbClr val="000000">
                <a:alpha val="41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768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CB80ED36-2EC9-CFC9-8CDE-54B70F54595C}"/>
              </a:ext>
            </a:extLst>
          </p:cNvPr>
          <p:cNvSpPr txBox="1"/>
          <p:nvPr/>
        </p:nvSpPr>
        <p:spPr>
          <a:xfrm>
            <a:off x="178129" y="1017567"/>
            <a:ext cx="6682097" cy="2965299"/>
          </a:xfrm>
          <a:prstGeom prst="rect">
            <a:avLst/>
          </a:prstGeom>
          <a:noFill/>
        </p:spPr>
        <p:txBody>
          <a:bodyPr wrap="square">
            <a:spAutoFit/>
          </a:bodyPr>
          <a:lstStyle/>
          <a:p>
            <a:pPr marL="185261" algn="just">
              <a:spcBef>
                <a:spcPts val="469"/>
              </a:spcBef>
            </a:pPr>
            <a:r>
              <a:rPr lang="ms-MY" b="1" spc="-23" dirty="0">
                <a:latin typeface="Times New Roman" panose="02020603050405020304" pitchFamily="18" charset="0"/>
                <a:ea typeface="Times New Roman" panose="02020603050405020304" pitchFamily="18" charset="0"/>
              </a:rPr>
              <a:t>Price</a:t>
            </a:r>
            <a:r>
              <a:rPr lang="ms-MY" b="1" spc="-49" dirty="0">
                <a:latin typeface="Times New Roman" panose="02020603050405020304" pitchFamily="18" charset="0"/>
                <a:ea typeface="Times New Roman" panose="02020603050405020304" pitchFamily="18" charset="0"/>
              </a:rPr>
              <a:t> </a:t>
            </a:r>
            <a:r>
              <a:rPr lang="ms-MY" b="1" spc="-23" dirty="0">
                <a:latin typeface="Times New Roman" panose="02020603050405020304" pitchFamily="18" charset="0"/>
                <a:ea typeface="Times New Roman" panose="02020603050405020304" pitchFamily="18" charset="0"/>
              </a:rPr>
              <a:t>atau</a:t>
            </a:r>
            <a:r>
              <a:rPr lang="ms-MY" b="1" spc="-49" dirty="0">
                <a:latin typeface="Times New Roman" panose="02020603050405020304" pitchFamily="18" charset="0"/>
                <a:ea typeface="Times New Roman" panose="02020603050405020304" pitchFamily="18" charset="0"/>
              </a:rPr>
              <a:t> </a:t>
            </a:r>
            <a:r>
              <a:rPr lang="ms-MY" b="1" spc="-19" dirty="0">
                <a:latin typeface="Times New Roman" panose="02020603050405020304" pitchFamily="18" charset="0"/>
                <a:ea typeface="Times New Roman" panose="02020603050405020304" pitchFamily="18" charset="0"/>
              </a:rPr>
              <a:t>Penetapan</a:t>
            </a:r>
            <a:r>
              <a:rPr lang="ms-MY" b="1" spc="-49" dirty="0">
                <a:latin typeface="Times New Roman" panose="02020603050405020304" pitchFamily="18" charset="0"/>
                <a:ea typeface="Times New Roman" panose="02020603050405020304" pitchFamily="18" charset="0"/>
              </a:rPr>
              <a:t> </a:t>
            </a:r>
            <a:r>
              <a:rPr lang="ms-MY" b="1" spc="-19" dirty="0">
                <a:latin typeface="Times New Roman" panose="02020603050405020304" pitchFamily="18" charset="0"/>
                <a:ea typeface="Times New Roman" panose="02020603050405020304" pitchFamily="18" charset="0"/>
              </a:rPr>
              <a:t>Harga</a:t>
            </a:r>
            <a:endParaRPr lang="id-ID" b="1" dirty="0">
              <a:latin typeface="Times New Roman" panose="02020603050405020304" pitchFamily="18" charset="0"/>
              <a:ea typeface="Times New Roman" panose="02020603050405020304" pitchFamily="18" charset="0"/>
            </a:endParaRPr>
          </a:p>
          <a:p>
            <a:pPr marL="185261" marR="250508" algn="just">
              <a:spcBef>
                <a:spcPts val="454"/>
              </a:spcBef>
            </a:pPr>
            <a:r>
              <a:rPr lang="ms-MY" sz="1350" spc="-4" dirty="0">
                <a:latin typeface="Times New Roman" panose="02020603050405020304" pitchFamily="18" charset="0"/>
                <a:ea typeface="Times New Roman" panose="02020603050405020304" pitchFamily="18" charset="0"/>
              </a:rPr>
              <a:t>Penetapan harga produk pariwisata tidak semata-mata didasari </a:t>
            </a:r>
            <a:r>
              <a:rPr lang="ms-MY" sz="1350" dirty="0">
                <a:latin typeface="Times New Roman" panose="02020603050405020304" pitchFamily="18" charset="0"/>
                <a:ea typeface="Times New Roman" panose="02020603050405020304" pitchFamily="18" charset="0"/>
              </a:rPr>
              <a:t>oleh biaya</a:t>
            </a:r>
            <a:r>
              <a:rPr lang="ms-MY" sz="1350" spc="4"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produksi</a:t>
            </a:r>
            <a:r>
              <a:rPr lang="ms-MY" sz="1350" spc="-41"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(cost</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oriented)</a:t>
            </a:r>
            <a:r>
              <a:rPr lang="ms-MY" sz="1350" spc="-41"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seperti</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dalam</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industri</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barang.</a:t>
            </a:r>
            <a:r>
              <a:rPr lang="ms-MY" sz="1350" spc="-38"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Hal</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ini</a:t>
            </a:r>
            <a:r>
              <a:rPr lang="ms-MY" sz="1350" spc="-38"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mengingat</a:t>
            </a:r>
            <a:r>
              <a:rPr lang="ms-MY" sz="1350" spc="-38"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ada</a:t>
            </a:r>
            <a:r>
              <a:rPr lang="ms-MY" sz="1350" spc="-199"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beberapa hal yang harus dipertimbangkan dalam kebijakan harga dalam</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pariwisata</a:t>
            </a:r>
            <a:r>
              <a:rPr lang="ms-MY" sz="1350" spc="-53"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yaitu:</a:t>
            </a:r>
            <a:endParaRPr lang="id-ID" sz="1350" dirty="0">
              <a:latin typeface="Times New Roman" panose="02020603050405020304" pitchFamily="18" charset="0"/>
              <a:ea typeface="Times New Roman" panose="02020603050405020304" pitchFamily="18" charset="0"/>
            </a:endParaRPr>
          </a:p>
          <a:p>
            <a:pPr marL="257175" indent="-257175">
              <a:spcBef>
                <a:spcPts val="472"/>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Kekhususan</a:t>
            </a:r>
            <a:r>
              <a:rPr lang="ms-MY" sz="1350" spc="-26"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(speciality)</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Kualitas</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pelayanan</a:t>
            </a:r>
            <a:endParaRPr lang="id-ID" sz="1350" spc="-4" dirty="0">
              <a:latin typeface="Times New Roman" panose="02020603050405020304" pitchFamily="18" charset="0"/>
              <a:ea typeface="Times New Roman" panose="02020603050405020304" pitchFamily="18" charset="0"/>
            </a:endParaRPr>
          </a:p>
          <a:p>
            <a:pPr marL="257175" indent="-257175">
              <a:spcBef>
                <a:spcPts val="131"/>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Daya</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beli</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pada</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musim</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tertentu</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Informasi</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pengalaman</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konsumen</a:t>
            </a:r>
            <a:endParaRPr lang="id-ID" sz="1350" spc="-4" dirty="0">
              <a:latin typeface="Times New Roman" panose="02020603050405020304" pitchFamily="18" charset="0"/>
              <a:ea typeface="Times New Roman" panose="02020603050405020304" pitchFamily="18" charset="0"/>
            </a:endParaRPr>
          </a:p>
          <a:p>
            <a:pPr marL="257175" marR="252413" indent="-257175">
              <a:lnSpc>
                <a:spcPct val="115000"/>
              </a:lnSpc>
              <a:spcBef>
                <a:spcPts val="146"/>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Kebijakan</a:t>
            </a:r>
            <a:r>
              <a:rPr lang="ms-MY" sz="1350" spc="3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pemerintah</a:t>
            </a:r>
            <a:r>
              <a:rPr lang="ms-MY" sz="1350" spc="3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pusat</a:t>
            </a:r>
            <a:r>
              <a:rPr lang="ms-MY" sz="1350" spc="3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misalnya</a:t>
            </a:r>
            <a:r>
              <a:rPr lang="ms-MY" sz="1350" spc="3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bea</a:t>
            </a:r>
            <a:r>
              <a:rPr lang="ms-MY" sz="1350" spc="3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imigrasi</a:t>
            </a:r>
            <a:r>
              <a:rPr lang="ms-MY" sz="1350" spc="3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3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harga</a:t>
            </a:r>
            <a:r>
              <a:rPr lang="ms-MY" sz="1350" spc="3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produk</a:t>
            </a:r>
            <a:r>
              <a:rPr lang="ms-MY" sz="1350" spc="-19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khusus</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yang diproduksi</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oleh pemerintah</a:t>
            </a:r>
            <a:endParaRPr lang="id-ID" sz="1350" spc="-4" dirty="0">
              <a:latin typeface="Times New Roman" panose="02020603050405020304" pitchFamily="18" charset="0"/>
              <a:ea typeface="Times New Roman" panose="02020603050405020304" pitchFamily="18" charset="0"/>
            </a:endParaRPr>
          </a:p>
          <a:p>
            <a:pPr marL="257175" marR="251936" indent="-257175">
              <a:lnSpc>
                <a:spcPct val="115000"/>
              </a:lnSpc>
              <a:buSzPts val="1100"/>
              <a:buFont typeface="Times New Roman" panose="02020603050405020304" pitchFamily="18" charset="0"/>
              <a:buAutoNum type="arabicPeriod"/>
              <a:tabLst>
                <a:tab pos="357188" algn="l"/>
                <a:tab pos="902018" algn="l"/>
                <a:tab pos="1487805" algn="l"/>
                <a:tab pos="1881188" algn="l"/>
                <a:tab pos="2263140" algn="l"/>
                <a:tab pos="2680335" algn="l"/>
              </a:tabLst>
            </a:pPr>
            <a:r>
              <a:rPr lang="ms-MY" sz="1350" spc="-4" dirty="0">
                <a:latin typeface="Times New Roman" panose="02020603050405020304" pitchFamily="18" charset="0"/>
                <a:ea typeface="Times New Roman" panose="02020603050405020304" pitchFamily="18" charset="0"/>
              </a:rPr>
              <a:t>Kebijakan pemerintah	daerah terkait dengan	pemberdayaan</a:t>
            </a:r>
            <a:r>
              <a:rPr lang="ms-MY" sz="1350" spc="-19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pariwisata</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daerah</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seperti</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harga</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tiket</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masuk</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Kawasan</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wisata</a:t>
            </a:r>
            <a:endParaRPr lang="id-ID" sz="1350" spc="-4" dirty="0">
              <a:latin typeface="Times New Roman" panose="02020603050405020304" pitchFamily="18" charset="0"/>
              <a:ea typeface="Times New Roman" panose="02020603050405020304" pitchFamily="18" charset="0"/>
            </a:endParaRPr>
          </a:p>
        </p:txBody>
      </p:sp>
      <p:sp>
        <p:nvSpPr>
          <p:cNvPr id="5" name="Kotak Teks 4">
            <a:extLst>
              <a:ext uri="{FF2B5EF4-FFF2-40B4-BE49-F238E27FC236}">
                <a16:creationId xmlns:a16="http://schemas.microsoft.com/office/drawing/2014/main" id="{AFBF5F04-5E8F-7170-212A-8C1B06BBD459}"/>
              </a:ext>
            </a:extLst>
          </p:cNvPr>
          <p:cNvSpPr txBox="1"/>
          <p:nvPr/>
        </p:nvSpPr>
        <p:spPr>
          <a:xfrm>
            <a:off x="178130" y="3946927"/>
            <a:ext cx="2487137" cy="323165"/>
          </a:xfrm>
          <a:prstGeom prst="rect">
            <a:avLst/>
          </a:prstGeom>
          <a:noFill/>
        </p:spPr>
        <p:txBody>
          <a:bodyPr wrap="square">
            <a:spAutoFit/>
          </a:bodyPr>
          <a:lstStyle/>
          <a:p>
            <a:pPr marL="185261" algn="just"/>
            <a:r>
              <a:rPr lang="ms-MY" sz="1500" b="1" spc="-23" dirty="0">
                <a:latin typeface="Times New Roman" panose="02020603050405020304" pitchFamily="18" charset="0"/>
                <a:ea typeface="Times New Roman" panose="02020603050405020304" pitchFamily="18" charset="0"/>
              </a:rPr>
              <a:t>Place</a:t>
            </a:r>
            <a:r>
              <a:rPr lang="ms-MY" sz="1500" b="1" spc="-41" dirty="0">
                <a:latin typeface="Times New Roman" panose="02020603050405020304" pitchFamily="18" charset="0"/>
                <a:ea typeface="Times New Roman" panose="02020603050405020304" pitchFamily="18" charset="0"/>
              </a:rPr>
              <a:t> </a:t>
            </a:r>
            <a:r>
              <a:rPr lang="ms-MY" sz="1500" b="1" spc="-23" dirty="0">
                <a:latin typeface="Times New Roman" panose="02020603050405020304" pitchFamily="18" charset="0"/>
                <a:ea typeface="Times New Roman" panose="02020603050405020304" pitchFamily="18" charset="0"/>
              </a:rPr>
              <a:t>atau</a:t>
            </a:r>
            <a:r>
              <a:rPr lang="ms-MY" sz="1500" b="1" spc="-41" dirty="0">
                <a:latin typeface="Times New Roman" panose="02020603050405020304" pitchFamily="18" charset="0"/>
                <a:ea typeface="Times New Roman" panose="02020603050405020304" pitchFamily="18" charset="0"/>
              </a:rPr>
              <a:t> </a:t>
            </a:r>
            <a:r>
              <a:rPr lang="ms-MY" sz="1500" b="1" spc="-23" dirty="0">
                <a:latin typeface="Times New Roman" panose="02020603050405020304" pitchFamily="18" charset="0"/>
                <a:ea typeface="Times New Roman" panose="02020603050405020304" pitchFamily="18" charset="0"/>
              </a:rPr>
              <a:t>Distribusi</a:t>
            </a:r>
            <a:endParaRPr lang="id-ID" sz="1500" b="1" dirty="0">
              <a:latin typeface="Times New Roman" panose="02020603050405020304" pitchFamily="18" charset="0"/>
              <a:ea typeface="Times New Roman" panose="02020603050405020304" pitchFamily="18" charset="0"/>
            </a:endParaRPr>
          </a:p>
        </p:txBody>
      </p:sp>
      <p:sp>
        <p:nvSpPr>
          <p:cNvPr id="7" name="Kotak Teks 6">
            <a:extLst>
              <a:ext uri="{FF2B5EF4-FFF2-40B4-BE49-F238E27FC236}">
                <a16:creationId xmlns:a16="http://schemas.microsoft.com/office/drawing/2014/main" id="{638B1A20-651B-7341-DE9D-3B15F3AD129F}"/>
              </a:ext>
            </a:extLst>
          </p:cNvPr>
          <p:cNvSpPr txBox="1"/>
          <p:nvPr/>
        </p:nvSpPr>
        <p:spPr>
          <a:xfrm>
            <a:off x="347353" y="4262224"/>
            <a:ext cx="6512873" cy="507831"/>
          </a:xfrm>
          <a:prstGeom prst="rect">
            <a:avLst/>
          </a:prstGeom>
          <a:noFill/>
        </p:spPr>
        <p:txBody>
          <a:bodyPr wrap="square">
            <a:spAutoFit/>
          </a:bodyPr>
          <a:lstStyle/>
          <a:p>
            <a:r>
              <a:rPr lang="ms-MY" sz="1350" spc="-11" dirty="0">
                <a:latin typeface="Times New Roman" panose="02020603050405020304" pitchFamily="18" charset="0"/>
                <a:ea typeface="Times New Roman" panose="02020603050405020304" pitchFamily="18" charset="0"/>
              </a:rPr>
              <a:t>Peranan distribusi dalam pariwisata adalah pertama, memastikan terciptanya</a:t>
            </a:r>
            <a:r>
              <a:rPr lang="ms-MY" sz="1350" spc="-195"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kegunaan atau manfaat </a:t>
            </a:r>
            <a:r>
              <a:rPr lang="ms-MY" sz="1350" spc="-4" dirty="0">
                <a:latin typeface="Times New Roman" panose="02020603050405020304" pitchFamily="18" charset="0"/>
                <a:ea typeface="Times New Roman" panose="02020603050405020304" pitchFamily="18" charset="0"/>
              </a:rPr>
              <a:t>waktu (time utility) dalam program pemasaran</a:t>
            </a:r>
            <a:endParaRPr lang="id-ID" sz="1350" dirty="0"/>
          </a:p>
        </p:txBody>
      </p:sp>
      <p:sp>
        <p:nvSpPr>
          <p:cNvPr id="9" name="Kotak Teks 8">
            <a:extLst>
              <a:ext uri="{FF2B5EF4-FFF2-40B4-BE49-F238E27FC236}">
                <a16:creationId xmlns:a16="http://schemas.microsoft.com/office/drawing/2014/main" id="{206A8F71-99E3-B6D8-7409-F85EF1085A71}"/>
              </a:ext>
            </a:extLst>
          </p:cNvPr>
          <p:cNvSpPr txBox="1"/>
          <p:nvPr/>
        </p:nvSpPr>
        <p:spPr>
          <a:xfrm>
            <a:off x="276101" y="4746972"/>
            <a:ext cx="6584125" cy="923330"/>
          </a:xfrm>
          <a:prstGeom prst="rect">
            <a:avLst/>
          </a:prstGeom>
          <a:noFill/>
        </p:spPr>
        <p:txBody>
          <a:bodyPr wrap="square">
            <a:spAutoFit/>
          </a:bodyPr>
          <a:lstStyle/>
          <a:p>
            <a:pPr marL="185261">
              <a:spcBef>
                <a:spcPts val="458"/>
              </a:spcBef>
            </a:pPr>
            <a:r>
              <a:rPr lang="ms-MY" sz="1350" b="1" dirty="0">
                <a:latin typeface="Times New Roman" panose="02020603050405020304" pitchFamily="18" charset="0"/>
                <a:ea typeface="Times New Roman" panose="02020603050405020304" pitchFamily="18" charset="0"/>
              </a:rPr>
              <a:t>Promosi</a:t>
            </a:r>
            <a:endParaRPr lang="id-ID" sz="1350" b="1" dirty="0">
              <a:latin typeface="Times New Roman" panose="02020603050405020304" pitchFamily="18" charset="0"/>
              <a:ea typeface="Times New Roman" panose="02020603050405020304" pitchFamily="18" charset="0"/>
            </a:endParaRPr>
          </a:p>
          <a:p>
            <a:r>
              <a:rPr lang="ms-MY" sz="1350" spc="-8" dirty="0">
                <a:latin typeface="Times New Roman" panose="02020603050405020304" pitchFamily="18" charset="0"/>
                <a:ea typeface="Times New Roman" panose="02020603050405020304" pitchFamily="18" charset="0"/>
              </a:rPr>
              <a:t>Promosi disebut </a:t>
            </a:r>
            <a:r>
              <a:rPr lang="ms-MY" sz="1350" spc="-4" dirty="0">
                <a:latin typeface="Times New Roman" panose="02020603050405020304" pitchFamily="18" charset="0"/>
                <a:ea typeface="Times New Roman" panose="02020603050405020304" pitchFamily="18" charset="0"/>
              </a:rPr>
              <a:t>juga komunikasi pemasaran. Ini mengingat tugas dari unit</a:t>
            </a:r>
            <a:r>
              <a:rPr lang="ms-MY" sz="1350" spc="-19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promosi adalah untuk melakukan </a:t>
            </a:r>
            <a:r>
              <a:rPr lang="ms-MY" sz="1350" dirty="0">
                <a:latin typeface="Times New Roman" panose="02020603050405020304" pitchFamily="18" charset="0"/>
                <a:ea typeface="Times New Roman" panose="02020603050405020304" pitchFamily="18" charset="0"/>
              </a:rPr>
              <a:t>komunikasi penawaran produk, harga,</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distribusi, dan proses yang akan dijalani oleh wisatawan</a:t>
            </a:r>
            <a:endParaRPr lang="id-ID" sz="1350" dirty="0"/>
          </a:p>
        </p:txBody>
      </p:sp>
    </p:spTree>
    <p:extLst>
      <p:ext uri="{BB962C8B-B14F-4D97-AF65-F5344CB8AC3E}">
        <p14:creationId xmlns:p14="http://schemas.microsoft.com/office/powerpoint/2010/main" val="2507472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49546E0E-AA06-6A2A-1049-612EF85720C6}"/>
              </a:ext>
            </a:extLst>
          </p:cNvPr>
          <p:cNvSpPr txBox="1"/>
          <p:nvPr/>
        </p:nvSpPr>
        <p:spPr>
          <a:xfrm>
            <a:off x="323528" y="748156"/>
            <a:ext cx="6536698" cy="715581"/>
          </a:xfrm>
          <a:prstGeom prst="rect">
            <a:avLst/>
          </a:prstGeom>
          <a:noFill/>
        </p:spPr>
        <p:txBody>
          <a:bodyPr wrap="square">
            <a:spAutoFit/>
          </a:bodyPr>
          <a:lstStyle/>
          <a:p>
            <a:pPr marL="185261" algn="just">
              <a:spcBef>
                <a:spcPts val="480"/>
              </a:spcBef>
            </a:pPr>
            <a:r>
              <a:rPr lang="ms-MY" sz="1350" b="1" spc="-23" dirty="0">
                <a:latin typeface="Times New Roman" panose="02020603050405020304" pitchFamily="18" charset="0"/>
                <a:ea typeface="Times New Roman" panose="02020603050405020304" pitchFamily="18" charset="0"/>
              </a:rPr>
              <a:t>People</a:t>
            </a:r>
            <a:r>
              <a:rPr lang="ms-MY" sz="1350" b="1" spc="-49" dirty="0">
                <a:latin typeface="Times New Roman" panose="02020603050405020304" pitchFamily="18" charset="0"/>
                <a:ea typeface="Times New Roman" panose="02020603050405020304" pitchFamily="18" charset="0"/>
              </a:rPr>
              <a:t> </a:t>
            </a:r>
            <a:r>
              <a:rPr lang="ms-MY" sz="1350" b="1" spc="-19" dirty="0">
                <a:latin typeface="Times New Roman" panose="02020603050405020304" pitchFamily="18" charset="0"/>
                <a:ea typeface="Times New Roman" panose="02020603050405020304" pitchFamily="18" charset="0"/>
              </a:rPr>
              <a:t>/</a:t>
            </a:r>
            <a:r>
              <a:rPr lang="ms-MY" sz="1350" b="1" spc="-45" dirty="0">
                <a:latin typeface="Times New Roman" panose="02020603050405020304" pitchFamily="18" charset="0"/>
                <a:ea typeface="Times New Roman" panose="02020603050405020304" pitchFamily="18" charset="0"/>
              </a:rPr>
              <a:t> </a:t>
            </a:r>
            <a:r>
              <a:rPr lang="ms-MY" sz="1350" b="1" spc="-19" dirty="0">
                <a:latin typeface="Times New Roman" panose="02020603050405020304" pitchFamily="18" charset="0"/>
                <a:ea typeface="Times New Roman" panose="02020603050405020304" pitchFamily="18" charset="0"/>
              </a:rPr>
              <a:t>Karyawan</a:t>
            </a:r>
            <a:endParaRPr lang="id-ID" sz="1350" b="1" dirty="0">
              <a:latin typeface="Times New Roman" panose="02020603050405020304" pitchFamily="18" charset="0"/>
              <a:ea typeface="Times New Roman" panose="02020603050405020304" pitchFamily="18" charset="0"/>
            </a:endParaRPr>
          </a:p>
          <a:p>
            <a:r>
              <a:rPr lang="ms-MY" sz="1350" spc="-4" dirty="0">
                <a:latin typeface="Times New Roman" panose="02020603050405020304" pitchFamily="18" charset="0"/>
                <a:ea typeface="Times New Roman" panose="02020603050405020304" pitchFamily="18" charset="0"/>
              </a:rPr>
              <a:t>Pemasaran Pariwisata merupakan </a:t>
            </a:r>
            <a:r>
              <a:rPr lang="ms-MY" sz="1350" dirty="0">
                <a:latin typeface="Times New Roman" panose="02020603050405020304" pitchFamily="18" charset="0"/>
                <a:ea typeface="Times New Roman" panose="02020603050405020304" pitchFamily="18" charset="0"/>
              </a:rPr>
              <a:t>industri yang menggunakan manusia /</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people dalam jumlah besar</a:t>
            </a:r>
            <a:endParaRPr lang="id-ID" sz="1350" dirty="0"/>
          </a:p>
        </p:txBody>
      </p:sp>
      <p:sp>
        <p:nvSpPr>
          <p:cNvPr id="5" name="Kotak Teks 4">
            <a:extLst>
              <a:ext uri="{FF2B5EF4-FFF2-40B4-BE49-F238E27FC236}">
                <a16:creationId xmlns:a16="http://schemas.microsoft.com/office/drawing/2014/main" id="{36BDB73D-5D0E-04C7-A9EA-7D31D36252DE}"/>
              </a:ext>
            </a:extLst>
          </p:cNvPr>
          <p:cNvSpPr txBox="1"/>
          <p:nvPr/>
        </p:nvSpPr>
        <p:spPr>
          <a:xfrm>
            <a:off x="213756" y="1844824"/>
            <a:ext cx="7419108" cy="2703048"/>
          </a:xfrm>
          <a:prstGeom prst="rect">
            <a:avLst/>
          </a:prstGeom>
          <a:noFill/>
        </p:spPr>
        <p:txBody>
          <a:bodyPr wrap="square">
            <a:spAutoFit/>
          </a:bodyPr>
          <a:lstStyle/>
          <a:p>
            <a:pPr marL="185261" marR="249555" algn="just">
              <a:spcBef>
                <a:spcPts val="446"/>
              </a:spcBef>
            </a:pPr>
            <a:r>
              <a:rPr lang="ms-MY" sz="1350" spc="-8" dirty="0">
                <a:latin typeface="Times New Roman" panose="02020603050405020304" pitchFamily="18" charset="0"/>
                <a:ea typeface="Times New Roman" panose="02020603050405020304" pitchFamily="18" charset="0"/>
              </a:rPr>
              <a:t>Dalam rangka mengelola </a:t>
            </a:r>
            <a:r>
              <a:rPr lang="ms-MY" sz="1350" spc="-4" dirty="0">
                <a:latin typeface="Times New Roman" panose="02020603050405020304" pitchFamily="18" charset="0"/>
                <a:ea typeface="Times New Roman" panose="02020603050405020304" pitchFamily="18" charset="0"/>
              </a:rPr>
              <a:t>hubungan tersebut dalam pemasaran jasa dikenal</a:t>
            </a:r>
            <a:r>
              <a:rPr lang="ms-MY" sz="1350"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dengan</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tiga</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jenis</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pemasaran</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(Fatihudin</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&amp;</a:t>
            </a:r>
            <a:r>
              <a:rPr lang="ms-MY" sz="1350" spc="-45"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Firmansyah,</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2019)</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yaitu:</a:t>
            </a:r>
            <a:endParaRPr lang="id-ID" sz="1350" dirty="0">
              <a:latin typeface="Times New Roman" panose="02020603050405020304" pitchFamily="18" charset="0"/>
              <a:ea typeface="Times New Roman" panose="02020603050405020304" pitchFamily="18" charset="0"/>
            </a:endParaRPr>
          </a:p>
          <a:p>
            <a:pPr marL="257175" marR="252889" indent="-257175" algn="just">
              <a:lnSpc>
                <a:spcPct val="115000"/>
              </a:lnSpc>
              <a:spcBef>
                <a:spcPts val="461"/>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Pemasaran Eksternal yaitu hubungan antara perusahaan dengan pihak</a:t>
            </a:r>
            <a:r>
              <a:rPr lang="ms-MY" sz="1350" spc="-19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pelanggan. Dalam hal ini organisasi menjalankan fungsi normalnya</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yaitu mempersiapkan produk, menentukan harga, mendistribusikan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mengkomunikasikan</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produk</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kepada masyarakat.</a:t>
            </a:r>
            <a:endParaRPr lang="id-ID" sz="1350" spc="-4" dirty="0">
              <a:latin typeface="Times New Roman" panose="02020603050405020304" pitchFamily="18" charset="0"/>
              <a:ea typeface="Times New Roman" panose="02020603050405020304" pitchFamily="18" charset="0"/>
            </a:endParaRPr>
          </a:p>
          <a:p>
            <a:pPr marL="257175" marR="252889" indent="-257175" algn="just">
              <a:lnSpc>
                <a:spcPct val="115000"/>
              </a:lnSpc>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Pemasaran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Internal</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adalah</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hubungan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antara</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perusahaan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dengan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karyawan.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Dalam</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hal</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tugas</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perusahaan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adalah</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melatih</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membina</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melatih</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karyawan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sebagai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konsumen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internalnya.</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Dengan demikian tercipta profesionalitas karyawan dalam melayani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konsumen.</a:t>
            </a:r>
            <a:endParaRPr lang="id-ID" sz="1350" spc="-4" dirty="0">
              <a:latin typeface="Times New Roman" panose="02020603050405020304" pitchFamily="18" charset="0"/>
              <a:ea typeface="Times New Roman" panose="02020603050405020304" pitchFamily="18" charset="0"/>
            </a:endParaRPr>
          </a:p>
          <a:p>
            <a:pPr marL="257175" marR="252413" indent="-257175" algn="just">
              <a:lnSpc>
                <a:spcPct val="115000"/>
              </a:lnSpc>
              <a:spcBef>
                <a:spcPts val="8"/>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Pemasaran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Interaktif</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adalah</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hubungan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antara</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karyawan</a:t>
            </a:r>
            <a:r>
              <a:rPr lang="ms-MY" sz="1350" spc="21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konsumen secara langsung. Karyawan dalam hal ini adalah pribadi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yang</a:t>
            </a:r>
            <a:r>
              <a:rPr lang="ms-MY" sz="1350" spc="10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mewakili</a:t>
            </a:r>
            <a:r>
              <a:rPr lang="ms-MY" sz="1350" spc="116"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perusahaan</a:t>
            </a:r>
            <a:r>
              <a:rPr lang="ms-MY" sz="1350" spc="10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dalam</a:t>
            </a:r>
            <a:r>
              <a:rPr lang="ms-MY" sz="1350" spc="113"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menciptakan</a:t>
            </a:r>
            <a:r>
              <a:rPr lang="ms-MY" sz="1350" spc="113"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kepuasan</a:t>
            </a:r>
            <a:r>
              <a:rPr lang="ms-MY" sz="1350" spc="10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pelanggan</a:t>
            </a:r>
            <a:r>
              <a:rPr lang="ms-MY" sz="1350" spc="-19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di</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mana</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kinerjanya</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sesuai dengan</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harapan</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pelanggan.</a:t>
            </a:r>
            <a:endParaRPr lang="id-ID" sz="1350" spc="-4" dirty="0">
              <a:latin typeface="Times New Roman" panose="02020603050405020304" pitchFamily="18" charset="0"/>
              <a:ea typeface="Times New Roman" panose="02020603050405020304" pitchFamily="18" charset="0"/>
            </a:endParaRPr>
          </a:p>
        </p:txBody>
      </p:sp>
      <p:pic>
        <p:nvPicPr>
          <p:cNvPr id="6146" name="Picture 2" descr="Padukan Wisata dan Sejarah, Kemenpar FGD Sejarah Akmil | BALIPOST.com">
            <a:extLst>
              <a:ext uri="{FF2B5EF4-FFF2-40B4-BE49-F238E27FC236}">
                <a16:creationId xmlns:a16="http://schemas.microsoft.com/office/drawing/2014/main" id="{031EAF12-2ADF-CF76-9663-5F37B2BE98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7852" y="4365104"/>
            <a:ext cx="2411761" cy="2492896"/>
          </a:xfrm>
          <a:prstGeom prst="rect">
            <a:avLst/>
          </a:prstGeom>
          <a:noFill/>
          <a:extLst>
            <a:ext uri="{909E8E84-426E-40DD-AFC4-6F175D3DCCD1}">
              <a14:hiddenFill xmlns:a14="http://schemas.microsoft.com/office/drawing/2010/main">
                <a:solidFill>
                  <a:srgbClr val="FFFFFF"/>
                </a:solidFill>
              </a14:hiddenFill>
            </a:ext>
          </a:extLst>
        </p:spPr>
      </p:pic>
      <p:sp>
        <p:nvSpPr>
          <p:cNvPr id="9" name="Kotak Teks 8">
            <a:extLst>
              <a:ext uri="{FF2B5EF4-FFF2-40B4-BE49-F238E27FC236}">
                <a16:creationId xmlns:a16="http://schemas.microsoft.com/office/drawing/2014/main" id="{EDB4E8EB-6CB1-FAA8-3533-FD2097EFA49B}"/>
              </a:ext>
            </a:extLst>
          </p:cNvPr>
          <p:cNvSpPr txBox="1"/>
          <p:nvPr/>
        </p:nvSpPr>
        <p:spPr>
          <a:xfrm>
            <a:off x="89065" y="4566133"/>
            <a:ext cx="6771162" cy="1195199"/>
          </a:xfrm>
          <a:prstGeom prst="rect">
            <a:avLst/>
          </a:prstGeom>
          <a:noFill/>
        </p:spPr>
        <p:txBody>
          <a:bodyPr wrap="square">
            <a:spAutoFit/>
          </a:bodyPr>
          <a:lstStyle/>
          <a:p>
            <a:pPr marL="185261" algn="just">
              <a:spcBef>
                <a:spcPts val="488"/>
              </a:spcBef>
            </a:pPr>
            <a:r>
              <a:rPr lang="ms-MY" sz="1350" b="1" spc="-23" dirty="0">
                <a:latin typeface="Times New Roman" panose="02020603050405020304" pitchFamily="18" charset="0"/>
                <a:ea typeface="Times New Roman" panose="02020603050405020304" pitchFamily="18" charset="0"/>
              </a:rPr>
              <a:t>Physical</a:t>
            </a:r>
            <a:r>
              <a:rPr lang="ms-MY" sz="1350" b="1" spc="-45" dirty="0">
                <a:latin typeface="Times New Roman" panose="02020603050405020304" pitchFamily="18" charset="0"/>
                <a:ea typeface="Times New Roman" panose="02020603050405020304" pitchFamily="18" charset="0"/>
              </a:rPr>
              <a:t> </a:t>
            </a:r>
            <a:r>
              <a:rPr lang="ms-MY" sz="1350" b="1" spc="-23" dirty="0">
                <a:latin typeface="Times New Roman" panose="02020603050405020304" pitchFamily="18" charset="0"/>
                <a:ea typeface="Times New Roman" panose="02020603050405020304" pitchFamily="18" charset="0"/>
              </a:rPr>
              <a:t>Evidence</a:t>
            </a:r>
            <a:r>
              <a:rPr lang="ms-MY" sz="1350" b="1" spc="-45" dirty="0">
                <a:latin typeface="Times New Roman" panose="02020603050405020304" pitchFamily="18" charset="0"/>
                <a:ea typeface="Times New Roman" panose="02020603050405020304" pitchFamily="18" charset="0"/>
              </a:rPr>
              <a:t> </a:t>
            </a:r>
            <a:r>
              <a:rPr lang="ms-MY" sz="1350" b="1" spc="-19" dirty="0">
                <a:latin typeface="Times New Roman" panose="02020603050405020304" pitchFamily="18" charset="0"/>
                <a:ea typeface="Times New Roman" panose="02020603050405020304" pitchFamily="18" charset="0"/>
              </a:rPr>
              <a:t>/</a:t>
            </a:r>
            <a:r>
              <a:rPr lang="ms-MY" sz="1350" b="1" spc="-45" dirty="0">
                <a:latin typeface="Times New Roman" panose="02020603050405020304" pitchFamily="18" charset="0"/>
                <a:ea typeface="Times New Roman" panose="02020603050405020304" pitchFamily="18" charset="0"/>
              </a:rPr>
              <a:t> </a:t>
            </a:r>
            <a:r>
              <a:rPr lang="ms-MY" sz="1350" b="1" spc="-19" dirty="0">
                <a:latin typeface="Times New Roman" panose="02020603050405020304" pitchFamily="18" charset="0"/>
                <a:ea typeface="Times New Roman" panose="02020603050405020304" pitchFamily="18" charset="0"/>
              </a:rPr>
              <a:t>Bukti</a:t>
            </a:r>
            <a:r>
              <a:rPr lang="ms-MY" sz="1350" b="1" spc="-45" dirty="0">
                <a:latin typeface="Times New Roman" panose="02020603050405020304" pitchFamily="18" charset="0"/>
                <a:ea typeface="Times New Roman" panose="02020603050405020304" pitchFamily="18" charset="0"/>
              </a:rPr>
              <a:t> </a:t>
            </a:r>
            <a:r>
              <a:rPr lang="ms-MY" sz="1350" b="1" spc="-19" dirty="0">
                <a:latin typeface="Times New Roman" panose="02020603050405020304" pitchFamily="18" charset="0"/>
                <a:ea typeface="Times New Roman" panose="02020603050405020304" pitchFamily="18" charset="0"/>
              </a:rPr>
              <a:t>Fisik</a:t>
            </a:r>
            <a:endParaRPr lang="id-ID" sz="1350" b="1" dirty="0">
              <a:latin typeface="Times New Roman" panose="02020603050405020304" pitchFamily="18" charset="0"/>
              <a:ea typeface="Times New Roman" panose="02020603050405020304" pitchFamily="18" charset="0"/>
            </a:endParaRPr>
          </a:p>
          <a:p>
            <a:pPr marL="185261" marR="249079" algn="just">
              <a:spcBef>
                <a:spcPts val="458"/>
              </a:spcBef>
            </a:pPr>
            <a:r>
              <a:rPr lang="ms-MY" sz="1350" dirty="0">
                <a:latin typeface="Times New Roman" panose="02020603050405020304" pitchFamily="18" charset="0"/>
                <a:ea typeface="Times New Roman" panose="02020603050405020304" pitchFamily="18" charset="0"/>
              </a:rPr>
              <a:t>Bukti fisik pada pemasaran pariwisata adalah hal yang dapat dilihat oleh</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wisatawan</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baik</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itu</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alam</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maupun</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buatan.</a:t>
            </a:r>
            <a:r>
              <a:rPr lang="ms-MY" sz="1350" spc="-11"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Contoh</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dari</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bukti</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fisik</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ini</a:t>
            </a:r>
            <a:r>
              <a:rPr lang="ms-MY" sz="1350" spc="-15"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adalah</a:t>
            </a:r>
            <a:r>
              <a:rPr lang="ms-MY" sz="1350" spc="-199"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lingkungan fisik di suatu hotel yang menarik tamu. Selain itu peralatan</a:t>
            </a:r>
            <a:r>
              <a:rPr lang="ms-MY" sz="1350" spc="4" dirty="0">
                <a:latin typeface="Times New Roman" panose="02020603050405020304" pitchFamily="18" charset="0"/>
                <a:ea typeface="Times New Roman" panose="02020603050405020304" pitchFamily="18" charset="0"/>
              </a:rPr>
              <a:t> </a:t>
            </a:r>
            <a:r>
              <a:rPr lang="ms-MY" sz="1350" spc="-15" dirty="0">
                <a:latin typeface="Times New Roman" panose="02020603050405020304" pitchFamily="18" charset="0"/>
                <a:ea typeface="Times New Roman" panose="02020603050405020304" pitchFamily="18" charset="0"/>
              </a:rPr>
              <a:t>pendukung</a:t>
            </a:r>
            <a:r>
              <a:rPr lang="ms-MY" sz="1350" spc="-38" dirty="0">
                <a:latin typeface="Times New Roman" panose="02020603050405020304" pitchFamily="18" charset="0"/>
                <a:ea typeface="Times New Roman" panose="02020603050405020304" pitchFamily="18" charset="0"/>
              </a:rPr>
              <a:t> </a:t>
            </a:r>
            <a:r>
              <a:rPr lang="ms-MY" sz="1350" spc="-15" dirty="0">
                <a:latin typeface="Times New Roman" panose="02020603050405020304" pitchFamily="18" charset="0"/>
                <a:ea typeface="Times New Roman" panose="02020603050405020304" pitchFamily="18" charset="0"/>
              </a:rPr>
              <a:t>yang</a:t>
            </a:r>
            <a:r>
              <a:rPr lang="ms-MY" sz="1350" spc="-38" dirty="0">
                <a:latin typeface="Times New Roman" panose="02020603050405020304" pitchFamily="18" charset="0"/>
                <a:ea typeface="Times New Roman" panose="02020603050405020304" pitchFamily="18" charset="0"/>
              </a:rPr>
              <a:t> </a:t>
            </a:r>
            <a:r>
              <a:rPr lang="ms-MY" sz="1350" spc="-15" dirty="0">
                <a:latin typeface="Times New Roman" panose="02020603050405020304" pitchFamily="18" charset="0"/>
                <a:ea typeface="Times New Roman" panose="02020603050405020304" pitchFamily="18" charset="0"/>
              </a:rPr>
              <a:t>berada</a:t>
            </a:r>
            <a:r>
              <a:rPr lang="ms-MY" sz="1350" spc="-34"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di</a:t>
            </a:r>
            <a:r>
              <a:rPr lang="ms-MY" sz="1350" spc="-34"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suatu</a:t>
            </a:r>
            <a:r>
              <a:rPr lang="ms-MY" sz="1350" spc="-34"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lingkungan</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juga</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merupakan</a:t>
            </a:r>
            <a:r>
              <a:rPr lang="ms-MY" sz="1350" spc="-34"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bukti</a:t>
            </a:r>
            <a:r>
              <a:rPr lang="ms-MY" sz="1350" spc="-34"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fisik</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yang</a:t>
            </a:r>
            <a:r>
              <a:rPr lang="ms-MY" sz="1350" spc="-195"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turut</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menarik</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respon</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dari</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wisatawan.</a:t>
            </a:r>
            <a:endParaRPr lang="id-ID" sz="135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38767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A887DDC5-1320-C70B-5C33-5492AD116741}"/>
              </a:ext>
            </a:extLst>
          </p:cNvPr>
          <p:cNvSpPr txBox="1"/>
          <p:nvPr/>
        </p:nvSpPr>
        <p:spPr>
          <a:xfrm>
            <a:off x="539552" y="1124744"/>
            <a:ext cx="4788096" cy="5112568"/>
          </a:xfrm>
          <a:prstGeom prst="rect">
            <a:avLst/>
          </a:prstGeom>
        </p:spPr>
        <p:txBody>
          <a:bodyPr vert="horz" lIns="68580" tIns="34290" rIns="68580" bIns="34290" rtlCol="0">
            <a:noAutofit/>
          </a:bodyPr>
          <a:lstStyle/>
          <a:p>
            <a:pPr marL="185261" indent="-171450" defTabSz="685800">
              <a:lnSpc>
                <a:spcPct val="90000"/>
              </a:lnSpc>
              <a:buFont typeface="Arial" panose="020B0604020202020204" pitchFamily="34" charset="0"/>
              <a:buChar char="•"/>
            </a:pPr>
            <a:r>
              <a:rPr lang="en-US" sz="1600" b="1" spc="-23" dirty="0"/>
              <a:t>Process</a:t>
            </a:r>
            <a:r>
              <a:rPr lang="en-US" sz="1600" b="1" spc="-45" dirty="0"/>
              <a:t> </a:t>
            </a:r>
            <a:r>
              <a:rPr lang="en-US" sz="1600" b="1" spc="-19" dirty="0"/>
              <a:t>/</a:t>
            </a:r>
            <a:r>
              <a:rPr lang="en-US" sz="1600" b="1" spc="-45" dirty="0"/>
              <a:t> </a:t>
            </a:r>
            <a:r>
              <a:rPr lang="en-US" sz="1600" b="1" spc="-19" dirty="0"/>
              <a:t>Proses</a:t>
            </a:r>
            <a:r>
              <a:rPr lang="en-US" sz="1600" b="1" spc="-45" dirty="0"/>
              <a:t> </a:t>
            </a:r>
            <a:r>
              <a:rPr lang="en-US" sz="1600" b="1" spc="-19" dirty="0" err="1"/>
              <a:t>jasa</a:t>
            </a:r>
            <a:endParaRPr lang="en-US" sz="1600" b="1" dirty="0"/>
          </a:p>
          <a:p>
            <a:pPr marL="185261" marR="252889" indent="-171450" defTabSz="685800">
              <a:lnSpc>
                <a:spcPct val="90000"/>
              </a:lnSpc>
              <a:spcBef>
                <a:spcPts val="458"/>
              </a:spcBef>
              <a:buFont typeface="Arial" panose="020B0604020202020204" pitchFamily="34" charset="0"/>
              <a:buChar char="•"/>
            </a:pPr>
            <a:r>
              <a:rPr lang="en-US" sz="1600" dirty="0"/>
              <a:t>Proses</a:t>
            </a:r>
            <a:r>
              <a:rPr lang="en-US" sz="1600" spc="4" dirty="0"/>
              <a:t> </a:t>
            </a:r>
            <a:r>
              <a:rPr lang="en-US" sz="1600" dirty="0" err="1"/>
              <a:t>merupakan</a:t>
            </a:r>
            <a:r>
              <a:rPr lang="en-US" sz="1600" spc="4" dirty="0"/>
              <a:t> </a:t>
            </a:r>
            <a:r>
              <a:rPr lang="en-US" sz="1600" dirty="0" err="1"/>
              <a:t>suatu</a:t>
            </a:r>
            <a:r>
              <a:rPr lang="en-US" sz="1600" spc="4" dirty="0"/>
              <a:t> </a:t>
            </a:r>
            <a:r>
              <a:rPr lang="en-US" sz="1600" dirty="0"/>
              <a:t>yang</a:t>
            </a:r>
            <a:r>
              <a:rPr lang="en-US" sz="1600" spc="4" dirty="0"/>
              <a:t> </a:t>
            </a:r>
            <a:r>
              <a:rPr lang="en-US" sz="1600" dirty="0" err="1"/>
              <a:t>berkaitan</a:t>
            </a:r>
            <a:r>
              <a:rPr lang="en-US" sz="1600" spc="4" dirty="0"/>
              <a:t> </a:t>
            </a:r>
            <a:r>
              <a:rPr lang="en-US" sz="1600" dirty="0" err="1"/>
              <a:t>dengan</a:t>
            </a:r>
            <a:r>
              <a:rPr lang="en-US" sz="1600" spc="4" dirty="0"/>
              <a:t> </a:t>
            </a:r>
            <a:r>
              <a:rPr lang="en-US" sz="1600" dirty="0" err="1"/>
              <a:t>sistem</a:t>
            </a:r>
            <a:r>
              <a:rPr lang="en-US" sz="1600" spc="4" dirty="0"/>
              <a:t> </a:t>
            </a:r>
            <a:r>
              <a:rPr lang="en-US" sz="1600" dirty="0"/>
              <a:t>dan</a:t>
            </a:r>
            <a:r>
              <a:rPr lang="en-US" sz="1600" spc="4" dirty="0"/>
              <a:t> </a:t>
            </a:r>
            <a:r>
              <a:rPr lang="en-US" sz="1600" dirty="0" err="1"/>
              <a:t>prosedur</a:t>
            </a:r>
            <a:r>
              <a:rPr lang="en-US" sz="1600" spc="4" dirty="0"/>
              <a:t> </a:t>
            </a:r>
            <a:r>
              <a:rPr lang="en-US" sz="1600" spc="-11" dirty="0" err="1"/>
              <a:t>pelaksanaan</a:t>
            </a:r>
            <a:r>
              <a:rPr lang="en-US" sz="1600" spc="-11" dirty="0"/>
              <a:t>, </a:t>
            </a:r>
            <a:r>
              <a:rPr lang="en-US" sz="1600" spc="-11" dirty="0" err="1"/>
              <a:t>kecepatan</a:t>
            </a:r>
            <a:r>
              <a:rPr lang="en-US" sz="1600" spc="-11" dirty="0"/>
              <a:t>, </a:t>
            </a:r>
            <a:r>
              <a:rPr lang="en-US" sz="1600" spc="-11" dirty="0" err="1"/>
              <a:t>ketepatan</a:t>
            </a:r>
            <a:r>
              <a:rPr lang="en-US" sz="1600" spc="-11" dirty="0"/>
              <a:t>, </a:t>
            </a:r>
            <a:r>
              <a:rPr lang="en-US" sz="1600" spc="-8" dirty="0" err="1"/>
              <a:t>pemanfaatan</a:t>
            </a:r>
            <a:r>
              <a:rPr lang="en-US" sz="1600" spc="-8" dirty="0"/>
              <a:t> </a:t>
            </a:r>
            <a:r>
              <a:rPr lang="en-US" sz="1600" spc="-8" dirty="0" err="1"/>
              <a:t>alat</a:t>
            </a:r>
            <a:r>
              <a:rPr lang="en-US" sz="1600" spc="-8" dirty="0"/>
              <a:t> yang </a:t>
            </a:r>
            <a:r>
              <a:rPr lang="en-US" sz="1600" spc="-8" dirty="0" err="1"/>
              <a:t>ada</a:t>
            </a:r>
            <a:r>
              <a:rPr lang="en-US" sz="1600" spc="-8" dirty="0"/>
              <a:t>, </a:t>
            </a:r>
            <a:r>
              <a:rPr lang="en-US" sz="1600" spc="-8" dirty="0" err="1"/>
              <a:t>kemampuan</a:t>
            </a:r>
            <a:r>
              <a:rPr lang="en-US" sz="1600" spc="-4" dirty="0"/>
              <a:t> </a:t>
            </a:r>
            <a:r>
              <a:rPr lang="en-US" sz="1600" spc="-23" dirty="0" err="1"/>
              <a:t>bekerja</a:t>
            </a:r>
            <a:r>
              <a:rPr lang="en-US" sz="1600" spc="-49" dirty="0"/>
              <a:t> </a:t>
            </a:r>
            <a:r>
              <a:rPr lang="en-US" sz="1600" spc="-23" dirty="0" err="1"/>
              <a:t>sama</a:t>
            </a:r>
            <a:r>
              <a:rPr lang="en-US" sz="1600" spc="-49" dirty="0"/>
              <a:t> </a:t>
            </a:r>
            <a:r>
              <a:rPr lang="en-US" sz="1600" spc="-23" dirty="0" err="1"/>
              <a:t>sebagai</a:t>
            </a:r>
            <a:r>
              <a:rPr lang="en-US" sz="1600" spc="-49" dirty="0"/>
              <a:t> </a:t>
            </a:r>
            <a:r>
              <a:rPr lang="en-US" sz="1600" spc="-23" dirty="0" err="1"/>
              <a:t>tim</a:t>
            </a:r>
            <a:r>
              <a:rPr lang="en-US" sz="1600" spc="-49" dirty="0"/>
              <a:t> </a:t>
            </a:r>
            <a:r>
              <a:rPr lang="en-US" sz="1600" spc="-23" dirty="0" err="1"/>
              <a:t>dalam</a:t>
            </a:r>
            <a:r>
              <a:rPr lang="en-US" sz="1600" spc="-49" dirty="0"/>
              <a:t> </a:t>
            </a:r>
            <a:r>
              <a:rPr lang="en-US" sz="1600" spc="-23" dirty="0" err="1"/>
              <a:t>organisasi</a:t>
            </a:r>
            <a:r>
              <a:rPr lang="en-US" sz="1600" spc="-23" dirty="0"/>
              <a:t>.</a:t>
            </a:r>
            <a:endParaRPr lang="en-US" sz="1600" dirty="0"/>
          </a:p>
          <a:p>
            <a:pPr marL="185261" indent="-171450" defTabSz="685800">
              <a:lnSpc>
                <a:spcPct val="90000"/>
              </a:lnSpc>
              <a:spcBef>
                <a:spcPts val="484"/>
              </a:spcBef>
              <a:buFont typeface="Arial" panose="020B0604020202020204" pitchFamily="34" charset="0"/>
              <a:buChar char="•"/>
            </a:pPr>
            <a:r>
              <a:rPr lang="en-US" sz="1600" dirty="0"/>
              <a:t>1.</a:t>
            </a:r>
            <a:r>
              <a:rPr lang="en-US" sz="1600" spc="285" dirty="0"/>
              <a:t> </a:t>
            </a:r>
            <a:r>
              <a:rPr lang="en-US" sz="1600" dirty="0" err="1"/>
              <a:t>Bauran</a:t>
            </a:r>
            <a:r>
              <a:rPr lang="en-US" sz="1600" spc="-15" dirty="0"/>
              <a:t> </a:t>
            </a:r>
            <a:r>
              <a:rPr lang="en-US" sz="1600" dirty="0" err="1"/>
              <a:t>Pemasaran</a:t>
            </a:r>
            <a:r>
              <a:rPr lang="en-US" sz="1600" spc="-11" dirty="0"/>
              <a:t> </a:t>
            </a:r>
            <a:r>
              <a:rPr lang="en-US" sz="1600" dirty="0" err="1"/>
              <a:t>Pariwisata</a:t>
            </a:r>
            <a:r>
              <a:rPr lang="en-US" sz="1600" spc="-11" dirty="0"/>
              <a:t> </a:t>
            </a:r>
            <a:r>
              <a:rPr lang="en-US" sz="1600" dirty="0" err="1"/>
              <a:t>Destinasi</a:t>
            </a:r>
            <a:endParaRPr lang="en-US" sz="1600" dirty="0"/>
          </a:p>
          <a:p>
            <a:pPr defTabSz="685800">
              <a:lnSpc>
                <a:spcPct val="90000"/>
              </a:lnSpc>
              <a:spcBef>
                <a:spcPts val="4"/>
              </a:spcBef>
            </a:pPr>
            <a:r>
              <a:rPr lang="en-US" sz="1600" dirty="0"/>
              <a:t> </a:t>
            </a:r>
            <a:r>
              <a:rPr lang="en-US" sz="1600" spc="-11" dirty="0" err="1"/>
              <a:t>Untuk</a:t>
            </a:r>
            <a:r>
              <a:rPr lang="en-US" sz="1600" spc="-4" dirty="0"/>
              <a:t> </a:t>
            </a:r>
            <a:r>
              <a:rPr lang="en-US" sz="1600" spc="-11" dirty="0" err="1"/>
              <a:t>pemasaran</a:t>
            </a:r>
            <a:r>
              <a:rPr lang="en-US" sz="1600" spc="-4" dirty="0"/>
              <a:t> </a:t>
            </a:r>
            <a:r>
              <a:rPr lang="en-US" sz="1600" spc="-8" dirty="0" err="1"/>
              <a:t>destinasi</a:t>
            </a:r>
            <a:r>
              <a:rPr lang="en-US" sz="1600" dirty="0"/>
              <a:t> </a:t>
            </a:r>
            <a:r>
              <a:rPr lang="en-US" sz="1600" spc="-8" dirty="0" err="1"/>
              <a:t>wisata</a:t>
            </a:r>
            <a:r>
              <a:rPr lang="en-US" sz="1600" spc="-8" dirty="0"/>
              <a:t>,</a:t>
            </a:r>
            <a:r>
              <a:rPr lang="en-US" sz="1600" spc="-4" dirty="0"/>
              <a:t> </a:t>
            </a:r>
            <a:r>
              <a:rPr lang="en-US" sz="1600" spc="-8" dirty="0" err="1"/>
              <a:t>Hidayah</a:t>
            </a:r>
            <a:r>
              <a:rPr lang="en-US" sz="1600" dirty="0"/>
              <a:t> </a:t>
            </a:r>
            <a:r>
              <a:rPr lang="en-US" sz="1600" spc="-8" dirty="0"/>
              <a:t>(2017)</a:t>
            </a:r>
            <a:r>
              <a:rPr lang="en-US" sz="1600" spc="-4" dirty="0"/>
              <a:t> </a:t>
            </a:r>
            <a:r>
              <a:rPr lang="en-US" sz="1600" spc="-8" dirty="0" err="1"/>
              <a:t>memberikan</a:t>
            </a:r>
            <a:r>
              <a:rPr lang="en-US" sz="1600" spc="-4" dirty="0"/>
              <a:t> </a:t>
            </a:r>
            <a:r>
              <a:rPr lang="en-US" sz="1600" spc="-8" dirty="0" err="1"/>
              <a:t>pandangan</a:t>
            </a:r>
            <a:r>
              <a:rPr lang="en-US" sz="1600" spc="-195" dirty="0"/>
              <a:t> </a:t>
            </a:r>
            <a:r>
              <a:rPr lang="en-US" sz="1600" spc="-23" dirty="0" err="1"/>
              <a:t>bahwa</a:t>
            </a:r>
            <a:r>
              <a:rPr lang="en-US" sz="1600" spc="-49" dirty="0"/>
              <a:t> </a:t>
            </a:r>
            <a:r>
              <a:rPr lang="en-US" sz="1600" spc="-23" dirty="0" err="1"/>
              <a:t>destinasi</a:t>
            </a:r>
            <a:r>
              <a:rPr lang="en-US" sz="1600" spc="-49" dirty="0"/>
              <a:t> </a:t>
            </a:r>
            <a:r>
              <a:rPr lang="en-US" sz="1600" spc="-23" dirty="0" err="1"/>
              <a:t>wisata</a:t>
            </a:r>
            <a:r>
              <a:rPr lang="en-US" sz="1600" spc="-49" dirty="0"/>
              <a:t> </a:t>
            </a:r>
            <a:r>
              <a:rPr lang="en-US" sz="1600" spc="-23" dirty="0" err="1"/>
              <a:t>dipasarkan</a:t>
            </a:r>
            <a:r>
              <a:rPr lang="en-US" sz="1600" spc="-45" dirty="0"/>
              <a:t> </a:t>
            </a:r>
            <a:r>
              <a:rPr lang="en-US" sz="1600" spc="-23" dirty="0" err="1"/>
              <a:t>dengan</a:t>
            </a:r>
            <a:r>
              <a:rPr lang="en-US" sz="1600" spc="-49" dirty="0"/>
              <a:t> </a:t>
            </a:r>
            <a:r>
              <a:rPr lang="en-US" sz="1600" spc="-23" dirty="0" err="1"/>
              <a:t>bauran</a:t>
            </a:r>
            <a:r>
              <a:rPr lang="en-US" sz="1600" spc="-49" dirty="0"/>
              <a:t> </a:t>
            </a:r>
            <a:r>
              <a:rPr lang="en-US" sz="1600" spc="-23" dirty="0" err="1"/>
              <a:t>pemasaran</a:t>
            </a:r>
            <a:r>
              <a:rPr lang="en-US" sz="1600" spc="-45" dirty="0"/>
              <a:t> </a:t>
            </a:r>
            <a:r>
              <a:rPr lang="en-US" sz="1600" spc="-19" dirty="0" err="1"/>
              <a:t>sebagai</a:t>
            </a:r>
            <a:r>
              <a:rPr lang="en-US" sz="1600" spc="-49" dirty="0"/>
              <a:t> </a:t>
            </a:r>
            <a:r>
              <a:rPr lang="en-US" sz="1600" spc="-19" dirty="0" err="1"/>
              <a:t>berikut</a:t>
            </a:r>
            <a:r>
              <a:rPr lang="en-US" sz="1600" spc="-19" dirty="0"/>
              <a:t>:</a:t>
            </a:r>
            <a:endParaRPr lang="en-US" sz="1600" dirty="0"/>
          </a:p>
          <a:p>
            <a:pPr marL="257175" indent="-171450" defTabSz="685800">
              <a:lnSpc>
                <a:spcPct val="90000"/>
              </a:lnSpc>
              <a:spcBef>
                <a:spcPts val="461"/>
              </a:spcBef>
              <a:buSzPts val="1100"/>
              <a:buFont typeface="Arial" panose="020B0604020202020204" pitchFamily="34" charset="0"/>
              <a:buChar char="•"/>
              <a:tabLst>
                <a:tab pos="357188" algn="l"/>
              </a:tabLst>
            </a:pPr>
            <a:r>
              <a:rPr lang="en-US" sz="1600" spc="-4" dirty="0"/>
              <a:t>Product</a:t>
            </a:r>
          </a:p>
          <a:p>
            <a:pPr marL="257175" indent="-171450" defTabSz="685800">
              <a:lnSpc>
                <a:spcPct val="90000"/>
              </a:lnSpc>
              <a:spcBef>
                <a:spcPts val="146"/>
              </a:spcBef>
              <a:buSzPts val="1100"/>
              <a:buFont typeface="Arial" panose="020B0604020202020204" pitchFamily="34" charset="0"/>
              <a:buChar char="•"/>
              <a:tabLst>
                <a:tab pos="357188" algn="l"/>
              </a:tabLst>
            </a:pPr>
            <a:r>
              <a:rPr lang="en-US" sz="1600" spc="-4" dirty="0"/>
              <a:t>Price</a:t>
            </a:r>
          </a:p>
          <a:p>
            <a:pPr marL="257175" indent="-171450" defTabSz="685800">
              <a:lnSpc>
                <a:spcPct val="90000"/>
              </a:lnSpc>
              <a:spcBef>
                <a:spcPts val="150"/>
              </a:spcBef>
              <a:buSzPts val="1100"/>
              <a:buFont typeface="Arial" panose="020B0604020202020204" pitchFamily="34" charset="0"/>
              <a:buChar char="•"/>
              <a:tabLst>
                <a:tab pos="357188" algn="l"/>
              </a:tabLst>
            </a:pPr>
            <a:r>
              <a:rPr lang="en-US" sz="1600" spc="-4" dirty="0"/>
              <a:t>Place</a:t>
            </a:r>
          </a:p>
          <a:p>
            <a:pPr marL="257175" indent="-171450" defTabSz="685800">
              <a:lnSpc>
                <a:spcPct val="90000"/>
              </a:lnSpc>
              <a:spcBef>
                <a:spcPts val="150"/>
              </a:spcBef>
              <a:buSzPts val="1100"/>
              <a:buFont typeface="Arial" panose="020B0604020202020204" pitchFamily="34" charset="0"/>
              <a:buChar char="•"/>
              <a:tabLst>
                <a:tab pos="357188" algn="l"/>
              </a:tabLst>
            </a:pPr>
            <a:r>
              <a:rPr lang="en-US" sz="1600" spc="-4" dirty="0"/>
              <a:t>Promotion</a:t>
            </a:r>
          </a:p>
          <a:p>
            <a:pPr marL="257175" indent="-171450" defTabSz="685800">
              <a:lnSpc>
                <a:spcPct val="90000"/>
              </a:lnSpc>
              <a:spcBef>
                <a:spcPts val="150"/>
              </a:spcBef>
              <a:buSzPts val="1100"/>
              <a:buFont typeface="Arial" panose="020B0604020202020204" pitchFamily="34" charset="0"/>
              <a:buChar char="•"/>
              <a:tabLst>
                <a:tab pos="357188" algn="l"/>
              </a:tabLst>
            </a:pPr>
            <a:r>
              <a:rPr lang="en-US" sz="1600" spc="-4" dirty="0"/>
              <a:t>Package</a:t>
            </a:r>
          </a:p>
          <a:p>
            <a:pPr marL="257175" indent="-171450" defTabSz="685800">
              <a:lnSpc>
                <a:spcPct val="90000"/>
              </a:lnSpc>
              <a:spcBef>
                <a:spcPts val="131"/>
              </a:spcBef>
              <a:buSzPts val="1100"/>
              <a:buFont typeface="Arial" panose="020B0604020202020204" pitchFamily="34" charset="0"/>
              <a:buChar char="•"/>
              <a:tabLst>
                <a:tab pos="357188" algn="l"/>
              </a:tabLst>
            </a:pPr>
            <a:r>
              <a:rPr lang="en-US" sz="1600" spc="-4" dirty="0"/>
              <a:t>Program</a:t>
            </a:r>
          </a:p>
          <a:p>
            <a:pPr marL="257175" indent="-171450" defTabSz="685800">
              <a:lnSpc>
                <a:spcPct val="90000"/>
              </a:lnSpc>
              <a:spcBef>
                <a:spcPts val="150"/>
              </a:spcBef>
              <a:buSzPts val="1100"/>
              <a:buFont typeface="Arial" panose="020B0604020202020204" pitchFamily="34" charset="0"/>
              <a:buChar char="•"/>
              <a:tabLst>
                <a:tab pos="357188" algn="l"/>
              </a:tabLst>
            </a:pPr>
            <a:r>
              <a:rPr lang="en-US" sz="1600" spc="-4" dirty="0"/>
              <a:t>Partnership</a:t>
            </a:r>
          </a:p>
          <a:p>
            <a:pPr marL="257175" indent="-171450" defTabSz="685800">
              <a:lnSpc>
                <a:spcPct val="90000"/>
              </a:lnSpc>
              <a:spcBef>
                <a:spcPts val="146"/>
              </a:spcBef>
              <a:buSzPts val="1100"/>
              <a:buFont typeface="Arial" panose="020B0604020202020204" pitchFamily="34" charset="0"/>
              <a:buChar char="•"/>
              <a:tabLst>
                <a:tab pos="357188" algn="l"/>
              </a:tabLst>
            </a:pPr>
            <a:r>
              <a:rPr lang="en-US" sz="1600" spc="-4" dirty="0"/>
              <a:t>People</a:t>
            </a:r>
          </a:p>
        </p:txBody>
      </p:sp>
      <p:pic>
        <p:nvPicPr>
          <p:cNvPr id="7170" name="Picture 2" descr="lmsipb: All courses">
            <a:extLst>
              <a:ext uri="{FF2B5EF4-FFF2-40B4-BE49-F238E27FC236}">
                <a16:creationId xmlns:a16="http://schemas.microsoft.com/office/drawing/2014/main" id="{4FCF7030-74A3-7865-EC6C-BA56A424EEC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140318" y="2175169"/>
            <a:ext cx="2518859" cy="2507663"/>
          </a:xfrm>
          <a:prstGeom prst="rect">
            <a:avLst/>
          </a:prstGeom>
          <a:noFill/>
          <a:ln>
            <a:noFill/>
          </a:ln>
          <a:effectLst>
            <a:outerShdw blurRad="76200" dist="63500" dir="5040000" algn="tl" rotWithShape="0">
              <a:srgbClr val="000000">
                <a:alpha val="41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3138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534BC0B4-CA42-9812-A5B1-27F7840B3F4E}"/>
              </a:ext>
            </a:extLst>
          </p:cNvPr>
          <p:cNvSpPr txBox="1"/>
          <p:nvPr/>
        </p:nvSpPr>
        <p:spPr>
          <a:xfrm>
            <a:off x="-108520" y="2404696"/>
            <a:ext cx="2520280" cy="1995854"/>
          </a:xfrm>
          <a:prstGeom prst="rect">
            <a:avLst/>
          </a:prstGeom>
        </p:spPr>
        <p:txBody>
          <a:bodyPr vert="horz" lIns="68580" tIns="34290" rIns="68580" bIns="34290" rtlCol="0" anchor="ctr">
            <a:normAutofit/>
          </a:bodyPr>
          <a:lstStyle/>
          <a:p>
            <a:pPr lvl="2" algn="r" defTabSz="685800">
              <a:lnSpc>
                <a:spcPct val="90000"/>
              </a:lnSpc>
              <a:spcBef>
                <a:spcPct val="0"/>
              </a:spcBef>
              <a:spcAft>
                <a:spcPts val="450"/>
              </a:spcAft>
              <a:buSzPts val="1250"/>
              <a:tabLst>
                <a:tab pos="545306" algn="l"/>
              </a:tabLst>
            </a:pPr>
            <a:r>
              <a:rPr lang="en-US" sz="2550" b="1" spc="-23" dirty="0">
                <a:latin typeface="+mj-lt"/>
                <a:ea typeface="+mj-ea"/>
                <a:cs typeface="+mj-cs"/>
              </a:rPr>
              <a:t>Model</a:t>
            </a:r>
            <a:r>
              <a:rPr lang="en-US" sz="2550" b="1" spc="-56" dirty="0">
                <a:latin typeface="+mj-lt"/>
                <a:ea typeface="+mj-ea"/>
                <a:cs typeface="+mj-cs"/>
              </a:rPr>
              <a:t> </a:t>
            </a:r>
            <a:r>
              <a:rPr lang="en-US" sz="2550" b="1" spc="-23" dirty="0" err="1">
                <a:latin typeface="+mj-lt"/>
                <a:ea typeface="+mj-ea"/>
                <a:cs typeface="+mj-cs"/>
              </a:rPr>
              <a:t>Perilaku</a:t>
            </a:r>
            <a:r>
              <a:rPr lang="en-US" sz="2550" b="1" spc="-53" dirty="0">
                <a:latin typeface="+mj-lt"/>
                <a:ea typeface="+mj-ea"/>
                <a:cs typeface="+mj-cs"/>
              </a:rPr>
              <a:t> </a:t>
            </a:r>
            <a:r>
              <a:rPr lang="en-US" sz="2550" b="1" spc="-23" dirty="0" err="1">
                <a:latin typeface="+mj-lt"/>
                <a:ea typeface="+mj-ea"/>
                <a:cs typeface="+mj-cs"/>
              </a:rPr>
              <a:t>Konsumen</a:t>
            </a:r>
            <a:r>
              <a:rPr lang="en-US" sz="2550" b="1" spc="-56" dirty="0">
                <a:latin typeface="+mj-lt"/>
                <a:ea typeface="+mj-ea"/>
                <a:cs typeface="+mj-cs"/>
              </a:rPr>
              <a:t> </a:t>
            </a:r>
            <a:r>
              <a:rPr lang="en-US" sz="2550" b="1" spc="-23" dirty="0" err="1">
                <a:latin typeface="+mj-lt"/>
                <a:ea typeface="+mj-ea"/>
                <a:cs typeface="+mj-cs"/>
              </a:rPr>
              <a:t>dalam</a:t>
            </a:r>
            <a:r>
              <a:rPr lang="en-US" sz="2550" b="1" spc="-49" dirty="0">
                <a:latin typeface="+mj-lt"/>
                <a:ea typeface="+mj-ea"/>
                <a:cs typeface="+mj-cs"/>
              </a:rPr>
              <a:t> </a:t>
            </a:r>
            <a:r>
              <a:rPr lang="en-US" sz="2550" b="1" spc="-23" dirty="0" err="1">
                <a:latin typeface="+mj-lt"/>
                <a:ea typeface="+mj-ea"/>
                <a:cs typeface="+mj-cs"/>
              </a:rPr>
              <a:t>Pariwisata</a:t>
            </a:r>
            <a:endParaRPr lang="en-US" sz="2550" b="1" spc="-23" dirty="0">
              <a:latin typeface="+mj-lt"/>
              <a:ea typeface="+mj-ea"/>
              <a:cs typeface="+mj-cs"/>
            </a:endParaRPr>
          </a:p>
        </p:txBody>
      </p:sp>
      <p:pic>
        <p:nvPicPr>
          <p:cNvPr id="4" name="image59.jpeg" descr="Sebuah gambar berisi teks, cuplikan layar, Font, nomor&#10;&#10;Deskripsi dibuat secara otomatis">
            <a:extLst>
              <a:ext uri="{FF2B5EF4-FFF2-40B4-BE49-F238E27FC236}">
                <a16:creationId xmlns:a16="http://schemas.microsoft.com/office/drawing/2014/main" id="{4F88C563-89AC-B7B4-787B-2AD8159A0325}"/>
              </a:ext>
            </a:extLst>
          </p:cNvPr>
          <p:cNvPicPr>
            <a:picLocks noChangeAspect="1"/>
          </p:cNvPicPr>
          <p:nvPr/>
        </p:nvPicPr>
        <p:blipFill>
          <a:blip r:embed="rId2" cstate="print"/>
          <a:stretch>
            <a:fillRect/>
          </a:stretch>
        </p:blipFill>
        <p:spPr>
          <a:xfrm>
            <a:off x="2411760" y="2272678"/>
            <a:ext cx="6279898" cy="2312643"/>
          </a:xfrm>
          <a:prstGeom prst="rect">
            <a:avLst/>
          </a:prstGeom>
          <a:ln>
            <a:no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3526495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EE13F8D6-B4FB-9355-76DF-FF820B9FE962}"/>
              </a:ext>
            </a:extLst>
          </p:cNvPr>
          <p:cNvSpPr txBox="1"/>
          <p:nvPr/>
        </p:nvSpPr>
        <p:spPr>
          <a:xfrm>
            <a:off x="457200" y="1600200"/>
            <a:ext cx="4038600" cy="4525963"/>
          </a:xfrm>
          <a:prstGeom prst="rect">
            <a:avLst/>
          </a:prstGeom>
        </p:spPr>
        <p:txBody>
          <a:bodyPr vert="horz" lIns="91440" tIns="45720" rIns="91440" bIns="45720" rtlCol="0">
            <a:normAutofit/>
          </a:bodyPr>
          <a:lstStyle/>
          <a:p>
            <a:pPr marL="342900" indent="-342900">
              <a:lnSpc>
                <a:spcPct val="90000"/>
              </a:lnSpc>
              <a:spcBef>
                <a:spcPct val="20000"/>
              </a:spcBef>
              <a:spcAft>
                <a:spcPts val="450"/>
              </a:spcAft>
              <a:buFont typeface="Arial" pitchFamily="34" charset="0"/>
              <a:buChar char="•"/>
            </a:pPr>
            <a:r>
              <a:rPr lang="en-US" sz="2200">
                <a:latin typeface="Times New Roman" panose="02020603050405020304" pitchFamily="18" charset="0"/>
                <a:cs typeface="Times New Roman" panose="02020603050405020304" pitchFamily="18" charset="0"/>
              </a:rPr>
              <a:t>Pemasaran Wisata</a:t>
            </a:r>
          </a:p>
          <a:p>
            <a:pPr marL="342900" indent="-342900">
              <a:lnSpc>
                <a:spcPct val="90000"/>
              </a:lnSpc>
              <a:spcBef>
                <a:spcPct val="20000"/>
              </a:spcBef>
              <a:spcAft>
                <a:spcPts val="450"/>
              </a:spcAft>
              <a:buFont typeface="Arial" pitchFamily="34" charset="0"/>
              <a:buChar char="•"/>
            </a:pPr>
            <a:r>
              <a:rPr lang="en-US" sz="2200">
                <a:latin typeface="Times New Roman" panose="02020603050405020304" pitchFamily="18" charset="0"/>
                <a:cs typeface="Times New Roman" panose="02020603050405020304" pitchFamily="18" charset="0"/>
              </a:rPr>
              <a:t>Pemasaran pariwisata adalah suatu sistem dan koordinasi yang harus dilakukan sebagai kebijaksanaan bagi perusahaan atau kelompok industri pariwisata, baik swasta maupun pemerintah, dalam ruang lingkup lokal, regional, nasional, atau internasional guna mencapai kepuasan wisatawan dengan memperoleh keuntungan yang wajar.</a:t>
            </a:r>
          </a:p>
        </p:txBody>
      </p:sp>
      <p:pic>
        <p:nvPicPr>
          <p:cNvPr id="2050" name="Picture 2" descr="MODUL 1">
            <a:extLst>
              <a:ext uri="{FF2B5EF4-FFF2-40B4-BE49-F238E27FC236}">
                <a16:creationId xmlns:a16="http://schemas.microsoft.com/office/drawing/2014/main" id="{6CA960B1-22E9-A86B-DBB8-801B532DF4E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1852856"/>
            <a:ext cx="4038600" cy="4020650"/>
          </a:xfrm>
          <a:prstGeom prst="rect">
            <a:avLst/>
          </a:prstGeom>
          <a:solidFill>
            <a:srgbClr val="FFFFFF"/>
          </a:solidFill>
          <a:ln>
            <a:no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2740100319"/>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C46E8FDE-D3EE-E70C-B2E3-77DF775FB275}"/>
              </a:ext>
            </a:extLst>
          </p:cNvPr>
          <p:cNvSpPr txBox="1"/>
          <p:nvPr/>
        </p:nvSpPr>
        <p:spPr>
          <a:xfrm>
            <a:off x="198120" y="1024890"/>
            <a:ext cx="6659880" cy="369332"/>
          </a:xfrm>
          <a:prstGeom prst="rect">
            <a:avLst/>
          </a:prstGeom>
          <a:noFill/>
        </p:spPr>
        <p:txBody>
          <a:bodyPr wrap="square">
            <a:spAutoFit/>
          </a:bodyPr>
          <a:lstStyle/>
          <a:p>
            <a:pPr marL="857250" lvl="2" indent="-171450">
              <a:buSzPts val="1250"/>
              <a:buFont typeface="Trebuchet MS" panose="020B0603020202020204" pitchFamily="34" charset="0"/>
              <a:buAutoNum type="arabicPeriod"/>
              <a:tabLst>
                <a:tab pos="545306" algn="l"/>
              </a:tabLst>
            </a:pPr>
            <a:r>
              <a:rPr lang="ms-MY" b="1" spc="-15" dirty="0">
                <a:latin typeface="Trebuchet MS" panose="020B0603020202020204" pitchFamily="34" charset="0"/>
                <a:ea typeface="Trebuchet MS" panose="020B0603020202020204" pitchFamily="34" charset="0"/>
                <a:cs typeface="Trebuchet MS" panose="020B0603020202020204" pitchFamily="34" charset="0"/>
              </a:rPr>
              <a:t>Konsep</a:t>
            </a:r>
            <a:r>
              <a:rPr lang="ms-MY" b="1" spc="-64" dirty="0">
                <a:latin typeface="Trebuchet MS" panose="020B0603020202020204" pitchFamily="34" charset="0"/>
                <a:ea typeface="Trebuchet MS" panose="020B0603020202020204" pitchFamily="34" charset="0"/>
                <a:cs typeface="Trebuchet MS" panose="020B0603020202020204" pitchFamily="34" charset="0"/>
              </a:rPr>
              <a:t> </a:t>
            </a:r>
            <a:r>
              <a:rPr lang="ms-MY" b="1" spc="-11" dirty="0">
                <a:latin typeface="Trebuchet MS" panose="020B0603020202020204" pitchFamily="34" charset="0"/>
                <a:ea typeface="Trebuchet MS" panose="020B0603020202020204" pitchFamily="34" charset="0"/>
                <a:cs typeface="Trebuchet MS" panose="020B0603020202020204" pitchFamily="34" charset="0"/>
              </a:rPr>
              <a:t>Pasar</a:t>
            </a:r>
            <a:endParaRPr lang="id-ID" b="1" spc="-23" dirty="0">
              <a:latin typeface="Trebuchet MS" panose="020B0603020202020204" pitchFamily="34" charset="0"/>
              <a:ea typeface="Trebuchet MS" panose="020B0603020202020204" pitchFamily="34" charset="0"/>
              <a:cs typeface="Trebuchet MS" panose="020B0603020202020204" pitchFamily="34" charset="0"/>
            </a:endParaRPr>
          </a:p>
        </p:txBody>
      </p:sp>
      <p:sp>
        <p:nvSpPr>
          <p:cNvPr id="5" name="Kotak Teks 4">
            <a:extLst>
              <a:ext uri="{FF2B5EF4-FFF2-40B4-BE49-F238E27FC236}">
                <a16:creationId xmlns:a16="http://schemas.microsoft.com/office/drawing/2014/main" id="{4E25E23D-89B9-77FA-628C-5E95572EDE9A}"/>
              </a:ext>
            </a:extLst>
          </p:cNvPr>
          <p:cNvSpPr txBox="1"/>
          <p:nvPr/>
        </p:nvSpPr>
        <p:spPr>
          <a:xfrm>
            <a:off x="1104900" y="1301890"/>
            <a:ext cx="5753100" cy="1267783"/>
          </a:xfrm>
          <a:prstGeom prst="rect">
            <a:avLst/>
          </a:prstGeom>
          <a:noFill/>
        </p:spPr>
        <p:txBody>
          <a:bodyPr wrap="square">
            <a:spAutoFit/>
          </a:bodyPr>
          <a:lstStyle/>
          <a:p>
            <a:pPr marL="257175" marR="252889" indent="-257175">
              <a:lnSpc>
                <a:spcPct val="115000"/>
              </a:lnSpc>
              <a:spcBef>
                <a:spcPts val="454"/>
              </a:spcBef>
              <a:buSzPts val="1100"/>
              <a:buFont typeface="Times New Roman" panose="02020603050405020304" pitchFamily="18" charset="0"/>
              <a:buAutoNum type="arabicPeriod"/>
              <a:tabLst>
                <a:tab pos="357188" algn="l"/>
              </a:tabLst>
            </a:pPr>
            <a:r>
              <a:rPr lang="ms-MY" sz="1350" b="1" spc="-4" dirty="0">
                <a:latin typeface="Times New Roman" panose="02020603050405020304" pitchFamily="18" charset="0"/>
                <a:ea typeface="Times New Roman" panose="02020603050405020304" pitchFamily="18" charset="0"/>
              </a:rPr>
              <a:t>Pasar</a:t>
            </a:r>
            <a:r>
              <a:rPr lang="ms-MY" sz="1350" b="1" spc="101" dirty="0">
                <a:latin typeface="Times New Roman" panose="02020603050405020304" pitchFamily="18" charset="0"/>
                <a:ea typeface="Times New Roman" panose="02020603050405020304" pitchFamily="18" charset="0"/>
              </a:rPr>
              <a:t> </a:t>
            </a:r>
            <a:r>
              <a:rPr lang="ms-MY" sz="1350" b="1" spc="-4" dirty="0">
                <a:latin typeface="Times New Roman" panose="02020603050405020304" pitchFamily="18" charset="0"/>
                <a:ea typeface="Times New Roman" panose="02020603050405020304" pitchFamily="18" charset="0"/>
              </a:rPr>
              <a:t>Wisatawan</a:t>
            </a:r>
            <a:r>
              <a:rPr lang="ms-MY" sz="1350" b="1" spc="105" dirty="0">
                <a:latin typeface="Times New Roman" panose="02020603050405020304" pitchFamily="18" charset="0"/>
                <a:ea typeface="Times New Roman" panose="02020603050405020304" pitchFamily="18" charset="0"/>
              </a:rPr>
              <a:t> </a:t>
            </a:r>
            <a:r>
              <a:rPr lang="ms-MY" sz="1350" b="1" spc="-4" dirty="0">
                <a:latin typeface="Times New Roman" panose="02020603050405020304" pitchFamily="18" charset="0"/>
                <a:ea typeface="Times New Roman" panose="02020603050405020304" pitchFamily="18" charset="0"/>
              </a:rPr>
              <a:t>individual</a:t>
            </a:r>
            <a:r>
              <a:rPr lang="ms-MY" sz="1350" b="1" spc="105" dirty="0">
                <a:latin typeface="Times New Roman" panose="02020603050405020304" pitchFamily="18" charset="0"/>
                <a:ea typeface="Times New Roman" panose="02020603050405020304" pitchFamily="18" charset="0"/>
              </a:rPr>
              <a:t> </a:t>
            </a:r>
            <a:r>
              <a:rPr lang="ms-MY" sz="1350" b="1" spc="-4" dirty="0">
                <a:latin typeface="Times New Roman" panose="02020603050405020304" pitchFamily="18" charset="0"/>
                <a:ea typeface="Times New Roman" panose="02020603050405020304" pitchFamily="18" charset="0"/>
              </a:rPr>
              <a:t>atau</a:t>
            </a:r>
            <a:r>
              <a:rPr lang="ms-MY" sz="1350" b="1" spc="105" dirty="0">
                <a:latin typeface="Times New Roman" panose="02020603050405020304" pitchFamily="18" charset="0"/>
                <a:ea typeface="Times New Roman" panose="02020603050405020304" pitchFamily="18" charset="0"/>
              </a:rPr>
              <a:t> </a:t>
            </a:r>
            <a:r>
              <a:rPr lang="ms-MY" sz="1350" b="1" spc="-4" dirty="0">
                <a:latin typeface="Times New Roman" panose="02020603050405020304" pitchFamily="18" charset="0"/>
                <a:ea typeface="Times New Roman" panose="02020603050405020304" pitchFamily="18" charset="0"/>
              </a:rPr>
              <a:t>berkelompok</a:t>
            </a:r>
            <a:r>
              <a:rPr lang="ms-MY" sz="1350" b="1" spc="10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yang</a:t>
            </a:r>
            <a:r>
              <a:rPr lang="ms-MY" sz="1350" spc="10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mengkonsumsi</a:t>
            </a:r>
            <a:r>
              <a:rPr lang="ms-MY" sz="1350" spc="-19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produk</a:t>
            </a:r>
            <a:r>
              <a:rPr lang="ms-MY" sz="1350" spc="6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pariwisata</a:t>
            </a:r>
            <a:r>
              <a:rPr lang="ms-MY" sz="1350" spc="6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untuk</a:t>
            </a:r>
            <a:r>
              <a:rPr lang="ms-MY" sz="1350" spc="6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memenuhi</a:t>
            </a:r>
            <a:r>
              <a:rPr lang="ms-MY" sz="1350" spc="6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kebutuhan</a:t>
            </a:r>
            <a:r>
              <a:rPr lang="ms-MY" sz="1350" spc="6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pribadi</a:t>
            </a:r>
            <a:r>
              <a:rPr lang="ms-MY" sz="1350" spc="6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60"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tidak , </a:t>
            </a:r>
            <a:r>
              <a:rPr lang="ms-MY" sz="1350" dirty="0">
                <a:latin typeface="Times New Roman" panose="02020603050405020304" pitchFamily="18" charset="0"/>
                <a:ea typeface="Times New Roman" panose="02020603050405020304" pitchFamily="18" charset="0"/>
              </a:rPr>
              <a:t>contoh Jemaah Umroh yang berwisata religi ke Tanah</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Suci Mekkah atau ke Masjid Al Aqsa di Palestina. Pasar dengan ciri-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ciri</a:t>
            </a:r>
            <a:r>
              <a:rPr lang="ms-MY" sz="1350" spc="-8"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tersebut</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dapat</a:t>
            </a:r>
            <a:r>
              <a:rPr lang="ms-MY" sz="1350" spc="-8"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juga</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disebut</a:t>
            </a:r>
            <a:r>
              <a:rPr lang="ms-MY" sz="1350" spc="-8"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konsumen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akhir</a:t>
            </a:r>
            <a:endParaRPr lang="id-ID" sz="1350" spc="-4" dirty="0">
              <a:latin typeface="Times New Roman" panose="02020603050405020304" pitchFamily="18" charset="0"/>
              <a:ea typeface="Times New Roman" panose="02020603050405020304" pitchFamily="18" charset="0"/>
            </a:endParaRPr>
          </a:p>
        </p:txBody>
      </p:sp>
      <p:sp>
        <p:nvSpPr>
          <p:cNvPr id="7" name="Kotak Teks 6">
            <a:extLst>
              <a:ext uri="{FF2B5EF4-FFF2-40B4-BE49-F238E27FC236}">
                <a16:creationId xmlns:a16="http://schemas.microsoft.com/office/drawing/2014/main" id="{6EAEFB43-9475-9F1C-9DDE-39FDE6460429}"/>
              </a:ext>
            </a:extLst>
          </p:cNvPr>
          <p:cNvSpPr txBox="1"/>
          <p:nvPr/>
        </p:nvSpPr>
        <p:spPr>
          <a:xfrm>
            <a:off x="1104900" y="1829824"/>
            <a:ext cx="5753100" cy="3656899"/>
          </a:xfrm>
          <a:prstGeom prst="rect">
            <a:avLst/>
          </a:prstGeom>
          <a:noFill/>
        </p:spPr>
        <p:txBody>
          <a:bodyPr wrap="square">
            <a:spAutoFit/>
          </a:bodyPr>
          <a:lstStyle/>
          <a:p>
            <a:pPr marL="257175" marR="252413" indent="-257175" algn="just">
              <a:lnSpc>
                <a:spcPct val="115000"/>
              </a:lnSpc>
              <a:spcBef>
                <a:spcPts val="4"/>
              </a:spcBef>
              <a:buSzPts val="1100"/>
              <a:buFont typeface="Times New Roman" panose="02020603050405020304" pitchFamily="18" charset="0"/>
              <a:buAutoNum type="arabicPeriod"/>
              <a:tabLst>
                <a:tab pos="357188" algn="l"/>
              </a:tabLst>
            </a:pPr>
            <a:endParaRPr lang="ms-MY" sz="1350" spc="-4" dirty="0">
              <a:latin typeface="Times New Roman" panose="02020603050405020304" pitchFamily="18" charset="0"/>
              <a:ea typeface="Times New Roman" panose="02020603050405020304" pitchFamily="18" charset="0"/>
            </a:endParaRPr>
          </a:p>
          <a:p>
            <a:pPr marL="257175" marR="252413" indent="-257175" algn="just">
              <a:lnSpc>
                <a:spcPct val="115000"/>
              </a:lnSpc>
              <a:spcBef>
                <a:spcPts val="4"/>
              </a:spcBef>
              <a:buSzPts val="1100"/>
              <a:buFont typeface="Times New Roman" panose="02020603050405020304" pitchFamily="18" charset="0"/>
              <a:buAutoNum type="arabicPeriod"/>
              <a:tabLst>
                <a:tab pos="357188" algn="l"/>
              </a:tabLst>
            </a:pPr>
            <a:endParaRPr lang="ms-MY" sz="1350" spc="-4" dirty="0">
              <a:latin typeface="Times New Roman" panose="02020603050405020304" pitchFamily="18" charset="0"/>
              <a:ea typeface="Times New Roman" panose="02020603050405020304" pitchFamily="18" charset="0"/>
            </a:endParaRPr>
          </a:p>
          <a:p>
            <a:pPr marR="252413" algn="just">
              <a:lnSpc>
                <a:spcPct val="115000"/>
              </a:lnSpc>
              <a:spcBef>
                <a:spcPts val="4"/>
              </a:spcBef>
              <a:buSzPts val="1100"/>
              <a:tabLst>
                <a:tab pos="357188" algn="l"/>
              </a:tabLst>
            </a:pPr>
            <a:endParaRPr lang="ms-MY" sz="1350" spc="-4" dirty="0">
              <a:latin typeface="Times New Roman" panose="02020603050405020304" pitchFamily="18" charset="0"/>
              <a:ea typeface="Times New Roman" panose="02020603050405020304" pitchFamily="18" charset="0"/>
            </a:endParaRPr>
          </a:p>
          <a:p>
            <a:pPr marL="257175" marR="252413" indent="-257175" algn="just">
              <a:lnSpc>
                <a:spcPct val="115000"/>
              </a:lnSpc>
              <a:spcBef>
                <a:spcPts val="4"/>
              </a:spcBef>
              <a:buSzPts val="1100"/>
              <a:buFont typeface="Times New Roman" panose="02020603050405020304" pitchFamily="18" charset="0"/>
              <a:buAutoNum type="arabicPeriod"/>
              <a:tabLst>
                <a:tab pos="357188" algn="l"/>
              </a:tabLst>
            </a:pPr>
            <a:r>
              <a:rPr lang="ms-MY" sz="1350" b="1" spc="-4" dirty="0">
                <a:latin typeface="Times New Roman" panose="02020603050405020304" pitchFamily="18" charset="0"/>
                <a:ea typeface="Times New Roman" panose="02020603050405020304" pitchFamily="18" charset="0"/>
              </a:rPr>
              <a:t>Pasar Pariwisata</a:t>
            </a:r>
            <a:r>
              <a:rPr lang="ms-MY" sz="1350" b="1" spc="-8" dirty="0">
                <a:latin typeface="Times New Roman" panose="02020603050405020304" pitchFamily="18" charset="0"/>
                <a:ea typeface="Times New Roman" panose="02020603050405020304" pitchFamily="18" charset="0"/>
              </a:rPr>
              <a:t> </a:t>
            </a:r>
            <a:r>
              <a:rPr lang="ms-MY" sz="1350" b="1" spc="-4" dirty="0">
                <a:latin typeface="Times New Roman" panose="02020603050405020304" pitchFamily="18" charset="0"/>
                <a:ea typeface="Times New Roman" panose="02020603050405020304" pitchFamily="18" charset="0"/>
              </a:rPr>
              <a:t>Profit </a:t>
            </a:r>
            <a:r>
              <a:rPr lang="ms-MY" sz="1350" spc="-4" dirty="0">
                <a:latin typeface="Times New Roman" panose="02020603050405020304" pitchFamily="18" charset="0"/>
                <a:ea typeface="Times New Roman" panose="02020603050405020304" pitchFamily="18" charset="0"/>
              </a:rPr>
              <a:t>, Pasar</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Bisnis</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adalah</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individu</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atau</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organisasi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bisnis</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pariwisata yang mengkonsumsi produk untuk kebutuhan organisasi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yang selanjutnya diproses ulang menjadi produk jadi, dijual dan atau</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disewakan kepada wisatawan sebagai konsumen akhir dari produk</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pariwisata dengan tujuan profit. </a:t>
            </a:r>
          </a:p>
          <a:p>
            <a:pPr marL="257175" marR="252413" indent="-257175" algn="just">
              <a:lnSpc>
                <a:spcPct val="115000"/>
              </a:lnSpc>
              <a:spcBef>
                <a:spcPts val="4"/>
              </a:spcBef>
              <a:buSzPts val="1100"/>
              <a:buFont typeface="Times New Roman" panose="02020603050405020304" pitchFamily="18" charset="0"/>
              <a:buAutoNum type="arabicPeriod"/>
              <a:tabLst>
                <a:tab pos="357188" algn="l"/>
              </a:tabLst>
            </a:pPr>
            <a:r>
              <a:rPr lang="ms-MY" sz="1350" b="1" dirty="0">
                <a:latin typeface="Times New Roman" panose="02020603050405020304" pitchFamily="18" charset="0"/>
                <a:ea typeface="Times New Roman" panose="02020603050405020304" pitchFamily="18" charset="0"/>
              </a:rPr>
              <a:t>Pasar</a:t>
            </a:r>
            <a:r>
              <a:rPr lang="ms-MY" sz="1350" b="1" spc="4" dirty="0">
                <a:latin typeface="Times New Roman" panose="02020603050405020304" pitchFamily="18" charset="0"/>
                <a:ea typeface="Times New Roman" panose="02020603050405020304" pitchFamily="18" charset="0"/>
              </a:rPr>
              <a:t> </a:t>
            </a:r>
            <a:r>
              <a:rPr lang="ms-MY" sz="1350" b="1" dirty="0">
                <a:latin typeface="Times New Roman" panose="02020603050405020304" pitchFamily="18" charset="0"/>
                <a:ea typeface="Times New Roman" panose="02020603050405020304" pitchFamily="18" charset="0"/>
              </a:rPr>
              <a:t>Organisasi</a:t>
            </a:r>
            <a:r>
              <a:rPr lang="ms-MY" sz="1350" b="1" spc="4" dirty="0">
                <a:latin typeface="Times New Roman" panose="02020603050405020304" pitchFamily="18" charset="0"/>
                <a:ea typeface="Times New Roman" panose="02020603050405020304" pitchFamily="18" charset="0"/>
              </a:rPr>
              <a:t> </a:t>
            </a:r>
            <a:r>
              <a:rPr lang="ms-MY" sz="1350" b="1" dirty="0">
                <a:latin typeface="Times New Roman" panose="02020603050405020304" pitchFamily="18" charset="0"/>
                <a:ea typeface="Times New Roman" panose="02020603050405020304" pitchFamily="18" charset="0"/>
              </a:rPr>
              <a:t>Pariwisata</a:t>
            </a:r>
            <a:r>
              <a:rPr lang="ms-MY" sz="1350" b="1" spc="4" dirty="0">
                <a:latin typeface="Times New Roman" panose="02020603050405020304" pitchFamily="18" charset="0"/>
                <a:ea typeface="Times New Roman" panose="02020603050405020304" pitchFamily="18" charset="0"/>
              </a:rPr>
              <a:t> </a:t>
            </a:r>
            <a:r>
              <a:rPr lang="ms-MY" sz="1350" b="1" dirty="0">
                <a:latin typeface="Times New Roman" panose="02020603050405020304" pitchFamily="18" charset="0"/>
                <a:ea typeface="Times New Roman" panose="02020603050405020304" pitchFamily="18" charset="0"/>
              </a:rPr>
              <a:t>Non-Profit</a:t>
            </a:r>
            <a:r>
              <a:rPr lang="ms-MY" sz="1350" b="1"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adalah</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organisasi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yang</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mengkonsumsi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produk</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pariwisata</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untuk</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tujuan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organisasi,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contoh</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organisasi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pemerintah</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menggunakan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fasilitas</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akomodasi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di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Hotel</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untuk rapat, Lembaga Swadaya Masyarakat yang bergerak di bidang</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pembinaan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Pariwisata</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menyewa</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bus</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pariwisata</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untuk</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angkutan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peserta</a:t>
            </a:r>
            <a:r>
              <a:rPr lang="ms-MY" sz="1350" spc="-8"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pelatihan.</a:t>
            </a:r>
            <a:endParaRPr lang="ms-MY" sz="1350" spc="-4" dirty="0">
              <a:latin typeface="Times New Roman" panose="02020603050405020304" pitchFamily="18" charset="0"/>
              <a:ea typeface="Times New Roman" panose="02020603050405020304" pitchFamily="18" charset="0"/>
            </a:endParaRPr>
          </a:p>
          <a:p>
            <a:pPr marL="257175" marR="252413" indent="-257175" algn="just">
              <a:lnSpc>
                <a:spcPct val="115000"/>
              </a:lnSpc>
              <a:spcBef>
                <a:spcPts val="4"/>
              </a:spcBef>
              <a:buSzPts val="1100"/>
              <a:buFont typeface="Times New Roman" panose="02020603050405020304" pitchFamily="18" charset="0"/>
              <a:buAutoNum type="arabicPeriod"/>
              <a:tabLst>
                <a:tab pos="357188" algn="l"/>
              </a:tabLst>
            </a:pPr>
            <a:endParaRPr lang="id-ID" sz="1350" spc="-4" dirty="0">
              <a:latin typeface="Times New Roman" panose="02020603050405020304" pitchFamily="18" charset="0"/>
              <a:ea typeface="Times New Roman" panose="02020603050405020304" pitchFamily="18" charset="0"/>
            </a:endParaRPr>
          </a:p>
        </p:txBody>
      </p:sp>
      <p:pic>
        <p:nvPicPr>
          <p:cNvPr id="3074" name="Picture 2" descr="Strategi Pemasaran Agro Wisata Bagi Pengembang Bisnis | Prakerja Cybers  Academy">
            <a:extLst>
              <a:ext uri="{FF2B5EF4-FFF2-40B4-BE49-F238E27FC236}">
                <a16:creationId xmlns:a16="http://schemas.microsoft.com/office/drawing/2014/main" id="{7CE2846F-D20C-6D6A-8F3E-2F4CE76C34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01208"/>
            <a:ext cx="9144000" cy="15567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8373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0A0610E6-B2F2-9FBF-EC47-74107CFEB9B4}"/>
              </a:ext>
            </a:extLst>
          </p:cNvPr>
          <p:cNvSpPr txBox="1"/>
          <p:nvPr/>
        </p:nvSpPr>
        <p:spPr>
          <a:xfrm>
            <a:off x="-358140" y="1070610"/>
            <a:ext cx="3954780" cy="300082"/>
          </a:xfrm>
          <a:prstGeom prst="rect">
            <a:avLst/>
          </a:prstGeom>
          <a:noFill/>
        </p:spPr>
        <p:txBody>
          <a:bodyPr wrap="square">
            <a:spAutoFit/>
          </a:bodyPr>
          <a:lstStyle/>
          <a:p>
            <a:pPr lvl="2">
              <a:buSzPts val="1250"/>
              <a:tabLst>
                <a:tab pos="545306" algn="l"/>
              </a:tabLst>
            </a:pPr>
            <a:r>
              <a:rPr lang="ms-MY" sz="1350" b="1" spc="-11" dirty="0">
                <a:latin typeface="Trebuchet MS" panose="020B0603020202020204" pitchFamily="34" charset="0"/>
                <a:ea typeface="Trebuchet MS" panose="020B0603020202020204" pitchFamily="34" charset="0"/>
                <a:cs typeface="Trebuchet MS" panose="020B0603020202020204" pitchFamily="34" charset="0"/>
              </a:rPr>
              <a:t>    Konsep</a:t>
            </a:r>
            <a:r>
              <a:rPr lang="ms-MY" sz="1350" b="1" spc="-71" dirty="0">
                <a:latin typeface="Trebuchet MS" panose="020B0603020202020204" pitchFamily="34" charset="0"/>
                <a:ea typeface="Trebuchet MS" panose="020B0603020202020204" pitchFamily="34" charset="0"/>
                <a:cs typeface="Trebuchet MS" panose="020B0603020202020204" pitchFamily="34" charset="0"/>
              </a:rPr>
              <a:t> </a:t>
            </a:r>
            <a:r>
              <a:rPr lang="ms-MY" sz="1350" b="1" spc="-8" dirty="0">
                <a:latin typeface="Trebuchet MS" panose="020B0603020202020204" pitchFamily="34" charset="0"/>
                <a:ea typeface="Trebuchet MS" panose="020B0603020202020204" pitchFamily="34" charset="0"/>
                <a:cs typeface="Trebuchet MS" panose="020B0603020202020204" pitchFamily="34" charset="0"/>
              </a:rPr>
              <a:t>Kebutuhan</a:t>
            </a:r>
            <a:endParaRPr lang="id-ID" sz="1350" b="1" spc="-23" dirty="0">
              <a:latin typeface="Trebuchet MS" panose="020B0603020202020204" pitchFamily="34" charset="0"/>
              <a:ea typeface="Trebuchet MS" panose="020B0603020202020204" pitchFamily="34" charset="0"/>
              <a:cs typeface="Trebuchet MS" panose="020B0603020202020204" pitchFamily="34" charset="0"/>
            </a:endParaRPr>
          </a:p>
        </p:txBody>
      </p:sp>
      <p:sp>
        <p:nvSpPr>
          <p:cNvPr id="5" name="Kotak Teks 4">
            <a:extLst>
              <a:ext uri="{FF2B5EF4-FFF2-40B4-BE49-F238E27FC236}">
                <a16:creationId xmlns:a16="http://schemas.microsoft.com/office/drawing/2014/main" id="{B2A021FD-B4BB-D534-D7B5-80850BC3A8A4}"/>
              </a:ext>
            </a:extLst>
          </p:cNvPr>
          <p:cNvSpPr txBox="1"/>
          <p:nvPr/>
        </p:nvSpPr>
        <p:spPr>
          <a:xfrm>
            <a:off x="784860" y="1347609"/>
            <a:ext cx="5983605" cy="300082"/>
          </a:xfrm>
          <a:prstGeom prst="rect">
            <a:avLst/>
          </a:prstGeom>
          <a:noFill/>
        </p:spPr>
        <p:txBody>
          <a:bodyPr wrap="square">
            <a:spAutoFit/>
          </a:bodyPr>
          <a:lstStyle/>
          <a:p>
            <a:r>
              <a:rPr lang="ms-MY" sz="1350" dirty="0">
                <a:latin typeface="Times New Roman" panose="02020603050405020304" pitchFamily="18" charset="0"/>
                <a:ea typeface="Times New Roman" panose="02020603050405020304" pitchFamily="18" charset="0"/>
              </a:rPr>
              <a:t>1: Kebutuhan fisiologis</a:t>
            </a:r>
            <a:endParaRPr lang="id-ID" sz="1350" dirty="0"/>
          </a:p>
        </p:txBody>
      </p:sp>
      <p:sp>
        <p:nvSpPr>
          <p:cNvPr id="7" name="Kotak Teks 6">
            <a:extLst>
              <a:ext uri="{FF2B5EF4-FFF2-40B4-BE49-F238E27FC236}">
                <a16:creationId xmlns:a16="http://schemas.microsoft.com/office/drawing/2014/main" id="{46DEA732-38FB-7EB9-757A-F3DC316A6AA0}"/>
              </a:ext>
            </a:extLst>
          </p:cNvPr>
          <p:cNvSpPr txBox="1"/>
          <p:nvPr/>
        </p:nvSpPr>
        <p:spPr>
          <a:xfrm>
            <a:off x="784860" y="1594827"/>
            <a:ext cx="5983605" cy="300082"/>
          </a:xfrm>
          <a:prstGeom prst="rect">
            <a:avLst/>
          </a:prstGeom>
          <a:noFill/>
        </p:spPr>
        <p:txBody>
          <a:bodyPr wrap="square">
            <a:spAutoFit/>
          </a:bodyPr>
          <a:lstStyle/>
          <a:p>
            <a:r>
              <a:rPr lang="ms-MY" sz="1350" dirty="0">
                <a:latin typeface="Times New Roman" panose="02020603050405020304" pitchFamily="18" charset="0"/>
                <a:ea typeface="Times New Roman" panose="02020603050405020304" pitchFamily="18" charset="0"/>
              </a:rPr>
              <a:t>2: Kebutuhan keamanan </a:t>
            </a:r>
            <a:endParaRPr lang="id-ID" sz="1350" dirty="0"/>
          </a:p>
        </p:txBody>
      </p:sp>
      <p:sp>
        <p:nvSpPr>
          <p:cNvPr id="9" name="Kotak Teks 8">
            <a:extLst>
              <a:ext uri="{FF2B5EF4-FFF2-40B4-BE49-F238E27FC236}">
                <a16:creationId xmlns:a16="http://schemas.microsoft.com/office/drawing/2014/main" id="{8706A72B-4520-F860-26BE-F68F07868D54}"/>
              </a:ext>
            </a:extLst>
          </p:cNvPr>
          <p:cNvSpPr txBox="1"/>
          <p:nvPr/>
        </p:nvSpPr>
        <p:spPr>
          <a:xfrm>
            <a:off x="784860" y="1817272"/>
            <a:ext cx="5983605" cy="300082"/>
          </a:xfrm>
          <a:prstGeom prst="rect">
            <a:avLst/>
          </a:prstGeom>
          <a:noFill/>
        </p:spPr>
        <p:txBody>
          <a:bodyPr wrap="square">
            <a:spAutoFit/>
          </a:bodyPr>
          <a:lstStyle/>
          <a:p>
            <a:r>
              <a:rPr lang="ms-MY" sz="1350" dirty="0">
                <a:latin typeface="Times New Roman" panose="02020603050405020304" pitchFamily="18" charset="0"/>
                <a:ea typeface="Times New Roman" panose="02020603050405020304" pitchFamily="18" charset="0"/>
              </a:rPr>
              <a:t>3</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Kebutuhan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sosial</a:t>
            </a:r>
            <a:r>
              <a:rPr lang="ms-MY" sz="1350" spc="4" dirty="0">
                <a:latin typeface="Times New Roman" panose="02020603050405020304" pitchFamily="18" charset="0"/>
                <a:ea typeface="Times New Roman" panose="02020603050405020304" pitchFamily="18" charset="0"/>
              </a:rPr>
              <a:t> </a:t>
            </a:r>
            <a:endParaRPr lang="id-ID" sz="1350" dirty="0"/>
          </a:p>
        </p:txBody>
      </p:sp>
      <p:sp>
        <p:nvSpPr>
          <p:cNvPr id="11" name="Kotak Teks 10">
            <a:extLst>
              <a:ext uri="{FF2B5EF4-FFF2-40B4-BE49-F238E27FC236}">
                <a16:creationId xmlns:a16="http://schemas.microsoft.com/office/drawing/2014/main" id="{69B3D858-6DE0-C0D9-9C02-5108994626EE}"/>
              </a:ext>
            </a:extLst>
          </p:cNvPr>
          <p:cNvSpPr txBox="1"/>
          <p:nvPr/>
        </p:nvSpPr>
        <p:spPr>
          <a:xfrm>
            <a:off x="784860" y="2087574"/>
            <a:ext cx="5983605" cy="300082"/>
          </a:xfrm>
          <a:prstGeom prst="rect">
            <a:avLst/>
          </a:prstGeom>
          <a:noFill/>
        </p:spPr>
        <p:txBody>
          <a:bodyPr wrap="square">
            <a:spAutoFit/>
          </a:bodyPr>
          <a:lstStyle/>
          <a:p>
            <a:r>
              <a:rPr lang="ms-MY" sz="1350" dirty="0">
                <a:latin typeface="Times New Roman" panose="02020603050405020304" pitchFamily="18" charset="0"/>
                <a:ea typeface="Times New Roman" panose="02020603050405020304" pitchFamily="18" charset="0"/>
              </a:rPr>
              <a:t>4  Kebutuhan kognitif dan estetika</a:t>
            </a:r>
            <a:endParaRPr lang="id-ID" sz="1350" dirty="0"/>
          </a:p>
        </p:txBody>
      </p:sp>
      <p:sp>
        <p:nvSpPr>
          <p:cNvPr id="13" name="Kotak Teks 12">
            <a:extLst>
              <a:ext uri="{FF2B5EF4-FFF2-40B4-BE49-F238E27FC236}">
                <a16:creationId xmlns:a16="http://schemas.microsoft.com/office/drawing/2014/main" id="{B9936847-6E54-338A-D134-D466191D4B54}"/>
              </a:ext>
            </a:extLst>
          </p:cNvPr>
          <p:cNvSpPr txBox="1"/>
          <p:nvPr/>
        </p:nvSpPr>
        <p:spPr>
          <a:xfrm>
            <a:off x="784860" y="2403656"/>
            <a:ext cx="5983605" cy="300082"/>
          </a:xfrm>
          <a:prstGeom prst="rect">
            <a:avLst/>
          </a:prstGeom>
          <a:noFill/>
        </p:spPr>
        <p:txBody>
          <a:bodyPr wrap="square">
            <a:spAutoFit/>
          </a:bodyPr>
          <a:lstStyle/>
          <a:p>
            <a:r>
              <a:rPr lang="ms-MY" sz="1350" dirty="0">
                <a:latin typeface="Times New Roman" panose="02020603050405020304" pitchFamily="18" charset="0"/>
                <a:ea typeface="Times New Roman" panose="02020603050405020304" pitchFamily="18" charset="0"/>
              </a:rPr>
              <a:t>5  Kebutuhan aktualisasi diri </a:t>
            </a:r>
            <a:endParaRPr lang="id-ID" sz="1350" dirty="0"/>
          </a:p>
        </p:txBody>
      </p:sp>
      <p:sp>
        <p:nvSpPr>
          <p:cNvPr id="15" name="Kotak Teks 14">
            <a:extLst>
              <a:ext uri="{FF2B5EF4-FFF2-40B4-BE49-F238E27FC236}">
                <a16:creationId xmlns:a16="http://schemas.microsoft.com/office/drawing/2014/main" id="{3CE72A2F-7461-6F95-BF82-96D22A78ADBF}"/>
              </a:ext>
            </a:extLst>
          </p:cNvPr>
          <p:cNvSpPr txBox="1"/>
          <p:nvPr/>
        </p:nvSpPr>
        <p:spPr>
          <a:xfrm>
            <a:off x="480060" y="2836191"/>
            <a:ext cx="6410325" cy="323165"/>
          </a:xfrm>
          <a:prstGeom prst="rect">
            <a:avLst/>
          </a:prstGeom>
          <a:noFill/>
        </p:spPr>
        <p:txBody>
          <a:bodyPr wrap="square">
            <a:spAutoFit/>
          </a:bodyPr>
          <a:lstStyle/>
          <a:p>
            <a:r>
              <a:rPr lang="ms-MY" sz="1500" b="1" spc="-8" dirty="0">
                <a:latin typeface="Times New Roman" panose="02020603050405020304" pitchFamily="18" charset="0"/>
                <a:ea typeface="Times New Roman" panose="02020603050405020304" pitchFamily="18" charset="0"/>
              </a:rPr>
              <a:t>   Konsep</a:t>
            </a:r>
            <a:r>
              <a:rPr lang="ms-MY" sz="1500" b="1" spc="-64" dirty="0">
                <a:latin typeface="Times New Roman" panose="02020603050405020304" pitchFamily="18" charset="0"/>
                <a:ea typeface="Times New Roman" panose="02020603050405020304" pitchFamily="18" charset="0"/>
              </a:rPr>
              <a:t> </a:t>
            </a:r>
            <a:r>
              <a:rPr lang="ms-MY" sz="1500" b="1" spc="-8" dirty="0">
                <a:latin typeface="Times New Roman" panose="02020603050405020304" pitchFamily="18" charset="0"/>
                <a:ea typeface="Times New Roman" panose="02020603050405020304" pitchFamily="18" charset="0"/>
              </a:rPr>
              <a:t>Keinginan</a:t>
            </a:r>
            <a:endParaRPr lang="id-ID" sz="1500" b="1" dirty="0"/>
          </a:p>
        </p:txBody>
      </p:sp>
      <p:sp>
        <p:nvSpPr>
          <p:cNvPr id="21" name="Kotak Teks 20">
            <a:extLst>
              <a:ext uri="{FF2B5EF4-FFF2-40B4-BE49-F238E27FC236}">
                <a16:creationId xmlns:a16="http://schemas.microsoft.com/office/drawing/2014/main" id="{679877AC-F2C2-F57A-3874-5776360DEEA6}"/>
              </a:ext>
            </a:extLst>
          </p:cNvPr>
          <p:cNvSpPr txBox="1"/>
          <p:nvPr/>
        </p:nvSpPr>
        <p:spPr>
          <a:xfrm>
            <a:off x="891540" y="3291809"/>
            <a:ext cx="5661660" cy="507831"/>
          </a:xfrm>
          <a:prstGeom prst="rect">
            <a:avLst/>
          </a:prstGeom>
          <a:noFill/>
        </p:spPr>
        <p:txBody>
          <a:bodyPr wrap="square">
            <a:spAutoFit/>
          </a:bodyPr>
          <a:lstStyle/>
          <a:p>
            <a:r>
              <a:rPr lang="ms-MY" sz="1350" dirty="0">
                <a:latin typeface="Times New Roman" panose="02020603050405020304" pitchFamily="18" charset="0"/>
                <a:ea typeface="Times New Roman" panose="02020603050405020304" pitchFamily="18" charset="0"/>
              </a:rPr>
              <a:t>keinginan adalah bentuk produk yang dapat memenuhi atau memuaskan</a:t>
            </a:r>
            <a:r>
              <a:rPr lang="ms-MY" sz="1350" spc="4"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kebutuhan.</a:t>
            </a:r>
            <a:endParaRPr lang="id-ID" sz="1350" dirty="0"/>
          </a:p>
        </p:txBody>
      </p:sp>
      <p:sp>
        <p:nvSpPr>
          <p:cNvPr id="23" name="Kotak Teks 22">
            <a:extLst>
              <a:ext uri="{FF2B5EF4-FFF2-40B4-BE49-F238E27FC236}">
                <a16:creationId xmlns:a16="http://schemas.microsoft.com/office/drawing/2014/main" id="{3C14FE6E-7A11-2F8C-89B7-AB9B14F5D911}"/>
              </a:ext>
            </a:extLst>
          </p:cNvPr>
          <p:cNvSpPr txBox="1"/>
          <p:nvPr/>
        </p:nvSpPr>
        <p:spPr>
          <a:xfrm>
            <a:off x="-175260" y="3793594"/>
            <a:ext cx="4747260" cy="323165"/>
          </a:xfrm>
          <a:prstGeom prst="rect">
            <a:avLst/>
          </a:prstGeom>
          <a:noFill/>
        </p:spPr>
        <p:txBody>
          <a:bodyPr wrap="square">
            <a:spAutoFit/>
          </a:bodyPr>
          <a:lstStyle/>
          <a:p>
            <a:pPr lvl="2">
              <a:buSzPts val="1250"/>
              <a:tabLst>
                <a:tab pos="545306" algn="l"/>
              </a:tabLst>
            </a:pPr>
            <a:r>
              <a:rPr lang="ms-MY" sz="1500" b="1" spc="-23" dirty="0">
                <a:latin typeface="Trebuchet MS" panose="020B0603020202020204" pitchFamily="34" charset="0"/>
                <a:ea typeface="Trebuchet MS" panose="020B0603020202020204" pitchFamily="34" charset="0"/>
                <a:cs typeface="Trebuchet MS" panose="020B0603020202020204" pitchFamily="34" charset="0"/>
              </a:rPr>
              <a:t>  Konsep</a:t>
            </a:r>
            <a:r>
              <a:rPr lang="ms-MY" sz="1500" b="1" spc="-41" dirty="0">
                <a:latin typeface="Trebuchet MS" panose="020B0603020202020204" pitchFamily="34" charset="0"/>
                <a:ea typeface="Trebuchet MS" panose="020B0603020202020204" pitchFamily="34" charset="0"/>
                <a:cs typeface="Trebuchet MS" panose="020B0603020202020204" pitchFamily="34" charset="0"/>
              </a:rPr>
              <a:t> </a:t>
            </a:r>
            <a:r>
              <a:rPr lang="ms-MY" sz="1500" b="1" spc="-23" dirty="0">
                <a:latin typeface="Trebuchet MS" panose="020B0603020202020204" pitchFamily="34" charset="0"/>
                <a:ea typeface="Trebuchet MS" panose="020B0603020202020204" pitchFamily="34" charset="0"/>
                <a:cs typeface="Trebuchet MS" panose="020B0603020202020204" pitchFamily="34" charset="0"/>
              </a:rPr>
              <a:t>Permintaan</a:t>
            </a:r>
            <a:endParaRPr lang="id-ID" sz="1500" b="1" spc="-23" dirty="0">
              <a:latin typeface="Trebuchet MS" panose="020B0603020202020204" pitchFamily="34" charset="0"/>
              <a:ea typeface="Trebuchet MS" panose="020B0603020202020204" pitchFamily="34" charset="0"/>
              <a:cs typeface="Trebuchet MS" panose="020B0603020202020204" pitchFamily="34" charset="0"/>
            </a:endParaRPr>
          </a:p>
        </p:txBody>
      </p:sp>
      <p:sp>
        <p:nvSpPr>
          <p:cNvPr id="25" name="Kotak Teks 24">
            <a:extLst>
              <a:ext uri="{FF2B5EF4-FFF2-40B4-BE49-F238E27FC236}">
                <a16:creationId xmlns:a16="http://schemas.microsoft.com/office/drawing/2014/main" id="{353E8DCD-5237-B5D8-C94D-CE93EEC65054}"/>
              </a:ext>
            </a:extLst>
          </p:cNvPr>
          <p:cNvSpPr txBox="1"/>
          <p:nvPr/>
        </p:nvSpPr>
        <p:spPr>
          <a:xfrm>
            <a:off x="891540" y="4184051"/>
            <a:ext cx="6225540" cy="507831"/>
          </a:xfrm>
          <a:prstGeom prst="rect">
            <a:avLst/>
          </a:prstGeom>
          <a:noFill/>
        </p:spPr>
        <p:txBody>
          <a:bodyPr wrap="square">
            <a:spAutoFit/>
          </a:bodyPr>
          <a:lstStyle/>
          <a:p>
            <a:r>
              <a:rPr lang="ms-MY" sz="1350" spc="-23" dirty="0">
                <a:latin typeface="Times New Roman" panose="02020603050405020304" pitchFamily="18" charset="0"/>
                <a:ea typeface="Times New Roman" panose="02020603050405020304" pitchFamily="18" charset="0"/>
              </a:rPr>
              <a:t>Permintaan adalah upaya pemenuhan </a:t>
            </a:r>
            <a:r>
              <a:rPr lang="ms-MY" sz="1350" spc="-19" dirty="0">
                <a:latin typeface="Times New Roman" panose="02020603050405020304" pitchFamily="18" charset="0"/>
                <a:ea typeface="Times New Roman" panose="02020603050405020304" pitchFamily="18" charset="0"/>
              </a:rPr>
              <a:t>kebutuhan dan keinginan setelah adanya</a:t>
            </a:r>
            <a:r>
              <a:rPr lang="ms-MY" sz="1350" spc="-195"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dorongan eksternal dan adanya dana </a:t>
            </a:r>
            <a:endParaRPr lang="id-ID" sz="1350" dirty="0"/>
          </a:p>
        </p:txBody>
      </p:sp>
      <p:sp>
        <p:nvSpPr>
          <p:cNvPr id="27" name="Kotak Teks 26">
            <a:extLst>
              <a:ext uri="{FF2B5EF4-FFF2-40B4-BE49-F238E27FC236}">
                <a16:creationId xmlns:a16="http://schemas.microsoft.com/office/drawing/2014/main" id="{2BC9AF31-C059-A784-4E69-8FBEC80B4084}"/>
              </a:ext>
            </a:extLst>
          </p:cNvPr>
          <p:cNvSpPr txBox="1"/>
          <p:nvPr/>
        </p:nvSpPr>
        <p:spPr>
          <a:xfrm>
            <a:off x="-106680" y="4932402"/>
            <a:ext cx="6875145" cy="715581"/>
          </a:xfrm>
          <a:prstGeom prst="rect">
            <a:avLst/>
          </a:prstGeom>
          <a:noFill/>
        </p:spPr>
        <p:txBody>
          <a:bodyPr wrap="square">
            <a:spAutoFit/>
          </a:bodyPr>
          <a:lstStyle/>
          <a:p>
            <a:pPr lvl="2">
              <a:buSzPts val="1250"/>
              <a:tabLst>
                <a:tab pos="545306" algn="l"/>
              </a:tabLst>
            </a:pPr>
            <a:r>
              <a:rPr lang="ms-MY" sz="1350" dirty="0">
                <a:latin typeface="Times New Roman" panose="02020603050405020304" pitchFamily="18" charset="0"/>
                <a:ea typeface="Times New Roman" panose="02020603050405020304" pitchFamily="18" charset="0"/>
              </a:rPr>
              <a:t>Konsep</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harapan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seringkali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dikaitkan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dengan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kepuasan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konsumen.</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Ini</a:t>
            </a:r>
            <a:r>
              <a:rPr lang="ms-MY" sz="1350" spc="4"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mengingat bahwa konsumen selalu membandingkan antara harapan dan</a:t>
            </a:r>
            <a:r>
              <a:rPr lang="ms-MY" sz="1350" spc="4"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kenyataan yang diterima dari pelayanan </a:t>
            </a:r>
            <a:r>
              <a:rPr lang="ms-MY" sz="1350" spc="-4" dirty="0">
                <a:latin typeface="Times New Roman" panose="02020603050405020304" pitchFamily="18" charset="0"/>
                <a:ea typeface="Times New Roman" panose="02020603050405020304" pitchFamily="18" charset="0"/>
              </a:rPr>
              <a:t>organisasi atau kinerja pelayanan.</a:t>
            </a:r>
            <a:r>
              <a:rPr lang="ms-MY" sz="1350"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Dalam konteks wisatawan</a:t>
            </a:r>
            <a:endParaRPr lang="id-ID" sz="1350" b="1" spc="-23" dirty="0">
              <a:latin typeface="Trebuchet MS" panose="020B0603020202020204" pitchFamily="34" charset="0"/>
              <a:ea typeface="Trebuchet MS" panose="020B0603020202020204" pitchFamily="34" charset="0"/>
              <a:cs typeface="Trebuchet MS" panose="020B0603020202020204" pitchFamily="34" charset="0"/>
            </a:endParaRPr>
          </a:p>
        </p:txBody>
      </p:sp>
      <p:sp>
        <p:nvSpPr>
          <p:cNvPr id="29" name="Kotak Teks 28">
            <a:extLst>
              <a:ext uri="{FF2B5EF4-FFF2-40B4-BE49-F238E27FC236}">
                <a16:creationId xmlns:a16="http://schemas.microsoft.com/office/drawing/2014/main" id="{0F3AC146-E7F3-A5EB-05A6-2AF4F51517BF}"/>
              </a:ext>
            </a:extLst>
          </p:cNvPr>
          <p:cNvSpPr txBox="1"/>
          <p:nvPr/>
        </p:nvSpPr>
        <p:spPr>
          <a:xfrm>
            <a:off x="-106680" y="4621046"/>
            <a:ext cx="5153025" cy="323165"/>
          </a:xfrm>
          <a:prstGeom prst="rect">
            <a:avLst/>
          </a:prstGeom>
          <a:noFill/>
        </p:spPr>
        <p:txBody>
          <a:bodyPr wrap="square">
            <a:spAutoFit/>
          </a:bodyPr>
          <a:lstStyle/>
          <a:p>
            <a:pPr lvl="2">
              <a:buSzPts val="1250"/>
              <a:tabLst>
                <a:tab pos="545306" algn="l"/>
              </a:tabLst>
            </a:pPr>
            <a:r>
              <a:rPr lang="ms-MY" sz="1500" b="1" spc="-11" dirty="0">
                <a:latin typeface="Trebuchet MS" panose="020B0603020202020204" pitchFamily="34" charset="0"/>
                <a:ea typeface="Trebuchet MS" panose="020B0603020202020204" pitchFamily="34" charset="0"/>
                <a:cs typeface="Trebuchet MS" panose="020B0603020202020204" pitchFamily="34" charset="0"/>
              </a:rPr>
              <a:t>Konsep</a:t>
            </a:r>
            <a:r>
              <a:rPr lang="ms-MY" sz="1500" b="1" spc="-60" dirty="0">
                <a:latin typeface="Trebuchet MS" panose="020B0603020202020204" pitchFamily="34" charset="0"/>
                <a:ea typeface="Trebuchet MS" panose="020B0603020202020204" pitchFamily="34" charset="0"/>
                <a:cs typeface="Trebuchet MS" panose="020B0603020202020204" pitchFamily="34" charset="0"/>
              </a:rPr>
              <a:t> </a:t>
            </a:r>
            <a:r>
              <a:rPr lang="ms-MY" sz="1500" b="1" spc="-8" dirty="0">
                <a:latin typeface="Trebuchet MS" panose="020B0603020202020204" pitchFamily="34" charset="0"/>
                <a:ea typeface="Trebuchet MS" panose="020B0603020202020204" pitchFamily="34" charset="0"/>
                <a:cs typeface="Trebuchet MS" panose="020B0603020202020204" pitchFamily="34" charset="0"/>
              </a:rPr>
              <a:t>Harapan</a:t>
            </a:r>
            <a:endParaRPr lang="id-ID" sz="1500" b="1" spc="-23" dirty="0">
              <a:latin typeface="Trebuchet MS" panose="020B0603020202020204" pitchFamily="34" charset="0"/>
              <a:ea typeface="Trebuchet MS" panose="020B0603020202020204" pitchFamily="34" charset="0"/>
              <a:cs typeface="Trebuchet MS" panose="020B0603020202020204" pitchFamily="34" charset="0"/>
            </a:endParaRPr>
          </a:p>
        </p:txBody>
      </p:sp>
      <p:pic>
        <p:nvPicPr>
          <p:cNvPr id="4100" name="Picture 4" descr="Strategi Pemasaran Pariwisata Untuk Meningkatkan Daya Saing">
            <a:extLst>
              <a:ext uri="{FF2B5EF4-FFF2-40B4-BE49-F238E27FC236}">
                <a16:creationId xmlns:a16="http://schemas.microsoft.com/office/drawing/2014/main" id="{1F13E51B-DFC1-B355-2C72-60367C77EC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1" y="1039106"/>
            <a:ext cx="2974181" cy="1947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2459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135FA88-A7E2-AFC1-6F00-FC359682D4B2}"/>
              </a:ext>
            </a:extLst>
          </p:cNvPr>
          <p:cNvSpPr>
            <a:spLocks noGrp="1"/>
          </p:cNvSpPr>
          <p:nvPr>
            <p:ph type="title"/>
          </p:nvPr>
        </p:nvSpPr>
        <p:spPr/>
        <p:txBody>
          <a:bodyPr>
            <a:normAutofit/>
          </a:bodyPr>
          <a:lstStyle/>
          <a:p>
            <a:r>
              <a:rPr lang="ms-MY" sz="1800" spc="-4" dirty="0">
                <a:latin typeface="Times New Roman" panose="02020603050405020304" pitchFamily="18" charset="0"/>
                <a:ea typeface="Times New Roman" panose="02020603050405020304" pitchFamily="18" charset="0"/>
              </a:rPr>
              <a:t>Kegiatan</a:t>
            </a:r>
            <a:r>
              <a:rPr lang="ms-MY" sz="1800" spc="-64" dirty="0">
                <a:latin typeface="Times New Roman" panose="02020603050405020304" pitchFamily="18" charset="0"/>
                <a:ea typeface="Times New Roman" panose="02020603050405020304" pitchFamily="18" charset="0"/>
              </a:rPr>
              <a:t> </a:t>
            </a:r>
            <a:r>
              <a:rPr lang="ms-MY" sz="1800" spc="-4" dirty="0">
                <a:latin typeface="Times New Roman" panose="02020603050405020304" pitchFamily="18" charset="0"/>
                <a:ea typeface="Times New Roman" panose="02020603050405020304" pitchFamily="18" charset="0"/>
              </a:rPr>
              <a:t>Manajemen</a:t>
            </a:r>
            <a:r>
              <a:rPr lang="ms-MY" sz="1800" spc="-64" dirty="0">
                <a:latin typeface="Times New Roman" panose="02020603050405020304" pitchFamily="18" charset="0"/>
                <a:ea typeface="Times New Roman" panose="02020603050405020304" pitchFamily="18" charset="0"/>
              </a:rPr>
              <a:t> </a:t>
            </a:r>
            <a:r>
              <a:rPr lang="ms-MY" sz="1800" spc="-4" dirty="0">
                <a:latin typeface="Times New Roman" panose="02020603050405020304" pitchFamily="18" charset="0"/>
                <a:ea typeface="Times New Roman" panose="02020603050405020304" pitchFamily="18" charset="0"/>
              </a:rPr>
              <a:t>Pemasaran</a:t>
            </a:r>
            <a:r>
              <a:rPr lang="ms-MY" sz="1800" spc="-64" dirty="0">
                <a:latin typeface="Times New Roman" panose="02020603050405020304" pitchFamily="18" charset="0"/>
                <a:ea typeface="Times New Roman" panose="02020603050405020304" pitchFamily="18" charset="0"/>
              </a:rPr>
              <a:t> </a:t>
            </a:r>
            <a:r>
              <a:rPr lang="ms-MY" sz="1800" dirty="0">
                <a:latin typeface="Times New Roman" panose="02020603050405020304" pitchFamily="18" charset="0"/>
                <a:ea typeface="Times New Roman" panose="02020603050405020304" pitchFamily="18" charset="0"/>
              </a:rPr>
              <a:t>Pariwisata</a:t>
            </a:r>
            <a:endParaRPr lang="id-ID" sz="1800" dirty="0"/>
          </a:p>
        </p:txBody>
      </p:sp>
      <p:sp>
        <p:nvSpPr>
          <p:cNvPr id="4" name="Kotak Teks 3">
            <a:extLst>
              <a:ext uri="{FF2B5EF4-FFF2-40B4-BE49-F238E27FC236}">
                <a16:creationId xmlns:a16="http://schemas.microsoft.com/office/drawing/2014/main" id="{A05A8EF7-EBD2-FE29-50F7-C32159E3A9C1}"/>
              </a:ext>
            </a:extLst>
          </p:cNvPr>
          <p:cNvSpPr txBox="1"/>
          <p:nvPr/>
        </p:nvSpPr>
        <p:spPr>
          <a:xfrm>
            <a:off x="693420" y="2472690"/>
            <a:ext cx="6164580" cy="300082"/>
          </a:xfrm>
          <a:prstGeom prst="rect">
            <a:avLst/>
          </a:prstGeom>
          <a:noFill/>
        </p:spPr>
        <p:txBody>
          <a:bodyPr wrap="square">
            <a:spAutoFit/>
          </a:bodyPr>
          <a:lstStyle/>
          <a:p>
            <a:r>
              <a:rPr lang="ms-MY" sz="1350" dirty="0">
                <a:latin typeface="Times New Roman" panose="02020603050405020304" pitchFamily="18" charset="0"/>
                <a:ea typeface="Times New Roman" panose="02020603050405020304" pitchFamily="18" charset="0"/>
              </a:rPr>
              <a:t>1. Pemasaran</a:t>
            </a:r>
            <a:r>
              <a:rPr lang="ms-MY" sz="1350" spc="-23"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Perusahaan</a:t>
            </a:r>
            <a:r>
              <a:rPr lang="ms-MY" sz="1350" spc="-23" dirty="0">
                <a:latin typeface="Times New Roman" panose="02020603050405020304" pitchFamily="18" charset="0"/>
                <a:ea typeface="Times New Roman" panose="02020603050405020304" pitchFamily="18" charset="0"/>
              </a:rPr>
              <a:t> </a:t>
            </a:r>
            <a:r>
              <a:rPr lang="ms-MY" sz="1350" dirty="0">
                <a:latin typeface="Times New Roman" panose="02020603050405020304" pitchFamily="18" charset="0"/>
                <a:ea typeface="Times New Roman" panose="02020603050405020304" pitchFamily="18" charset="0"/>
              </a:rPr>
              <a:t>Pariwisata</a:t>
            </a:r>
            <a:endParaRPr lang="id-ID" sz="1350" dirty="0"/>
          </a:p>
        </p:txBody>
      </p:sp>
      <p:sp>
        <p:nvSpPr>
          <p:cNvPr id="6" name="Kotak Teks 5">
            <a:extLst>
              <a:ext uri="{FF2B5EF4-FFF2-40B4-BE49-F238E27FC236}">
                <a16:creationId xmlns:a16="http://schemas.microsoft.com/office/drawing/2014/main" id="{5E3E2138-9AE2-ECB0-08BC-690B983324D1}"/>
              </a:ext>
            </a:extLst>
          </p:cNvPr>
          <p:cNvSpPr txBox="1"/>
          <p:nvPr/>
        </p:nvSpPr>
        <p:spPr>
          <a:xfrm>
            <a:off x="693420" y="2777490"/>
            <a:ext cx="6164580" cy="300082"/>
          </a:xfrm>
          <a:prstGeom prst="rect">
            <a:avLst/>
          </a:prstGeom>
          <a:noFill/>
        </p:spPr>
        <p:txBody>
          <a:bodyPr wrap="square">
            <a:spAutoFit/>
          </a:bodyPr>
          <a:lstStyle/>
          <a:p>
            <a:pPr>
              <a:spcBef>
                <a:spcPts val="484"/>
              </a:spcBef>
              <a:buSzPts val="1100"/>
              <a:tabLst>
                <a:tab pos="357188" algn="l"/>
              </a:tabLst>
            </a:pPr>
            <a:r>
              <a:rPr lang="ms-MY" sz="1350" spc="-4" dirty="0">
                <a:latin typeface="Times New Roman" panose="02020603050405020304" pitchFamily="18" charset="0"/>
                <a:ea typeface="Times New Roman" panose="02020603050405020304" pitchFamily="18" charset="0"/>
              </a:rPr>
              <a:t>2. Pemasaran</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Destinasi</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Wisata</a:t>
            </a:r>
            <a:endParaRPr lang="id-ID" sz="1350" spc="-4" dirty="0">
              <a:latin typeface="Times New Roman" panose="02020603050405020304" pitchFamily="18" charset="0"/>
              <a:ea typeface="Times New Roman" panose="02020603050405020304" pitchFamily="18" charset="0"/>
            </a:endParaRPr>
          </a:p>
        </p:txBody>
      </p:sp>
      <p:sp>
        <p:nvSpPr>
          <p:cNvPr id="9" name="Kotak Teks 8">
            <a:extLst>
              <a:ext uri="{FF2B5EF4-FFF2-40B4-BE49-F238E27FC236}">
                <a16:creationId xmlns:a16="http://schemas.microsoft.com/office/drawing/2014/main" id="{56FE8812-33B7-2600-4FAC-3002E9787044}"/>
              </a:ext>
            </a:extLst>
          </p:cNvPr>
          <p:cNvSpPr txBox="1"/>
          <p:nvPr/>
        </p:nvSpPr>
        <p:spPr>
          <a:xfrm>
            <a:off x="693420" y="3166110"/>
            <a:ext cx="6164580" cy="300082"/>
          </a:xfrm>
          <a:prstGeom prst="rect">
            <a:avLst/>
          </a:prstGeom>
          <a:noFill/>
        </p:spPr>
        <p:txBody>
          <a:bodyPr wrap="square">
            <a:spAutoFit/>
          </a:bodyPr>
          <a:lstStyle/>
          <a:p>
            <a:pPr marL="185261" algn="just">
              <a:spcBef>
                <a:spcPts val="229"/>
              </a:spcBef>
            </a:pPr>
            <a:r>
              <a:rPr lang="ms-MY" sz="1350" b="1" spc="-23" dirty="0">
                <a:latin typeface="Times New Roman" panose="02020603050405020304" pitchFamily="18" charset="0"/>
                <a:ea typeface="Times New Roman" panose="02020603050405020304" pitchFamily="18" charset="0"/>
              </a:rPr>
              <a:t>Pengelolaan</a:t>
            </a:r>
            <a:r>
              <a:rPr lang="ms-MY" sz="1350" b="1" spc="-45" dirty="0">
                <a:latin typeface="Times New Roman" panose="02020603050405020304" pitchFamily="18" charset="0"/>
                <a:ea typeface="Times New Roman" panose="02020603050405020304" pitchFamily="18" charset="0"/>
              </a:rPr>
              <a:t> </a:t>
            </a:r>
            <a:r>
              <a:rPr lang="ms-MY" sz="1350" b="1" spc="-23" dirty="0">
                <a:latin typeface="Times New Roman" panose="02020603050405020304" pitchFamily="18" charset="0"/>
                <a:ea typeface="Times New Roman" panose="02020603050405020304" pitchFamily="18" charset="0"/>
              </a:rPr>
              <a:t>dan</a:t>
            </a:r>
            <a:r>
              <a:rPr lang="ms-MY" sz="1350" b="1" spc="-41" dirty="0">
                <a:latin typeface="Times New Roman" panose="02020603050405020304" pitchFamily="18" charset="0"/>
                <a:ea typeface="Times New Roman" panose="02020603050405020304" pitchFamily="18" charset="0"/>
              </a:rPr>
              <a:t> </a:t>
            </a:r>
            <a:r>
              <a:rPr lang="ms-MY" sz="1350" b="1" spc="-23" dirty="0">
                <a:latin typeface="Times New Roman" panose="02020603050405020304" pitchFamily="18" charset="0"/>
                <a:ea typeface="Times New Roman" panose="02020603050405020304" pitchFamily="18" charset="0"/>
              </a:rPr>
              <a:t>Pemasaran</a:t>
            </a:r>
            <a:r>
              <a:rPr lang="ms-MY" sz="1350" b="1" spc="-41" dirty="0">
                <a:latin typeface="Times New Roman" panose="02020603050405020304" pitchFamily="18" charset="0"/>
                <a:ea typeface="Times New Roman" panose="02020603050405020304" pitchFamily="18" charset="0"/>
              </a:rPr>
              <a:t> </a:t>
            </a:r>
            <a:r>
              <a:rPr lang="ms-MY" sz="1350" b="1" spc="-23" dirty="0">
                <a:latin typeface="Times New Roman" panose="02020603050405020304" pitchFamily="18" charset="0"/>
                <a:ea typeface="Times New Roman" panose="02020603050405020304" pitchFamily="18" charset="0"/>
              </a:rPr>
              <a:t>Destinasi</a:t>
            </a:r>
            <a:endParaRPr lang="id-ID" sz="1350" b="1" dirty="0">
              <a:latin typeface="Times New Roman" panose="02020603050405020304" pitchFamily="18" charset="0"/>
              <a:ea typeface="Times New Roman" panose="02020603050405020304" pitchFamily="18" charset="0"/>
            </a:endParaRPr>
          </a:p>
        </p:txBody>
      </p:sp>
      <p:sp>
        <p:nvSpPr>
          <p:cNvPr id="11" name="Kotak Teks 10">
            <a:extLst>
              <a:ext uri="{FF2B5EF4-FFF2-40B4-BE49-F238E27FC236}">
                <a16:creationId xmlns:a16="http://schemas.microsoft.com/office/drawing/2014/main" id="{CD69433C-5C73-13F0-A0CE-04AB1DC6D83D}"/>
              </a:ext>
            </a:extLst>
          </p:cNvPr>
          <p:cNvSpPr txBox="1"/>
          <p:nvPr/>
        </p:nvSpPr>
        <p:spPr>
          <a:xfrm>
            <a:off x="891540" y="3554730"/>
            <a:ext cx="5966460" cy="1441420"/>
          </a:xfrm>
          <a:prstGeom prst="rect">
            <a:avLst/>
          </a:prstGeom>
          <a:noFill/>
        </p:spPr>
        <p:txBody>
          <a:bodyPr wrap="square">
            <a:spAutoFit/>
          </a:bodyPr>
          <a:lstStyle/>
          <a:p>
            <a:pPr marL="257175" indent="-257175">
              <a:spcBef>
                <a:spcPts val="472"/>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Atraksi</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Amenitas</a:t>
            </a:r>
            <a:r>
              <a:rPr lang="ms-MY" sz="1350" spc="-23"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(Fasilitas)</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Aksesibilitas</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Sumber</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daya</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Manusia</a:t>
            </a:r>
            <a:endParaRPr lang="id-ID" sz="1350" spc="-4" dirty="0">
              <a:latin typeface="Times New Roman" panose="02020603050405020304" pitchFamily="18" charset="0"/>
              <a:ea typeface="Times New Roman" panose="02020603050405020304" pitchFamily="18" charset="0"/>
            </a:endParaRPr>
          </a:p>
          <a:p>
            <a:pPr marL="257175" indent="-257175">
              <a:spcBef>
                <a:spcPts val="146"/>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Citra</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atau</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pesona</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image</a:t>
            </a:r>
          </a:p>
          <a:p>
            <a:pPr marL="257175" indent="-257175">
              <a:spcBef>
                <a:spcPts val="146"/>
              </a:spcBef>
              <a:buSzPts val="1100"/>
              <a:buFont typeface="Times New Roman" panose="02020603050405020304" pitchFamily="18" charset="0"/>
              <a:buAutoNum type="arabicPeriod"/>
              <a:tabLst>
                <a:tab pos="357188" algn="l"/>
              </a:tabLst>
            </a:pPr>
            <a:r>
              <a:rPr lang="ms-MY" sz="1350" dirty="0">
                <a:latin typeface="Times New Roman" panose="02020603050405020304" pitchFamily="18" charset="0"/>
                <a:ea typeface="Times New Roman" panose="02020603050405020304" pitchFamily="18" charset="0"/>
              </a:rPr>
              <a:t> Harga</a:t>
            </a:r>
            <a:endParaRPr lang="id-ID" sz="1350" dirty="0"/>
          </a:p>
        </p:txBody>
      </p:sp>
      <p:pic>
        <p:nvPicPr>
          <p:cNvPr id="12" name="image58.jpeg">
            <a:extLst>
              <a:ext uri="{FF2B5EF4-FFF2-40B4-BE49-F238E27FC236}">
                <a16:creationId xmlns:a16="http://schemas.microsoft.com/office/drawing/2014/main" id="{A949EC49-8761-C8BB-5313-92CD79FF075A}"/>
              </a:ext>
            </a:extLst>
          </p:cNvPr>
          <p:cNvPicPr>
            <a:picLocks noChangeAspect="1"/>
          </p:cNvPicPr>
          <p:nvPr/>
        </p:nvPicPr>
        <p:blipFill>
          <a:blip r:embed="rId2" cstate="print"/>
          <a:stretch>
            <a:fillRect/>
          </a:stretch>
        </p:blipFill>
        <p:spPr>
          <a:xfrm>
            <a:off x="4973287" y="1676647"/>
            <a:ext cx="4066805" cy="4324103"/>
          </a:xfrm>
          <a:prstGeom prst="rect">
            <a:avLst/>
          </a:prstGeom>
        </p:spPr>
      </p:pic>
    </p:spTree>
    <p:extLst>
      <p:ext uri="{BB962C8B-B14F-4D97-AF65-F5344CB8AC3E}">
        <p14:creationId xmlns:p14="http://schemas.microsoft.com/office/powerpoint/2010/main" val="330306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FE39F20-464D-B19D-C9C4-9221FB221FB4}"/>
              </a:ext>
            </a:extLst>
          </p:cNvPr>
          <p:cNvSpPr>
            <a:spLocks noGrp="1"/>
          </p:cNvSpPr>
          <p:nvPr>
            <p:ph type="title"/>
          </p:nvPr>
        </p:nvSpPr>
        <p:spPr>
          <a:xfrm>
            <a:off x="623455" y="692696"/>
            <a:ext cx="7210396" cy="655268"/>
          </a:xfrm>
        </p:spPr>
        <p:txBody>
          <a:bodyPr>
            <a:normAutofit/>
          </a:bodyPr>
          <a:lstStyle/>
          <a:p>
            <a:r>
              <a:rPr lang="ms-MY" sz="2100" spc="-11" dirty="0">
                <a:latin typeface="Times New Roman" panose="02020603050405020304" pitchFamily="18" charset="0"/>
                <a:ea typeface="Times New Roman" panose="02020603050405020304" pitchFamily="18" charset="0"/>
              </a:rPr>
              <a:t>Bauran</a:t>
            </a:r>
            <a:r>
              <a:rPr lang="ms-MY" sz="2100" spc="-60" dirty="0">
                <a:latin typeface="Times New Roman" panose="02020603050405020304" pitchFamily="18" charset="0"/>
                <a:ea typeface="Times New Roman" panose="02020603050405020304" pitchFamily="18" charset="0"/>
              </a:rPr>
              <a:t> </a:t>
            </a:r>
            <a:r>
              <a:rPr lang="ms-MY" sz="2100" spc="-11" dirty="0">
                <a:latin typeface="Times New Roman" panose="02020603050405020304" pitchFamily="18" charset="0"/>
                <a:ea typeface="Times New Roman" panose="02020603050405020304" pitchFamily="18" charset="0"/>
              </a:rPr>
              <a:t>Pemasaran</a:t>
            </a:r>
            <a:r>
              <a:rPr lang="ms-MY" sz="2100" spc="-60" dirty="0">
                <a:latin typeface="Times New Roman" panose="02020603050405020304" pitchFamily="18" charset="0"/>
                <a:ea typeface="Times New Roman" panose="02020603050405020304" pitchFamily="18" charset="0"/>
              </a:rPr>
              <a:t> </a:t>
            </a:r>
            <a:r>
              <a:rPr lang="ms-MY" sz="2100" spc="-8" dirty="0">
                <a:latin typeface="Times New Roman" panose="02020603050405020304" pitchFamily="18" charset="0"/>
                <a:ea typeface="Times New Roman" panose="02020603050405020304" pitchFamily="18" charset="0"/>
              </a:rPr>
              <a:t>Pariwisata</a:t>
            </a:r>
            <a:endParaRPr lang="id-ID" sz="2100" dirty="0"/>
          </a:p>
        </p:txBody>
      </p:sp>
      <p:sp>
        <p:nvSpPr>
          <p:cNvPr id="4" name="Kotak Teks 3">
            <a:extLst>
              <a:ext uri="{FF2B5EF4-FFF2-40B4-BE49-F238E27FC236}">
                <a16:creationId xmlns:a16="http://schemas.microsoft.com/office/drawing/2014/main" id="{AFAE0CD2-1506-DA8C-E2D7-8FF481A85CA5}"/>
              </a:ext>
            </a:extLst>
          </p:cNvPr>
          <p:cNvSpPr txBox="1"/>
          <p:nvPr/>
        </p:nvSpPr>
        <p:spPr>
          <a:xfrm>
            <a:off x="129540" y="2411730"/>
            <a:ext cx="8581011" cy="923330"/>
          </a:xfrm>
          <a:prstGeom prst="rect">
            <a:avLst/>
          </a:prstGeom>
          <a:noFill/>
        </p:spPr>
        <p:txBody>
          <a:bodyPr wrap="square">
            <a:spAutoFit/>
          </a:bodyPr>
          <a:lstStyle/>
          <a:p>
            <a:pPr marL="185261" marR="249079" algn="just">
              <a:spcBef>
                <a:spcPts val="386"/>
              </a:spcBef>
            </a:pPr>
            <a:r>
              <a:rPr lang="ms-MY" sz="1350" spc="-8" dirty="0">
                <a:latin typeface="Times New Roman" panose="02020603050405020304" pitchFamily="18" charset="0"/>
                <a:ea typeface="Times New Roman" panose="02020603050405020304" pitchFamily="18" charset="0"/>
              </a:rPr>
              <a:t>Bauran Pemasaran </a:t>
            </a:r>
            <a:r>
              <a:rPr lang="ms-MY" sz="1350" spc="-4" dirty="0">
                <a:latin typeface="Times New Roman" panose="02020603050405020304" pitchFamily="18" charset="0"/>
                <a:ea typeface="Times New Roman" panose="02020603050405020304" pitchFamily="18" charset="0"/>
              </a:rPr>
              <a:t>Pariwisata adalah program pemasaran pariwisata yang</a:t>
            </a:r>
            <a:r>
              <a:rPr lang="ms-MY" sz="1350"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menggabungkan</a:t>
            </a:r>
            <a:r>
              <a:rPr lang="ms-MY" sz="1350" spc="-34"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sejumlah</a:t>
            </a:r>
            <a:r>
              <a:rPr lang="ms-MY" sz="1350" spc="-34"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elemen</a:t>
            </a:r>
            <a:r>
              <a:rPr lang="ms-MY" sz="1350" spc="-34"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menjadi</a:t>
            </a:r>
            <a:r>
              <a:rPr lang="ms-MY" sz="1350" spc="-26"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satu</a:t>
            </a:r>
            <a:r>
              <a:rPr lang="ms-MY" sz="1350" spc="-34"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kesatuan</a:t>
            </a:r>
            <a:r>
              <a:rPr lang="ms-MY" sz="1350" spc="-34" dirty="0">
                <a:latin typeface="Times New Roman" panose="02020603050405020304" pitchFamily="18" charset="0"/>
                <a:ea typeface="Times New Roman" panose="02020603050405020304" pitchFamily="18" charset="0"/>
              </a:rPr>
              <a:t> </a:t>
            </a:r>
            <a:r>
              <a:rPr lang="ms-MY" sz="1350" spc="-15" dirty="0">
                <a:latin typeface="Times New Roman" panose="02020603050405020304" pitchFamily="18" charset="0"/>
                <a:ea typeface="Times New Roman" panose="02020603050405020304" pitchFamily="18" charset="0"/>
              </a:rPr>
              <a:t>yang</a:t>
            </a:r>
            <a:r>
              <a:rPr lang="ms-MY" sz="1350" spc="-30" dirty="0">
                <a:latin typeface="Times New Roman" panose="02020603050405020304" pitchFamily="18" charset="0"/>
                <a:ea typeface="Times New Roman" panose="02020603050405020304" pitchFamily="18" charset="0"/>
              </a:rPr>
              <a:t> </a:t>
            </a:r>
            <a:r>
              <a:rPr lang="ms-MY" sz="1350" spc="-15" dirty="0">
                <a:latin typeface="Times New Roman" panose="02020603050405020304" pitchFamily="18" charset="0"/>
                <a:ea typeface="Times New Roman" panose="02020603050405020304" pitchFamily="18" charset="0"/>
              </a:rPr>
              <a:t>bisa</a:t>
            </a:r>
            <a:r>
              <a:rPr lang="ms-MY" sz="1350" spc="-34" dirty="0">
                <a:latin typeface="Times New Roman" panose="02020603050405020304" pitchFamily="18" charset="0"/>
                <a:ea typeface="Times New Roman" panose="02020603050405020304" pitchFamily="18" charset="0"/>
              </a:rPr>
              <a:t> </a:t>
            </a:r>
            <a:r>
              <a:rPr lang="ms-MY" sz="1350" spc="-15" dirty="0">
                <a:latin typeface="Times New Roman" panose="02020603050405020304" pitchFamily="18" charset="0"/>
                <a:ea typeface="Times New Roman" panose="02020603050405020304" pitchFamily="18" charset="0"/>
              </a:rPr>
              <a:t>diterapkan</a:t>
            </a:r>
            <a:endParaRPr lang="id-ID" sz="1350" dirty="0">
              <a:latin typeface="Times New Roman" panose="02020603050405020304" pitchFamily="18" charset="0"/>
              <a:ea typeface="Times New Roman" panose="02020603050405020304" pitchFamily="18" charset="0"/>
            </a:endParaRPr>
          </a:p>
          <a:p>
            <a:pPr marL="185261" marR="252413" algn="just">
              <a:spcBef>
                <a:spcPts val="11"/>
              </a:spcBef>
            </a:pPr>
            <a:r>
              <a:rPr lang="ms-MY" sz="1350" spc="-4" dirty="0">
                <a:latin typeface="Times New Roman" panose="02020603050405020304" pitchFamily="18" charset="0"/>
                <a:ea typeface="Times New Roman" panose="02020603050405020304" pitchFamily="18" charset="0"/>
              </a:rPr>
              <a:t>- rencana strategis yang </a:t>
            </a:r>
            <a:r>
              <a:rPr lang="ms-MY" sz="1350" dirty="0">
                <a:latin typeface="Times New Roman" panose="02020603050405020304" pitchFamily="18" charset="0"/>
                <a:ea typeface="Times New Roman" panose="02020603050405020304" pitchFamily="18" charset="0"/>
              </a:rPr>
              <a:t>layak. Manajer pemasaran pariwisata harus terus</a:t>
            </a:r>
            <a:r>
              <a:rPr lang="ms-MY" sz="1350" spc="4"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menerus mencari bauran pemasaran yang tepat - kombinasi elemen yang </a:t>
            </a:r>
            <a:r>
              <a:rPr lang="ms-MY" sz="1350" spc="-15" dirty="0">
                <a:latin typeface="Times New Roman" panose="02020603050405020304" pitchFamily="18" charset="0"/>
                <a:ea typeface="Times New Roman" panose="02020603050405020304" pitchFamily="18" charset="0"/>
              </a:rPr>
              <a:t>tepat</a:t>
            </a:r>
            <a:r>
              <a:rPr lang="ms-MY" sz="1350" spc="-195"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yang</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akan</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menghasilkan</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keuntungan</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(Goeldner</a:t>
            </a:r>
            <a:r>
              <a:rPr lang="ms-MY" sz="1350" spc="-45"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&amp;</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Ritchie,</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2005).</a:t>
            </a:r>
            <a:endParaRPr lang="id-ID" sz="1350" dirty="0">
              <a:latin typeface="Times New Roman" panose="02020603050405020304" pitchFamily="18" charset="0"/>
              <a:ea typeface="Times New Roman" panose="02020603050405020304" pitchFamily="18" charset="0"/>
            </a:endParaRPr>
          </a:p>
        </p:txBody>
      </p:sp>
      <p:sp>
        <p:nvSpPr>
          <p:cNvPr id="6" name="Kotak Teks 5">
            <a:extLst>
              <a:ext uri="{FF2B5EF4-FFF2-40B4-BE49-F238E27FC236}">
                <a16:creationId xmlns:a16="http://schemas.microsoft.com/office/drawing/2014/main" id="{69AF4E5F-0470-001B-1241-50E058A8D235}"/>
              </a:ext>
            </a:extLst>
          </p:cNvPr>
          <p:cNvSpPr txBox="1"/>
          <p:nvPr/>
        </p:nvSpPr>
        <p:spPr>
          <a:xfrm>
            <a:off x="204849" y="3429000"/>
            <a:ext cx="6653151" cy="507831"/>
          </a:xfrm>
          <a:prstGeom prst="rect">
            <a:avLst/>
          </a:prstGeom>
          <a:noFill/>
        </p:spPr>
        <p:txBody>
          <a:bodyPr wrap="square">
            <a:spAutoFit/>
          </a:bodyPr>
          <a:lstStyle/>
          <a:p>
            <a:pPr marL="185261" marR="250984" algn="just">
              <a:spcBef>
                <a:spcPts val="484"/>
              </a:spcBef>
            </a:pPr>
            <a:r>
              <a:rPr lang="ms-MY" sz="1350" spc="-11" dirty="0">
                <a:latin typeface="Times New Roman" panose="02020603050405020304" pitchFamily="18" charset="0"/>
                <a:ea typeface="Times New Roman" panose="02020603050405020304" pitchFamily="18" charset="0"/>
              </a:rPr>
              <a:t>bauran</a:t>
            </a:r>
            <a:r>
              <a:rPr lang="ms-MY" sz="1350" spc="-41"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pemasaran</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pariwisata</a:t>
            </a:r>
            <a:r>
              <a:rPr lang="ms-MY" sz="1350" spc="-41"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terdiri</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dari</a:t>
            </a:r>
            <a:r>
              <a:rPr lang="ms-MY" sz="1350" spc="-195"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setiap</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faktor</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yang</a:t>
            </a:r>
            <a:r>
              <a:rPr lang="ms-MY" sz="1350" spc="-45"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memengaruhi</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upaya</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pemasaran</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pariwisata</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yaitu:</a:t>
            </a:r>
            <a:endParaRPr lang="id-ID" sz="1350" dirty="0">
              <a:latin typeface="Times New Roman" panose="02020603050405020304" pitchFamily="18" charset="0"/>
              <a:ea typeface="Times New Roman" panose="02020603050405020304" pitchFamily="18" charset="0"/>
            </a:endParaRPr>
          </a:p>
        </p:txBody>
      </p:sp>
      <p:sp>
        <p:nvSpPr>
          <p:cNvPr id="8" name="Kotak Teks 7">
            <a:extLst>
              <a:ext uri="{FF2B5EF4-FFF2-40B4-BE49-F238E27FC236}">
                <a16:creationId xmlns:a16="http://schemas.microsoft.com/office/drawing/2014/main" id="{3480FFB6-0D8A-DA0E-4B45-5D53B49F1E2A}"/>
              </a:ext>
            </a:extLst>
          </p:cNvPr>
          <p:cNvSpPr txBox="1"/>
          <p:nvPr/>
        </p:nvSpPr>
        <p:spPr>
          <a:xfrm>
            <a:off x="623455" y="4030773"/>
            <a:ext cx="7989124" cy="2223429"/>
          </a:xfrm>
          <a:prstGeom prst="rect">
            <a:avLst/>
          </a:prstGeom>
          <a:noFill/>
        </p:spPr>
        <p:txBody>
          <a:bodyPr wrap="square">
            <a:spAutoFit/>
          </a:bodyPr>
          <a:lstStyle/>
          <a:p>
            <a:pPr marL="257175" marR="253365" indent="-257175" algn="just">
              <a:lnSpc>
                <a:spcPct val="115000"/>
              </a:lnSpc>
              <a:spcBef>
                <a:spcPts val="461"/>
              </a:spcBef>
              <a:buSzPts val="1100"/>
              <a:buFont typeface="Times New Roman" panose="02020603050405020304" pitchFamily="18" charset="0"/>
              <a:buAutoNum type="arabicPeriod"/>
              <a:tabLst>
                <a:tab pos="357188" algn="l"/>
              </a:tabLst>
            </a:pPr>
            <a:r>
              <a:rPr lang="ms-MY" sz="1350" b="1" spc="-4" dirty="0">
                <a:latin typeface="Times New Roman" panose="02020603050405020304" pitchFamily="18" charset="0"/>
                <a:ea typeface="Times New Roman" panose="02020603050405020304" pitchFamily="18" charset="0"/>
              </a:rPr>
              <a:t>Waktu. Liburan</a:t>
            </a:r>
            <a:r>
              <a:rPr lang="ms-MY" sz="1350" spc="-4" dirty="0">
                <a:latin typeface="Times New Roman" panose="02020603050405020304" pitchFamily="18" charset="0"/>
                <a:ea typeface="Times New Roman" panose="02020603050405020304" pitchFamily="18" charset="0"/>
              </a:rPr>
              <a:t>, high season, low season, tren kenaikan siklus bisnis,</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dan</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sebagainya, harus diperhatikan.</a:t>
            </a:r>
            <a:endParaRPr lang="id-ID" sz="1350" spc="-4" dirty="0">
              <a:latin typeface="Times New Roman" panose="02020603050405020304" pitchFamily="18" charset="0"/>
              <a:ea typeface="Times New Roman" panose="02020603050405020304" pitchFamily="18" charset="0"/>
            </a:endParaRPr>
          </a:p>
          <a:p>
            <a:pPr marL="257175" marR="253365" indent="-257175" algn="just">
              <a:lnSpc>
                <a:spcPct val="115000"/>
              </a:lnSpc>
              <a:buSzPts val="1100"/>
              <a:buFont typeface="Times New Roman" panose="02020603050405020304" pitchFamily="18" charset="0"/>
              <a:buAutoNum type="arabicPeriod"/>
              <a:tabLst>
                <a:tab pos="357188" algn="l"/>
              </a:tabLst>
            </a:pPr>
            <a:r>
              <a:rPr lang="ms-MY" sz="1350" b="1" spc="-4" dirty="0">
                <a:latin typeface="Times New Roman" panose="02020603050405020304" pitchFamily="18" charset="0"/>
                <a:ea typeface="Times New Roman" panose="02020603050405020304" pitchFamily="18" charset="0"/>
              </a:rPr>
              <a:t>Merek</a:t>
            </a:r>
            <a:r>
              <a:rPr lang="ms-MY" sz="1350" spc="-4" dirty="0">
                <a:latin typeface="Times New Roman" panose="02020603050405020304" pitchFamily="18" charset="0"/>
                <a:ea typeface="Times New Roman" panose="02020603050405020304" pitchFamily="18" charset="0"/>
              </a:rPr>
              <a:t>. Konsumen membutuhkan bantuan dalam mengingat produk</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perusahaan. Nama, merek dagang, label, logo, dan tanda pengenal</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lainnya membantu konsumen dalam mengidentifikasi dan mengingat</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informasi</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tentang produk perusahaan.</a:t>
            </a:r>
            <a:endParaRPr lang="id-ID" sz="1350" spc="-4" dirty="0">
              <a:latin typeface="Times New Roman" panose="02020603050405020304" pitchFamily="18" charset="0"/>
              <a:ea typeface="Times New Roman" panose="02020603050405020304" pitchFamily="18" charset="0"/>
            </a:endParaRPr>
          </a:p>
          <a:p>
            <a:pPr marL="257175" marR="252889" indent="-257175" algn="just">
              <a:lnSpc>
                <a:spcPct val="115000"/>
              </a:lnSpc>
              <a:spcBef>
                <a:spcPts val="4"/>
              </a:spcBef>
              <a:buSzPts val="1100"/>
              <a:buFont typeface="Times New Roman" panose="02020603050405020304" pitchFamily="18" charset="0"/>
              <a:buAutoNum type="arabicPeriod"/>
              <a:tabLst>
                <a:tab pos="357188" algn="l"/>
              </a:tabLst>
            </a:pPr>
            <a:r>
              <a:rPr lang="ms-MY" sz="1350" b="1" spc="-4" dirty="0">
                <a:latin typeface="Times New Roman" panose="02020603050405020304" pitchFamily="18" charset="0"/>
                <a:ea typeface="Times New Roman" panose="02020603050405020304" pitchFamily="18" charset="0"/>
              </a:rPr>
              <a:t>Pengemasan paket wisata</a:t>
            </a:r>
            <a:r>
              <a:rPr lang="ms-MY" sz="1350" spc="-4" dirty="0">
                <a:latin typeface="Times New Roman" panose="02020603050405020304" pitchFamily="18" charset="0"/>
                <a:ea typeface="Times New Roman" panose="02020603050405020304" pitchFamily="18" charset="0"/>
              </a:rPr>
              <a:t>. Meski jasa pariwisata tidak membutuhkan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paket</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fisik,</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namun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pengemasan</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tetap</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menjadi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faktor</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penting.</a:t>
            </a:r>
            <a:r>
              <a:rPr lang="ms-MY" sz="1350" spc="-19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Misalnya transportasi, penginapan, amenitas, dan kegiatan rekreasi</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dapat dikemas dan dijual bersama atau terpisah. Paket keluarga atau</a:t>
            </a:r>
            <a:r>
              <a:rPr lang="ms-MY" sz="1350" spc="4"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paket</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tunggal adalah</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bentuk kemasan</a:t>
            </a:r>
            <a:r>
              <a:rPr lang="ms-MY" sz="1350" spc="-8"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lainnya.</a:t>
            </a:r>
            <a:endParaRPr lang="id-ID" sz="1350" spc="-4"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5060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Kotak Teks 10">
            <a:extLst>
              <a:ext uri="{FF2B5EF4-FFF2-40B4-BE49-F238E27FC236}">
                <a16:creationId xmlns:a16="http://schemas.microsoft.com/office/drawing/2014/main" id="{87F05A0C-1168-E58C-8F29-50D7052AC74D}"/>
              </a:ext>
            </a:extLst>
          </p:cNvPr>
          <p:cNvSpPr txBox="1"/>
          <p:nvPr/>
        </p:nvSpPr>
        <p:spPr>
          <a:xfrm>
            <a:off x="457200" y="1600200"/>
            <a:ext cx="4038600" cy="4525963"/>
          </a:xfrm>
          <a:prstGeom prst="rect">
            <a:avLst/>
          </a:prstGeom>
        </p:spPr>
        <p:txBody>
          <a:bodyPr vert="horz" lIns="91440" tIns="45720" rIns="91440" bIns="45720" rtlCol="0">
            <a:normAutofit/>
          </a:bodyPr>
          <a:lstStyle/>
          <a:p>
            <a:pPr marL="342900" marR="253365" indent="-342900">
              <a:lnSpc>
                <a:spcPct val="90000"/>
              </a:lnSpc>
              <a:spcBef>
                <a:spcPct val="20000"/>
              </a:spcBef>
              <a:buSzPts val="1100"/>
              <a:buFont typeface="Arial" pitchFamily="34" charset="0"/>
              <a:buChar char="•"/>
              <a:tabLst>
                <a:tab pos="357188" algn="l"/>
              </a:tabLst>
            </a:pPr>
            <a:r>
              <a:rPr lang="en-US" sz="2200" spc="-4" dirty="0">
                <a:latin typeface="Times New Roman" panose="02020603050405020304" pitchFamily="18" charset="0"/>
                <a:cs typeface="Times New Roman" panose="02020603050405020304" pitchFamily="18" charset="0"/>
              </a:rPr>
              <a:t>6. 	</a:t>
            </a:r>
            <a:r>
              <a:rPr lang="en-US" sz="2200" b="1" spc="-4" dirty="0">
                <a:latin typeface="Times New Roman" panose="02020603050405020304" pitchFamily="18" charset="0"/>
                <a:cs typeface="Times New Roman" panose="02020603050405020304" pitchFamily="18" charset="0"/>
              </a:rPr>
              <a:t>Citra. </a:t>
            </a:r>
            <a:r>
              <a:rPr lang="en-US" sz="2200" b="1" spc="-4" dirty="0" err="1">
                <a:latin typeface="Times New Roman" panose="02020603050405020304" pitchFamily="18" charset="0"/>
                <a:cs typeface="Times New Roman" panose="02020603050405020304" pitchFamily="18" charset="0"/>
              </a:rPr>
              <a:t>Persepsi</a:t>
            </a:r>
            <a:r>
              <a:rPr lang="en-US" sz="2200" b="1"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konsumen</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terhadap</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produk</a:t>
            </a:r>
            <a:r>
              <a:rPr lang="en-US" sz="2200" spc="-4" dirty="0">
                <a:latin typeface="Times New Roman" panose="02020603050405020304" pitchFamily="18" charset="0"/>
                <a:cs typeface="Times New Roman" panose="02020603050405020304" pitchFamily="18" charset="0"/>
              </a:rPr>
              <a:t> sangat </a:t>
            </a:r>
            <a:r>
              <a:rPr lang="en-US" sz="2200" spc="-4" dirty="0" err="1">
                <a:latin typeface="Times New Roman" panose="02020603050405020304" pitchFamily="18" charset="0"/>
                <a:cs typeface="Times New Roman" panose="02020603050405020304" pitchFamily="18" charset="0"/>
              </a:rPr>
              <a:t>bergantung</a:t>
            </a:r>
            <a:r>
              <a:rPr lang="en-US" sz="2200" spc="-4" dirty="0">
                <a:latin typeface="Times New Roman" panose="02020603050405020304" pitchFamily="18" charset="0"/>
                <a:cs typeface="Times New Roman" panose="02020603050405020304" pitchFamily="18" charset="0"/>
              </a:rPr>
              <a:t> pada</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faktor-faktor</a:t>
            </a:r>
            <a:r>
              <a:rPr lang="en-US" sz="2200" spc="-8"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penting</a:t>
            </a:r>
            <a:r>
              <a:rPr lang="en-US" sz="2200" spc="-8"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dari</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reputasi</a:t>
            </a:r>
            <a:r>
              <a:rPr lang="en-US" sz="2200" spc="-8" dirty="0">
                <a:latin typeface="Times New Roman" panose="02020603050405020304" pitchFamily="18" charset="0"/>
                <a:cs typeface="Times New Roman" panose="02020603050405020304" pitchFamily="18" charset="0"/>
              </a:rPr>
              <a:t> </a:t>
            </a:r>
            <a:r>
              <a:rPr lang="en-US" sz="2200" spc="-4" dirty="0">
                <a:latin typeface="Times New Roman" panose="02020603050405020304" pitchFamily="18" charset="0"/>
                <a:cs typeface="Times New Roman" panose="02020603050405020304" pitchFamily="18" charset="0"/>
              </a:rPr>
              <a:t>dan </a:t>
            </a:r>
            <a:r>
              <a:rPr lang="en-US" sz="2200" spc="-4" dirty="0" err="1">
                <a:latin typeface="Times New Roman" panose="02020603050405020304" pitchFamily="18" charset="0"/>
                <a:cs typeface="Times New Roman" panose="02020603050405020304" pitchFamily="18" charset="0"/>
              </a:rPr>
              <a:t>kualitas</a:t>
            </a:r>
            <a:r>
              <a:rPr lang="en-US" sz="2200" spc="-4" dirty="0">
                <a:latin typeface="Times New Roman" panose="02020603050405020304" pitchFamily="18" charset="0"/>
                <a:cs typeface="Times New Roman" panose="02020603050405020304" pitchFamily="18" charset="0"/>
              </a:rPr>
              <a:t>.</a:t>
            </a:r>
          </a:p>
          <a:p>
            <a:pPr marL="342900" marR="252889" indent="-342900">
              <a:lnSpc>
                <a:spcPct val="90000"/>
              </a:lnSpc>
              <a:spcBef>
                <a:spcPct val="20000"/>
              </a:spcBef>
              <a:buSzPts val="1100"/>
              <a:buFont typeface="Arial" pitchFamily="34" charset="0"/>
              <a:buChar char="•"/>
              <a:tabLst>
                <a:tab pos="357188" algn="l"/>
              </a:tabLst>
            </a:pPr>
            <a:r>
              <a:rPr lang="en-US" sz="2200" spc="-4" dirty="0">
                <a:latin typeface="Times New Roman" panose="02020603050405020304" pitchFamily="18" charset="0"/>
                <a:cs typeface="Times New Roman" panose="02020603050405020304" pitchFamily="18" charset="0"/>
              </a:rPr>
              <a:t>7	</a:t>
            </a:r>
            <a:r>
              <a:rPr lang="en-US" sz="2200" b="1" spc="-4" dirty="0" err="1">
                <a:latin typeface="Times New Roman" panose="02020603050405020304" pitchFamily="18" charset="0"/>
                <a:cs typeface="Times New Roman" panose="02020603050405020304" pitchFamily="18" charset="0"/>
              </a:rPr>
              <a:t>Periklanan</a:t>
            </a:r>
            <a:r>
              <a:rPr lang="en-US" sz="2200" b="1" spc="-4" dirty="0">
                <a:latin typeface="Times New Roman" panose="02020603050405020304" pitchFamily="18" charset="0"/>
                <a:cs typeface="Times New Roman" panose="02020603050405020304" pitchFamily="18" charset="0"/>
              </a:rPr>
              <a:t>. </a:t>
            </a:r>
            <a:r>
              <a:rPr lang="en-US" sz="2200" b="1" spc="-4" dirty="0" err="1">
                <a:latin typeface="Times New Roman" panose="02020603050405020304" pitchFamily="18" charset="0"/>
                <a:cs typeface="Times New Roman" panose="02020603050405020304" pitchFamily="18" charset="0"/>
              </a:rPr>
              <a:t>Promosi</a:t>
            </a:r>
            <a:r>
              <a:rPr lang="en-US" sz="2200" b="1"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berbayar</a:t>
            </a:r>
            <a:r>
              <a:rPr lang="en-US" sz="2200" spc="-4" dirty="0">
                <a:latin typeface="Times New Roman" panose="02020603050405020304" pitchFamily="18" charset="0"/>
                <a:cs typeface="Times New Roman" panose="02020603050405020304" pitchFamily="18" charset="0"/>
              </a:rPr>
              <a:t> sangat </a:t>
            </a:r>
            <a:r>
              <a:rPr lang="en-US" sz="2200" spc="-4" dirty="0" err="1">
                <a:latin typeface="Times New Roman" panose="02020603050405020304" pitchFamily="18" charset="0"/>
                <a:cs typeface="Times New Roman" panose="02020603050405020304" pitchFamily="18" charset="0"/>
              </a:rPr>
              <a:t>penting</a:t>
            </a:r>
            <a:r>
              <a:rPr lang="en-US" sz="2200" spc="-4" dirty="0">
                <a:latin typeface="Times New Roman" panose="02020603050405020304" pitchFamily="18" charset="0"/>
                <a:cs typeface="Times New Roman" panose="02020603050405020304" pitchFamily="18" charset="0"/>
              </a:rPr>
              <a:t>, dan </a:t>
            </a:r>
            <a:r>
              <a:rPr lang="en-US" sz="2200" spc="-4" dirty="0" err="1">
                <a:latin typeface="Times New Roman" panose="02020603050405020304" pitchFamily="18" charset="0"/>
                <a:cs typeface="Times New Roman" panose="02020603050405020304" pitchFamily="18" charset="0"/>
              </a:rPr>
              <a:t>pertanyaan</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tentang</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kapan</a:t>
            </a:r>
            <a:r>
              <a:rPr lang="en-US" sz="2200" spc="-4" dirty="0">
                <a:latin typeface="Times New Roman" panose="02020603050405020304" pitchFamily="18" charset="0"/>
                <a:cs typeface="Times New Roman" panose="02020603050405020304" pitchFamily="18" charset="0"/>
              </a:rPr>
              <a:t>,</a:t>
            </a:r>
            <a:r>
              <a:rPr lang="en-US" sz="2200" spc="4" dirty="0">
                <a:latin typeface="Times New Roman" panose="02020603050405020304" pitchFamily="18" charset="0"/>
                <a:cs typeface="Times New Roman" panose="02020603050405020304" pitchFamily="18" charset="0"/>
              </a:rPr>
              <a:t> </a:t>
            </a:r>
            <a:r>
              <a:rPr lang="en-US" sz="2200" spc="-4" dirty="0">
                <a:latin typeface="Times New Roman" panose="02020603050405020304" pitchFamily="18" charset="0"/>
                <a:cs typeface="Times New Roman" panose="02020603050405020304" pitchFamily="18" charset="0"/>
              </a:rPr>
              <a:t>di</a:t>
            </a:r>
            <a:r>
              <a:rPr lang="en-US" sz="2200" spc="4" dirty="0">
                <a:latin typeface="Times New Roman" panose="02020603050405020304" pitchFamily="18" charset="0"/>
                <a:cs typeface="Times New Roman" panose="02020603050405020304" pitchFamily="18" charset="0"/>
              </a:rPr>
              <a:t> </a:t>
            </a:r>
            <a:r>
              <a:rPr lang="en-US" sz="2200" spc="-4" dirty="0">
                <a:latin typeface="Times New Roman" panose="02020603050405020304" pitchFamily="18" charset="0"/>
                <a:cs typeface="Times New Roman" panose="02020603050405020304" pitchFamily="18" charset="0"/>
              </a:rPr>
              <a:t>mana,</a:t>
            </a:r>
            <a:r>
              <a:rPr lang="en-US" sz="2200" spc="4" dirty="0">
                <a:latin typeface="Times New Roman" panose="02020603050405020304" pitchFamily="18" charset="0"/>
                <a:cs typeface="Times New Roman" panose="02020603050405020304" pitchFamily="18" charset="0"/>
              </a:rPr>
              <a:t> </a:t>
            </a:r>
            <a:r>
              <a:rPr lang="en-US" sz="2200" spc="-4" dirty="0">
                <a:latin typeface="Times New Roman" panose="02020603050405020304" pitchFamily="18" charset="0"/>
                <a:cs typeface="Times New Roman" panose="02020603050405020304" pitchFamily="18" charset="0"/>
              </a:rPr>
              <a:t>dan</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bagaimana</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cara</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mempromosikan</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harus</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dipertimbangkan</a:t>
            </a:r>
            <a:r>
              <a:rPr lang="en-US" sz="2200" spc="-8"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dengan</a:t>
            </a:r>
            <a:r>
              <a:rPr lang="en-US" sz="2200" spc="-4" dirty="0">
                <a:latin typeface="Times New Roman" panose="02020603050405020304" pitchFamily="18" charset="0"/>
                <a:cs typeface="Times New Roman" panose="02020603050405020304" pitchFamily="18" charset="0"/>
              </a:rPr>
              <a:t> </a:t>
            </a:r>
            <a:r>
              <a:rPr lang="en-US" sz="2200" spc="-4" dirty="0" err="1">
                <a:latin typeface="Times New Roman" panose="02020603050405020304" pitchFamily="18" charset="0"/>
                <a:cs typeface="Times New Roman" panose="02020603050405020304" pitchFamily="18" charset="0"/>
              </a:rPr>
              <a:t>cermat</a:t>
            </a:r>
            <a:r>
              <a:rPr lang="en-US" sz="2200" spc="-4" dirty="0">
                <a:latin typeface="Times New Roman" panose="02020603050405020304" pitchFamily="18" charset="0"/>
                <a:cs typeface="Times New Roman" panose="02020603050405020304" pitchFamily="18" charset="0"/>
              </a:rPr>
              <a:t>.</a:t>
            </a:r>
          </a:p>
        </p:txBody>
      </p:sp>
      <p:sp>
        <p:nvSpPr>
          <p:cNvPr id="9" name="Kotak Teks 8">
            <a:extLst>
              <a:ext uri="{FF2B5EF4-FFF2-40B4-BE49-F238E27FC236}">
                <a16:creationId xmlns:a16="http://schemas.microsoft.com/office/drawing/2014/main" id="{1F49F2BC-8269-29F1-5826-8D508C8D132F}"/>
              </a:ext>
            </a:extLst>
          </p:cNvPr>
          <p:cNvSpPr txBox="1"/>
          <p:nvPr/>
        </p:nvSpPr>
        <p:spPr>
          <a:xfrm>
            <a:off x="4648200" y="1600200"/>
            <a:ext cx="4038600" cy="4525963"/>
          </a:xfrm>
          <a:prstGeom prst="rect">
            <a:avLst/>
          </a:prstGeom>
        </p:spPr>
        <p:txBody>
          <a:bodyPr vert="horz" lIns="91440" tIns="45720" rIns="91440" bIns="45720" rtlCol="0">
            <a:normAutofit/>
          </a:bodyPr>
          <a:lstStyle/>
          <a:p>
            <a:pPr marL="342900" marR="252889" indent="-342900">
              <a:lnSpc>
                <a:spcPct val="90000"/>
              </a:lnSpc>
              <a:spcBef>
                <a:spcPct val="20000"/>
              </a:spcBef>
              <a:buSzPts val="1100"/>
              <a:buFont typeface="Arial" pitchFamily="34" charset="0"/>
              <a:buChar char="•"/>
              <a:tabLst>
                <a:tab pos="357188" algn="l"/>
              </a:tabLst>
            </a:pPr>
            <a:r>
              <a:rPr lang="en-US" spc="-4" dirty="0">
                <a:latin typeface="Times New Roman" panose="02020603050405020304" pitchFamily="18" charset="0"/>
                <a:cs typeface="Times New Roman" panose="02020603050405020304" pitchFamily="18" charset="0"/>
              </a:rPr>
              <a:t>4.  </a:t>
            </a:r>
            <a:r>
              <a:rPr lang="en-US" b="1" spc="-4" dirty="0" err="1">
                <a:latin typeface="Times New Roman" panose="02020603050405020304" pitchFamily="18" charset="0"/>
                <a:cs typeface="Times New Roman" panose="02020603050405020304" pitchFamily="18" charset="0"/>
              </a:rPr>
              <a:t>Penetapan</a:t>
            </a:r>
            <a:r>
              <a:rPr lang="en-US" b="1" spc="-4" dirty="0">
                <a:latin typeface="Times New Roman" panose="02020603050405020304" pitchFamily="18" charset="0"/>
                <a:cs typeface="Times New Roman" panose="02020603050405020304" pitchFamily="18" charset="0"/>
              </a:rPr>
              <a:t> </a:t>
            </a:r>
            <a:r>
              <a:rPr lang="en-US" b="1" spc="-4" dirty="0" err="1">
                <a:latin typeface="Times New Roman" panose="02020603050405020304" pitchFamily="18" charset="0"/>
                <a:cs typeface="Times New Roman" panose="02020603050405020304" pitchFamily="18" charset="0"/>
              </a:rPr>
              <a:t>harga</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Penetapan</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harga</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tidak</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hanya</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memengaruhi</a:t>
            </a:r>
            <a:r>
              <a:rPr lang="en-US" spc="-4" dirty="0">
                <a:latin typeface="Times New Roman" panose="02020603050405020304" pitchFamily="18" charset="0"/>
                <a:cs typeface="Times New Roman" panose="02020603050405020304" pitchFamily="18" charset="0"/>
              </a:rPr>
              <a:t> volume</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penjualan</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tetapi</a:t>
            </a:r>
            <a:r>
              <a:rPr lang="en-US" spc="-4" dirty="0">
                <a:latin typeface="Times New Roman" panose="02020603050405020304" pitchFamily="18" charset="0"/>
                <a:cs typeface="Times New Roman" panose="02020603050405020304" pitchFamily="18" charset="0"/>
              </a:rPr>
              <a:t> juga </a:t>
            </a:r>
            <a:r>
              <a:rPr lang="en-US" spc="-4" dirty="0" err="1">
                <a:latin typeface="Times New Roman" panose="02020603050405020304" pitchFamily="18" charset="0"/>
                <a:cs typeface="Times New Roman" panose="02020603050405020304" pitchFamily="18" charset="0"/>
              </a:rPr>
              <a:t>citra</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produk</a:t>
            </a:r>
            <a:r>
              <a:rPr lang="en-US" spc="-4" dirty="0">
                <a:latin typeface="Times New Roman" panose="02020603050405020304" pitchFamily="18" charset="0"/>
                <a:cs typeface="Times New Roman" panose="02020603050405020304" pitchFamily="18" charset="0"/>
              </a:rPr>
              <a:t>. Ada </a:t>
            </a:r>
            <a:r>
              <a:rPr lang="en-US" spc="-4" dirty="0" err="1">
                <a:latin typeface="Times New Roman" panose="02020603050405020304" pitchFamily="18" charset="0"/>
                <a:cs typeface="Times New Roman" panose="02020603050405020304" pitchFamily="18" charset="0"/>
              </a:rPr>
              <a:t>banyak</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pilihan</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harga</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mulai</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dari</a:t>
            </a:r>
            <a:r>
              <a:rPr lang="en-US" spc="-8"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harga</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diskon</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hingga</a:t>
            </a:r>
            <a:r>
              <a:rPr lang="en-US" spc="-8"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harga</a:t>
            </a:r>
            <a:r>
              <a:rPr lang="en-US" spc="-4" dirty="0">
                <a:latin typeface="Times New Roman" panose="02020603050405020304" pitchFamily="18" charset="0"/>
                <a:cs typeface="Times New Roman" panose="02020603050405020304" pitchFamily="18" charset="0"/>
              </a:rPr>
              <a:t> premium.</a:t>
            </a:r>
          </a:p>
          <a:p>
            <a:pPr marL="342900" marR="252889" indent="-342900">
              <a:lnSpc>
                <a:spcPct val="90000"/>
              </a:lnSpc>
              <a:spcBef>
                <a:spcPct val="20000"/>
              </a:spcBef>
              <a:buSzPts val="1100"/>
              <a:buFont typeface="Arial" pitchFamily="34" charset="0"/>
              <a:buChar char="•"/>
              <a:tabLst>
                <a:tab pos="357188" algn="l"/>
              </a:tabLst>
            </a:pPr>
            <a:r>
              <a:rPr lang="en-US" spc="-4" dirty="0">
                <a:latin typeface="Times New Roman" panose="02020603050405020304" pitchFamily="18" charset="0"/>
                <a:cs typeface="Times New Roman" panose="02020603050405020304" pitchFamily="18" charset="0"/>
              </a:rPr>
              <a:t>5. 	</a:t>
            </a:r>
            <a:r>
              <a:rPr lang="en-US" b="1" spc="-4" dirty="0" err="1">
                <a:latin typeface="Times New Roman" panose="02020603050405020304" pitchFamily="18" charset="0"/>
                <a:cs typeface="Times New Roman" panose="02020603050405020304" pitchFamily="18" charset="0"/>
              </a:rPr>
              <a:t>Saluran</a:t>
            </a:r>
            <a:r>
              <a:rPr lang="en-US" b="1" spc="4" dirty="0">
                <a:latin typeface="Times New Roman" panose="02020603050405020304" pitchFamily="18" charset="0"/>
                <a:cs typeface="Times New Roman" panose="02020603050405020304" pitchFamily="18" charset="0"/>
              </a:rPr>
              <a:t> </a:t>
            </a:r>
            <a:r>
              <a:rPr lang="en-US" b="1" spc="-4" dirty="0" err="1">
                <a:latin typeface="Times New Roman" panose="02020603050405020304" pitchFamily="18" charset="0"/>
                <a:cs typeface="Times New Roman" panose="02020603050405020304" pitchFamily="18" charset="0"/>
              </a:rPr>
              <a:t>distribusi</a:t>
            </a:r>
            <a:r>
              <a:rPr lang="en-US" b="1" spc="-4" dirty="0">
                <a:latin typeface="Times New Roman" panose="02020603050405020304" pitchFamily="18" charset="0"/>
                <a:cs typeface="Times New Roman" panose="02020603050405020304" pitchFamily="18" charset="0"/>
              </a:rPr>
              <a:t>.</a:t>
            </a:r>
            <a:r>
              <a:rPr lang="en-US" b="1"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Produk</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harus</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dapat</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diakses</a:t>
            </a:r>
            <a:r>
              <a:rPr lang="en-US" spc="4" dirty="0">
                <a:latin typeface="Times New Roman" panose="02020603050405020304" pitchFamily="18" charset="0"/>
                <a:cs typeface="Times New Roman" panose="02020603050405020304" pitchFamily="18" charset="0"/>
              </a:rPr>
              <a:t> </a:t>
            </a:r>
            <a:r>
              <a:rPr lang="en-US" spc="-4" dirty="0">
                <a:latin typeface="Times New Roman" panose="02020603050405020304" pitchFamily="18" charset="0"/>
                <a:cs typeface="Times New Roman" panose="02020603050405020304" pitchFamily="18" charset="0"/>
              </a:rPr>
              <a:t>oleh</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konsumen</a:t>
            </a:r>
            <a:r>
              <a:rPr lang="en-US" spc="-4" dirty="0">
                <a:latin typeface="Times New Roman" panose="02020603050405020304" pitchFamily="18" charset="0"/>
                <a:cs typeface="Times New Roman" panose="02020603050405020304" pitchFamily="18" charset="0"/>
              </a:rPr>
              <a:t>.</a:t>
            </a:r>
            <a:r>
              <a:rPr lang="en-US" spc="4"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Penjualan</a:t>
            </a:r>
            <a:r>
              <a:rPr lang="en-US" spc="41"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langsung</a:t>
            </a:r>
            <a:r>
              <a:rPr lang="en-US" spc="-4" dirty="0">
                <a:latin typeface="Times New Roman" panose="02020603050405020304" pitchFamily="18" charset="0"/>
                <a:cs typeface="Times New Roman" panose="02020603050405020304" pitchFamily="18" charset="0"/>
              </a:rPr>
              <a:t>,</a:t>
            </a:r>
            <a:r>
              <a:rPr lang="en-US" spc="45"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agen</a:t>
            </a:r>
            <a:r>
              <a:rPr lang="en-US" spc="41"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perjalanan</a:t>
            </a:r>
            <a:r>
              <a:rPr lang="en-US" spc="45"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eceran</a:t>
            </a:r>
            <a:r>
              <a:rPr lang="en-US" spc="-4" dirty="0">
                <a:latin typeface="Times New Roman" panose="02020603050405020304" pitchFamily="18" charset="0"/>
                <a:cs typeface="Times New Roman" panose="02020603050405020304" pitchFamily="18" charset="0"/>
              </a:rPr>
              <a:t>,</a:t>
            </a:r>
            <a:r>
              <a:rPr lang="en-US" spc="45" dirty="0">
                <a:latin typeface="Times New Roman" panose="02020603050405020304" pitchFamily="18" charset="0"/>
                <a:cs typeface="Times New Roman" panose="02020603050405020304" pitchFamily="18" charset="0"/>
              </a:rPr>
              <a:t> </a:t>
            </a:r>
            <a:r>
              <a:rPr lang="en-US" spc="-4" dirty="0">
                <a:latin typeface="Times New Roman" panose="02020603050405020304" pitchFamily="18" charset="0"/>
                <a:cs typeface="Times New Roman" panose="02020603050405020304" pitchFamily="18" charset="0"/>
              </a:rPr>
              <a:t>operator</a:t>
            </a:r>
            <a:r>
              <a:rPr lang="en-US" spc="45" dirty="0">
                <a:latin typeface="Times New Roman" panose="02020603050405020304" pitchFamily="18" charset="0"/>
                <a:cs typeface="Times New Roman" panose="02020603050405020304" pitchFamily="18" charset="0"/>
              </a:rPr>
              <a:t> </a:t>
            </a:r>
            <a:r>
              <a:rPr lang="en-US" spc="-4" dirty="0">
                <a:latin typeface="Times New Roman" panose="02020603050405020304" pitchFamily="18" charset="0"/>
                <a:cs typeface="Times New Roman" panose="02020603050405020304" pitchFamily="18" charset="0"/>
              </a:rPr>
              <a:t>tur</a:t>
            </a:r>
            <a:r>
              <a:rPr lang="en-US" spc="45"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grosir</a:t>
            </a:r>
            <a:r>
              <a:rPr lang="en-US" spc="-4" dirty="0">
                <a:latin typeface="Times New Roman" panose="02020603050405020304" pitchFamily="18" charset="0"/>
                <a:cs typeface="Times New Roman" panose="02020603050405020304" pitchFamily="18" charset="0"/>
              </a:rPr>
              <a:t>,</a:t>
            </a:r>
            <a:r>
              <a:rPr lang="en-US" spc="45" dirty="0">
                <a:latin typeface="Times New Roman" panose="02020603050405020304" pitchFamily="18" charset="0"/>
                <a:cs typeface="Times New Roman" panose="02020603050405020304" pitchFamily="18" charset="0"/>
              </a:rPr>
              <a:t> </a:t>
            </a:r>
            <a:r>
              <a:rPr lang="en-US" spc="-4" dirty="0" err="1">
                <a:latin typeface="Times New Roman" panose="02020603050405020304" pitchFamily="18" charset="0"/>
                <a:cs typeface="Times New Roman" panose="02020603050405020304" pitchFamily="18" charset="0"/>
              </a:rPr>
              <a:t>atau</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kombinasi</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dari</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metode-metode</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semuanya</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merupakan</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saluran</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distribusi</a:t>
            </a:r>
            <a:r>
              <a:rPr lang="en-US" spc="-8"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yang</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harus</a:t>
            </a:r>
            <a:r>
              <a:rPr lang="en-US" spc="-4"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dikembangkan</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1925166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E7186227-ECF5-7F41-5365-AB3726521EBC}"/>
              </a:ext>
            </a:extLst>
          </p:cNvPr>
          <p:cNvSpPr txBox="1"/>
          <p:nvPr/>
        </p:nvSpPr>
        <p:spPr>
          <a:xfrm>
            <a:off x="755576" y="620688"/>
            <a:ext cx="7920880" cy="3570849"/>
          </a:xfrm>
          <a:prstGeom prst="rect">
            <a:avLst/>
          </a:prstGeom>
          <a:noFill/>
        </p:spPr>
        <p:txBody>
          <a:bodyPr wrap="square">
            <a:spAutoFit/>
          </a:bodyPr>
          <a:lstStyle/>
          <a:p>
            <a:pPr marR="252889" algn="just">
              <a:lnSpc>
                <a:spcPct val="115000"/>
              </a:lnSpc>
              <a:buSzPts val="1100"/>
              <a:tabLst>
                <a:tab pos="357188" algn="l"/>
              </a:tabLst>
            </a:pPr>
            <a:r>
              <a:rPr lang="ms-MY" spc="-4" dirty="0">
                <a:latin typeface="Times New Roman" panose="02020603050405020304" pitchFamily="18" charset="0"/>
                <a:ea typeface="Times New Roman" panose="02020603050405020304" pitchFamily="18" charset="0"/>
              </a:rPr>
              <a:t>9. 	</a:t>
            </a:r>
            <a:r>
              <a:rPr lang="ms-MY" b="1" spc="-4" dirty="0">
                <a:latin typeface="Times New Roman" panose="02020603050405020304" pitchFamily="18" charset="0"/>
                <a:ea typeface="Times New Roman" panose="02020603050405020304" pitchFamily="18" charset="0"/>
              </a:rPr>
              <a:t>Menjual</a:t>
            </a:r>
            <a:r>
              <a:rPr lang="ms-MY" spc="-4" dirty="0">
                <a:latin typeface="Times New Roman" panose="02020603050405020304" pitchFamily="18" charset="0"/>
                <a:ea typeface="Times New Roman" panose="02020603050405020304" pitchFamily="18" charset="0"/>
              </a:rPr>
              <a:t>.</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Penjualan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internal</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dan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eksternal</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merupakan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komponen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penting</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untuk</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sukses,</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dan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berbagai</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teknik</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penjualan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harus</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dimasukkan</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ke dalam</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rencana pemasaran.</a:t>
            </a:r>
            <a:endParaRPr lang="id-ID" spc="-4" dirty="0">
              <a:latin typeface="Times New Roman" panose="02020603050405020304" pitchFamily="18" charset="0"/>
              <a:ea typeface="Times New Roman" panose="02020603050405020304" pitchFamily="18" charset="0"/>
            </a:endParaRPr>
          </a:p>
          <a:p>
            <a:pPr marR="252889" algn="just">
              <a:lnSpc>
                <a:spcPct val="115000"/>
              </a:lnSpc>
              <a:buSzPts val="1100"/>
              <a:tabLst>
                <a:tab pos="357188" algn="l"/>
              </a:tabLst>
            </a:pPr>
            <a:r>
              <a:rPr lang="ms-MY" spc="-4" dirty="0">
                <a:latin typeface="Times New Roman" panose="02020603050405020304" pitchFamily="18" charset="0"/>
                <a:ea typeface="Times New Roman" panose="02020603050405020304" pitchFamily="18" charset="0"/>
              </a:rPr>
              <a:t>10. 	</a:t>
            </a:r>
            <a:r>
              <a:rPr lang="ms-MY" b="1" spc="-4" dirty="0">
                <a:latin typeface="Times New Roman" panose="02020603050405020304" pitchFamily="18" charset="0"/>
                <a:ea typeface="Times New Roman" panose="02020603050405020304" pitchFamily="18" charset="0"/>
              </a:rPr>
              <a:t>Hubungan masyarakat</a:t>
            </a:r>
            <a:r>
              <a:rPr lang="ms-MY" spc="-4" dirty="0">
                <a:latin typeface="Times New Roman" panose="02020603050405020304" pitchFamily="18" charset="0"/>
                <a:ea typeface="Times New Roman" panose="02020603050405020304" pitchFamily="18" charset="0"/>
              </a:rPr>
              <a:t>. Bahkan rencana pemasaran yang 			paling hati-</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hati</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pun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akan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gagal</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tanpa</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hubungan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baik</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dengan</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pengunjung,</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komunitas,</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pemasok, dan karyawan.</a:t>
            </a:r>
            <a:endParaRPr lang="id-ID" spc="-4" dirty="0">
              <a:latin typeface="Times New Roman" panose="02020603050405020304" pitchFamily="18" charset="0"/>
              <a:ea typeface="Times New Roman" panose="02020603050405020304" pitchFamily="18" charset="0"/>
            </a:endParaRPr>
          </a:p>
          <a:p>
            <a:pPr marR="251936" algn="just">
              <a:lnSpc>
                <a:spcPct val="115000"/>
              </a:lnSpc>
              <a:buSzPts val="1100"/>
              <a:tabLst>
                <a:tab pos="357188" algn="l"/>
              </a:tabLst>
            </a:pPr>
            <a:r>
              <a:rPr lang="ms-MY" spc="-4" dirty="0">
                <a:latin typeface="Times New Roman" panose="02020603050405020304" pitchFamily="18" charset="0"/>
                <a:ea typeface="Times New Roman" panose="02020603050405020304" pitchFamily="18" charset="0"/>
              </a:rPr>
              <a:t>11. 	</a:t>
            </a:r>
            <a:r>
              <a:rPr lang="ms-MY" b="1" spc="-4" dirty="0">
                <a:latin typeface="Times New Roman" panose="02020603050405020304" pitchFamily="18" charset="0"/>
                <a:ea typeface="Times New Roman" panose="02020603050405020304" pitchFamily="18" charset="0"/>
              </a:rPr>
              <a:t>Kualitas layanan</a:t>
            </a:r>
            <a:r>
              <a:rPr lang="ms-MY" spc="-4" dirty="0">
                <a:latin typeface="Times New Roman" panose="02020603050405020304" pitchFamily="18" charset="0"/>
                <a:ea typeface="Times New Roman" panose="02020603050405020304" pitchFamily="18" charset="0"/>
              </a:rPr>
              <a:t>. Layanan yang luar biasa diperlukan untuk 	 	memiliki</a:t>
            </a:r>
            <a:r>
              <a:rPr lang="ms-MY" spc="-195"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pelanggan</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yang</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memuaskan</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dan bisnis</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yang</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berulang.</a:t>
            </a:r>
            <a:endParaRPr lang="id-ID" spc="-4" dirty="0">
              <a:latin typeface="Times New Roman" panose="02020603050405020304" pitchFamily="18" charset="0"/>
              <a:ea typeface="Times New Roman" panose="02020603050405020304" pitchFamily="18" charset="0"/>
            </a:endParaRPr>
          </a:p>
          <a:p>
            <a:pPr marR="253841" algn="just">
              <a:lnSpc>
                <a:spcPct val="115000"/>
              </a:lnSpc>
              <a:buSzPts val="1100"/>
              <a:tabLst>
                <a:tab pos="357188" algn="l"/>
              </a:tabLst>
            </a:pPr>
            <a:r>
              <a:rPr lang="ms-MY" spc="-4" dirty="0">
                <a:latin typeface="Times New Roman" panose="02020603050405020304" pitchFamily="18" charset="0"/>
                <a:ea typeface="Times New Roman" panose="02020603050405020304" pitchFamily="18" charset="0"/>
              </a:rPr>
              <a:t>12. 	</a:t>
            </a:r>
            <a:r>
              <a:rPr lang="ms-MY" b="1" spc="-4" dirty="0">
                <a:latin typeface="Times New Roman" panose="02020603050405020304" pitchFamily="18" charset="0"/>
                <a:ea typeface="Times New Roman" panose="02020603050405020304" pitchFamily="18" charset="0"/>
              </a:rPr>
              <a:t>Penelitian</a:t>
            </a:r>
            <a:r>
              <a:rPr lang="ms-MY" spc="-4" dirty="0">
                <a:latin typeface="Times New Roman" panose="02020603050405020304" pitchFamily="18" charset="0"/>
                <a:ea typeface="Times New Roman" panose="02020603050405020304" pitchFamily="18" charset="0"/>
              </a:rPr>
              <a:t>. Mengembangkan bauran pemasaran pariwisata 			yang tepat</a:t>
            </a:r>
            <a:r>
              <a:rPr lang="ms-MY" spc="4"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sebagian</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besar bergantung</a:t>
            </a:r>
            <a:r>
              <a:rPr lang="ms-MY" spc="-8" dirty="0">
                <a:latin typeface="Times New Roman" panose="02020603050405020304" pitchFamily="18" charset="0"/>
                <a:ea typeface="Times New Roman" panose="02020603050405020304" pitchFamily="18" charset="0"/>
              </a:rPr>
              <a:t> </a:t>
            </a:r>
            <a:r>
              <a:rPr lang="ms-MY" spc="-4" dirty="0">
                <a:latin typeface="Times New Roman" panose="02020603050405020304" pitchFamily="18" charset="0"/>
                <a:ea typeface="Times New Roman" panose="02020603050405020304" pitchFamily="18" charset="0"/>
              </a:rPr>
              <a:t>pada penelitian.</a:t>
            </a:r>
            <a:endParaRPr lang="id-ID" spc="-4" dirty="0">
              <a:latin typeface="Times New Roman" panose="02020603050405020304" pitchFamily="18" charset="0"/>
              <a:ea typeface="Times New Roman" panose="02020603050405020304" pitchFamily="18" charset="0"/>
            </a:endParaRPr>
          </a:p>
        </p:txBody>
      </p:sp>
      <p:pic>
        <p:nvPicPr>
          <p:cNvPr id="1026" name="Picture 2" descr="Konsep dan Strategi Pemasaran Pariwisata – kmc.tp.ugm.ac.id">
            <a:extLst>
              <a:ext uri="{FF2B5EF4-FFF2-40B4-BE49-F238E27FC236}">
                <a16:creationId xmlns:a16="http://schemas.microsoft.com/office/drawing/2014/main" id="{174D8DA1-36E1-495D-696E-AA10028916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365104"/>
            <a:ext cx="9144000" cy="2492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8380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66C38C77-7816-5E7D-CC28-BF6EACFAFE93}"/>
              </a:ext>
            </a:extLst>
          </p:cNvPr>
          <p:cNvSpPr txBox="1"/>
          <p:nvPr/>
        </p:nvSpPr>
        <p:spPr>
          <a:xfrm>
            <a:off x="311727" y="1079912"/>
            <a:ext cx="6548499" cy="369332"/>
          </a:xfrm>
          <a:prstGeom prst="rect">
            <a:avLst/>
          </a:prstGeom>
          <a:noFill/>
        </p:spPr>
        <p:txBody>
          <a:bodyPr wrap="square">
            <a:spAutoFit/>
          </a:bodyPr>
          <a:lstStyle/>
          <a:p>
            <a:pPr marL="185261" algn="just">
              <a:spcBef>
                <a:spcPts val="499"/>
              </a:spcBef>
            </a:pPr>
            <a:r>
              <a:rPr lang="ms-MY" b="1" spc="-23" dirty="0">
                <a:latin typeface="Times New Roman" panose="02020603050405020304" pitchFamily="18" charset="0"/>
                <a:ea typeface="Times New Roman" panose="02020603050405020304" pitchFamily="18" charset="0"/>
              </a:rPr>
              <a:t>Produk</a:t>
            </a:r>
            <a:r>
              <a:rPr lang="ms-MY" b="1" spc="-45" dirty="0">
                <a:latin typeface="Times New Roman" panose="02020603050405020304" pitchFamily="18" charset="0"/>
                <a:ea typeface="Times New Roman" panose="02020603050405020304" pitchFamily="18" charset="0"/>
              </a:rPr>
              <a:t> </a:t>
            </a:r>
            <a:r>
              <a:rPr lang="ms-MY" b="1" spc="-23" dirty="0">
                <a:latin typeface="Times New Roman" panose="02020603050405020304" pitchFamily="18" charset="0"/>
                <a:ea typeface="Times New Roman" panose="02020603050405020304" pitchFamily="18" charset="0"/>
              </a:rPr>
              <a:t>Pariwisata</a:t>
            </a:r>
            <a:endParaRPr lang="id-ID" b="1" dirty="0">
              <a:latin typeface="Times New Roman" panose="02020603050405020304" pitchFamily="18" charset="0"/>
              <a:ea typeface="Times New Roman" panose="02020603050405020304" pitchFamily="18" charset="0"/>
            </a:endParaRPr>
          </a:p>
        </p:txBody>
      </p:sp>
      <p:sp>
        <p:nvSpPr>
          <p:cNvPr id="5" name="Kotak Teks 4">
            <a:extLst>
              <a:ext uri="{FF2B5EF4-FFF2-40B4-BE49-F238E27FC236}">
                <a16:creationId xmlns:a16="http://schemas.microsoft.com/office/drawing/2014/main" id="{EE752F70-F253-8BB3-6D01-2A65AE9E4D66}"/>
              </a:ext>
            </a:extLst>
          </p:cNvPr>
          <p:cNvSpPr txBox="1"/>
          <p:nvPr/>
        </p:nvSpPr>
        <p:spPr>
          <a:xfrm>
            <a:off x="810492" y="1426161"/>
            <a:ext cx="6049735" cy="923330"/>
          </a:xfrm>
          <a:prstGeom prst="rect">
            <a:avLst/>
          </a:prstGeom>
          <a:noFill/>
        </p:spPr>
        <p:txBody>
          <a:bodyPr wrap="square">
            <a:spAutoFit/>
          </a:bodyPr>
          <a:lstStyle/>
          <a:p>
            <a:pPr marL="185261" marR="250508" algn="just">
              <a:spcBef>
                <a:spcPts val="439"/>
              </a:spcBef>
            </a:pPr>
            <a:r>
              <a:rPr lang="ms-MY" sz="1350" dirty="0">
                <a:latin typeface="Times New Roman" panose="02020603050405020304" pitchFamily="18" charset="0"/>
                <a:ea typeface="Times New Roman" panose="02020603050405020304" pitchFamily="18" charset="0"/>
              </a:rPr>
              <a:t>Produk pariwisata adalah sekumpulan kompleks dari sumber daya fisik,</a:t>
            </a:r>
            <a:r>
              <a:rPr lang="ms-MY" sz="1350" spc="4"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kegiatan</a:t>
            </a:r>
            <a:r>
              <a:rPr lang="ms-MY" sz="1350" spc="-41"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dan</a:t>
            </a:r>
            <a:r>
              <a:rPr lang="ms-MY" sz="1350" spc="-41"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jasa</a:t>
            </a:r>
            <a:r>
              <a:rPr lang="ms-MY" sz="1350" spc="-41"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yang</a:t>
            </a:r>
            <a:r>
              <a:rPr lang="ms-MY" sz="1350" spc="-38" dirty="0">
                <a:latin typeface="Times New Roman" panose="02020603050405020304" pitchFamily="18" charset="0"/>
                <a:ea typeface="Times New Roman" panose="02020603050405020304" pitchFamily="18" charset="0"/>
              </a:rPr>
              <a:t> </a:t>
            </a:r>
            <a:r>
              <a:rPr lang="ms-MY" sz="1350" spc="-11" dirty="0">
                <a:latin typeface="Times New Roman" panose="02020603050405020304" pitchFamily="18" charset="0"/>
                <a:ea typeface="Times New Roman" panose="02020603050405020304" pitchFamily="18" charset="0"/>
              </a:rPr>
              <a:t>berbeda</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(Ciriković,</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2014).</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Di</a:t>
            </a:r>
            <a:r>
              <a:rPr lang="ms-MY" sz="1350" spc="-38"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sisi</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lain</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Santosa</a:t>
            </a:r>
            <a:r>
              <a:rPr lang="ms-MY" sz="1350" spc="-41" dirty="0">
                <a:latin typeface="Times New Roman" panose="02020603050405020304" pitchFamily="18" charset="0"/>
                <a:ea typeface="Times New Roman" panose="02020603050405020304" pitchFamily="18" charset="0"/>
              </a:rPr>
              <a:t> </a:t>
            </a:r>
            <a:r>
              <a:rPr lang="ms-MY" sz="1350" spc="-8" dirty="0">
                <a:latin typeface="Times New Roman" panose="02020603050405020304" pitchFamily="18" charset="0"/>
                <a:ea typeface="Times New Roman" panose="02020603050405020304" pitchFamily="18" charset="0"/>
              </a:rPr>
              <a:t>(2004)</a:t>
            </a:r>
            <a:r>
              <a:rPr lang="ms-MY" sz="1350" spc="-199" dirty="0">
                <a:latin typeface="Times New Roman" panose="02020603050405020304" pitchFamily="18" charset="0"/>
                <a:ea typeface="Times New Roman" panose="02020603050405020304" pitchFamily="18" charset="0"/>
              </a:rPr>
              <a:t> </a:t>
            </a:r>
            <a:r>
              <a:rPr lang="ms-MY" sz="1350" spc="-15" dirty="0">
                <a:latin typeface="Times New Roman" panose="02020603050405020304" pitchFamily="18" charset="0"/>
                <a:ea typeface="Times New Roman" panose="02020603050405020304" pitchFamily="18" charset="0"/>
              </a:rPr>
              <a:t>mendefinisikan produk pariwisata sebagai gabungan dari berbagai </a:t>
            </a:r>
            <a:r>
              <a:rPr lang="ms-MY" sz="1350" spc="-11" dirty="0">
                <a:latin typeface="Times New Roman" panose="02020603050405020304" pitchFamily="18" charset="0"/>
                <a:ea typeface="Times New Roman" panose="02020603050405020304" pitchFamily="18" charset="0"/>
              </a:rPr>
              <a:t>komponen</a:t>
            </a:r>
            <a:r>
              <a:rPr lang="ms-MY" sz="1350" spc="-195"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atau</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produk</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wisata</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yang</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terdiri</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dari:</a:t>
            </a:r>
            <a:endParaRPr lang="id-ID" sz="1350" dirty="0">
              <a:latin typeface="Times New Roman" panose="02020603050405020304" pitchFamily="18" charset="0"/>
              <a:ea typeface="Times New Roman" panose="02020603050405020304" pitchFamily="18" charset="0"/>
            </a:endParaRPr>
          </a:p>
        </p:txBody>
      </p:sp>
      <p:sp>
        <p:nvSpPr>
          <p:cNvPr id="7" name="Kotak Teks 6">
            <a:extLst>
              <a:ext uri="{FF2B5EF4-FFF2-40B4-BE49-F238E27FC236}">
                <a16:creationId xmlns:a16="http://schemas.microsoft.com/office/drawing/2014/main" id="{A020EE8A-A434-5D3E-AE36-F8F6DB654144}"/>
              </a:ext>
            </a:extLst>
          </p:cNvPr>
          <p:cNvSpPr txBox="1"/>
          <p:nvPr/>
        </p:nvSpPr>
        <p:spPr>
          <a:xfrm>
            <a:off x="1077685" y="2326408"/>
            <a:ext cx="5782541" cy="915635"/>
          </a:xfrm>
          <a:prstGeom prst="rect">
            <a:avLst/>
          </a:prstGeom>
          <a:noFill/>
        </p:spPr>
        <p:txBody>
          <a:bodyPr wrap="square">
            <a:spAutoFit/>
          </a:bodyPr>
          <a:lstStyle/>
          <a:p>
            <a:pPr marL="257175" indent="-257175">
              <a:spcBef>
                <a:spcPts val="229"/>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Daya</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Tarik</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Wisata</a:t>
            </a:r>
            <a:endParaRPr lang="id-ID" sz="1350" spc="-4" dirty="0">
              <a:latin typeface="Times New Roman" panose="02020603050405020304" pitchFamily="18" charset="0"/>
              <a:ea typeface="Times New Roman" panose="02020603050405020304" pitchFamily="18" charset="0"/>
            </a:endParaRPr>
          </a:p>
          <a:p>
            <a:pPr marL="257175" indent="-257175">
              <a:spcBef>
                <a:spcPts val="131"/>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Fasilitas</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di</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daerah</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tujuan</a:t>
            </a:r>
            <a:r>
              <a:rPr lang="ms-MY" sz="1350" spc="-11"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wisata</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Kemudahan</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mencapai</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tujuan</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wisata</a:t>
            </a:r>
            <a:endParaRPr lang="id-ID" sz="1350" spc="-4" dirty="0">
              <a:latin typeface="Times New Roman" panose="02020603050405020304" pitchFamily="18" charset="0"/>
              <a:ea typeface="Times New Roman" panose="02020603050405020304" pitchFamily="18" charset="0"/>
            </a:endParaRPr>
          </a:p>
          <a:p>
            <a:pPr>
              <a:spcBef>
                <a:spcPts val="41"/>
              </a:spcBef>
            </a:pPr>
            <a:r>
              <a:rPr lang="ms-MY" sz="1050" dirty="0">
                <a:latin typeface="Times New Roman" panose="02020603050405020304" pitchFamily="18" charset="0"/>
                <a:ea typeface="Times New Roman" panose="02020603050405020304" pitchFamily="18" charset="0"/>
              </a:rPr>
              <a:t> </a:t>
            </a:r>
            <a:endParaRPr lang="id-ID" sz="1350" dirty="0">
              <a:latin typeface="Times New Roman" panose="02020603050405020304" pitchFamily="18" charset="0"/>
              <a:ea typeface="Times New Roman" panose="02020603050405020304" pitchFamily="18" charset="0"/>
            </a:endParaRPr>
          </a:p>
        </p:txBody>
      </p:sp>
      <p:sp>
        <p:nvSpPr>
          <p:cNvPr id="9" name="Kotak Teks 8">
            <a:extLst>
              <a:ext uri="{FF2B5EF4-FFF2-40B4-BE49-F238E27FC236}">
                <a16:creationId xmlns:a16="http://schemas.microsoft.com/office/drawing/2014/main" id="{93F679B9-092A-BD18-7FB9-692F8C05CC02}"/>
              </a:ext>
            </a:extLst>
          </p:cNvPr>
          <p:cNvSpPr txBox="1"/>
          <p:nvPr/>
        </p:nvSpPr>
        <p:spPr>
          <a:xfrm>
            <a:off x="1006435" y="3021528"/>
            <a:ext cx="5925044" cy="1443985"/>
          </a:xfrm>
          <a:prstGeom prst="rect">
            <a:avLst/>
          </a:prstGeom>
          <a:noFill/>
        </p:spPr>
        <p:txBody>
          <a:bodyPr wrap="square">
            <a:spAutoFit/>
          </a:bodyPr>
          <a:lstStyle/>
          <a:p>
            <a:pPr marL="185261"/>
            <a:r>
              <a:rPr lang="ms-MY" sz="1350" spc="-23" dirty="0">
                <a:latin typeface="Times New Roman" panose="02020603050405020304" pitchFamily="18" charset="0"/>
                <a:ea typeface="Times New Roman" panose="02020603050405020304" pitchFamily="18" charset="0"/>
              </a:rPr>
              <a:t>Kotler</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et</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al.</a:t>
            </a:r>
            <a:r>
              <a:rPr lang="ms-MY" sz="1350" spc="-45"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(2017)</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memberikan</a:t>
            </a:r>
            <a:r>
              <a:rPr lang="ms-MY" sz="1350" spc="-49" dirty="0">
                <a:latin typeface="Times New Roman" panose="02020603050405020304" pitchFamily="18" charset="0"/>
                <a:ea typeface="Times New Roman" panose="02020603050405020304" pitchFamily="18" charset="0"/>
              </a:rPr>
              <a:t> </a:t>
            </a:r>
            <a:r>
              <a:rPr lang="ms-MY" sz="1350" spc="-23" dirty="0">
                <a:latin typeface="Times New Roman" panose="02020603050405020304" pitchFamily="18" charset="0"/>
                <a:ea typeface="Times New Roman" panose="02020603050405020304" pitchFamily="18" charset="0"/>
              </a:rPr>
              <a:t>ciri-ciri</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produk</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wisata</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sebagai</a:t>
            </a:r>
            <a:r>
              <a:rPr lang="ms-MY" sz="1350" spc="-49" dirty="0">
                <a:latin typeface="Times New Roman" panose="02020603050405020304" pitchFamily="18" charset="0"/>
                <a:ea typeface="Times New Roman" panose="02020603050405020304" pitchFamily="18" charset="0"/>
              </a:rPr>
              <a:t> </a:t>
            </a:r>
            <a:r>
              <a:rPr lang="ms-MY" sz="1350" spc="-19" dirty="0">
                <a:latin typeface="Times New Roman" panose="02020603050405020304" pitchFamily="18" charset="0"/>
                <a:ea typeface="Times New Roman" panose="02020603050405020304" pitchFamily="18" charset="0"/>
              </a:rPr>
              <a:t>berikut:</a:t>
            </a:r>
            <a:endParaRPr lang="id-ID" sz="1350" dirty="0">
              <a:latin typeface="Times New Roman" panose="02020603050405020304" pitchFamily="18" charset="0"/>
              <a:ea typeface="Times New Roman" panose="02020603050405020304" pitchFamily="18" charset="0"/>
            </a:endParaRPr>
          </a:p>
          <a:p>
            <a:pPr marL="257175" indent="-257175">
              <a:spcBef>
                <a:spcPts val="454"/>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Tidak</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bisa</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diraba</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(intangibility)</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Tidak</a:t>
            </a:r>
            <a:r>
              <a:rPr lang="ms-MY" sz="1350" spc="-26"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terpisahkan</a:t>
            </a:r>
            <a:r>
              <a:rPr lang="ms-MY" sz="1350" spc="-26"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(inseparability)</a:t>
            </a:r>
            <a:endParaRPr lang="id-ID" sz="1350" spc="-4" dirty="0">
              <a:latin typeface="Times New Roman" panose="02020603050405020304" pitchFamily="18" charset="0"/>
              <a:ea typeface="Times New Roman" panose="02020603050405020304" pitchFamily="18" charset="0"/>
            </a:endParaRPr>
          </a:p>
          <a:p>
            <a:pPr marL="257175" indent="-257175">
              <a:spcBef>
                <a:spcPts val="150"/>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Tidak</a:t>
            </a:r>
            <a:r>
              <a:rPr lang="ms-MY" sz="1350" spc="-23"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memiliki</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standar</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tertentu</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(variability)</a:t>
            </a:r>
            <a:endParaRPr lang="id-ID" sz="1350" spc="-4" dirty="0">
              <a:latin typeface="Times New Roman" panose="02020603050405020304" pitchFamily="18" charset="0"/>
              <a:ea typeface="Times New Roman" panose="02020603050405020304" pitchFamily="18" charset="0"/>
            </a:endParaRPr>
          </a:p>
          <a:p>
            <a:pPr marL="257175" indent="-257175">
              <a:spcBef>
                <a:spcPts val="131"/>
              </a:spcBef>
              <a:buSzPts val="1100"/>
              <a:buFont typeface="Times New Roman" panose="02020603050405020304" pitchFamily="18" charset="0"/>
              <a:buAutoNum type="arabicPeriod"/>
              <a:tabLst>
                <a:tab pos="357188" algn="l"/>
              </a:tabLst>
            </a:pPr>
            <a:r>
              <a:rPr lang="ms-MY" sz="1350" spc="-4" dirty="0">
                <a:latin typeface="Times New Roman" panose="02020603050405020304" pitchFamily="18" charset="0"/>
                <a:ea typeface="Times New Roman" panose="02020603050405020304" pitchFamily="18" charset="0"/>
              </a:rPr>
              <a:t>Tidak</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tahan</a:t>
            </a:r>
            <a:r>
              <a:rPr lang="ms-MY" sz="1350" spc="-15"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lama</a:t>
            </a:r>
            <a:r>
              <a:rPr lang="ms-MY" sz="1350" spc="-19" dirty="0">
                <a:latin typeface="Times New Roman" panose="02020603050405020304" pitchFamily="18" charset="0"/>
                <a:ea typeface="Times New Roman" panose="02020603050405020304" pitchFamily="18" charset="0"/>
              </a:rPr>
              <a:t> </a:t>
            </a:r>
            <a:r>
              <a:rPr lang="ms-MY" sz="1350" spc="-4" dirty="0">
                <a:latin typeface="Times New Roman" panose="02020603050405020304" pitchFamily="18" charset="0"/>
                <a:ea typeface="Times New Roman" panose="02020603050405020304" pitchFamily="18" charset="0"/>
              </a:rPr>
              <a:t>(indurability)</a:t>
            </a:r>
            <a:endParaRPr lang="id-ID" sz="1350" spc="-4" dirty="0">
              <a:latin typeface="Times New Roman" panose="02020603050405020304" pitchFamily="18" charset="0"/>
              <a:ea typeface="Times New Roman" panose="02020603050405020304" pitchFamily="18" charset="0"/>
            </a:endParaRPr>
          </a:p>
          <a:p>
            <a:r>
              <a:rPr lang="ms-MY" sz="1200" dirty="0">
                <a:latin typeface="Times New Roman" panose="02020603050405020304" pitchFamily="18" charset="0"/>
                <a:ea typeface="Times New Roman" panose="02020603050405020304" pitchFamily="18" charset="0"/>
              </a:rPr>
              <a:t> </a:t>
            </a:r>
            <a:endParaRPr lang="id-ID" sz="1350" dirty="0">
              <a:latin typeface="Times New Roman" panose="02020603050405020304" pitchFamily="18" charset="0"/>
              <a:ea typeface="Times New Roman" panose="02020603050405020304" pitchFamily="18" charset="0"/>
            </a:endParaRPr>
          </a:p>
        </p:txBody>
      </p:sp>
      <p:pic>
        <p:nvPicPr>
          <p:cNvPr id="5122" name="Picture 2" descr="Strategi Pemasaran Pariwisata Untuk Meningkatkan Daya Saing">
            <a:extLst>
              <a:ext uri="{FF2B5EF4-FFF2-40B4-BE49-F238E27FC236}">
                <a16:creationId xmlns:a16="http://schemas.microsoft.com/office/drawing/2014/main" id="{414CBA12-2940-C679-F14D-330F049582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4372" y="3555917"/>
            <a:ext cx="3559628" cy="2444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07082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2971</TotalTime>
  <Words>1242</Words>
  <Application>Microsoft Office PowerPoint</Application>
  <PresentationFormat>Tampilan Layar (4:3)</PresentationFormat>
  <Paragraphs>99</Paragraphs>
  <Slides>14</Slides>
  <Notes>1</Notes>
  <HiddenSlides>0</HiddenSlides>
  <MMClips>0</MMClips>
  <ScaleCrop>false</ScaleCrop>
  <HeadingPairs>
    <vt:vector size="6" baseType="variant">
      <vt:variant>
        <vt:lpstr>Font Dipakai</vt:lpstr>
      </vt:variant>
      <vt:variant>
        <vt:i4>6</vt:i4>
      </vt:variant>
      <vt:variant>
        <vt:lpstr>Tema</vt:lpstr>
      </vt:variant>
      <vt:variant>
        <vt:i4>1</vt:i4>
      </vt:variant>
      <vt:variant>
        <vt:lpstr>Judul Slide</vt:lpstr>
      </vt:variant>
      <vt:variant>
        <vt:i4>14</vt:i4>
      </vt:variant>
    </vt:vector>
  </HeadingPairs>
  <TitlesOfParts>
    <vt:vector size="21" baseType="lpstr">
      <vt:lpstr>Arial</vt:lpstr>
      <vt:lpstr>Arial</vt:lpstr>
      <vt:lpstr>Calibri</vt:lpstr>
      <vt:lpstr>Google Sans</vt:lpstr>
      <vt:lpstr>Times New Roman</vt:lpstr>
      <vt:lpstr>Trebuchet MS</vt:lpstr>
      <vt:lpstr>Office Theme</vt:lpstr>
      <vt:lpstr>Konsep Pemasaran Pariwisata </vt:lpstr>
      <vt:lpstr>Presentasi PowerPoint</vt:lpstr>
      <vt:lpstr>Presentasi PowerPoint</vt:lpstr>
      <vt:lpstr>Presentasi PowerPoint</vt:lpstr>
      <vt:lpstr>Kegiatan Manajemen Pemasaran Pariwisata</vt:lpstr>
      <vt:lpstr>Bauran Pemasaran Pariwisata</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445</cp:revision>
  <cp:lastPrinted>2017-08-29T02:54:51Z</cp:lastPrinted>
  <dcterms:created xsi:type="dcterms:W3CDTF">2010-04-18T12:06:30Z</dcterms:created>
  <dcterms:modified xsi:type="dcterms:W3CDTF">2023-12-23T01:53:26Z</dcterms:modified>
</cp:coreProperties>
</file>