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362" r:id="rId2"/>
    <p:sldId id="355" r:id="rId3"/>
    <p:sldId id="401" r:id="rId4"/>
    <p:sldId id="402" r:id="rId5"/>
    <p:sldId id="426" r:id="rId6"/>
    <p:sldId id="427" r:id="rId7"/>
    <p:sldId id="403" r:id="rId8"/>
    <p:sldId id="405" r:id="rId9"/>
    <p:sldId id="406" r:id="rId10"/>
    <p:sldId id="404" r:id="rId11"/>
    <p:sldId id="407" r:id="rId12"/>
    <p:sldId id="408" r:id="rId13"/>
    <p:sldId id="409" r:id="rId14"/>
    <p:sldId id="412" r:id="rId15"/>
    <p:sldId id="410" r:id="rId16"/>
    <p:sldId id="411" r:id="rId17"/>
    <p:sldId id="414" r:id="rId18"/>
    <p:sldId id="413" r:id="rId19"/>
    <p:sldId id="415" r:id="rId20"/>
    <p:sldId id="416" r:id="rId21"/>
    <p:sldId id="417" r:id="rId22"/>
    <p:sldId id="418" r:id="rId23"/>
    <p:sldId id="419" r:id="rId24"/>
    <p:sldId id="420" r:id="rId25"/>
    <p:sldId id="421" r:id="rId26"/>
    <p:sldId id="422" r:id="rId27"/>
    <p:sldId id="423" r:id="rId28"/>
    <p:sldId id="424" r:id="rId29"/>
    <p:sldId id="425" r:id="rId30"/>
    <p:sldId id="398" r:id="rId31"/>
  </p:sldIdLst>
  <p:sldSz cx="9144000" cy="6858000" type="screen4x3"/>
  <p:notesSz cx="6858000" cy="9144000"/>
  <p:custDataLst>
    <p:tags r:id="rId3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015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603" autoAdjust="0"/>
    <p:restoredTop sz="94656" autoAdjust="0"/>
  </p:normalViewPr>
  <p:slideViewPr>
    <p:cSldViewPr>
      <p:cViewPr varScale="1">
        <p:scale>
          <a:sx n="86" d="100"/>
          <a:sy n="86" d="100"/>
        </p:scale>
        <p:origin x="99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1A58231-9198-4C99-9FBD-A70F6638DE2B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8429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58616-DE2B-4DF8-946B-81E68E1CCBF6}" type="datetime1">
              <a:rPr lang="en-US" smtClean="0"/>
              <a:pPr/>
              <a:t>9/25/2024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F68CB-E712-4D9F-9C4E-DE8A4EB803E9}" type="datetime1">
              <a:rPr lang="en-US" smtClean="0"/>
              <a:pPr/>
              <a:t>9/25/2024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107BA-0B79-49B2-ABD5-0D7CDC72EF32}" type="datetime1">
              <a:rPr lang="en-US" smtClean="0"/>
              <a:pPr/>
              <a:t>9/25/2024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71E5B-D681-40B8-AF89-C63079246ECD}" type="datetime1">
              <a:rPr lang="en-US" smtClean="0"/>
              <a:pPr/>
              <a:t>9/25/2024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C7315-E4E1-4868-AA6D-C31AD96806F0}" type="datetime1">
              <a:rPr lang="en-US" smtClean="0"/>
              <a:pPr/>
              <a:t>9/25/2024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E1075-6385-4F94-8C25-1F295D0A31C7}" type="datetime1">
              <a:rPr lang="en-US" smtClean="0"/>
              <a:pPr/>
              <a:t>9/25/2024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6BCEF-9F62-4F92-B291-5E230B80D97F}" type="datetime1">
              <a:rPr lang="en-US" smtClean="0"/>
              <a:pPr/>
              <a:t>9/25/2024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0EFCA-616B-4EFB-85B9-46964A09BC3E}" type="datetime1">
              <a:rPr lang="en-US" smtClean="0"/>
              <a:pPr/>
              <a:t>9/25/2024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16083-A1CC-4FE8-93EE-785422FE2471}" type="datetime1">
              <a:rPr lang="en-US" smtClean="0"/>
              <a:pPr/>
              <a:t>9/25/2024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2EEDB-7BC4-44A7-8414-80DF659A6D80}" type="datetime1">
              <a:rPr lang="en-US" smtClean="0"/>
              <a:pPr/>
              <a:t>9/25/2024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6BE3A-D206-400D-BB93-7C5F910F40E1}" type="datetime1">
              <a:rPr lang="en-US" smtClean="0"/>
              <a:pPr/>
              <a:t>9/25/2024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7D08FC-08DC-40F7-99C5-5A1771DDEB80}" type="datetime1">
              <a:rPr lang="en-US" smtClean="0"/>
              <a:pPr/>
              <a:t>9/25/2024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4419600"/>
            <a:ext cx="8001000" cy="1752600"/>
          </a:xfrm>
        </p:spPr>
        <p:txBody>
          <a:bodyPr>
            <a:normAutofit fontScale="85000" lnSpcReduction="20000"/>
          </a:bodyPr>
          <a:lstStyle/>
          <a:p>
            <a:endParaRPr lang="en-US" b="1" dirty="0" smtClean="0">
              <a:solidFill>
                <a:schemeClr val="accent5">
                  <a:lumMod val="50000"/>
                </a:schemeClr>
              </a:solidFill>
              <a:latin typeface="Cambria" pitchFamily="18" charset="0"/>
              <a:ea typeface="Cambria" pitchFamily="18" charset="0"/>
            </a:endParaRPr>
          </a:p>
          <a:p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VERSI HYBIRD TA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202</a:t>
            </a:r>
            <a:r>
              <a:rPr lang="id-ID" b="1" dirty="0">
                <a:solidFill>
                  <a:schemeClr val="accent5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4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-202</a:t>
            </a:r>
            <a:r>
              <a:rPr lang="id-ID" b="1" dirty="0">
                <a:solidFill>
                  <a:schemeClr val="accent5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5</a:t>
            </a:r>
            <a:endParaRPr lang="en-US" b="1" dirty="0" smtClean="0">
              <a:solidFill>
                <a:schemeClr val="accent5">
                  <a:lumMod val="50000"/>
                </a:schemeClr>
              </a:solidFill>
              <a:latin typeface="Cambria" pitchFamily="18" charset="0"/>
              <a:ea typeface="Cambria" pitchFamily="18" charset="0"/>
            </a:endParaRPr>
          </a:p>
          <a:p>
            <a:r>
              <a:rPr lang="id-ID" b="1" dirty="0" smtClean="0">
                <a:solidFill>
                  <a:schemeClr val="accent5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YUNI PUSPITA SARI</a:t>
            </a:r>
            <a:endParaRPr lang="en-US" b="1" dirty="0" smtClean="0">
              <a:solidFill>
                <a:schemeClr val="accent5">
                  <a:lumMod val="50000"/>
                </a:schemeClr>
              </a:solidFill>
              <a:latin typeface="Cambria" pitchFamily="18" charset="0"/>
              <a:ea typeface="Cambria" pitchFamily="18" charset="0"/>
            </a:endParaRPr>
          </a:p>
          <a:p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ANALISA STRUKTUR DATA</a:t>
            </a:r>
            <a:endParaRPr lang="en-US" b="1" dirty="0">
              <a:solidFill>
                <a:schemeClr val="accent5">
                  <a:lumMod val="50000"/>
                </a:schemeClr>
              </a:solidFill>
              <a:latin typeface="Cambria" pitchFamily="18" charset="0"/>
              <a:ea typeface="Cambria" pitchFamily="18" charset="0"/>
            </a:endParaRPr>
          </a:p>
        </p:txBody>
      </p:sp>
      <p:pic>
        <p:nvPicPr>
          <p:cNvPr id="4" name="Picture 2" descr="D:\Picture\logo ibi small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228600"/>
            <a:ext cx="12446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AC137-F525-47F0-869A-B8CCF23203F9}" type="slidenum">
              <a:rPr lang="en-US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pPr/>
              <a:t>1</a:t>
            </a:fld>
            <a:endParaRPr lang="en-US">
              <a:solidFill>
                <a:srgbClr val="0070C0"/>
              </a:solidFill>
              <a:latin typeface="Cambria" pitchFamily="18" charset="0"/>
              <a:ea typeface="Cambria" pitchFamily="18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831975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accent5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PART 1</a:t>
            </a:r>
            <a:r>
              <a:rPr lang="en-US" sz="3200" b="1" dirty="0" smtClean="0">
                <a:solidFill>
                  <a:schemeClr val="accent5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/>
            </a:r>
            <a:br>
              <a:rPr lang="en-US" sz="3200" b="1" dirty="0" smtClean="0">
                <a:solidFill>
                  <a:schemeClr val="accent5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</a:br>
            <a:r>
              <a:rPr lang="en-US" sz="3200" b="1" dirty="0" err="1" smtClean="0">
                <a:solidFill>
                  <a:schemeClr val="accent5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Struktur</a:t>
            </a:r>
            <a:r>
              <a:rPr lang="en-US" sz="3200" b="1" dirty="0" smtClean="0">
                <a:solidFill>
                  <a:schemeClr val="accent5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 Data </a:t>
            </a:r>
            <a:r>
              <a:rPr lang="en-US" sz="3200" b="1" dirty="0" err="1" smtClean="0">
                <a:solidFill>
                  <a:schemeClr val="accent5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dan</a:t>
            </a:r>
            <a:r>
              <a:rPr lang="en-US" sz="3200" b="1" dirty="0" smtClean="0">
                <a:solidFill>
                  <a:schemeClr val="accent5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 Array</a:t>
            </a:r>
            <a:endParaRPr lang="en-US" sz="3200" b="1" dirty="0">
              <a:solidFill>
                <a:srgbClr val="FF0000"/>
              </a:solidFill>
              <a:latin typeface="Cambria" pitchFamily="18" charset="0"/>
              <a:ea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15405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Cambria" pitchFamily="18" charset="0"/>
                <a:ea typeface="Cambria" pitchFamily="18" charset="0"/>
              </a:rPr>
              <a:t>Bahasa</a:t>
            </a:r>
            <a:r>
              <a:rPr lang="en-US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  <a:ea typeface="Cambria" pitchFamily="18" charset="0"/>
              </a:rPr>
              <a:t>Pemrograman</a:t>
            </a:r>
            <a:endParaRPr lang="en-US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latin typeface="Cambria" pitchFamily="18" charset="0"/>
                <a:ea typeface="Cambria" pitchFamily="18" charset="0"/>
              </a:rPr>
              <a:t>Bahasa</a:t>
            </a:r>
            <a:r>
              <a:rPr lang="en-US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  <a:ea typeface="Cambria" pitchFamily="18" charset="0"/>
              </a:rPr>
              <a:t>tingkat</a:t>
            </a:r>
            <a:r>
              <a:rPr lang="en-US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  <a:ea typeface="Cambria" pitchFamily="18" charset="0"/>
              </a:rPr>
              <a:t>rendah</a:t>
            </a:r>
            <a:r>
              <a:rPr lang="en-US" dirty="0" smtClean="0">
                <a:latin typeface="Cambria" pitchFamily="18" charset="0"/>
                <a:ea typeface="Cambria" pitchFamily="18" charset="0"/>
              </a:rPr>
              <a:t>, </a:t>
            </a:r>
            <a:r>
              <a:rPr lang="en-US" dirty="0" err="1" smtClean="0">
                <a:latin typeface="Cambria" pitchFamily="18" charset="0"/>
                <a:ea typeface="Cambria" pitchFamily="18" charset="0"/>
              </a:rPr>
              <a:t>contoh</a:t>
            </a:r>
            <a:r>
              <a:rPr lang="en-US" dirty="0" smtClean="0">
                <a:latin typeface="Cambria" pitchFamily="18" charset="0"/>
                <a:ea typeface="Cambria" pitchFamily="18" charset="0"/>
              </a:rPr>
              <a:t> : </a:t>
            </a:r>
            <a:r>
              <a:rPr lang="en-US" dirty="0" err="1" smtClean="0">
                <a:latin typeface="Cambria" pitchFamily="18" charset="0"/>
                <a:ea typeface="Cambria" pitchFamily="18" charset="0"/>
              </a:rPr>
              <a:t>bahasa</a:t>
            </a:r>
            <a:r>
              <a:rPr lang="en-US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  <a:ea typeface="Cambria" pitchFamily="18" charset="0"/>
              </a:rPr>
              <a:t>mesin</a:t>
            </a:r>
            <a:r>
              <a:rPr lang="en-US" dirty="0" smtClean="0">
                <a:latin typeface="Cambria" pitchFamily="18" charset="0"/>
                <a:ea typeface="Cambria" pitchFamily="18" charset="0"/>
              </a:rPr>
              <a:t>.</a:t>
            </a:r>
          </a:p>
          <a:p>
            <a:r>
              <a:rPr lang="en-US" dirty="0" err="1" smtClean="0">
                <a:latin typeface="Cambria" pitchFamily="18" charset="0"/>
                <a:ea typeface="Cambria" pitchFamily="18" charset="0"/>
              </a:rPr>
              <a:t>Bahasa</a:t>
            </a:r>
            <a:r>
              <a:rPr lang="en-US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  <a:ea typeface="Cambria" pitchFamily="18" charset="0"/>
              </a:rPr>
              <a:t>tingkat</a:t>
            </a:r>
            <a:r>
              <a:rPr lang="en-US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  <a:ea typeface="Cambria" pitchFamily="18" charset="0"/>
              </a:rPr>
              <a:t>menengah</a:t>
            </a:r>
            <a:r>
              <a:rPr lang="en-US" dirty="0">
                <a:latin typeface="Cambria" pitchFamily="18" charset="0"/>
                <a:ea typeface="Cambria" pitchFamily="18" charset="0"/>
              </a:rPr>
              <a:t>, </a:t>
            </a:r>
            <a:r>
              <a:rPr lang="en-US" dirty="0" err="1" smtClean="0">
                <a:latin typeface="Cambria" pitchFamily="18" charset="0"/>
                <a:ea typeface="Cambria" pitchFamily="18" charset="0"/>
              </a:rPr>
              <a:t>contoh</a:t>
            </a:r>
            <a:r>
              <a:rPr lang="en-US" dirty="0" smtClean="0">
                <a:latin typeface="Cambria" pitchFamily="18" charset="0"/>
                <a:ea typeface="Cambria" pitchFamily="18" charset="0"/>
              </a:rPr>
              <a:t> : assembly &gt; PUSH</a:t>
            </a:r>
            <a:r>
              <a:rPr lang="en-US" dirty="0">
                <a:latin typeface="Cambria" pitchFamily="18" charset="0"/>
                <a:ea typeface="Cambria" pitchFamily="18" charset="0"/>
              </a:rPr>
              <a:t>, MOV, LOOP.</a:t>
            </a:r>
            <a:endParaRPr lang="en-US" dirty="0" smtClean="0">
              <a:latin typeface="Cambria" pitchFamily="18" charset="0"/>
              <a:ea typeface="Cambria" pitchFamily="18" charset="0"/>
            </a:endParaRPr>
          </a:p>
          <a:p>
            <a:r>
              <a:rPr lang="en-US" dirty="0" err="1" smtClean="0">
                <a:latin typeface="Cambria" pitchFamily="18" charset="0"/>
                <a:ea typeface="Cambria" pitchFamily="18" charset="0"/>
              </a:rPr>
              <a:t>Bahasa</a:t>
            </a:r>
            <a:r>
              <a:rPr lang="en-US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  <a:ea typeface="Cambria" pitchFamily="18" charset="0"/>
              </a:rPr>
              <a:t>tingkat</a:t>
            </a:r>
            <a:r>
              <a:rPr lang="en-US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  <a:ea typeface="Cambria" pitchFamily="18" charset="0"/>
              </a:rPr>
              <a:t>tinggi</a:t>
            </a:r>
            <a:r>
              <a:rPr lang="en-US" dirty="0" smtClean="0">
                <a:latin typeface="Cambria" pitchFamily="18" charset="0"/>
                <a:ea typeface="Cambria" pitchFamily="18" charset="0"/>
              </a:rPr>
              <a:t>, </a:t>
            </a:r>
            <a:r>
              <a:rPr lang="en-US" dirty="0" err="1" smtClean="0">
                <a:latin typeface="Cambria" pitchFamily="18" charset="0"/>
                <a:ea typeface="Cambria" pitchFamily="18" charset="0"/>
              </a:rPr>
              <a:t>contoh</a:t>
            </a:r>
            <a:r>
              <a:rPr lang="en-US" dirty="0" smtClean="0">
                <a:latin typeface="Cambria" pitchFamily="18" charset="0"/>
                <a:ea typeface="Cambria" pitchFamily="18" charset="0"/>
              </a:rPr>
              <a:t> : C++ java, </a:t>
            </a:r>
            <a:r>
              <a:rPr lang="en-US" dirty="0" err="1" smtClean="0">
                <a:latin typeface="Cambria" pitchFamily="18" charset="0"/>
                <a:ea typeface="Cambria" pitchFamily="18" charset="0"/>
              </a:rPr>
              <a:t>dll</a:t>
            </a:r>
            <a:r>
              <a:rPr lang="en-US" dirty="0" smtClean="0">
                <a:latin typeface="Cambria" pitchFamily="18" charset="0"/>
                <a:ea typeface="Cambria" pitchFamily="18" charset="0"/>
              </a:rPr>
              <a:t>. </a:t>
            </a:r>
            <a:endParaRPr lang="en-US" dirty="0">
              <a:latin typeface="Cambria" pitchFamily="18" charset="0"/>
              <a:ea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339740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Cambria" pitchFamily="18" charset="0"/>
                <a:ea typeface="Cambria" pitchFamily="18" charset="0"/>
              </a:rPr>
              <a:t>Bahasa</a:t>
            </a:r>
            <a:r>
              <a:rPr lang="en-US" dirty="0" smtClean="0">
                <a:latin typeface="Cambria" pitchFamily="18" charset="0"/>
                <a:ea typeface="Cambria" pitchFamily="18" charset="0"/>
              </a:rPr>
              <a:t> Tingkat </a:t>
            </a:r>
            <a:r>
              <a:rPr lang="en-US" dirty="0" err="1" smtClean="0">
                <a:latin typeface="Cambria" pitchFamily="18" charset="0"/>
                <a:ea typeface="Cambria" pitchFamily="18" charset="0"/>
              </a:rPr>
              <a:t>Rendah</a:t>
            </a:r>
            <a:endParaRPr lang="en-US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latin typeface="Cambria" pitchFamily="18" charset="0"/>
                <a:ea typeface="Cambria" pitchFamily="18" charset="0"/>
              </a:rPr>
              <a:t>Bahasa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mesin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  <a:ea typeface="Cambria" pitchFamily="18" charset="0"/>
              </a:rPr>
              <a:t>berisi</a:t>
            </a:r>
            <a:r>
              <a:rPr lang="en-US" dirty="0">
                <a:latin typeface="Cambria" pitchFamily="18" charset="0"/>
                <a:ea typeface="Cambria" pitchFamily="18" charset="0"/>
              </a:rPr>
              <a:t>: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kode-kode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mesin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smtClean="0">
                <a:latin typeface="Cambria" pitchFamily="18" charset="0"/>
                <a:ea typeface="Cambria" pitchFamily="18" charset="0"/>
              </a:rPr>
              <a:t>yang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hanya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dapat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diinterpretasikan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langsung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oleh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mesin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komputer</a:t>
            </a:r>
            <a:r>
              <a:rPr lang="en-US" dirty="0">
                <a:latin typeface="Cambria" pitchFamily="18" charset="0"/>
                <a:ea typeface="Cambria" pitchFamily="18" charset="0"/>
              </a:rPr>
              <a:t>. </a:t>
            </a:r>
            <a:endParaRPr lang="en-US" dirty="0" smtClean="0">
              <a:latin typeface="Cambria" pitchFamily="18" charset="0"/>
              <a:ea typeface="Cambria" pitchFamily="18" charset="0"/>
            </a:endParaRPr>
          </a:p>
          <a:p>
            <a:r>
              <a:rPr lang="en-US" dirty="0" err="1" smtClean="0">
                <a:latin typeface="Cambria" pitchFamily="18" charset="0"/>
                <a:ea typeface="Cambria" pitchFamily="18" charset="0"/>
              </a:rPr>
              <a:t>Berupa</a:t>
            </a:r>
            <a:r>
              <a:rPr lang="en-US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kode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numerik</a:t>
            </a:r>
            <a:r>
              <a:rPr lang="en-US" dirty="0">
                <a:latin typeface="Cambria" pitchFamily="18" charset="0"/>
                <a:ea typeface="Cambria" pitchFamily="18" charset="0"/>
              </a:rPr>
              <a:t> 0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dan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smtClean="0">
                <a:latin typeface="Cambria" pitchFamily="18" charset="0"/>
                <a:ea typeface="Cambria" pitchFamily="18" charset="0"/>
              </a:rPr>
              <a:t>1.</a:t>
            </a:r>
          </a:p>
        </p:txBody>
      </p:sp>
    </p:spTree>
    <p:extLst>
      <p:ext uri="{BB962C8B-B14F-4D97-AF65-F5344CB8AC3E}">
        <p14:creationId xmlns:p14="http://schemas.microsoft.com/office/powerpoint/2010/main" val="216292124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Cambria" pitchFamily="18" charset="0"/>
                <a:ea typeface="Cambria" pitchFamily="18" charset="0"/>
              </a:rPr>
              <a:t>Bahasa</a:t>
            </a:r>
            <a:r>
              <a:rPr lang="en-US" dirty="0" smtClean="0">
                <a:latin typeface="Cambria" pitchFamily="18" charset="0"/>
                <a:ea typeface="Cambria" pitchFamily="18" charset="0"/>
              </a:rPr>
              <a:t> Tingkat </a:t>
            </a:r>
            <a:r>
              <a:rPr lang="en-US" dirty="0" err="1" smtClean="0">
                <a:latin typeface="Cambria" pitchFamily="18" charset="0"/>
                <a:ea typeface="Cambria" pitchFamily="18" charset="0"/>
              </a:rPr>
              <a:t>Menengah</a:t>
            </a:r>
            <a:endParaRPr lang="en-US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Bahasa</a:t>
            </a:r>
            <a:r>
              <a:rPr lang="en-US" dirty="0"/>
              <a:t> Assembly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simbol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 smtClean="0"/>
              <a:t>mesin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Contoh</a:t>
            </a:r>
            <a:r>
              <a:rPr lang="en-US" dirty="0"/>
              <a:t>: ADD, MUL, SUB,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.</a:t>
            </a:r>
            <a:endParaRPr lang="en-US" dirty="0" smtClean="0">
              <a:latin typeface="Cambria" pitchFamily="18" charset="0"/>
              <a:ea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512399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Cambria" pitchFamily="18" charset="0"/>
                <a:ea typeface="Cambria" pitchFamily="18" charset="0"/>
              </a:rPr>
              <a:t>Bahasa</a:t>
            </a:r>
            <a:r>
              <a:rPr lang="en-US" dirty="0" smtClean="0">
                <a:latin typeface="Cambria" pitchFamily="18" charset="0"/>
                <a:ea typeface="Cambria" pitchFamily="18" charset="0"/>
              </a:rPr>
              <a:t> Tingkat </a:t>
            </a:r>
            <a:r>
              <a:rPr lang="en-US" dirty="0" err="1" smtClean="0">
                <a:latin typeface="Cambria" pitchFamily="18" charset="0"/>
                <a:ea typeface="Cambria" pitchFamily="18" charset="0"/>
              </a:rPr>
              <a:t>Tinggi</a:t>
            </a:r>
            <a:r>
              <a:rPr lang="en-US" dirty="0" smtClean="0">
                <a:latin typeface="Cambria" pitchFamily="18" charset="0"/>
                <a:ea typeface="Cambria" pitchFamily="18" charset="0"/>
              </a:rPr>
              <a:t> </a:t>
            </a:r>
            <a:endParaRPr lang="en-US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latin typeface="Cambria" pitchFamily="18" charset="0"/>
                <a:ea typeface="Cambria" pitchFamily="18" charset="0"/>
              </a:rPr>
              <a:t>Lebih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dekat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dengan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bahasa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  <a:ea typeface="Cambria" pitchFamily="18" charset="0"/>
              </a:rPr>
              <a:t>manusia</a:t>
            </a:r>
            <a:r>
              <a:rPr lang="en-US" dirty="0" smtClean="0">
                <a:latin typeface="Cambria" pitchFamily="18" charset="0"/>
                <a:ea typeface="Cambria" pitchFamily="18" charset="0"/>
              </a:rPr>
              <a:t>. </a:t>
            </a:r>
          </a:p>
          <a:p>
            <a:r>
              <a:rPr lang="en-US" dirty="0" err="1" smtClean="0">
                <a:latin typeface="Cambria" pitchFamily="18" charset="0"/>
                <a:ea typeface="Cambria" pitchFamily="18" charset="0"/>
              </a:rPr>
              <a:t>Memberi</a:t>
            </a:r>
            <a:r>
              <a:rPr lang="en-US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banyak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fasilitas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kemudahan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dalam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pembuatan</a:t>
            </a:r>
            <a:r>
              <a:rPr lang="en-US" dirty="0">
                <a:latin typeface="Cambria" pitchFamily="18" charset="0"/>
                <a:ea typeface="Cambria" pitchFamily="18" charset="0"/>
              </a:rPr>
              <a:t> program, </a:t>
            </a:r>
            <a:r>
              <a:rPr lang="en-US" dirty="0" err="1" smtClean="0">
                <a:latin typeface="Cambria" pitchFamily="18" charset="0"/>
                <a:ea typeface="Cambria" pitchFamily="18" charset="0"/>
              </a:rPr>
              <a:t>misal</a:t>
            </a:r>
            <a:r>
              <a:rPr lang="en-US" dirty="0" smtClean="0">
                <a:latin typeface="Cambria" pitchFamily="18" charset="0"/>
                <a:ea typeface="Cambria" pitchFamily="18" charset="0"/>
              </a:rPr>
              <a:t>: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variabel</a:t>
            </a:r>
            <a:r>
              <a:rPr lang="en-US" dirty="0">
                <a:latin typeface="Cambria" pitchFamily="18" charset="0"/>
                <a:ea typeface="Cambria" pitchFamily="18" charset="0"/>
              </a:rPr>
              <a:t>,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tipe</a:t>
            </a:r>
            <a:r>
              <a:rPr lang="en-US" dirty="0">
                <a:latin typeface="Cambria" pitchFamily="18" charset="0"/>
                <a:ea typeface="Cambria" pitchFamily="18" charset="0"/>
              </a:rPr>
              <a:t> data,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konstanta</a:t>
            </a:r>
            <a:r>
              <a:rPr lang="en-US" dirty="0">
                <a:latin typeface="Cambria" pitchFamily="18" charset="0"/>
                <a:ea typeface="Cambria" pitchFamily="18" charset="0"/>
              </a:rPr>
              <a:t>,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struktur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kontrol</a:t>
            </a:r>
            <a:r>
              <a:rPr lang="en-US" dirty="0">
                <a:latin typeface="Cambria" pitchFamily="18" charset="0"/>
                <a:ea typeface="Cambria" pitchFamily="18" charset="0"/>
              </a:rPr>
              <a:t>, loop,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fungsi</a:t>
            </a:r>
            <a:r>
              <a:rPr lang="en-US" dirty="0">
                <a:latin typeface="Cambria" pitchFamily="18" charset="0"/>
                <a:ea typeface="Cambria" pitchFamily="18" charset="0"/>
              </a:rPr>
              <a:t>,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prosedur</a:t>
            </a:r>
            <a:r>
              <a:rPr lang="en-US" dirty="0">
                <a:latin typeface="Cambria" pitchFamily="18" charset="0"/>
                <a:ea typeface="Cambria" pitchFamily="18" charset="0"/>
              </a:rPr>
              <a:t>, </a:t>
            </a:r>
            <a:r>
              <a:rPr lang="en-US" dirty="0" err="1" smtClean="0">
                <a:latin typeface="Cambria" pitchFamily="18" charset="0"/>
                <a:ea typeface="Cambria" pitchFamily="18" charset="0"/>
              </a:rPr>
              <a:t>dan</a:t>
            </a:r>
            <a:r>
              <a:rPr lang="en-US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  <a:ea typeface="Cambria" pitchFamily="18" charset="0"/>
              </a:rPr>
              <a:t>lainnya</a:t>
            </a:r>
            <a:r>
              <a:rPr lang="en-US" dirty="0" smtClean="0">
                <a:latin typeface="Cambria" pitchFamily="18" charset="0"/>
                <a:ea typeface="Cambria" pitchFamily="18" charset="0"/>
              </a:rPr>
              <a:t>.</a:t>
            </a:r>
          </a:p>
          <a:p>
            <a:r>
              <a:rPr lang="en-US" dirty="0" err="1" smtClean="0">
                <a:latin typeface="Cambria" pitchFamily="18" charset="0"/>
                <a:ea typeface="Cambria" pitchFamily="18" charset="0"/>
              </a:rPr>
              <a:t>Contoh</a:t>
            </a:r>
            <a:r>
              <a:rPr lang="en-US" dirty="0">
                <a:latin typeface="Cambria" pitchFamily="18" charset="0"/>
                <a:ea typeface="Cambria" pitchFamily="18" charset="0"/>
              </a:rPr>
              <a:t>: Pascal, Basic, C++, Java</a:t>
            </a:r>
          </a:p>
        </p:txBody>
      </p:sp>
    </p:spTree>
    <p:extLst>
      <p:ext uri="{BB962C8B-B14F-4D97-AF65-F5344CB8AC3E}">
        <p14:creationId xmlns:p14="http://schemas.microsoft.com/office/powerpoint/2010/main" val="256093241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b="1" dirty="0" smtClean="0"/>
          </a:p>
          <a:p>
            <a:pPr marL="0" indent="0" algn="ctr">
              <a:buNone/>
            </a:pPr>
            <a:endParaRPr lang="en-US" b="1" dirty="0" smtClean="0"/>
          </a:p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r>
              <a:rPr lang="en-US" b="1" dirty="0" smtClean="0"/>
              <a:t>1.2 Array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03010490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mbria" pitchFamily="18" charset="0"/>
                <a:ea typeface="Cambria" pitchFamily="18" charset="0"/>
              </a:rPr>
              <a:t>Array</a:t>
            </a:r>
            <a:endParaRPr lang="en-US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400" b="1" dirty="0" smtClean="0">
                <a:latin typeface="Cambria" pitchFamily="18" charset="0"/>
                <a:ea typeface="Cambria" pitchFamily="18" charset="0"/>
              </a:rPr>
              <a:t>Array </a:t>
            </a:r>
            <a:r>
              <a:rPr lang="en-US" sz="2400" b="1" dirty="0" err="1" smtClean="0">
                <a:latin typeface="Cambria" pitchFamily="18" charset="0"/>
                <a:ea typeface="Cambria" pitchFamily="18" charset="0"/>
              </a:rPr>
              <a:t>merupakan</a:t>
            </a:r>
            <a:r>
              <a:rPr lang="en-US" sz="2400" b="1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  <a:ea typeface="Cambria" pitchFamily="18" charset="0"/>
              </a:rPr>
              <a:t>kumpulan</a:t>
            </a:r>
            <a:r>
              <a:rPr lang="en-US" sz="2400" b="1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  <a:ea typeface="Cambria" pitchFamily="18" charset="0"/>
              </a:rPr>
              <a:t>elemen</a:t>
            </a:r>
            <a:r>
              <a:rPr lang="en-US" sz="2400" b="1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smtClean="0">
                <a:latin typeface="Cambria" pitchFamily="18" charset="0"/>
                <a:ea typeface="Cambria" pitchFamily="18" charset="0"/>
              </a:rPr>
              <a:t>yang </a:t>
            </a:r>
            <a:r>
              <a:rPr lang="en-US" sz="2400" smtClean="0">
                <a:latin typeface="Cambria" pitchFamily="18" charset="0"/>
                <a:ea typeface="Cambria" pitchFamily="18" charset="0"/>
              </a:rPr>
              <a:t>bertipe </a:t>
            </a:r>
            <a:r>
              <a:rPr lang="en-US" sz="2400" dirty="0" err="1" smtClean="0">
                <a:latin typeface="Cambria" pitchFamily="18" charset="0"/>
                <a:ea typeface="Cambria" pitchFamily="18" charset="0"/>
              </a:rPr>
              <a:t>sama</a:t>
            </a:r>
            <a:r>
              <a:rPr lang="en-US" sz="24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  <a:ea typeface="Cambria" pitchFamily="18" charset="0"/>
              </a:rPr>
              <a:t>dalam</a:t>
            </a:r>
            <a:r>
              <a:rPr lang="en-US" sz="24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  <a:ea typeface="Cambria" pitchFamily="18" charset="0"/>
              </a:rPr>
              <a:t>urutan</a:t>
            </a:r>
            <a:r>
              <a:rPr lang="en-US" sz="24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  <a:ea typeface="Cambria" pitchFamily="18" charset="0"/>
              </a:rPr>
              <a:t>tertentu</a:t>
            </a:r>
            <a:r>
              <a:rPr lang="en-US" sz="2400" dirty="0" smtClean="0">
                <a:latin typeface="Cambria" pitchFamily="18" charset="0"/>
                <a:ea typeface="Cambria" pitchFamily="18" charset="0"/>
              </a:rPr>
              <a:t> yang </a:t>
            </a:r>
            <a:r>
              <a:rPr lang="en-US" sz="2400" dirty="0" err="1" smtClean="0">
                <a:latin typeface="Cambria" pitchFamily="18" charset="0"/>
                <a:ea typeface="Cambria" pitchFamily="18" charset="0"/>
              </a:rPr>
              <a:t>menggunakan</a:t>
            </a:r>
            <a:r>
              <a:rPr lang="en-US" sz="24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  <a:ea typeface="Cambria" pitchFamily="18" charset="0"/>
              </a:rPr>
              <a:t>nama</a:t>
            </a:r>
            <a:r>
              <a:rPr lang="en-US" sz="2400" dirty="0" smtClean="0">
                <a:latin typeface="Cambria" pitchFamily="18" charset="0"/>
                <a:ea typeface="Cambria" pitchFamily="18" charset="0"/>
              </a:rPr>
              <a:t> yang </a:t>
            </a:r>
            <a:r>
              <a:rPr lang="en-US" sz="2400" dirty="0" err="1" smtClean="0">
                <a:latin typeface="Cambria" pitchFamily="18" charset="0"/>
                <a:ea typeface="Cambria" pitchFamily="18" charset="0"/>
              </a:rPr>
              <a:t>sama</a:t>
            </a:r>
            <a:r>
              <a:rPr lang="en-US" sz="2400" dirty="0" smtClean="0">
                <a:latin typeface="Cambria" pitchFamily="18" charset="0"/>
                <a:ea typeface="Cambria" pitchFamily="18" charset="0"/>
              </a:rPr>
              <a:t>.</a:t>
            </a:r>
          </a:p>
          <a:p>
            <a:r>
              <a:rPr lang="en-US" sz="2400" b="1" dirty="0" err="1" smtClean="0">
                <a:latin typeface="Cambria" pitchFamily="18" charset="0"/>
                <a:ea typeface="Cambria" pitchFamily="18" charset="0"/>
              </a:rPr>
              <a:t>Letak</a:t>
            </a:r>
            <a:r>
              <a:rPr lang="en-US" sz="2400" b="1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  <a:ea typeface="Cambria" pitchFamily="18" charset="0"/>
              </a:rPr>
              <a:t>atau</a:t>
            </a:r>
            <a:r>
              <a:rPr lang="en-US" sz="2400" b="1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  <a:ea typeface="Cambria" pitchFamily="18" charset="0"/>
              </a:rPr>
              <a:t>posisi</a:t>
            </a:r>
            <a:r>
              <a:rPr lang="en-US" sz="2400" b="1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  <a:ea typeface="Cambria" pitchFamily="18" charset="0"/>
              </a:rPr>
              <a:t>dari</a:t>
            </a:r>
            <a:r>
              <a:rPr lang="en-US" sz="24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  <a:ea typeface="Cambria" pitchFamily="18" charset="0"/>
              </a:rPr>
              <a:t>elemen</a:t>
            </a:r>
            <a:r>
              <a:rPr lang="en-US" sz="2400" dirty="0" smtClean="0">
                <a:latin typeface="Cambria" pitchFamily="18" charset="0"/>
                <a:ea typeface="Cambria" pitchFamily="18" charset="0"/>
              </a:rPr>
              <a:t> array </a:t>
            </a:r>
            <a:r>
              <a:rPr lang="en-US" sz="2400" dirty="0" err="1" smtClean="0">
                <a:latin typeface="Cambria" pitchFamily="18" charset="0"/>
                <a:ea typeface="Cambria" pitchFamily="18" charset="0"/>
              </a:rPr>
              <a:t>ditunjukkan</a:t>
            </a:r>
            <a:r>
              <a:rPr lang="en-US" sz="24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  <a:ea typeface="Cambria" pitchFamily="18" charset="0"/>
              </a:rPr>
              <a:t>oleh</a:t>
            </a:r>
            <a:r>
              <a:rPr lang="en-US" sz="24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  <a:ea typeface="Cambria" pitchFamily="18" charset="0"/>
              </a:rPr>
              <a:t>indek</a:t>
            </a:r>
            <a:r>
              <a:rPr lang="en-US" sz="24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  <a:ea typeface="Cambria" pitchFamily="18" charset="0"/>
              </a:rPr>
              <a:t>atau</a:t>
            </a:r>
            <a:r>
              <a:rPr lang="en-US" sz="24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  <a:ea typeface="Cambria" pitchFamily="18" charset="0"/>
              </a:rPr>
              <a:t>posisi</a:t>
            </a:r>
            <a:r>
              <a:rPr lang="en-US" sz="2400" dirty="0" smtClean="0">
                <a:latin typeface="Cambria" pitchFamily="18" charset="0"/>
                <a:ea typeface="Cambria" pitchFamily="18" charset="0"/>
              </a:rPr>
              <a:t>.</a:t>
            </a:r>
          </a:p>
          <a:p>
            <a:r>
              <a:rPr lang="en-US" sz="2400" b="1" dirty="0" smtClean="0">
                <a:latin typeface="Cambria" pitchFamily="18" charset="0"/>
                <a:ea typeface="Cambria" pitchFamily="18" charset="0"/>
              </a:rPr>
              <a:t>Array </a:t>
            </a:r>
            <a:r>
              <a:rPr lang="en-US" sz="2400" b="1" dirty="0" err="1">
                <a:latin typeface="Cambria" pitchFamily="18" charset="0"/>
                <a:ea typeface="Cambria" pitchFamily="18" charset="0"/>
              </a:rPr>
              <a:t>menggunakan</a:t>
            </a:r>
            <a:r>
              <a:rPr lang="en-US" sz="2400" b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b="1" dirty="0" err="1">
                <a:latin typeface="Cambria" pitchFamily="18" charset="0"/>
                <a:ea typeface="Cambria" pitchFamily="18" charset="0"/>
              </a:rPr>
              <a:t>indeks</a:t>
            </a:r>
            <a:r>
              <a:rPr lang="en-US" sz="2400" b="1" dirty="0">
                <a:latin typeface="Cambria" pitchFamily="18" charset="0"/>
                <a:ea typeface="Cambria" pitchFamily="18" charset="0"/>
              </a:rPr>
              <a:t> integer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untuk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menentukan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urutan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elemen-elemennya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,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dimana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elemen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pertamanya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dimulai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dari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indeks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 0,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elemen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kedua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memiliki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indeks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 1,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dan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  <a:ea typeface="Cambria" pitchFamily="18" charset="0"/>
              </a:rPr>
              <a:t>seterusnya</a:t>
            </a:r>
            <a:r>
              <a:rPr lang="en-US" sz="2400" dirty="0" smtClean="0">
                <a:latin typeface="Cambria" pitchFamily="18" charset="0"/>
                <a:ea typeface="Cambria" pitchFamily="18" charset="0"/>
              </a:rPr>
              <a:t>. </a:t>
            </a:r>
          </a:p>
          <a:p>
            <a:r>
              <a:rPr lang="en-US" sz="2400" b="1" dirty="0" smtClean="0">
                <a:latin typeface="Cambria" pitchFamily="18" charset="0"/>
                <a:ea typeface="Cambria" pitchFamily="18" charset="0"/>
              </a:rPr>
              <a:t>Array </a:t>
            </a:r>
            <a:r>
              <a:rPr lang="en-US" sz="2400" b="1" dirty="0" err="1" smtClean="0">
                <a:latin typeface="Cambria" pitchFamily="18" charset="0"/>
                <a:ea typeface="Cambria" pitchFamily="18" charset="0"/>
              </a:rPr>
              <a:t>termasuk</a:t>
            </a:r>
            <a:r>
              <a:rPr lang="en-US" sz="2400" b="1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  <a:ea typeface="Cambria" pitchFamily="18" charset="0"/>
              </a:rPr>
              <a:t>dalam</a:t>
            </a:r>
            <a:r>
              <a:rPr lang="en-US" sz="2400" b="1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  <a:ea typeface="Cambria" pitchFamily="18" charset="0"/>
              </a:rPr>
              <a:t>struktur</a:t>
            </a:r>
            <a:r>
              <a:rPr lang="en-US" sz="2400" b="1" dirty="0" smtClean="0">
                <a:latin typeface="Cambria" pitchFamily="18" charset="0"/>
                <a:ea typeface="Cambria" pitchFamily="18" charset="0"/>
              </a:rPr>
              <a:t> data </a:t>
            </a:r>
            <a:r>
              <a:rPr lang="en-US" sz="2400" b="1" dirty="0" err="1" smtClean="0">
                <a:latin typeface="Cambria" pitchFamily="18" charset="0"/>
                <a:ea typeface="Cambria" pitchFamily="18" charset="0"/>
              </a:rPr>
              <a:t>statis</a:t>
            </a:r>
            <a:r>
              <a:rPr lang="en-US" sz="2400" dirty="0" smtClean="0">
                <a:latin typeface="Cambria" pitchFamily="18" charset="0"/>
                <a:ea typeface="Cambria" pitchFamily="18" charset="0"/>
              </a:rPr>
              <a:t>, </a:t>
            </a:r>
            <a:r>
              <a:rPr lang="en-US" sz="2400" dirty="0" err="1" smtClean="0">
                <a:latin typeface="Cambria" pitchFamily="18" charset="0"/>
                <a:ea typeface="Cambria" pitchFamily="18" charset="0"/>
              </a:rPr>
              <a:t>artinya</a:t>
            </a:r>
            <a:r>
              <a:rPr lang="en-US" sz="24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  <a:ea typeface="Cambria" pitchFamily="18" charset="0"/>
              </a:rPr>
              <a:t>lokasi</a:t>
            </a:r>
            <a:r>
              <a:rPr lang="en-US" sz="24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  <a:ea typeface="Cambria" pitchFamily="18" charset="0"/>
              </a:rPr>
              <a:t>memori</a:t>
            </a:r>
            <a:r>
              <a:rPr lang="en-US" sz="24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  <a:ea typeface="Cambria" pitchFamily="18" charset="0"/>
              </a:rPr>
              <a:t>untuk</a:t>
            </a:r>
            <a:r>
              <a:rPr lang="en-US" sz="24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  <a:ea typeface="Cambria" pitchFamily="18" charset="0"/>
              </a:rPr>
              <a:t>suatu</a:t>
            </a:r>
            <a:r>
              <a:rPr lang="en-US" sz="2400" dirty="0" smtClean="0">
                <a:latin typeface="Cambria" pitchFamily="18" charset="0"/>
                <a:ea typeface="Cambria" pitchFamily="18" charset="0"/>
              </a:rPr>
              <a:t> array </a:t>
            </a:r>
            <a:r>
              <a:rPr lang="en-US" sz="2400" dirty="0" err="1" smtClean="0">
                <a:latin typeface="Cambria" pitchFamily="18" charset="0"/>
                <a:ea typeface="Cambria" pitchFamily="18" charset="0"/>
              </a:rPr>
              <a:t>tika</a:t>
            </a:r>
            <a:r>
              <a:rPr lang="en-US" sz="24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  <a:ea typeface="Cambria" pitchFamily="18" charset="0"/>
              </a:rPr>
              <a:t>bisa</a:t>
            </a:r>
            <a:r>
              <a:rPr lang="en-US" sz="24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  <a:ea typeface="Cambria" pitchFamily="18" charset="0"/>
              </a:rPr>
              <a:t>ditambah</a:t>
            </a:r>
            <a:r>
              <a:rPr lang="en-US" sz="24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  <a:ea typeface="Cambria" pitchFamily="18" charset="0"/>
              </a:rPr>
              <a:t>atau</a:t>
            </a:r>
            <a:r>
              <a:rPr lang="en-US" sz="24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  <a:ea typeface="Cambria" pitchFamily="18" charset="0"/>
              </a:rPr>
              <a:t>dikurangi</a:t>
            </a:r>
            <a:r>
              <a:rPr lang="en-US" sz="24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  <a:ea typeface="Cambria" pitchFamily="18" charset="0"/>
              </a:rPr>
              <a:t>selama</a:t>
            </a:r>
            <a:r>
              <a:rPr lang="en-US" sz="2400" dirty="0" smtClean="0">
                <a:latin typeface="Cambria" pitchFamily="18" charset="0"/>
                <a:ea typeface="Cambria" pitchFamily="18" charset="0"/>
              </a:rPr>
              <a:t> program </a:t>
            </a:r>
            <a:r>
              <a:rPr lang="en-US" sz="2400" dirty="0" err="1" smtClean="0">
                <a:latin typeface="Cambria" pitchFamily="18" charset="0"/>
                <a:ea typeface="Cambria" pitchFamily="18" charset="0"/>
              </a:rPr>
              <a:t>dijalankan</a:t>
            </a:r>
            <a:r>
              <a:rPr lang="en-US" sz="2400" dirty="0" smtClean="0">
                <a:latin typeface="Cambria" pitchFamily="18" charset="0"/>
                <a:ea typeface="Cambria" pitchFamily="18" charset="0"/>
              </a:rPr>
              <a:t>. </a:t>
            </a:r>
          </a:p>
          <a:p>
            <a:r>
              <a:rPr lang="en-US" sz="2400" b="1" dirty="0" smtClean="0">
                <a:latin typeface="Cambria" pitchFamily="18" charset="0"/>
                <a:ea typeface="Cambria" pitchFamily="18" charset="0"/>
              </a:rPr>
              <a:t>Array </a:t>
            </a:r>
            <a:r>
              <a:rPr lang="en-US" sz="2400" b="1" dirty="0" err="1" smtClean="0">
                <a:latin typeface="Cambria" pitchFamily="18" charset="0"/>
                <a:ea typeface="Cambria" pitchFamily="18" charset="0"/>
              </a:rPr>
              <a:t>dapat</a:t>
            </a:r>
            <a:r>
              <a:rPr lang="en-US" sz="2400" b="1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b="1" dirty="0" err="1" smtClean="0">
                <a:latin typeface="Cambria" pitchFamily="18" charset="0"/>
                <a:ea typeface="Cambria" pitchFamily="18" charset="0"/>
              </a:rPr>
              <a:t>berupa</a:t>
            </a:r>
            <a:r>
              <a:rPr lang="en-US" sz="2400" b="1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smtClean="0">
                <a:latin typeface="Cambria" pitchFamily="18" charset="0"/>
                <a:ea typeface="Cambria" pitchFamily="18" charset="0"/>
              </a:rPr>
              <a:t>array 1 </a:t>
            </a:r>
            <a:r>
              <a:rPr lang="en-US" sz="2400" dirty="0" err="1" smtClean="0">
                <a:latin typeface="Cambria" pitchFamily="18" charset="0"/>
                <a:ea typeface="Cambria" pitchFamily="18" charset="0"/>
              </a:rPr>
              <a:t>dimensi</a:t>
            </a:r>
            <a:r>
              <a:rPr lang="en-US" sz="2400" dirty="0" smtClean="0">
                <a:latin typeface="Cambria" pitchFamily="18" charset="0"/>
                <a:ea typeface="Cambria" pitchFamily="18" charset="0"/>
              </a:rPr>
              <a:t>, 2 </a:t>
            </a:r>
            <a:r>
              <a:rPr lang="en-US" sz="2400" dirty="0" err="1" smtClean="0">
                <a:latin typeface="Cambria" pitchFamily="18" charset="0"/>
                <a:ea typeface="Cambria" pitchFamily="18" charset="0"/>
              </a:rPr>
              <a:t>dimensi</a:t>
            </a:r>
            <a:r>
              <a:rPr lang="en-US" sz="2400" dirty="0" smtClean="0">
                <a:latin typeface="Cambria" pitchFamily="18" charset="0"/>
                <a:ea typeface="Cambria" pitchFamily="18" charset="0"/>
              </a:rPr>
              <a:t>, </a:t>
            </a:r>
            <a:r>
              <a:rPr lang="en-US" sz="2400" dirty="0" err="1" smtClean="0">
                <a:latin typeface="Cambria" pitchFamily="18" charset="0"/>
                <a:ea typeface="Cambria" pitchFamily="18" charset="0"/>
              </a:rPr>
              <a:t>bahkan</a:t>
            </a:r>
            <a:r>
              <a:rPr lang="en-US" sz="2400" dirty="0" smtClean="0">
                <a:latin typeface="Cambria" pitchFamily="18" charset="0"/>
                <a:ea typeface="Cambria" pitchFamily="18" charset="0"/>
              </a:rPr>
              <a:t> n-</a:t>
            </a:r>
            <a:r>
              <a:rPr lang="en-US" sz="2400" dirty="0" err="1" smtClean="0">
                <a:latin typeface="Cambria" pitchFamily="18" charset="0"/>
                <a:ea typeface="Cambria" pitchFamily="18" charset="0"/>
              </a:rPr>
              <a:t>dimensi</a:t>
            </a:r>
            <a:r>
              <a:rPr lang="en-US" sz="24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  <a:ea typeface="Cambria" pitchFamily="18" charset="0"/>
              </a:rPr>
              <a:t>berdasarkan</a:t>
            </a:r>
            <a:r>
              <a:rPr lang="en-US" sz="24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  <a:ea typeface="Cambria" pitchFamily="18" charset="0"/>
              </a:rPr>
              <a:t>banyaknya</a:t>
            </a:r>
            <a:r>
              <a:rPr lang="en-US" sz="24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  <a:ea typeface="Cambria" pitchFamily="18" charset="0"/>
              </a:rPr>
              <a:t>penunjuk</a:t>
            </a:r>
            <a:r>
              <a:rPr lang="en-US" sz="24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  <a:ea typeface="Cambria" pitchFamily="18" charset="0"/>
              </a:rPr>
              <a:t>indeks</a:t>
            </a:r>
            <a:r>
              <a:rPr lang="en-US" sz="2400" dirty="0" smtClean="0">
                <a:latin typeface="Cambria" pitchFamily="18" charset="0"/>
                <a:ea typeface="Cambria" pitchFamily="18" charset="0"/>
              </a:rPr>
              <a:t>/</a:t>
            </a:r>
            <a:r>
              <a:rPr lang="en-US" sz="2400" dirty="0" err="1" smtClean="0">
                <a:latin typeface="Cambria" pitchFamily="18" charset="0"/>
                <a:ea typeface="Cambria" pitchFamily="18" charset="0"/>
              </a:rPr>
              <a:t>posisi</a:t>
            </a:r>
            <a:r>
              <a:rPr lang="en-US" sz="2400" dirty="0" smtClean="0">
                <a:latin typeface="Cambria" pitchFamily="18" charset="0"/>
                <a:ea typeface="Cambria" pitchFamily="18" charset="0"/>
              </a:rPr>
              <a:t>.</a:t>
            </a:r>
            <a:endParaRPr lang="en-US" sz="2400" dirty="0">
              <a:latin typeface="Cambria" pitchFamily="18" charset="0"/>
              <a:ea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986779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mbria" pitchFamily="18" charset="0"/>
                <a:ea typeface="Cambria" pitchFamily="18" charset="0"/>
              </a:rPr>
              <a:t>Array 1 </a:t>
            </a:r>
            <a:r>
              <a:rPr lang="en-US" dirty="0" err="1" smtClean="0">
                <a:latin typeface="Cambria" pitchFamily="18" charset="0"/>
                <a:ea typeface="Cambria" pitchFamily="18" charset="0"/>
              </a:rPr>
              <a:t>Dimensi</a:t>
            </a:r>
            <a:endParaRPr lang="en-US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dirty="0" smtClean="0">
                <a:latin typeface="Cambria" pitchFamily="18" charset="0"/>
                <a:ea typeface="Cambria" pitchFamily="18" charset="0"/>
              </a:rPr>
              <a:t>Array 1 </a:t>
            </a:r>
            <a:r>
              <a:rPr lang="en-US" sz="2800" dirty="0" err="1" smtClean="0">
                <a:latin typeface="Cambria" pitchFamily="18" charset="0"/>
                <a:ea typeface="Cambria" pitchFamily="18" charset="0"/>
              </a:rPr>
              <a:t>dimensi</a:t>
            </a:r>
            <a:r>
              <a:rPr lang="en-US" sz="28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  <a:ea typeface="Cambria" pitchFamily="18" charset="0"/>
              </a:rPr>
              <a:t>karena</a:t>
            </a:r>
            <a:r>
              <a:rPr lang="en-US" sz="28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  <a:ea typeface="Cambria" pitchFamily="18" charset="0"/>
              </a:rPr>
              <a:t>banyaknya</a:t>
            </a:r>
            <a:r>
              <a:rPr lang="en-US" sz="28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  <a:ea typeface="Cambria" pitchFamily="18" charset="0"/>
              </a:rPr>
              <a:t>penunjuk</a:t>
            </a:r>
            <a:r>
              <a:rPr lang="en-US" sz="28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  <a:ea typeface="Cambria" pitchFamily="18" charset="0"/>
              </a:rPr>
              <a:t>indeks</a:t>
            </a:r>
            <a:r>
              <a:rPr lang="en-US" sz="28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  <a:ea typeface="Cambria" pitchFamily="18" charset="0"/>
              </a:rPr>
              <a:t>hanya</a:t>
            </a:r>
            <a:r>
              <a:rPr lang="en-US" sz="28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  <a:ea typeface="Cambria" pitchFamily="18" charset="0"/>
              </a:rPr>
              <a:t>satu</a:t>
            </a:r>
            <a:r>
              <a:rPr lang="en-US" sz="2800" dirty="0" smtClean="0">
                <a:latin typeface="Cambria" pitchFamily="18" charset="0"/>
                <a:ea typeface="Cambria" pitchFamily="18" charset="0"/>
              </a:rPr>
              <a:t>.</a:t>
            </a:r>
          </a:p>
          <a:p>
            <a:r>
              <a:rPr lang="en-US" sz="2800" dirty="0" err="1" smtClean="0">
                <a:latin typeface="Cambria" pitchFamily="18" charset="0"/>
                <a:ea typeface="Cambria" pitchFamily="18" charset="0"/>
              </a:rPr>
              <a:t>Sebelum</a:t>
            </a:r>
            <a:r>
              <a:rPr lang="en-US" sz="28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  <a:ea typeface="Cambria" pitchFamily="18" charset="0"/>
              </a:rPr>
              <a:t>digunakan</a:t>
            </a:r>
            <a:r>
              <a:rPr lang="en-US" sz="2800" dirty="0" smtClean="0">
                <a:latin typeface="Cambria" pitchFamily="18" charset="0"/>
                <a:ea typeface="Cambria" pitchFamily="18" charset="0"/>
              </a:rPr>
              <a:t>, </a:t>
            </a:r>
            <a:r>
              <a:rPr lang="en-US" sz="2800" dirty="0" err="1" smtClean="0">
                <a:latin typeface="Cambria" pitchFamily="18" charset="0"/>
                <a:ea typeface="Cambria" pitchFamily="18" charset="0"/>
              </a:rPr>
              <a:t>variabel</a:t>
            </a:r>
            <a:r>
              <a:rPr lang="en-US" sz="2800" dirty="0" smtClean="0">
                <a:latin typeface="Cambria" pitchFamily="18" charset="0"/>
                <a:ea typeface="Cambria" pitchFamily="18" charset="0"/>
              </a:rPr>
              <a:t> array </a:t>
            </a:r>
            <a:r>
              <a:rPr lang="en-US" sz="2800" dirty="0" err="1" smtClean="0">
                <a:latin typeface="Cambria" pitchFamily="18" charset="0"/>
                <a:ea typeface="Cambria" pitchFamily="18" charset="0"/>
              </a:rPr>
              <a:t>harus</a:t>
            </a:r>
            <a:r>
              <a:rPr lang="en-US" sz="28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  <a:ea typeface="Cambria" pitchFamily="18" charset="0"/>
              </a:rPr>
              <a:t>dideklarasikan</a:t>
            </a:r>
            <a:r>
              <a:rPr lang="en-US" sz="2800" dirty="0" smtClean="0">
                <a:latin typeface="Cambria" pitchFamily="18" charset="0"/>
                <a:ea typeface="Cambria" pitchFamily="18" charset="0"/>
              </a:rPr>
              <a:t>.</a:t>
            </a:r>
          </a:p>
          <a:p>
            <a:r>
              <a:rPr lang="en-US" sz="2800" dirty="0" err="1" smtClean="0">
                <a:latin typeface="Cambria" pitchFamily="18" charset="0"/>
                <a:ea typeface="Cambria" pitchFamily="18" charset="0"/>
              </a:rPr>
              <a:t>Bentuk</a:t>
            </a:r>
            <a:r>
              <a:rPr lang="en-US" sz="28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  <a:ea typeface="Cambria" pitchFamily="18" charset="0"/>
              </a:rPr>
              <a:t>umum</a:t>
            </a:r>
            <a:r>
              <a:rPr lang="en-US" sz="28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  <a:ea typeface="Cambria" pitchFamily="18" charset="0"/>
              </a:rPr>
              <a:t>deklarasi</a:t>
            </a:r>
            <a:r>
              <a:rPr lang="en-US" sz="2800" dirty="0" smtClean="0">
                <a:latin typeface="Cambria" pitchFamily="18" charset="0"/>
                <a:ea typeface="Cambria" pitchFamily="18" charset="0"/>
              </a:rPr>
              <a:t> :</a:t>
            </a:r>
          </a:p>
          <a:p>
            <a:pPr marL="0" indent="0">
              <a:buNone/>
            </a:pPr>
            <a:r>
              <a:rPr lang="en-US" sz="2800" dirty="0" smtClean="0">
                <a:latin typeface="Cambria" pitchFamily="18" charset="0"/>
                <a:ea typeface="Cambria" pitchFamily="18" charset="0"/>
              </a:rPr>
              <a:t>	</a:t>
            </a:r>
            <a:r>
              <a:rPr lang="en-US" sz="2800" dirty="0" err="1" smtClean="0">
                <a:latin typeface="Cambria" pitchFamily="18" charset="0"/>
                <a:ea typeface="Cambria" pitchFamily="18" charset="0"/>
              </a:rPr>
              <a:t>Tipe_data</a:t>
            </a:r>
            <a:r>
              <a:rPr lang="en-US" sz="28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  <a:ea typeface="Cambria" pitchFamily="18" charset="0"/>
              </a:rPr>
              <a:t>nama_var_array</a:t>
            </a:r>
            <a:r>
              <a:rPr lang="en-US" sz="2800" dirty="0" smtClean="0">
                <a:latin typeface="Cambria" pitchFamily="18" charset="0"/>
                <a:ea typeface="Cambria" pitchFamily="18" charset="0"/>
              </a:rPr>
              <a:t>[</a:t>
            </a:r>
            <a:r>
              <a:rPr lang="en-US" sz="2800" dirty="0" err="1" smtClean="0">
                <a:latin typeface="Cambria" pitchFamily="18" charset="0"/>
                <a:ea typeface="Cambria" pitchFamily="18" charset="0"/>
              </a:rPr>
              <a:t>ukuran</a:t>
            </a:r>
            <a:r>
              <a:rPr lang="en-US" sz="2800" dirty="0" smtClean="0">
                <a:latin typeface="Cambria" pitchFamily="18" charset="0"/>
                <a:ea typeface="Cambria" pitchFamily="18" charset="0"/>
              </a:rPr>
              <a:t>];</a:t>
            </a:r>
          </a:p>
          <a:p>
            <a:pPr marL="0" indent="0">
              <a:buNone/>
            </a:pP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smtClean="0">
                <a:latin typeface="Cambria" pitchFamily="18" charset="0"/>
                <a:ea typeface="Cambria" pitchFamily="18" charset="0"/>
              </a:rPr>
              <a:t>          </a:t>
            </a:r>
            <a:r>
              <a:rPr lang="en-US" sz="2800" dirty="0" err="1" smtClean="0">
                <a:latin typeface="Cambria" pitchFamily="18" charset="0"/>
                <a:ea typeface="Cambria" pitchFamily="18" charset="0"/>
              </a:rPr>
              <a:t>int</a:t>
            </a:r>
            <a:r>
              <a:rPr lang="en-US" sz="28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  <a:ea typeface="Cambria" pitchFamily="18" charset="0"/>
              </a:rPr>
              <a:t>nilai</a:t>
            </a:r>
            <a:r>
              <a:rPr lang="en-US" sz="2800" dirty="0" smtClean="0">
                <a:latin typeface="Cambria" pitchFamily="18" charset="0"/>
                <a:ea typeface="Cambria" pitchFamily="18" charset="0"/>
              </a:rPr>
              <a:t>[10];</a:t>
            </a:r>
          </a:p>
          <a:p>
            <a:pPr marL="0" indent="0">
              <a:buNone/>
            </a:pPr>
            <a:r>
              <a:rPr lang="en-US" sz="2800" dirty="0" err="1">
                <a:latin typeface="Cambria" pitchFamily="18" charset="0"/>
                <a:ea typeface="Cambria" pitchFamily="18" charset="0"/>
              </a:rPr>
              <a:t>d</a:t>
            </a:r>
            <a:r>
              <a:rPr lang="en-US" sz="2800" dirty="0" err="1" smtClean="0">
                <a:latin typeface="Cambria" pitchFamily="18" charset="0"/>
                <a:ea typeface="Cambria" pitchFamily="18" charset="0"/>
              </a:rPr>
              <a:t>engan</a:t>
            </a:r>
            <a:r>
              <a:rPr lang="en-US" sz="28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  <a:ea typeface="Cambria" pitchFamily="18" charset="0"/>
              </a:rPr>
              <a:t>deklarasi</a:t>
            </a:r>
            <a:r>
              <a:rPr lang="en-US" sz="28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  <a:ea typeface="Cambria" pitchFamily="18" charset="0"/>
              </a:rPr>
              <a:t>tersebut</a:t>
            </a:r>
            <a:r>
              <a:rPr lang="en-US" sz="2800" dirty="0" smtClean="0">
                <a:latin typeface="Cambria" pitchFamily="18" charset="0"/>
                <a:ea typeface="Cambria" pitchFamily="18" charset="0"/>
              </a:rPr>
              <a:t>, </a:t>
            </a:r>
            <a:r>
              <a:rPr lang="en-US" sz="2800" dirty="0" err="1" smtClean="0">
                <a:latin typeface="Cambria" pitchFamily="18" charset="0"/>
                <a:ea typeface="Cambria" pitchFamily="18" charset="0"/>
              </a:rPr>
              <a:t>maka</a:t>
            </a:r>
            <a:r>
              <a:rPr lang="en-US" sz="28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  <a:ea typeface="Cambria" pitchFamily="18" charset="0"/>
              </a:rPr>
              <a:t>akan</a:t>
            </a:r>
            <a:r>
              <a:rPr lang="en-US" sz="28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  <a:ea typeface="Cambria" pitchFamily="18" charset="0"/>
              </a:rPr>
              <a:t>disiapkan</a:t>
            </a:r>
            <a:r>
              <a:rPr lang="en-US" sz="28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  <a:ea typeface="Cambria" pitchFamily="18" charset="0"/>
              </a:rPr>
              <a:t>lokasi</a:t>
            </a:r>
            <a:r>
              <a:rPr lang="en-US" sz="28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  <a:ea typeface="Cambria" pitchFamily="18" charset="0"/>
              </a:rPr>
              <a:t>memori</a:t>
            </a:r>
            <a:r>
              <a:rPr lang="en-US" sz="28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  <a:ea typeface="Cambria" pitchFamily="18" charset="0"/>
              </a:rPr>
              <a:t>untuk</a:t>
            </a:r>
            <a:r>
              <a:rPr lang="en-US" sz="28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  <a:ea typeface="Cambria" pitchFamily="18" charset="0"/>
              </a:rPr>
              <a:t>variabel</a:t>
            </a:r>
            <a:r>
              <a:rPr lang="en-US" sz="2800" dirty="0" smtClean="0">
                <a:latin typeface="Cambria" pitchFamily="18" charset="0"/>
                <a:ea typeface="Cambria" pitchFamily="18" charset="0"/>
              </a:rPr>
              <a:t> array </a:t>
            </a:r>
            <a:r>
              <a:rPr lang="en-US" sz="2800" dirty="0" err="1" smtClean="0">
                <a:latin typeface="Cambria" pitchFamily="18" charset="0"/>
                <a:ea typeface="Cambria" pitchFamily="18" charset="0"/>
              </a:rPr>
              <a:t>sebanyak</a:t>
            </a:r>
            <a:r>
              <a:rPr lang="en-US" sz="2800" dirty="0" smtClean="0">
                <a:latin typeface="Cambria" pitchFamily="18" charset="0"/>
                <a:ea typeface="Cambria" pitchFamily="18" charset="0"/>
              </a:rPr>
              <a:t> 10 :</a:t>
            </a:r>
          </a:p>
          <a:p>
            <a:pPr marL="0" indent="0">
              <a:buNone/>
            </a:pPr>
            <a:endParaRPr lang="en-US" sz="2800" dirty="0">
              <a:latin typeface="Cambria" pitchFamily="18" charset="0"/>
              <a:ea typeface="Cambria" pitchFamily="18" charset="0"/>
            </a:endParaRPr>
          </a:p>
          <a:p>
            <a:pPr marL="0" indent="0">
              <a:buNone/>
            </a:pPr>
            <a:r>
              <a:rPr lang="en-US" sz="2800" dirty="0" smtClean="0">
                <a:latin typeface="Cambria" pitchFamily="18" charset="0"/>
                <a:ea typeface="Cambria" pitchFamily="18" charset="0"/>
              </a:rPr>
              <a:t> </a:t>
            </a:r>
          </a:p>
          <a:p>
            <a:pPr marL="0" indent="0">
              <a:buNone/>
            </a:pPr>
            <a:endParaRPr lang="en-US" sz="2800" dirty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1135714"/>
              </p:ext>
            </p:extLst>
          </p:nvPr>
        </p:nvGraphicFramePr>
        <p:xfrm>
          <a:off x="1219200" y="5257800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cxnSp>
        <p:nvCxnSpPr>
          <p:cNvPr id="7" name="Straight Arrow Connector 6"/>
          <p:cNvCxnSpPr/>
          <p:nvPr/>
        </p:nvCxnSpPr>
        <p:spPr>
          <a:xfrm>
            <a:off x="7162800" y="5486400"/>
            <a:ext cx="762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518400" y="5029200"/>
            <a:ext cx="15018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Cambria" pitchFamily="18" charset="0"/>
                <a:ea typeface="Cambria" pitchFamily="18" charset="0"/>
              </a:rPr>
              <a:t>Elemen</a:t>
            </a:r>
            <a:r>
              <a:rPr lang="en-US" dirty="0" smtClean="0">
                <a:latin typeface="Cambria" pitchFamily="18" charset="0"/>
                <a:ea typeface="Cambria" pitchFamily="18" charset="0"/>
              </a:rPr>
              <a:t> array</a:t>
            </a:r>
            <a:endParaRPr lang="en-US" dirty="0">
              <a:latin typeface="Cambria" pitchFamily="18" charset="0"/>
              <a:ea typeface="Cambria" pitchFamily="18" charset="0"/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6934200" y="5791200"/>
            <a:ext cx="9144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357533" y="5873234"/>
            <a:ext cx="8370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Cambria" pitchFamily="18" charset="0"/>
                <a:ea typeface="Cambria" pitchFamily="18" charset="0"/>
              </a:rPr>
              <a:t>indeks</a:t>
            </a:r>
            <a:endParaRPr lang="en-US" dirty="0">
              <a:latin typeface="Cambria" pitchFamily="18" charset="0"/>
              <a:ea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306945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Cambria" pitchFamily="18" charset="0"/>
                <a:ea typeface="Cambria" pitchFamily="18" charset="0"/>
              </a:rPr>
              <a:t>Mengakses</a:t>
            </a:r>
            <a:r>
              <a:rPr lang="en-US" dirty="0" smtClean="0">
                <a:latin typeface="Cambria" pitchFamily="18" charset="0"/>
                <a:ea typeface="Cambria" pitchFamily="18" charset="0"/>
              </a:rPr>
              <a:t> Array 1 </a:t>
            </a:r>
            <a:r>
              <a:rPr lang="en-US" dirty="0" err="1" smtClean="0">
                <a:latin typeface="Cambria" pitchFamily="18" charset="0"/>
                <a:ea typeface="Cambria" pitchFamily="18" charset="0"/>
              </a:rPr>
              <a:t>Dimensi</a:t>
            </a:r>
            <a:endParaRPr lang="en-US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lnSpcReduction="10000"/>
          </a:bodyPr>
          <a:lstStyle/>
          <a:p>
            <a:r>
              <a:rPr lang="en-US" dirty="0" err="1" smtClean="0">
                <a:latin typeface="Cambria" pitchFamily="18" charset="0"/>
                <a:ea typeface="Cambria" pitchFamily="18" charset="0"/>
              </a:rPr>
              <a:t>Nama_var_array</a:t>
            </a:r>
            <a:r>
              <a:rPr lang="en-US" dirty="0" smtClean="0">
                <a:latin typeface="Cambria" pitchFamily="18" charset="0"/>
                <a:ea typeface="Cambria" pitchFamily="18" charset="0"/>
              </a:rPr>
              <a:t>[</a:t>
            </a:r>
            <a:r>
              <a:rPr lang="en-US" dirty="0" err="1" smtClean="0">
                <a:latin typeface="Cambria" pitchFamily="18" charset="0"/>
                <a:ea typeface="Cambria" pitchFamily="18" charset="0"/>
              </a:rPr>
              <a:t>indeks</a:t>
            </a:r>
            <a:r>
              <a:rPr lang="en-US" dirty="0" smtClean="0">
                <a:latin typeface="Cambria" pitchFamily="18" charset="0"/>
                <a:ea typeface="Cambria" pitchFamily="18" charset="0"/>
              </a:rPr>
              <a:t>];</a:t>
            </a:r>
          </a:p>
          <a:p>
            <a:r>
              <a:rPr lang="en-US" dirty="0" err="1" smtClean="0">
                <a:latin typeface="Cambria" pitchFamily="18" charset="0"/>
                <a:ea typeface="Cambria" pitchFamily="18" charset="0"/>
              </a:rPr>
              <a:t>Contoh</a:t>
            </a:r>
            <a:r>
              <a:rPr lang="en-US" dirty="0" smtClean="0">
                <a:latin typeface="Cambria" pitchFamily="18" charset="0"/>
                <a:ea typeface="Cambria" pitchFamily="18" charset="0"/>
              </a:rPr>
              <a:t> :</a:t>
            </a:r>
          </a:p>
          <a:p>
            <a:pPr marL="0" indent="0">
              <a:buNone/>
            </a:pPr>
            <a:r>
              <a:rPr lang="en-US" dirty="0" err="1" smtClean="0">
                <a:latin typeface="Cambria" pitchFamily="18" charset="0"/>
                <a:ea typeface="Cambria" pitchFamily="18" charset="0"/>
              </a:rPr>
              <a:t>Nilai</a:t>
            </a:r>
            <a:r>
              <a:rPr lang="en-US" dirty="0" smtClean="0">
                <a:latin typeface="Cambria" pitchFamily="18" charset="0"/>
                <a:ea typeface="Cambria" pitchFamily="18" charset="0"/>
              </a:rPr>
              <a:t>[3] </a:t>
            </a:r>
            <a:r>
              <a:rPr lang="en-US" dirty="0" smtClean="0">
                <a:latin typeface="Cambria" pitchFamily="18" charset="0"/>
                <a:ea typeface="Cambria" pitchFamily="18" charset="0"/>
                <a:sym typeface="Wingdings" pitchFamily="2" charset="2"/>
              </a:rPr>
              <a:t> </a:t>
            </a:r>
            <a:r>
              <a:rPr lang="en-US" dirty="0" err="1" smtClean="0">
                <a:latin typeface="Cambria" pitchFamily="18" charset="0"/>
                <a:ea typeface="Cambria" pitchFamily="18" charset="0"/>
                <a:sym typeface="Wingdings" pitchFamily="2" charset="2"/>
              </a:rPr>
              <a:t>berarti</a:t>
            </a:r>
            <a:r>
              <a:rPr lang="en-US" dirty="0" smtClean="0">
                <a:latin typeface="Cambria" pitchFamily="18" charset="0"/>
                <a:ea typeface="Cambria" pitchFamily="18" charset="0"/>
                <a:sym typeface="Wingdings" pitchFamily="2" charset="2"/>
              </a:rPr>
              <a:t> </a:t>
            </a:r>
            <a:r>
              <a:rPr lang="en-US" dirty="0" err="1" smtClean="0">
                <a:latin typeface="Cambria" pitchFamily="18" charset="0"/>
                <a:ea typeface="Cambria" pitchFamily="18" charset="0"/>
                <a:sym typeface="Wingdings" pitchFamily="2" charset="2"/>
              </a:rPr>
              <a:t>mengakses</a:t>
            </a:r>
            <a:r>
              <a:rPr lang="en-US" dirty="0" smtClean="0">
                <a:latin typeface="Cambria" pitchFamily="18" charset="0"/>
                <a:ea typeface="Cambria" pitchFamily="18" charset="0"/>
                <a:sym typeface="Wingdings" pitchFamily="2" charset="2"/>
              </a:rPr>
              <a:t>/</a:t>
            </a:r>
            <a:r>
              <a:rPr lang="en-US" dirty="0" err="1" smtClean="0">
                <a:latin typeface="Cambria" pitchFamily="18" charset="0"/>
                <a:ea typeface="Cambria" pitchFamily="18" charset="0"/>
                <a:sym typeface="Wingdings" pitchFamily="2" charset="2"/>
              </a:rPr>
              <a:t>mengambil</a:t>
            </a:r>
            <a:r>
              <a:rPr lang="en-US" dirty="0" smtClean="0">
                <a:latin typeface="Cambria" pitchFamily="18" charset="0"/>
                <a:ea typeface="Cambria" pitchFamily="18" charset="0"/>
                <a:sym typeface="Wingdings" pitchFamily="2" charset="2"/>
              </a:rPr>
              <a:t> </a:t>
            </a:r>
            <a:r>
              <a:rPr lang="en-US" dirty="0" err="1" smtClean="0">
                <a:latin typeface="Cambria" pitchFamily="18" charset="0"/>
                <a:ea typeface="Cambria" pitchFamily="18" charset="0"/>
                <a:sym typeface="Wingdings" pitchFamily="2" charset="2"/>
              </a:rPr>
              <a:t>elemen</a:t>
            </a:r>
            <a:r>
              <a:rPr lang="en-US" dirty="0" smtClean="0">
                <a:latin typeface="Cambria" pitchFamily="18" charset="0"/>
                <a:ea typeface="Cambria" pitchFamily="18" charset="0"/>
                <a:sym typeface="Wingdings" pitchFamily="2" charset="2"/>
              </a:rPr>
              <a:t> </a:t>
            </a:r>
            <a:r>
              <a:rPr lang="en-US" dirty="0" err="1" smtClean="0">
                <a:latin typeface="Cambria" pitchFamily="18" charset="0"/>
                <a:ea typeface="Cambria" pitchFamily="18" charset="0"/>
                <a:sym typeface="Wingdings" pitchFamily="2" charset="2"/>
              </a:rPr>
              <a:t>dari</a:t>
            </a:r>
            <a:r>
              <a:rPr lang="en-US" dirty="0" smtClean="0">
                <a:latin typeface="Cambria" pitchFamily="18" charset="0"/>
                <a:ea typeface="Cambria" pitchFamily="18" charset="0"/>
                <a:sym typeface="Wingdings" pitchFamily="2" charset="2"/>
              </a:rPr>
              <a:t> </a:t>
            </a:r>
            <a:r>
              <a:rPr lang="en-US" dirty="0" err="1" smtClean="0">
                <a:latin typeface="Cambria" pitchFamily="18" charset="0"/>
                <a:ea typeface="Cambria" pitchFamily="18" charset="0"/>
                <a:sym typeface="Wingdings" pitchFamily="2" charset="2"/>
              </a:rPr>
              <a:t>variabel</a:t>
            </a:r>
            <a:r>
              <a:rPr lang="en-US" dirty="0" smtClean="0">
                <a:latin typeface="Cambria" pitchFamily="18" charset="0"/>
                <a:ea typeface="Cambria" pitchFamily="18" charset="0"/>
                <a:sym typeface="Wingdings" pitchFamily="2" charset="2"/>
              </a:rPr>
              <a:t> array yang </a:t>
            </a:r>
            <a:r>
              <a:rPr lang="en-US" dirty="0" err="1" smtClean="0">
                <a:latin typeface="Cambria" pitchFamily="18" charset="0"/>
                <a:ea typeface="Cambria" pitchFamily="18" charset="0"/>
                <a:sym typeface="Wingdings" pitchFamily="2" charset="2"/>
              </a:rPr>
              <a:t>berada</a:t>
            </a:r>
            <a:r>
              <a:rPr lang="en-US" dirty="0" smtClean="0">
                <a:latin typeface="Cambria" pitchFamily="18" charset="0"/>
                <a:ea typeface="Cambria" pitchFamily="18" charset="0"/>
                <a:sym typeface="Wingdings" pitchFamily="2" charset="2"/>
              </a:rPr>
              <a:t> </a:t>
            </a:r>
            <a:r>
              <a:rPr lang="en-US" dirty="0" err="1" smtClean="0">
                <a:latin typeface="Cambria" pitchFamily="18" charset="0"/>
                <a:ea typeface="Cambria" pitchFamily="18" charset="0"/>
                <a:sym typeface="Wingdings" pitchFamily="2" charset="2"/>
              </a:rPr>
              <a:t>pada</a:t>
            </a:r>
            <a:r>
              <a:rPr lang="en-US" dirty="0" smtClean="0">
                <a:latin typeface="Cambria" pitchFamily="18" charset="0"/>
                <a:ea typeface="Cambria" pitchFamily="18" charset="0"/>
                <a:sym typeface="Wingdings" pitchFamily="2" charset="2"/>
              </a:rPr>
              <a:t> </a:t>
            </a:r>
            <a:r>
              <a:rPr lang="en-US" dirty="0" err="1" smtClean="0">
                <a:latin typeface="Cambria" pitchFamily="18" charset="0"/>
                <a:ea typeface="Cambria" pitchFamily="18" charset="0"/>
                <a:sym typeface="Wingdings" pitchFamily="2" charset="2"/>
              </a:rPr>
              <a:t>posisi</a:t>
            </a:r>
            <a:r>
              <a:rPr lang="en-US" dirty="0" smtClean="0">
                <a:latin typeface="Cambria" pitchFamily="18" charset="0"/>
                <a:ea typeface="Cambria" pitchFamily="18" charset="0"/>
                <a:sym typeface="Wingdings" pitchFamily="2" charset="2"/>
              </a:rPr>
              <a:t> ke-3.</a:t>
            </a:r>
          </a:p>
          <a:p>
            <a:pPr marL="0" indent="0">
              <a:buNone/>
            </a:pPr>
            <a:r>
              <a:rPr lang="en-US" dirty="0" err="1">
                <a:latin typeface="Cambria" pitchFamily="18" charset="0"/>
                <a:ea typeface="Cambria" pitchFamily="18" charset="0"/>
                <a:sym typeface="Wingdings" pitchFamily="2" charset="2"/>
              </a:rPr>
              <a:t>c</a:t>
            </a:r>
            <a:r>
              <a:rPr lang="en-US" dirty="0" err="1" smtClean="0">
                <a:latin typeface="Cambria" pitchFamily="18" charset="0"/>
                <a:ea typeface="Cambria" pitchFamily="18" charset="0"/>
                <a:sym typeface="Wingdings" pitchFamily="2" charset="2"/>
              </a:rPr>
              <a:t>in</a:t>
            </a:r>
            <a:r>
              <a:rPr lang="en-US" dirty="0" smtClean="0">
                <a:latin typeface="Cambria" pitchFamily="18" charset="0"/>
                <a:ea typeface="Cambria" pitchFamily="18" charset="0"/>
                <a:sym typeface="Wingdings" pitchFamily="2" charset="2"/>
              </a:rPr>
              <a:t>&gt;&gt;</a:t>
            </a:r>
            <a:r>
              <a:rPr lang="en-US" dirty="0" err="1" smtClean="0">
                <a:latin typeface="Cambria" pitchFamily="18" charset="0"/>
                <a:ea typeface="Cambria" pitchFamily="18" charset="0"/>
                <a:sym typeface="Wingdings" pitchFamily="2" charset="2"/>
              </a:rPr>
              <a:t>nilai</a:t>
            </a:r>
            <a:r>
              <a:rPr lang="en-US" dirty="0" smtClean="0">
                <a:latin typeface="Cambria" pitchFamily="18" charset="0"/>
                <a:ea typeface="Cambria" pitchFamily="18" charset="0"/>
                <a:sym typeface="Wingdings" pitchFamily="2" charset="2"/>
              </a:rPr>
              <a:t>[3]; </a:t>
            </a:r>
            <a:r>
              <a:rPr lang="en-US" dirty="0" err="1" smtClean="0">
                <a:latin typeface="Cambria" pitchFamily="18" charset="0"/>
                <a:ea typeface="Cambria" pitchFamily="18" charset="0"/>
                <a:sym typeface="Wingdings" pitchFamily="2" charset="2"/>
              </a:rPr>
              <a:t>membaca</a:t>
            </a:r>
            <a:r>
              <a:rPr lang="en-US" dirty="0" smtClean="0">
                <a:latin typeface="Cambria" pitchFamily="18" charset="0"/>
                <a:ea typeface="Cambria" pitchFamily="18" charset="0"/>
                <a:sym typeface="Wingdings" pitchFamily="2" charset="2"/>
              </a:rPr>
              <a:t> </a:t>
            </a:r>
            <a:r>
              <a:rPr lang="en-US" dirty="0" err="1" smtClean="0">
                <a:latin typeface="Cambria" pitchFamily="18" charset="0"/>
                <a:ea typeface="Cambria" pitchFamily="18" charset="0"/>
                <a:sym typeface="Wingdings" pitchFamily="2" charset="2"/>
              </a:rPr>
              <a:t>elemen</a:t>
            </a:r>
            <a:r>
              <a:rPr lang="en-US" dirty="0" smtClean="0">
                <a:latin typeface="Cambria" pitchFamily="18" charset="0"/>
                <a:ea typeface="Cambria" pitchFamily="18" charset="0"/>
                <a:sym typeface="Wingdings" pitchFamily="2" charset="2"/>
              </a:rPr>
              <a:t> array </a:t>
            </a:r>
            <a:r>
              <a:rPr lang="en-US" dirty="0" err="1" smtClean="0">
                <a:latin typeface="Cambria" pitchFamily="18" charset="0"/>
                <a:ea typeface="Cambria" pitchFamily="18" charset="0"/>
                <a:sym typeface="Wingdings" pitchFamily="2" charset="2"/>
              </a:rPr>
              <a:t>posisi</a:t>
            </a:r>
            <a:r>
              <a:rPr lang="en-US" dirty="0" smtClean="0">
                <a:latin typeface="Cambria" pitchFamily="18" charset="0"/>
                <a:ea typeface="Cambria" pitchFamily="18" charset="0"/>
                <a:sym typeface="Wingdings" pitchFamily="2" charset="2"/>
              </a:rPr>
              <a:t> ke-3.</a:t>
            </a:r>
          </a:p>
          <a:p>
            <a:pPr marL="0" indent="0">
              <a:buNone/>
            </a:pPr>
            <a:endParaRPr lang="en-US" dirty="0" smtClean="0">
              <a:latin typeface="Cambria" pitchFamily="18" charset="0"/>
              <a:ea typeface="Cambria" pitchFamily="18" charset="0"/>
              <a:sym typeface="Wingdings" pitchFamily="2" charset="2"/>
            </a:endParaRPr>
          </a:p>
          <a:p>
            <a:pPr marL="0" indent="0">
              <a:buNone/>
            </a:pPr>
            <a:r>
              <a:rPr lang="en-US" b="1" dirty="0" err="1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  <a:sym typeface="Wingdings" pitchFamily="2" charset="2"/>
              </a:rPr>
              <a:t>Bagaimana</a:t>
            </a:r>
            <a:r>
              <a:rPr lang="en-US" b="1" dirty="0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  <a:sym typeface="Wingdings" pitchFamily="2" charset="2"/>
              </a:rPr>
              <a:t>membaca</a:t>
            </a:r>
            <a:r>
              <a:rPr lang="en-US" b="1" dirty="0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  <a:sym typeface="Wingdings" pitchFamily="2" charset="2"/>
              </a:rPr>
              <a:t> array </a:t>
            </a:r>
            <a:r>
              <a:rPr lang="en-US" b="1" dirty="0" err="1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  <a:sym typeface="Wingdings" pitchFamily="2" charset="2"/>
              </a:rPr>
              <a:t>posisi</a:t>
            </a:r>
            <a:r>
              <a:rPr lang="en-US" b="1" dirty="0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  <a:sym typeface="Wingdings" pitchFamily="2" charset="2"/>
              </a:rPr>
              <a:t>ke</a:t>
            </a:r>
            <a:r>
              <a:rPr lang="en-US" b="1" dirty="0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  <a:sym typeface="Wingdings" pitchFamily="2" charset="2"/>
              </a:rPr>
              <a:t>-i?</a:t>
            </a:r>
          </a:p>
          <a:p>
            <a:pPr marL="0" indent="0">
              <a:buNone/>
            </a:pPr>
            <a:endParaRPr lang="en-US" dirty="0" smtClean="0">
              <a:latin typeface="Cambria" pitchFamily="18" charset="0"/>
              <a:ea typeface="Cambria" pitchFamily="18" charset="0"/>
              <a:sym typeface="Wingdings" pitchFamily="2" charset="2"/>
            </a:endParaRPr>
          </a:p>
          <a:p>
            <a:pPr marL="0" indent="0">
              <a:buNone/>
            </a:pPr>
            <a:endParaRPr lang="en-US" dirty="0">
              <a:latin typeface="Cambria" pitchFamily="18" charset="0"/>
              <a:ea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061005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mbria" pitchFamily="18" charset="0"/>
                <a:ea typeface="Cambria" pitchFamily="18" charset="0"/>
              </a:rPr>
              <a:t>Array 2 </a:t>
            </a:r>
            <a:r>
              <a:rPr lang="en-US" dirty="0" err="1" smtClean="0">
                <a:latin typeface="Cambria" pitchFamily="18" charset="0"/>
                <a:ea typeface="Cambria" pitchFamily="18" charset="0"/>
              </a:rPr>
              <a:t>Dimensi</a:t>
            </a:r>
            <a:endParaRPr lang="en-US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>
                <a:latin typeface="Cambria" pitchFamily="18" charset="0"/>
                <a:ea typeface="Cambria" pitchFamily="18" charset="0"/>
              </a:rPr>
              <a:t>Digambarkan</a:t>
            </a:r>
            <a:r>
              <a:rPr lang="en-US" sz="24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  <a:ea typeface="Cambria" pitchFamily="18" charset="0"/>
              </a:rPr>
              <a:t>sebagai</a:t>
            </a:r>
            <a:r>
              <a:rPr lang="en-US" sz="24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  <a:ea typeface="Cambria" pitchFamily="18" charset="0"/>
              </a:rPr>
              <a:t>matriks</a:t>
            </a:r>
            <a:r>
              <a:rPr lang="en-US" sz="2400" dirty="0" smtClean="0">
                <a:latin typeface="Cambria" pitchFamily="18" charset="0"/>
                <a:ea typeface="Cambria" pitchFamily="18" charset="0"/>
              </a:rPr>
              <a:t>, </a:t>
            </a:r>
            <a:r>
              <a:rPr lang="en-US" sz="2400" dirty="0" err="1" smtClean="0">
                <a:latin typeface="Cambria" pitchFamily="18" charset="0"/>
                <a:ea typeface="Cambria" pitchFamily="18" charset="0"/>
              </a:rPr>
              <a:t>terdiri</a:t>
            </a:r>
            <a:r>
              <a:rPr lang="en-US" sz="24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  <a:ea typeface="Cambria" pitchFamily="18" charset="0"/>
              </a:rPr>
              <a:t>dari</a:t>
            </a:r>
            <a:r>
              <a:rPr lang="en-US" sz="24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  <a:ea typeface="Cambria" pitchFamily="18" charset="0"/>
              </a:rPr>
              <a:t>beberapa</a:t>
            </a:r>
            <a:r>
              <a:rPr lang="en-US" sz="24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  <a:ea typeface="Cambria" pitchFamily="18" charset="0"/>
              </a:rPr>
              <a:t>baris</a:t>
            </a:r>
            <a:r>
              <a:rPr lang="en-US" sz="24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  <a:ea typeface="Cambria" pitchFamily="18" charset="0"/>
              </a:rPr>
              <a:t>dan</a:t>
            </a:r>
            <a:r>
              <a:rPr lang="en-US" sz="24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  <a:ea typeface="Cambria" pitchFamily="18" charset="0"/>
              </a:rPr>
              <a:t>kolom</a:t>
            </a:r>
            <a:r>
              <a:rPr lang="en-US" sz="2400" dirty="0" smtClean="0">
                <a:latin typeface="Cambria" pitchFamily="18" charset="0"/>
                <a:ea typeface="Cambria" pitchFamily="18" charset="0"/>
              </a:rPr>
              <a:t>. </a:t>
            </a:r>
          </a:p>
          <a:p>
            <a:r>
              <a:rPr lang="en-US" sz="2400" dirty="0" err="1" smtClean="0">
                <a:latin typeface="Cambria" pitchFamily="18" charset="0"/>
                <a:ea typeface="Cambria" pitchFamily="18" charset="0"/>
              </a:rPr>
              <a:t>Bentuk</a:t>
            </a:r>
            <a:r>
              <a:rPr lang="en-US" sz="24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  <a:ea typeface="Cambria" pitchFamily="18" charset="0"/>
              </a:rPr>
              <a:t>umum</a:t>
            </a:r>
            <a:r>
              <a:rPr lang="en-US" sz="24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  <a:ea typeface="Cambria" pitchFamily="18" charset="0"/>
              </a:rPr>
              <a:t>deklarasi</a:t>
            </a:r>
            <a:r>
              <a:rPr lang="en-US" sz="2400" dirty="0" smtClean="0">
                <a:latin typeface="Cambria" pitchFamily="18" charset="0"/>
                <a:ea typeface="Cambria" pitchFamily="18" charset="0"/>
              </a:rPr>
              <a:t> :</a:t>
            </a:r>
          </a:p>
          <a:p>
            <a:pPr marL="0" indent="0">
              <a:buNone/>
            </a:pP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smtClean="0">
                <a:latin typeface="Cambria" pitchFamily="18" charset="0"/>
                <a:ea typeface="Cambria" pitchFamily="18" charset="0"/>
              </a:rPr>
              <a:t>    </a:t>
            </a:r>
            <a:r>
              <a:rPr lang="en-US" sz="2200" b="1" dirty="0" err="1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Tipe_data</a:t>
            </a:r>
            <a:r>
              <a:rPr lang="en-US" sz="2200" b="1" dirty="0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sz="2200" b="1" dirty="0" err="1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nama_var_array</a:t>
            </a:r>
            <a:r>
              <a:rPr lang="en-US" sz="2200" b="1" dirty="0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[</a:t>
            </a:r>
            <a:r>
              <a:rPr lang="en-US" sz="2200" b="1" dirty="0" err="1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banyak_baris</a:t>
            </a:r>
            <a:r>
              <a:rPr lang="en-US" sz="2200" b="1" dirty="0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][</a:t>
            </a:r>
            <a:r>
              <a:rPr lang="en-US" sz="2200" b="1" dirty="0" err="1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banyak_kolom</a:t>
            </a:r>
            <a:r>
              <a:rPr lang="en-US" sz="2200" b="1" dirty="0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];</a:t>
            </a:r>
          </a:p>
          <a:p>
            <a:pPr lvl="1"/>
            <a:r>
              <a:rPr lang="en-US" sz="1900" dirty="0" err="1">
                <a:latin typeface="Cambria" pitchFamily="18" charset="0"/>
                <a:ea typeface="Cambria" pitchFamily="18" charset="0"/>
              </a:rPr>
              <a:t>Tipe</a:t>
            </a:r>
            <a:r>
              <a:rPr lang="en-US" sz="1900" dirty="0">
                <a:latin typeface="Cambria" pitchFamily="18" charset="0"/>
                <a:ea typeface="Cambria" pitchFamily="18" charset="0"/>
              </a:rPr>
              <a:t> data: </a:t>
            </a:r>
            <a:r>
              <a:rPr lang="en-US" sz="1900" dirty="0" err="1">
                <a:latin typeface="Cambria" pitchFamily="18" charset="0"/>
                <a:ea typeface="Cambria" pitchFamily="18" charset="0"/>
              </a:rPr>
              <a:t>menyatakan</a:t>
            </a:r>
            <a:r>
              <a:rPr lang="en-US" sz="19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900" dirty="0" err="1">
                <a:latin typeface="Cambria" pitchFamily="18" charset="0"/>
                <a:ea typeface="Cambria" pitchFamily="18" charset="0"/>
              </a:rPr>
              <a:t>tipe</a:t>
            </a:r>
            <a:r>
              <a:rPr lang="en-US" sz="1900" dirty="0">
                <a:latin typeface="Cambria" pitchFamily="18" charset="0"/>
                <a:ea typeface="Cambria" pitchFamily="18" charset="0"/>
              </a:rPr>
              <a:t> data </a:t>
            </a:r>
            <a:r>
              <a:rPr lang="en-US" sz="1900" dirty="0" err="1">
                <a:latin typeface="Cambria" pitchFamily="18" charset="0"/>
                <a:ea typeface="Cambria" pitchFamily="18" charset="0"/>
              </a:rPr>
              <a:t>elemen</a:t>
            </a:r>
            <a:r>
              <a:rPr lang="en-US" sz="1900" dirty="0">
                <a:latin typeface="Cambria" pitchFamily="18" charset="0"/>
                <a:ea typeface="Cambria" pitchFamily="18" charset="0"/>
              </a:rPr>
              <a:t> array</a:t>
            </a:r>
          </a:p>
          <a:p>
            <a:pPr lvl="1"/>
            <a:r>
              <a:rPr lang="en-US" sz="1900" dirty="0" err="1">
                <a:latin typeface="Cambria" pitchFamily="18" charset="0"/>
                <a:ea typeface="Cambria" pitchFamily="18" charset="0"/>
              </a:rPr>
              <a:t>Banyak_baris</a:t>
            </a:r>
            <a:r>
              <a:rPr lang="en-US" sz="1900" dirty="0">
                <a:latin typeface="Cambria" pitchFamily="18" charset="0"/>
                <a:ea typeface="Cambria" pitchFamily="18" charset="0"/>
              </a:rPr>
              <a:t> : </a:t>
            </a:r>
            <a:r>
              <a:rPr lang="en-US" sz="1900" dirty="0" err="1">
                <a:latin typeface="Cambria" pitchFamily="18" charset="0"/>
                <a:ea typeface="Cambria" pitchFamily="18" charset="0"/>
              </a:rPr>
              <a:t>menyatakan</a:t>
            </a:r>
            <a:r>
              <a:rPr lang="en-US" sz="19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900" dirty="0" err="1">
                <a:latin typeface="Cambria" pitchFamily="18" charset="0"/>
                <a:ea typeface="Cambria" pitchFamily="18" charset="0"/>
              </a:rPr>
              <a:t>maksumum</a:t>
            </a:r>
            <a:r>
              <a:rPr lang="en-US" sz="19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900" dirty="0" err="1">
                <a:latin typeface="Cambria" pitchFamily="18" charset="0"/>
                <a:ea typeface="Cambria" pitchFamily="18" charset="0"/>
              </a:rPr>
              <a:t>banyak</a:t>
            </a:r>
            <a:r>
              <a:rPr lang="en-US" sz="19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900" dirty="0" err="1">
                <a:latin typeface="Cambria" pitchFamily="18" charset="0"/>
                <a:ea typeface="Cambria" pitchFamily="18" charset="0"/>
              </a:rPr>
              <a:t>baris</a:t>
            </a:r>
            <a:endParaRPr lang="en-US" sz="1900" dirty="0">
              <a:latin typeface="Cambria" pitchFamily="18" charset="0"/>
              <a:ea typeface="Cambria" pitchFamily="18" charset="0"/>
            </a:endParaRPr>
          </a:p>
          <a:p>
            <a:pPr lvl="1"/>
            <a:r>
              <a:rPr lang="en-US" sz="1900" dirty="0" err="1">
                <a:latin typeface="Cambria" pitchFamily="18" charset="0"/>
                <a:ea typeface="Cambria" pitchFamily="18" charset="0"/>
              </a:rPr>
              <a:t>Banyak_kolom</a:t>
            </a:r>
            <a:r>
              <a:rPr lang="en-US" sz="1900" dirty="0">
                <a:latin typeface="Cambria" pitchFamily="18" charset="0"/>
                <a:ea typeface="Cambria" pitchFamily="18" charset="0"/>
              </a:rPr>
              <a:t>: </a:t>
            </a:r>
            <a:r>
              <a:rPr lang="en-US" sz="1900" dirty="0" err="1">
                <a:latin typeface="Cambria" pitchFamily="18" charset="0"/>
                <a:ea typeface="Cambria" pitchFamily="18" charset="0"/>
              </a:rPr>
              <a:t>menyaktakan</a:t>
            </a:r>
            <a:r>
              <a:rPr lang="en-US" sz="19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900" dirty="0" err="1">
                <a:latin typeface="Cambria" pitchFamily="18" charset="0"/>
                <a:ea typeface="Cambria" pitchFamily="18" charset="0"/>
              </a:rPr>
              <a:t>maksimum</a:t>
            </a:r>
            <a:r>
              <a:rPr lang="en-US" sz="19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900" dirty="0" err="1">
                <a:latin typeface="Cambria" pitchFamily="18" charset="0"/>
                <a:ea typeface="Cambria" pitchFamily="18" charset="0"/>
              </a:rPr>
              <a:t>banyak</a:t>
            </a:r>
            <a:r>
              <a:rPr lang="en-US" sz="19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900" dirty="0" err="1">
                <a:latin typeface="Cambria" pitchFamily="18" charset="0"/>
                <a:ea typeface="Cambria" pitchFamily="18" charset="0"/>
              </a:rPr>
              <a:t>kolom</a:t>
            </a:r>
            <a:r>
              <a:rPr lang="en-US" sz="1900" dirty="0">
                <a:latin typeface="Cambria" pitchFamily="18" charset="0"/>
                <a:ea typeface="Cambria" pitchFamily="18" charset="0"/>
              </a:rPr>
              <a:t>.</a:t>
            </a:r>
          </a:p>
          <a:p>
            <a:pPr marL="0" indent="0">
              <a:buNone/>
            </a:pPr>
            <a:r>
              <a:rPr lang="en-US" sz="2200" b="1" dirty="0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              </a:t>
            </a:r>
            <a:r>
              <a:rPr lang="en-US" sz="2200" b="1" dirty="0" err="1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contoh</a:t>
            </a:r>
            <a:r>
              <a:rPr lang="en-US" sz="2200" b="1" dirty="0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 : </a:t>
            </a:r>
            <a:r>
              <a:rPr lang="en-US" sz="2200" b="1" dirty="0" err="1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int</a:t>
            </a:r>
            <a:r>
              <a:rPr lang="en-US" sz="2200" b="1" dirty="0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sz="2200" b="1" dirty="0" err="1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Mat_A</a:t>
            </a:r>
            <a:r>
              <a:rPr lang="en-US" sz="2200" b="1" dirty="0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[3][4]</a:t>
            </a:r>
          </a:p>
          <a:p>
            <a:pPr marL="0" indent="0">
              <a:buNone/>
            </a:pPr>
            <a:endParaRPr lang="en-US" dirty="0" smtClean="0">
              <a:latin typeface="Cambria" pitchFamily="18" charset="0"/>
              <a:ea typeface="Cambria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Cambria" pitchFamily="18" charset="0"/>
                <a:ea typeface="Cambria" pitchFamily="18" charset="0"/>
              </a:rPr>
              <a:t> </a:t>
            </a:r>
          </a:p>
          <a:p>
            <a:endParaRPr lang="en-US" dirty="0" smtClean="0"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3998825"/>
              </p:ext>
            </p:extLst>
          </p:nvPr>
        </p:nvGraphicFramePr>
        <p:xfrm>
          <a:off x="1370745" y="4985266"/>
          <a:ext cx="2819399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6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89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66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485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4854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cxnSp>
        <p:nvCxnSpPr>
          <p:cNvPr id="6" name="Straight Arrow Connector 5"/>
          <p:cNvCxnSpPr/>
          <p:nvPr/>
        </p:nvCxnSpPr>
        <p:spPr>
          <a:xfrm>
            <a:off x="3962400" y="5181600"/>
            <a:ext cx="1676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5791200" y="5033431"/>
            <a:ext cx="85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solidFill>
                  <a:schemeClr val="tx2"/>
                </a:solidFill>
                <a:latin typeface="Cambria" pitchFamily="18" charset="0"/>
                <a:ea typeface="Cambria" pitchFamily="18" charset="0"/>
              </a:rPr>
              <a:t>kolom</a:t>
            </a:r>
            <a:endParaRPr lang="en-US" b="1" dirty="0">
              <a:solidFill>
                <a:schemeClr val="tx2"/>
              </a:solidFill>
              <a:latin typeface="Cambria" pitchFamily="18" charset="0"/>
              <a:ea typeface="Cambria" pitchFamily="18" charset="0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3570270" y="5905500"/>
            <a:ext cx="16764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5334000" y="5905500"/>
            <a:ext cx="14478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tx2"/>
                </a:solidFill>
                <a:latin typeface="Cambria" pitchFamily="18" charset="0"/>
                <a:ea typeface="Cambria" pitchFamily="18" charset="0"/>
              </a:rPr>
              <a:t>elemen</a:t>
            </a:r>
            <a:endParaRPr lang="en-US" b="1" dirty="0">
              <a:solidFill>
                <a:schemeClr val="tx2"/>
              </a:solidFill>
              <a:latin typeface="Cambria" pitchFamily="18" charset="0"/>
              <a:ea typeface="Cambria" pitchFamily="18" charset="0"/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838200" y="5486400"/>
            <a:ext cx="6858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228600" y="5715000"/>
            <a:ext cx="10922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tx2"/>
                </a:solidFill>
                <a:latin typeface="Cambria" pitchFamily="18" charset="0"/>
                <a:ea typeface="Cambria" pitchFamily="18" charset="0"/>
              </a:rPr>
              <a:t>baris</a:t>
            </a:r>
            <a:endParaRPr lang="en-US" b="1" dirty="0">
              <a:solidFill>
                <a:schemeClr val="tx2"/>
              </a:solidFill>
              <a:latin typeface="Cambria" pitchFamily="18" charset="0"/>
              <a:ea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132989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Cambria" pitchFamily="18" charset="0"/>
                <a:ea typeface="Cambria" pitchFamily="18" charset="0"/>
              </a:rPr>
              <a:t>Inisialisasi</a:t>
            </a:r>
            <a:r>
              <a:rPr lang="en-US" dirty="0" smtClean="0">
                <a:latin typeface="Cambria" pitchFamily="18" charset="0"/>
                <a:ea typeface="Cambria" pitchFamily="18" charset="0"/>
              </a:rPr>
              <a:t> Array 2 </a:t>
            </a:r>
            <a:r>
              <a:rPr lang="en-US" dirty="0" err="1" smtClean="0">
                <a:latin typeface="Cambria" pitchFamily="18" charset="0"/>
                <a:ea typeface="Cambria" pitchFamily="18" charset="0"/>
              </a:rPr>
              <a:t>Dimensi</a:t>
            </a:r>
            <a:endParaRPr lang="en-US" dirty="0">
              <a:latin typeface="Cambria" pitchFamily="18" charset="0"/>
              <a:ea typeface="Cambria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77500" lnSpcReduction="20000"/>
              </a:bodyPr>
              <a:lstStyle/>
              <a:p>
                <a:r>
                  <a:rPr lang="en-US" dirty="0" smtClean="0">
                    <a:solidFill>
                      <a:srgbClr val="FF0000"/>
                    </a:solidFill>
                    <a:latin typeface="Cambria" pitchFamily="18" charset="0"/>
                    <a:ea typeface="Cambria" pitchFamily="18" charset="0"/>
                  </a:rPr>
                  <a:t>Tipe_data  </a:t>
                </a:r>
                <a:r>
                  <a:rPr lang="en-US" dirty="0" err="1" smtClean="0">
                    <a:solidFill>
                      <a:srgbClr val="FF0000"/>
                    </a:solidFill>
                    <a:latin typeface="Cambria" pitchFamily="18" charset="0"/>
                    <a:ea typeface="Cambria" pitchFamily="18" charset="0"/>
                  </a:rPr>
                  <a:t>Nama_Var_Array</a:t>
                </a:r>
                <a:r>
                  <a:rPr lang="en-US" dirty="0" smtClean="0">
                    <a:solidFill>
                      <a:srgbClr val="FF0000"/>
                    </a:solidFill>
                    <a:latin typeface="Cambria" pitchFamily="18" charset="0"/>
                    <a:ea typeface="Cambria" pitchFamily="18" charset="0"/>
                  </a:rPr>
                  <a:t> [</a:t>
                </a:r>
                <a:r>
                  <a:rPr lang="en-US" dirty="0" err="1" smtClean="0">
                    <a:solidFill>
                      <a:srgbClr val="FF0000"/>
                    </a:solidFill>
                    <a:latin typeface="Cambria" pitchFamily="18" charset="0"/>
                    <a:ea typeface="Cambria" pitchFamily="18" charset="0"/>
                  </a:rPr>
                  <a:t>banyak_baris</a:t>
                </a:r>
                <a:r>
                  <a:rPr lang="en-US" dirty="0" smtClean="0">
                    <a:solidFill>
                      <a:srgbClr val="FF0000"/>
                    </a:solidFill>
                    <a:latin typeface="Cambria" pitchFamily="18" charset="0"/>
                    <a:ea typeface="Cambria" pitchFamily="18" charset="0"/>
                  </a:rPr>
                  <a:t>][</a:t>
                </a:r>
                <a:r>
                  <a:rPr lang="en-US" dirty="0" err="1" smtClean="0">
                    <a:solidFill>
                      <a:srgbClr val="FF0000"/>
                    </a:solidFill>
                    <a:latin typeface="Cambria" pitchFamily="18" charset="0"/>
                    <a:ea typeface="Cambria" pitchFamily="18" charset="0"/>
                  </a:rPr>
                  <a:t>banyak_kolom</a:t>
                </a:r>
                <a:r>
                  <a:rPr lang="en-US" dirty="0" smtClean="0">
                    <a:solidFill>
                      <a:srgbClr val="FF0000"/>
                    </a:solidFill>
                    <a:latin typeface="Cambria" pitchFamily="18" charset="0"/>
                    <a:ea typeface="Cambria" pitchFamily="18" charset="0"/>
                  </a:rPr>
                  <a:t>]={{baris-0},{baris-1},…,{baris-n-1}};</a:t>
                </a:r>
              </a:p>
              <a:p>
                <a:pPr marL="0" indent="0">
                  <a:buNone/>
                </a:pPr>
                <a:endParaRPr lang="en-US" dirty="0" smtClean="0">
                  <a:latin typeface="Cambria" pitchFamily="18" charset="0"/>
                  <a:ea typeface="Cambria" pitchFamily="18" charset="0"/>
                </a:endParaRPr>
              </a:p>
              <a:p>
                <a:r>
                  <a:rPr lang="en-US" dirty="0" err="1" smtClean="0">
                    <a:latin typeface="Cambria" pitchFamily="18" charset="0"/>
                    <a:ea typeface="Cambria" pitchFamily="18" charset="0"/>
                  </a:rPr>
                  <a:t>Contoh</a:t>
                </a:r>
                <a:r>
                  <a:rPr lang="en-US" dirty="0" smtClean="0">
                    <a:latin typeface="Cambria" pitchFamily="18" charset="0"/>
                    <a:ea typeface="Cambria" pitchFamily="18" charset="0"/>
                  </a:rPr>
                  <a:t> : </a:t>
                </a:r>
                <a:r>
                  <a:rPr lang="en-US" dirty="0" err="1" smtClean="0">
                    <a:latin typeface="Cambria" pitchFamily="18" charset="0"/>
                    <a:ea typeface="Cambria" pitchFamily="18" charset="0"/>
                  </a:rPr>
                  <a:t>diketahui</a:t>
                </a:r>
                <a:r>
                  <a:rPr lang="en-US" dirty="0" smtClean="0">
                    <a:latin typeface="Cambria" pitchFamily="18" charset="0"/>
                    <a:ea typeface="Cambria" pitchFamily="18" charset="0"/>
                  </a:rPr>
                  <a:t> </a:t>
                </a:r>
                <a:r>
                  <a:rPr lang="en-US" dirty="0" err="1" smtClean="0">
                    <a:latin typeface="Cambria" pitchFamily="18" charset="0"/>
                    <a:ea typeface="Cambria" pitchFamily="18" charset="0"/>
                  </a:rPr>
                  <a:t>Matriks</a:t>
                </a:r>
                <a:r>
                  <a:rPr lang="en-US" dirty="0" smtClean="0">
                    <a:latin typeface="Cambria" pitchFamily="18" charset="0"/>
                    <a:ea typeface="Cambria" pitchFamily="18" charset="0"/>
                  </a:rPr>
                  <a:t> A</a:t>
                </a:r>
              </a:p>
              <a:p>
                <a:pPr marL="0" indent="0" algn="ctr">
                  <a:buNone/>
                </a:pPr>
                <a:r>
                  <a:rPr lang="en-US" dirty="0" smtClean="0">
                    <a:latin typeface="Cambria" pitchFamily="18" charset="0"/>
                    <a:ea typeface="Cambria" pitchFamily="18" charset="0"/>
                  </a:rPr>
                  <a:t>A = </a:t>
                </a:r>
                <a14:m>
                  <m:oMath xmlns:m="http://schemas.openxmlformats.org/officeDocument/2006/math">
                    <m:d>
                      <m:dPr>
                        <m:begChr m:val="⌈"/>
                        <m:endChr m:val="⌉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b="0" i="1" smtClean="0">
                                  <a:latin typeface="Cambria Math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9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7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4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5</m:t>
                              </m:r>
                            </m:e>
                          </m:mr>
                        </m:m>
                        <m:r>
                          <a:rPr lang="en-US" b="0" i="1" smtClean="0">
                            <a:latin typeface="Cambria Math"/>
                          </a:rPr>
                          <m:t> </m:t>
                        </m:r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b="0" i="1" smtClean="0">
                                  <a:latin typeface="Cambria Math"/>
                                </a:rPr>
                                <m:t> 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 3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 4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dirty="0" smtClean="0">
                  <a:latin typeface="Cambria" pitchFamily="18" charset="0"/>
                  <a:ea typeface="Cambria" pitchFamily="18" charset="0"/>
                </a:endParaRPr>
              </a:p>
              <a:p>
                <a:pPr marL="0" indent="0" algn="ctr">
                  <a:buNone/>
                </a:pPr>
                <a:endParaRPr lang="en-US" dirty="0">
                  <a:latin typeface="Cambria" pitchFamily="18" charset="0"/>
                  <a:ea typeface="Cambria" pitchFamily="18" charset="0"/>
                </a:endParaRPr>
              </a:p>
              <a:p>
                <a:pPr marL="0" indent="0" algn="just">
                  <a:buNone/>
                </a:pPr>
                <a:r>
                  <a:rPr lang="en-US" dirty="0" err="1" smtClean="0">
                    <a:latin typeface="Cambria" pitchFamily="18" charset="0"/>
                    <a:ea typeface="Cambria" pitchFamily="18" charset="0"/>
                  </a:rPr>
                  <a:t>Inisialisasi</a:t>
                </a:r>
                <a:r>
                  <a:rPr lang="en-US" dirty="0" smtClean="0">
                    <a:latin typeface="Cambria" pitchFamily="18" charset="0"/>
                    <a:ea typeface="Cambria" pitchFamily="18" charset="0"/>
                  </a:rPr>
                  <a:t> </a:t>
                </a:r>
                <a:r>
                  <a:rPr lang="en-US" dirty="0" err="1" smtClean="0">
                    <a:latin typeface="Cambria" pitchFamily="18" charset="0"/>
                    <a:ea typeface="Cambria" pitchFamily="18" charset="0"/>
                  </a:rPr>
                  <a:t>matriks</a:t>
                </a:r>
                <a:r>
                  <a:rPr lang="en-US" dirty="0" smtClean="0">
                    <a:latin typeface="Cambria" pitchFamily="18" charset="0"/>
                    <a:ea typeface="Cambria" pitchFamily="18" charset="0"/>
                  </a:rPr>
                  <a:t> A </a:t>
                </a:r>
                <a:r>
                  <a:rPr lang="en-US" dirty="0" err="1" smtClean="0">
                    <a:latin typeface="Cambria" pitchFamily="18" charset="0"/>
                    <a:ea typeface="Cambria" pitchFamily="18" charset="0"/>
                  </a:rPr>
                  <a:t>diatas</a:t>
                </a:r>
                <a:r>
                  <a:rPr lang="en-US" dirty="0" smtClean="0">
                    <a:latin typeface="Cambria" pitchFamily="18" charset="0"/>
                    <a:ea typeface="Cambria" pitchFamily="18" charset="0"/>
                  </a:rPr>
                  <a:t> </a:t>
                </a:r>
                <a:r>
                  <a:rPr lang="en-US" dirty="0" err="1" smtClean="0">
                    <a:latin typeface="Cambria" pitchFamily="18" charset="0"/>
                    <a:ea typeface="Cambria" pitchFamily="18" charset="0"/>
                  </a:rPr>
                  <a:t>dapat</a:t>
                </a:r>
                <a:r>
                  <a:rPr lang="en-US" dirty="0" smtClean="0">
                    <a:latin typeface="Cambria" pitchFamily="18" charset="0"/>
                    <a:ea typeface="Cambria" pitchFamily="18" charset="0"/>
                  </a:rPr>
                  <a:t> </a:t>
                </a:r>
                <a:r>
                  <a:rPr lang="en-US" dirty="0" err="1" smtClean="0">
                    <a:latin typeface="Cambria" pitchFamily="18" charset="0"/>
                    <a:ea typeface="Cambria" pitchFamily="18" charset="0"/>
                  </a:rPr>
                  <a:t>dilakukan</a:t>
                </a:r>
                <a:r>
                  <a:rPr lang="en-US" dirty="0" smtClean="0">
                    <a:latin typeface="Cambria" pitchFamily="18" charset="0"/>
                    <a:ea typeface="Cambria" pitchFamily="18" charset="0"/>
                  </a:rPr>
                  <a:t> </a:t>
                </a:r>
                <a:r>
                  <a:rPr lang="en-US" dirty="0" err="1" smtClean="0">
                    <a:latin typeface="Cambria" pitchFamily="18" charset="0"/>
                    <a:ea typeface="Cambria" pitchFamily="18" charset="0"/>
                  </a:rPr>
                  <a:t>dengan</a:t>
                </a:r>
                <a:r>
                  <a:rPr lang="en-US" dirty="0" smtClean="0">
                    <a:latin typeface="Cambria" pitchFamily="18" charset="0"/>
                    <a:ea typeface="Cambria" pitchFamily="18" charset="0"/>
                  </a:rPr>
                  <a:t> :</a:t>
                </a:r>
              </a:p>
              <a:p>
                <a:pPr marL="0" indent="0" algn="just">
                  <a:buNone/>
                </a:pPr>
                <a:endParaRPr lang="en-US" dirty="0">
                  <a:latin typeface="Cambria" pitchFamily="18" charset="0"/>
                  <a:ea typeface="Cambria" pitchFamily="18" charset="0"/>
                </a:endParaRPr>
              </a:p>
              <a:p>
                <a:pPr marL="0" indent="0" algn="just">
                  <a:buNone/>
                </a:pPr>
                <a:r>
                  <a:rPr lang="en-US" dirty="0" err="1" smtClean="0">
                    <a:latin typeface="Cambria" pitchFamily="18" charset="0"/>
                    <a:ea typeface="Cambria" pitchFamily="18" charset="0"/>
                  </a:rPr>
                  <a:t>Int</a:t>
                </a:r>
                <a:r>
                  <a:rPr lang="en-US" dirty="0" smtClean="0">
                    <a:latin typeface="Cambria" pitchFamily="18" charset="0"/>
                    <a:ea typeface="Cambria" pitchFamily="18" charset="0"/>
                  </a:rPr>
                  <a:t> </a:t>
                </a:r>
                <a:r>
                  <a:rPr lang="en-US" dirty="0" err="1" smtClean="0">
                    <a:latin typeface="Cambria" pitchFamily="18" charset="0"/>
                    <a:ea typeface="Cambria" pitchFamily="18" charset="0"/>
                  </a:rPr>
                  <a:t>Mat_A</a:t>
                </a:r>
                <a:r>
                  <a:rPr lang="en-US" dirty="0" smtClean="0">
                    <a:latin typeface="Cambria" pitchFamily="18" charset="0"/>
                    <a:ea typeface="Cambria" pitchFamily="18" charset="0"/>
                  </a:rPr>
                  <a:t> = {{2,3,9,2},{7,5,4,3},{3,2,5,4}}</a:t>
                </a:r>
                <a:endParaRPr lang="en-US" dirty="0">
                  <a:latin typeface="Cambria" pitchFamily="18" charset="0"/>
                  <a:ea typeface="Cambria" pitchFamily="18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185" t="-26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6162868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Discussion</a:t>
            </a:r>
            <a:endParaRPr lang="en-US" b="1" dirty="0">
              <a:solidFill>
                <a:schemeClr val="accent5">
                  <a:lumMod val="50000"/>
                </a:schemeClr>
              </a:solidFill>
              <a:latin typeface="Cambria" pitchFamily="18" charset="0"/>
              <a:ea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en-US" sz="2800" dirty="0" err="1" smtClean="0">
                <a:latin typeface="Cambria" pitchFamily="18" charset="0"/>
                <a:ea typeface="Cambria" pitchFamily="18" charset="0"/>
              </a:rPr>
              <a:t>Komponen</a:t>
            </a:r>
            <a:r>
              <a:rPr lang="en-US" sz="28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  <a:ea typeface="Cambria" pitchFamily="18" charset="0"/>
              </a:rPr>
              <a:t>Struktur</a:t>
            </a:r>
            <a:r>
              <a:rPr lang="en-US" sz="2800" dirty="0" smtClean="0">
                <a:latin typeface="Cambria" pitchFamily="18" charset="0"/>
                <a:ea typeface="Cambria" pitchFamily="18" charset="0"/>
              </a:rPr>
              <a:t> Data</a:t>
            </a:r>
          </a:p>
          <a:p>
            <a:pPr lvl="0"/>
            <a:r>
              <a:rPr lang="en-US" sz="2800" dirty="0" err="1" smtClean="0">
                <a:latin typeface="Cambria" pitchFamily="18" charset="0"/>
                <a:ea typeface="Cambria" pitchFamily="18" charset="0"/>
              </a:rPr>
              <a:t>Penyusunan</a:t>
            </a:r>
            <a:r>
              <a:rPr lang="en-US" sz="28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Array (local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larik</a:t>
            </a:r>
            <a:r>
              <a:rPr lang="en-US" sz="2800" dirty="0" smtClean="0">
                <a:latin typeface="Cambria" pitchFamily="18" charset="0"/>
                <a:ea typeface="Cambria" pitchFamily="18" charset="0"/>
              </a:rPr>
              <a:t>)</a:t>
            </a:r>
            <a:endParaRPr lang="en-US" sz="2800" dirty="0">
              <a:latin typeface="Cambria" pitchFamily="18" charset="0"/>
              <a:ea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405250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Cambria" pitchFamily="18" charset="0"/>
                <a:ea typeface="Cambria" pitchFamily="18" charset="0"/>
              </a:rPr>
              <a:t>Menggunakan</a:t>
            </a:r>
            <a:r>
              <a:rPr lang="en-US" dirty="0" smtClean="0">
                <a:latin typeface="Cambria" pitchFamily="18" charset="0"/>
                <a:ea typeface="Cambria" pitchFamily="18" charset="0"/>
              </a:rPr>
              <a:t> Operator </a:t>
            </a:r>
            <a:r>
              <a:rPr lang="en-US" dirty="0" err="1" smtClean="0">
                <a:latin typeface="Cambria" pitchFamily="18" charset="0"/>
                <a:ea typeface="Cambria" pitchFamily="18" charset="0"/>
              </a:rPr>
              <a:t>Penugasan</a:t>
            </a:r>
            <a:endParaRPr lang="en-US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latin typeface="Cambria" pitchFamily="18" charset="0"/>
                <a:ea typeface="Cambria" pitchFamily="18" charset="0"/>
              </a:rPr>
              <a:t>Nama_var_array</a:t>
            </a:r>
            <a:r>
              <a:rPr lang="en-US" dirty="0" smtClean="0">
                <a:latin typeface="Cambria" pitchFamily="18" charset="0"/>
                <a:ea typeface="Cambria" pitchFamily="18" charset="0"/>
              </a:rPr>
              <a:t>[</a:t>
            </a:r>
            <a:r>
              <a:rPr lang="en-US" dirty="0" err="1" smtClean="0">
                <a:latin typeface="Cambria" pitchFamily="18" charset="0"/>
                <a:ea typeface="Cambria" pitchFamily="18" charset="0"/>
              </a:rPr>
              <a:t>baris</a:t>
            </a:r>
            <a:r>
              <a:rPr lang="en-US" dirty="0" smtClean="0">
                <a:latin typeface="Cambria" pitchFamily="18" charset="0"/>
                <a:ea typeface="Cambria" pitchFamily="18" charset="0"/>
              </a:rPr>
              <a:t>][</a:t>
            </a:r>
            <a:r>
              <a:rPr lang="en-US" dirty="0" err="1" smtClean="0">
                <a:latin typeface="Cambria" pitchFamily="18" charset="0"/>
                <a:ea typeface="Cambria" pitchFamily="18" charset="0"/>
              </a:rPr>
              <a:t>kolom</a:t>
            </a:r>
            <a:r>
              <a:rPr lang="en-US" dirty="0" smtClean="0">
                <a:latin typeface="Cambria" pitchFamily="18" charset="0"/>
                <a:ea typeface="Cambria" pitchFamily="18" charset="0"/>
              </a:rPr>
              <a:t>] =  </a:t>
            </a:r>
            <a:r>
              <a:rPr lang="en-US" dirty="0" err="1" smtClean="0">
                <a:latin typeface="Cambria" pitchFamily="18" charset="0"/>
                <a:ea typeface="Cambria" pitchFamily="18" charset="0"/>
              </a:rPr>
              <a:t>elemen</a:t>
            </a:r>
            <a:r>
              <a:rPr lang="en-US" dirty="0" smtClean="0">
                <a:latin typeface="Cambria" pitchFamily="18" charset="0"/>
                <a:ea typeface="Cambria" pitchFamily="18" charset="0"/>
              </a:rPr>
              <a:t>;</a:t>
            </a:r>
          </a:p>
          <a:p>
            <a:r>
              <a:rPr lang="en-US" dirty="0" err="1" smtClean="0">
                <a:latin typeface="Cambria" pitchFamily="18" charset="0"/>
                <a:ea typeface="Cambria" pitchFamily="18" charset="0"/>
              </a:rPr>
              <a:t>Contoh</a:t>
            </a:r>
            <a:r>
              <a:rPr lang="en-US" dirty="0" smtClean="0">
                <a:latin typeface="Cambria" pitchFamily="18" charset="0"/>
                <a:ea typeface="Cambria" pitchFamily="18" charset="0"/>
              </a:rPr>
              <a:t> :</a:t>
            </a:r>
          </a:p>
          <a:p>
            <a:pPr marL="0" indent="0">
              <a:buNone/>
            </a:pPr>
            <a:r>
              <a:rPr lang="en-US" dirty="0" err="1" smtClean="0">
                <a:latin typeface="Cambria" pitchFamily="18" charset="0"/>
                <a:ea typeface="Cambria" pitchFamily="18" charset="0"/>
              </a:rPr>
              <a:t>Mat_A</a:t>
            </a:r>
            <a:r>
              <a:rPr lang="en-US" dirty="0" smtClean="0">
                <a:latin typeface="Cambria" pitchFamily="18" charset="0"/>
                <a:ea typeface="Cambria" pitchFamily="18" charset="0"/>
              </a:rPr>
              <a:t>[0][0]=2</a:t>
            </a:r>
            <a:r>
              <a:rPr lang="en-US" dirty="0" smtClean="0">
                <a:latin typeface="Cambria" pitchFamily="18" charset="0"/>
                <a:ea typeface="Cambria" pitchFamily="18" charset="0"/>
                <a:sym typeface="Wingdings" pitchFamily="2" charset="2"/>
              </a:rPr>
              <a:t> </a:t>
            </a:r>
            <a:r>
              <a:rPr lang="en-US" dirty="0" err="1" smtClean="0">
                <a:latin typeface="Cambria" pitchFamily="18" charset="0"/>
                <a:ea typeface="Cambria" pitchFamily="18" charset="0"/>
                <a:sym typeface="Wingdings" pitchFamily="2" charset="2"/>
              </a:rPr>
              <a:t>mengisi</a:t>
            </a:r>
            <a:r>
              <a:rPr lang="en-US" dirty="0" smtClean="0">
                <a:latin typeface="Cambria" pitchFamily="18" charset="0"/>
                <a:ea typeface="Cambria" pitchFamily="18" charset="0"/>
                <a:sym typeface="Wingdings" pitchFamily="2" charset="2"/>
              </a:rPr>
              <a:t> </a:t>
            </a:r>
            <a:r>
              <a:rPr lang="en-US" dirty="0" err="1" smtClean="0">
                <a:latin typeface="Cambria" pitchFamily="18" charset="0"/>
                <a:ea typeface="Cambria" pitchFamily="18" charset="0"/>
                <a:sym typeface="Wingdings" pitchFamily="2" charset="2"/>
              </a:rPr>
              <a:t>elemen</a:t>
            </a:r>
            <a:r>
              <a:rPr lang="en-US" dirty="0" smtClean="0">
                <a:latin typeface="Cambria" pitchFamily="18" charset="0"/>
                <a:ea typeface="Cambria" pitchFamily="18" charset="0"/>
                <a:sym typeface="Wingdings" pitchFamily="2" charset="2"/>
              </a:rPr>
              <a:t> </a:t>
            </a:r>
            <a:r>
              <a:rPr lang="en-US" dirty="0" err="1" smtClean="0">
                <a:latin typeface="Cambria" pitchFamily="18" charset="0"/>
                <a:ea typeface="Cambria" pitchFamily="18" charset="0"/>
                <a:sym typeface="Wingdings" pitchFamily="2" charset="2"/>
              </a:rPr>
              <a:t>Mat_A</a:t>
            </a:r>
            <a:r>
              <a:rPr lang="en-US" dirty="0" smtClean="0">
                <a:latin typeface="Cambria" pitchFamily="18" charset="0"/>
                <a:ea typeface="Cambria" pitchFamily="18" charset="0"/>
                <a:sym typeface="Wingdings" pitchFamily="2" charset="2"/>
              </a:rPr>
              <a:t> </a:t>
            </a:r>
            <a:r>
              <a:rPr lang="en-US" dirty="0" err="1" smtClean="0">
                <a:latin typeface="Cambria" pitchFamily="18" charset="0"/>
                <a:ea typeface="Cambria" pitchFamily="18" charset="0"/>
                <a:sym typeface="Wingdings" pitchFamily="2" charset="2"/>
              </a:rPr>
              <a:t>pada</a:t>
            </a:r>
            <a:r>
              <a:rPr lang="en-US" dirty="0" smtClean="0">
                <a:latin typeface="Cambria" pitchFamily="18" charset="0"/>
                <a:ea typeface="Cambria" pitchFamily="18" charset="0"/>
                <a:sym typeface="Wingdings" pitchFamily="2" charset="2"/>
              </a:rPr>
              <a:t> </a:t>
            </a:r>
            <a:r>
              <a:rPr lang="en-US" dirty="0" err="1" smtClean="0">
                <a:latin typeface="Cambria" pitchFamily="18" charset="0"/>
                <a:ea typeface="Cambria" pitchFamily="18" charset="0"/>
                <a:sym typeface="Wingdings" pitchFamily="2" charset="2"/>
              </a:rPr>
              <a:t>baris</a:t>
            </a:r>
            <a:r>
              <a:rPr lang="en-US" dirty="0" smtClean="0">
                <a:latin typeface="Cambria" pitchFamily="18" charset="0"/>
                <a:ea typeface="Cambria" pitchFamily="18" charset="0"/>
                <a:sym typeface="Wingdings" pitchFamily="2" charset="2"/>
              </a:rPr>
              <a:t> 0 </a:t>
            </a:r>
            <a:r>
              <a:rPr lang="en-US" dirty="0" err="1" smtClean="0">
                <a:latin typeface="Cambria" pitchFamily="18" charset="0"/>
                <a:ea typeface="Cambria" pitchFamily="18" charset="0"/>
                <a:sym typeface="Wingdings" pitchFamily="2" charset="2"/>
              </a:rPr>
              <a:t>kolom</a:t>
            </a:r>
            <a:r>
              <a:rPr lang="en-US" dirty="0" smtClean="0">
                <a:latin typeface="Cambria" pitchFamily="18" charset="0"/>
                <a:ea typeface="Cambria" pitchFamily="18" charset="0"/>
                <a:sym typeface="Wingdings" pitchFamily="2" charset="2"/>
              </a:rPr>
              <a:t> 0 </a:t>
            </a:r>
            <a:r>
              <a:rPr lang="en-US" dirty="0" err="1" smtClean="0">
                <a:latin typeface="Cambria" pitchFamily="18" charset="0"/>
                <a:ea typeface="Cambria" pitchFamily="18" charset="0"/>
                <a:sym typeface="Wingdings" pitchFamily="2" charset="2"/>
              </a:rPr>
              <a:t>dengan</a:t>
            </a:r>
            <a:r>
              <a:rPr lang="en-US" dirty="0" smtClean="0">
                <a:latin typeface="Cambria" pitchFamily="18" charset="0"/>
                <a:ea typeface="Cambria" pitchFamily="18" charset="0"/>
                <a:sym typeface="Wingdings" pitchFamily="2" charset="2"/>
              </a:rPr>
              <a:t> 2;</a:t>
            </a:r>
            <a:endParaRPr lang="en-US" dirty="0">
              <a:latin typeface="Cambria" pitchFamily="18" charset="0"/>
              <a:ea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038749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>
              <a:solidFill>
                <a:srgbClr val="0070C0"/>
              </a:solidFill>
              <a:latin typeface="Cambria" pitchFamily="18" charset="0"/>
              <a:ea typeface="Cambria" pitchFamily="18" charset="0"/>
            </a:endParaRPr>
          </a:p>
          <a:p>
            <a:pPr marL="0" indent="0" algn="ctr">
              <a:buNone/>
            </a:pPr>
            <a:endParaRPr lang="en-US" dirty="0" smtClean="0">
              <a:solidFill>
                <a:srgbClr val="0070C0"/>
              </a:solidFill>
              <a:latin typeface="Cambria" pitchFamily="18" charset="0"/>
              <a:ea typeface="Cambria" pitchFamily="18" charset="0"/>
            </a:endParaRPr>
          </a:p>
          <a:p>
            <a:pPr marL="0" indent="0" algn="ctr">
              <a:buNone/>
            </a:pPr>
            <a:r>
              <a:rPr lang="en-US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1.3 </a:t>
            </a:r>
            <a:r>
              <a:rPr lang="en-US" dirty="0" err="1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Struktur</a:t>
            </a:r>
            <a:endParaRPr lang="en-US" dirty="0" smtClean="0">
              <a:solidFill>
                <a:srgbClr val="0070C0"/>
              </a:solidFill>
              <a:latin typeface="Cambria" pitchFamily="18" charset="0"/>
              <a:ea typeface="Cambria" pitchFamily="18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30266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Cambria" pitchFamily="18" charset="0"/>
                <a:ea typeface="Cambria" pitchFamily="18" charset="0"/>
              </a:rPr>
              <a:t>Struktur</a:t>
            </a:r>
            <a:endParaRPr lang="en-US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Struktur</a:t>
            </a:r>
            <a:r>
              <a:rPr lang="en-US" sz="2400" dirty="0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adalah</a:t>
            </a:r>
            <a:r>
              <a:rPr lang="en-US" sz="2400" dirty="0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  <a:ea typeface="Cambria" pitchFamily="18" charset="0"/>
              </a:rPr>
              <a:t>kumpulan</a:t>
            </a:r>
            <a:r>
              <a:rPr lang="en-US" sz="24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  <a:ea typeface="Cambria" pitchFamily="18" charset="0"/>
              </a:rPr>
              <a:t>elemen</a:t>
            </a:r>
            <a:r>
              <a:rPr lang="en-US" sz="2400" dirty="0" smtClean="0">
                <a:latin typeface="Cambria" pitchFamily="18" charset="0"/>
                <a:ea typeface="Cambria" pitchFamily="18" charset="0"/>
              </a:rPr>
              <a:t> yang </a:t>
            </a:r>
            <a:r>
              <a:rPr lang="en-US" sz="2400" dirty="0" err="1" smtClean="0">
                <a:latin typeface="Cambria" pitchFamily="18" charset="0"/>
                <a:ea typeface="Cambria" pitchFamily="18" charset="0"/>
              </a:rPr>
              <a:t>digabung</a:t>
            </a:r>
            <a:r>
              <a:rPr lang="en-US" sz="24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  <a:ea typeface="Cambria" pitchFamily="18" charset="0"/>
              </a:rPr>
              <a:t>menjadi</a:t>
            </a:r>
            <a:r>
              <a:rPr lang="en-US" sz="24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  <a:ea typeface="Cambria" pitchFamily="18" charset="0"/>
              </a:rPr>
              <a:t>satu</a:t>
            </a:r>
            <a:r>
              <a:rPr lang="en-US" sz="24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  <a:ea typeface="Cambria" pitchFamily="18" charset="0"/>
              </a:rPr>
              <a:t>kesatuan</a:t>
            </a:r>
            <a:r>
              <a:rPr lang="en-US" sz="2400" dirty="0" smtClean="0">
                <a:latin typeface="Cambria" pitchFamily="18" charset="0"/>
                <a:ea typeface="Cambria" pitchFamily="18" charset="0"/>
              </a:rPr>
              <a:t>.</a:t>
            </a:r>
          </a:p>
          <a:p>
            <a:r>
              <a:rPr lang="en-US" sz="2400" dirty="0" err="1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Struktur</a:t>
            </a:r>
            <a:r>
              <a:rPr lang="en-US" sz="2400" dirty="0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 (</a:t>
            </a:r>
            <a:r>
              <a:rPr lang="en-US" sz="2400" i="1" dirty="0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structure) </a:t>
            </a:r>
            <a:r>
              <a:rPr lang="en-US" sz="2400" dirty="0" err="1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merupakan</a:t>
            </a:r>
            <a:r>
              <a:rPr lang="en-US" sz="2400" dirty="0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bentuk</a:t>
            </a:r>
            <a:r>
              <a:rPr lang="en-US" sz="2400" dirty="0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struktur</a:t>
            </a:r>
            <a:r>
              <a:rPr lang="en-US" sz="2400" dirty="0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 data </a:t>
            </a:r>
            <a:r>
              <a:rPr lang="en-US" sz="2400" dirty="0" smtClean="0">
                <a:latin typeface="Cambria" pitchFamily="18" charset="0"/>
                <a:ea typeface="Cambria" pitchFamily="18" charset="0"/>
              </a:rPr>
              <a:t>yang </a:t>
            </a:r>
            <a:r>
              <a:rPr lang="en-US" sz="2400" dirty="0" err="1" smtClean="0">
                <a:latin typeface="Cambria" pitchFamily="18" charset="0"/>
                <a:ea typeface="Cambria" pitchFamily="18" charset="0"/>
              </a:rPr>
              <a:t>dapat</a:t>
            </a:r>
            <a:r>
              <a:rPr lang="en-US" sz="24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  <a:ea typeface="Cambria" pitchFamily="18" charset="0"/>
              </a:rPr>
              <a:t>menyimpan</a:t>
            </a:r>
            <a:r>
              <a:rPr lang="en-US" sz="2400" dirty="0" smtClean="0">
                <a:latin typeface="Cambria" pitchFamily="18" charset="0"/>
                <a:ea typeface="Cambria" pitchFamily="18" charset="0"/>
              </a:rPr>
              <a:t> variable-</a:t>
            </a:r>
            <a:r>
              <a:rPr lang="en-US" sz="2400" dirty="0" err="1" smtClean="0">
                <a:latin typeface="Cambria" pitchFamily="18" charset="0"/>
                <a:ea typeface="Cambria" pitchFamily="18" charset="0"/>
              </a:rPr>
              <a:t>variabel</a:t>
            </a:r>
            <a:r>
              <a:rPr lang="en-US" sz="24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  <a:ea typeface="Cambria" pitchFamily="18" charset="0"/>
              </a:rPr>
              <a:t>dalam</a:t>
            </a:r>
            <a:r>
              <a:rPr lang="en-US" sz="24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  <a:ea typeface="Cambria" pitchFamily="18" charset="0"/>
              </a:rPr>
              <a:t>satu</a:t>
            </a:r>
            <a:r>
              <a:rPr lang="en-US" sz="24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  <a:ea typeface="Cambria" pitchFamily="18" charset="0"/>
              </a:rPr>
              <a:t>nama</a:t>
            </a:r>
            <a:r>
              <a:rPr lang="en-US" sz="2400" dirty="0" smtClean="0">
                <a:latin typeface="Cambria" pitchFamily="18" charset="0"/>
                <a:ea typeface="Cambria" pitchFamily="18" charset="0"/>
              </a:rPr>
              <a:t>.</a:t>
            </a:r>
          </a:p>
          <a:p>
            <a:r>
              <a:rPr lang="en-US" sz="2400" dirty="0" err="1" smtClean="0">
                <a:latin typeface="Cambria" pitchFamily="18" charset="0"/>
                <a:ea typeface="Cambria" pitchFamily="18" charset="0"/>
              </a:rPr>
              <a:t>Masing-masing</a:t>
            </a:r>
            <a:r>
              <a:rPr lang="en-US" sz="24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  <a:ea typeface="Cambria" pitchFamily="18" charset="0"/>
              </a:rPr>
              <a:t>elemen</a:t>
            </a:r>
            <a:r>
              <a:rPr lang="en-US" sz="2400" dirty="0" smtClean="0">
                <a:latin typeface="Cambria" pitchFamily="18" charset="0"/>
                <a:ea typeface="Cambria" pitchFamily="18" charset="0"/>
              </a:rPr>
              <a:t> data </a:t>
            </a:r>
            <a:r>
              <a:rPr lang="en-US" sz="2400" dirty="0" err="1" smtClean="0">
                <a:latin typeface="Cambria" pitchFamily="18" charset="0"/>
                <a:ea typeface="Cambria" pitchFamily="18" charset="0"/>
              </a:rPr>
              <a:t>dikenal</a:t>
            </a:r>
            <a:r>
              <a:rPr lang="en-US" sz="24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  <a:ea typeface="Cambria" pitchFamily="18" charset="0"/>
              </a:rPr>
              <a:t>dengan</a:t>
            </a:r>
            <a:r>
              <a:rPr lang="en-US" sz="24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  <a:ea typeface="Cambria" pitchFamily="18" charset="0"/>
              </a:rPr>
              <a:t>sebutan</a:t>
            </a:r>
            <a:r>
              <a:rPr lang="en-US" sz="24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i="1" dirty="0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field</a:t>
            </a:r>
            <a:r>
              <a:rPr lang="en-US" sz="2400" dirty="0" smtClean="0">
                <a:latin typeface="Cambria" pitchFamily="18" charset="0"/>
                <a:ea typeface="Cambria" pitchFamily="18" charset="0"/>
              </a:rPr>
              <a:t>.</a:t>
            </a:r>
          </a:p>
          <a:p>
            <a:pPr lvl="1"/>
            <a:r>
              <a:rPr lang="en-US" sz="2000" dirty="0" err="1" smtClean="0">
                <a:latin typeface="Cambria" pitchFamily="18" charset="0"/>
                <a:ea typeface="Cambria" pitchFamily="18" charset="0"/>
              </a:rPr>
              <a:t>Masing-masing</a:t>
            </a:r>
            <a:r>
              <a:rPr lang="en-US" sz="2000" dirty="0" smtClean="0">
                <a:latin typeface="Cambria" pitchFamily="18" charset="0"/>
                <a:ea typeface="Cambria" pitchFamily="18" charset="0"/>
              </a:rPr>
              <a:t> field </a:t>
            </a:r>
            <a:r>
              <a:rPr lang="en-US" sz="2000" dirty="0" err="1" smtClean="0">
                <a:latin typeface="Cambria" pitchFamily="18" charset="0"/>
                <a:ea typeface="Cambria" pitchFamily="18" charset="0"/>
              </a:rPr>
              <a:t>dapat</a:t>
            </a:r>
            <a:r>
              <a:rPr lang="en-US" sz="20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  <a:ea typeface="Cambria" pitchFamily="18" charset="0"/>
              </a:rPr>
              <a:t>memiliki</a:t>
            </a:r>
            <a:r>
              <a:rPr lang="en-US" sz="20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  <a:ea typeface="Cambria" pitchFamily="18" charset="0"/>
              </a:rPr>
              <a:t>tipe</a:t>
            </a:r>
            <a:r>
              <a:rPr lang="en-US" sz="2000" dirty="0" smtClean="0">
                <a:latin typeface="Cambria" pitchFamily="18" charset="0"/>
                <a:ea typeface="Cambria" pitchFamily="18" charset="0"/>
              </a:rPr>
              <a:t> data </a:t>
            </a:r>
            <a:r>
              <a:rPr lang="en-US" sz="2000" dirty="0" err="1" smtClean="0">
                <a:latin typeface="Cambria" pitchFamily="18" charset="0"/>
                <a:ea typeface="Cambria" pitchFamily="18" charset="0"/>
              </a:rPr>
              <a:t>sama</a:t>
            </a:r>
            <a:r>
              <a:rPr lang="en-US" sz="20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  <a:ea typeface="Cambria" pitchFamily="18" charset="0"/>
              </a:rPr>
              <a:t>atau</a:t>
            </a:r>
            <a:r>
              <a:rPr lang="en-US" sz="20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  <a:ea typeface="Cambria" pitchFamily="18" charset="0"/>
              </a:rPr>
              <a:t>berbeda</a:t>
            </a:r>
            <a:r>
              <a:rPr lang="en-US" sz="2000" dirty="0" smtClean="0">
                <a:latin typeface="Cambria" pitchFamily="18" charset="0"/>
                <a:ea typeface="Cambria" pitchFamily="18" charset="0"/>
              </a:rPr>
              <a:t>.</a:t>
            </a:r>
          </a:p>
          <a:p>
            <a:pPr lvl="1"/>
            <a:r>
              <a:rPr lang="en-US" sz="2000" dirty="0" err="1" smtClean="0">
                <a:latin typeface="Cambria" pitchFamily="18" charset="0"/>
                <a:ea typeface="Cambria" pitchFamily="18" charset="0"/>
              </a:rPr>
              <a:t>Dapat</a:t>
            </a:r>
            <a:r>
              <a:rPr lang="en-US" sz="20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  <a:ea typeface="Cambria" pitchFamily="18" charset="0"/>
              </a:rPr>
              <a:t>diakses</a:t>
            </a:r>
            <a:r>
              <a:rPr lang="en-US" sz="20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  <a:ea typeface="Cambria" pitchFamily="18" charset="0"/>
              </a:rPr>
              <a:t>secara</a:t>
            </a:r>
            <a:r>
              <a:rPr lang="en-US" sz="20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  <a:ea typeface="Cambria" pitchFamily="18" charset="0"/>
              </a:rPr>
              <a:t>individu</a:t>
            </a:r>
            <a:r>
              <a:rPr lang="en-US" sz="2000" dirty="0" smtClean="0">
                <a:latin typeface="Cambria" pitchFamily="18" charset="0"/>
                <a:ea typeface="Cambria" pitchFamily="18" charset="0"/>
              </a:rPr>
              <a:t>.</a:t>
            </a:r>
          </a:p>
          <a:p>
            <a:r>
              <a:rPr lang="en-US" sz="2400" dirty="0" err="1" smtClean="0">
                <a:latin typeface="Cambria" pitchFamily="18" charset="0"/>
                <a:ea typeface="Cambria" pitchFamily="18" charset="0"/>
              </a:rPr>
              <a:t>Struktur</a:t>
            </a:r>
            <a:r>
              <a:rPr lang="en-US" sz="24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  <a:ea typeface="Cambria" pitchFamily="18" charset="0"/>
              </a:rPr>
              <a:t>membantu</a:t>
            </a:r>
            <a:r>
              <a:rPr lang="en-US" sz="24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  <a:ea typeface="Cambria" pitchFamily="18" charset="0"/>
              </a:rPr>
              <a:t>mengatur</a:t>
            </a:r>
            <a:r>
              <a:rPr lang="en-US" sz="2400" dirty="0" smtClean="0">
                <a:latin typeface="Cambria" pitchFamily="18" charset="0"/>
                <a:ea typeface="Cambria" pitchFamily="18" charset="0"/>
              </a:rPr>
              <a:t> data yang </a:t>
            </a:r>
            <a:r>
              <a:rPr lang="en-US" sz="2400" dirty="0" err="1" smtClean="0">
                <a:latin typeface="Cambria" pitchFamily="18" charset="0"/>
                <a:ea typeface="Cambria" pitchFamily="18" charset="0"/>
              </a:rPr>
              <a:t>rumit</a:t>
            </a:r>
            <a:r>
              <a:rPr lang="en-US" sz="2400" dirty="0" smtClean="0">
                <a:latin typeface="Cambria" pitchFamily="18" charset="0"/>
                <a:ea typeface="Cambria" pitchFamily="18" charset="0"/>
              </a:rPr>
              <a:t>, </a:t>
            </a:r>
            <a:r>
              <a:rPr lang="en-US" sz="2400" dirty="0" err="1" smtClean="0">
                <a:latin typeface="Cambria" pitchFamily="18" charset="0"/>
                <a:ea typeface="Cambria" pitchFamily="18" charset="0"/>
              </a:rPr>
              <a:t>khususnya</a:t>
            </a:r>
            <a:r>
              <a:rPr lang="en-US" sz="2400" dirty="0" smtClean="0">
                <a:latin typeface="Cambria" pitchFamily="18" charset="0"/>
                <a:ea typeface="Cambria" pitchFamily="18" charset="0"/>
              </a:rPr>
              <a:t> program </a:t>
            </a:r>
            <a:r>
              <a:rPr lang="en-US" sz="2400" dirty="0" err="1" smtClean="0">
                <a:latin typeface="Cambria" pitchFamily="18" charset="0"/>
                <a:ea typeface="Cambria" pitchFamily="18" charset="0"/>
              </a:rPr>
              <a:t>besar</a:t>
            </a:r>
            <a:r>
              <a:rPr lang="en-US" sz="2400" dirty="0" smtClean="0">
                <a:latin typeface="Cambria" pitchFamily="18" charset="0"/>
                <a:ea typeface="Cambria" pitchFamily="18" charset="0"/>
              </a:rPr>
              <a:t>.</a:t>
            </a:r>
            <a:endParaRPr lang="en-US" sz="2400" dirty="0">
              <a:latin typeface="Cambria" pitchFamily="18" charset="0"/>
              <a:ea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839080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Cambria" pitchFamily="18" charset="0"/>
                <a:ea typeface="Cambria" pitchFamily="18" charset="0"/>
              </a:rPr>
              <a:t>Deklarasi</a:t>
            </a:r>
            <a:r>
              <a:rPr lang="en-US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  <a:ea typeface="Cambria" pitchFamily="18" charset="0"/>
              </a:rPr>
              <a:t>Struktur</a:t>
            </a:r>
            <a:r>
              <a:rPr lang="en-US" dirty="0" smtClean="0">
                <a:latin typeface="Cambria" pitchFamily="18" charset="0"/>
                <a:ea typeface="Cambria" pitchFamily="18" charset="0"/>
              </a:rPr>
              <a:t> (1)</a:t>
            </a:r>
            <a:endParaRPr lang="en-US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>
                <a:latin typeface="Cambria" pitchFamily="18" charset="0"/>
                <a:ea typeface="Cambria" pitchFamily="18" charset="0"/>
              </a:rPr>
              <a:t>Deklarasi</a:t>
            </a:r>
            <a:r>
              <a:rPr lang="en-US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  <a:ea typeface="Cambria" pitchFamily="18" charset="0"/>
              </a:rPr>
              <a:t>diawali</a:t>
            </a:r>
            <a:r>
              <a:rPr lang="en-US" dirty="0" smtClean="0">
                <a:latin typeface="Cambria" pitchFamily="18" charset="0"/>
                <a:ea typeface="Cambria" pitchFamily="18" charset="0"/>
              </a:rPr>
              <a:t> kata </a:t>
            </a:r>
            <a:r>
              <a:rPr lang="en-US" dirty="0" err="1" smtClean="0">
                <a:latin typeface="Cambria" pitchFamily="18" charset="0"/>
                <a:ea typeface="Cambria" pitchFamily="18" charset="0"/>
              </a:rPr>
              <a:t>baku</a:t>
            </a:r>
            <a:r>
              <a:rPr lang="en-US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struct</a:t>
            </a:r>
            <a:r>
              <a:rPr lang="en-US" b="1" dirty="0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.</a:t>
            </a:r>
          </a:p>
          <a:p>
            <a:r>
              <a:rPr lang="en-US" b="1" dirty="0" err="1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Bentuk</a:t>
            </a:r>
            <a:r>
              <a:rPr lang="en-US" b="1" dirty="0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umum</a:t>
            </a:r>
            <a:r>
              <a:rPr lang="en-US" b="1" dirty="0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:</a:t>
            </a:r>
          </a:p>
          <a:p>
            <a:pPr marL="0" indent="0">
              <a:buNone/>
            </a:pPr>
            <a:r>
              <a:rPr lang="en-US" dirty="0" err="1">
                <a:latin typeface="Cambria" pitchFamily="18" charset="0"/>
                <a:ea typeface="Cambria" pitchFamily="18" charset="0"/>
              </a:rPr>
              <a:t>s</a:t>
            </a:r>
            <a:r>
              <a:rPr lang="en-US" dirty="0" err="1" smtClean="0">
                <a:latin typeface="Cambria" pitchFamily="18" charset="0"/>
                <a:ea typeface="Cambria" pitchFamily="18" charset="0"/>
              </a:rPr>
              <a:t>truct</a:t>
            </a:r>
            <a:r>
              <a:rPr lang="en-US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  <a:ea typeface="Cambria" pitchFamily="18" charset="0"/>
              </a:rPr>
              <a:t>nama_struct</a:t>
            </a:r>
            <a:endParaRPr lang="en-US" dirty="0" smtClean="0">
              <a:latin typeface="Cambria" pitchFamily="18" charset="0"/>
              <a:ea typeface="Cambria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Cambria" pitchFamily="18" charset="0"/>
                <a:ea typeface="Cambria" pitchFamily="18" charset="0"/>
              </a:rPr>
              <a:t>{</a:t>
            </a:r>
          </a:p>
          <a:p>
            <a:pPr marL="0" indent="0">
              <a:buNone/>
            </a:pP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smtClean="0">
                <a:latin typeface="Cambria" pitchFamily="18" charset="0"/>
                <a:ea typeface="Cambria" pitchFamily="18" charset="0"/>
              </a:rPr>
              <a:t>  &lt;</a:t>
            </a:r>
            <a:r>
              <a:rPr lang="en-US" dirty="0" err="1" smtClean="0">
                <a:latin typeface="Cambria" pitchFamily="18" charset="0"/>
                <a:ea typeface="Cambria" pitchFamily="18" charset="0"/>
              </a:rPr>
              <a:t>tipe_data</a:t>
            </a:r>
            <a:r>
              <a:rPr lang="en-US" dirty="0" smtClean="0">
                <a:latin typeface="Cambria" pitchFamily="18" charset="0"/>
                <a:ea typeface="Cambria" pitchFamily="18" charset="0"/>
              </a:rPr>
              <a:t>&gt; nama_field_1;</a:t>
            </a:r>
          </a:p>
          <a:p>
            <a:pPr marL="0" indent="0">
              <a:buNone/>
            </a:pPr>
            <a:r>
              <a:rPr lang="en-US" dirty="0" smtClean="0">
                <a:latin typeface="Cambria" pitchFamily="18" charset="0"/>
                <a:ea typeface="Cambria" pitchFamily="18" charset="0"/>
              </a:rPr>
              <a:t>   &lt;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tipe_data</a:t>
            </a:r>
            <a:r>
              <a:rPr lang="en-US" dirty="0">
                <a:latin typeface="Cambria" pitchFamily="18" charset="0"/>
                <a:ea typeface="Cambria" pitchFamily="18" charset="0"/>
              </a:rPr>
              <a:t>&gt; </a:t>
            </a:r>
            <a:r>
              <a:rPr lang="en-US" dirty="0" smtClean="0">
                <a:latin typeface="Cambria" pitchFamily="18" charset="0"/>
                <a:ea typeface="Cambria" pitchFamily="18" charset="0"/>
              </a:rPr>
              <a:t>nama_field_2;</a:t>
            </a:r>
          </a:p>
          <a:p>
            <a:pPr marL="0" indent="0">
              <a:buNone/>
            </a:pPr>
            <a:r>
              <a:rPr lang="en-US" dirty="0" smtClean="0">
                <a:latin typeface="Cambria" pitchFamily="18" charset="0"/>
                <a:ea typeface="Cambria" pitchFamily="18" charset="0"/>
              </a:rPr>
              <a:t>   …</a:t>
            </a:r>
          </a:p>
          <a:p>
            <a:pPr marL="0" indent="0">
              <a:buNone/>
            </a:pPr>
            <a:r>
              <a:rPr lang="en-US" dirty="0" smtClean="0">
                <a:latin typeface="Cambria" pitchFamily="18" charset="0"/>
                <a:ea typeface="Cambria" pitchFamily="18" charset="0"/>
              </a:rPr>
              <a:t>   &lt;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tipe_data</a:t>
            </a:r>
            <a:r>
              <a:rPr lang="en-US" dirty="0">
                <a:latin typeface="Cambria" pitchFamily="18" charset="0"/>
                <a:ea typeface="Cambria" pitchFamily="18" charset="0"/>
              </a:rPr>
              <a:t>&gt; </a:t>
            </a:r>
            <a:r>
              <a:rPr lang="en-US" dirty="0" err="1" smtClean="0">
                <a:latin typeface="Cambria" pitchFamily="18" charset="0"/>
                <a:ea typeface="Cambria" pitchFamily="18" charset="0"/>
              </a:rPr>
              <a:t>nama_field_n</a:t>
            </a:r>
            <a:r>
              <a:rPr lang="en-US" dirty="0" smtClean="0">
                <a:latin typeface="Cambria" pitchFamily="18" charset="0"/>
                <a:ea typeface="Cambria" pitchFamily="18" charset="0"/>
              </a:rPr>
              <a:t>;</a:t>
            </a:r>
          </a:p>
          <a:p>
            <a:pPr marL="0" indent="0">
              <a:buNone/>
            </a:pPr>
            <a:r>
              <a:rPr lang="en-US" dirty="0" smtClean="0">
                <a:latin typeface="Cambria" pitchFamily="18" charset="0"/>
                <a:ea typeface="Cambria" pitchFamily="18" charset="0"/>
              </a:rPr>
              <a:t>};</a:t>
            </a:r>
          </a:p>
          <a:p>
            <a:endParaRPr lang="en-US" b="1" dirty="0">
              <a:solidFill>
                <a:srgbClr val="FF0000"/>
              </a:solidFill>
              <a:latin typeface="Cambria" pitchFamily="18" charset="0"/>
              <a:ea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159848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ambria" pitchFamily="18" charset="0"/>
                <a:ea typeface="Cambria" pitchFamily="18" charset="0"/>
              </a:rPr>
              <a:t>Deklarasi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Struktur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smtClean="0">
                <a:latin typeface="Cambria" pitchFamily="18" charset="0"/>
                <a:ea typeface="Cambria" pitchFamily="18" charset="0"/>
              </a:rPr>
              <a:t>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Contoh</a:t>
            </a:r>
            <a:r>
              <a:rPr lang="en-US" b="1" dirty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b="1" dirty="0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:</a:t>
            </a:r>
          </a:p>
          <a:p>
            <a:pPr marL="0" indent="0">
              <a:buNone/>
            </a:pPr>
            <a:r>
              <a:rPr lang="en-US" dirty="0" err="1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s</a:t>
            </a:r>
            <a:r>
              <a:rPr lang="en-US" dirty="0" err="1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truct</a:t>
            </a:r>
            <a:r>
              <a:rPr lang="en-US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Mahasiswa</a:t>
            </a:r>
            <a:r>
              <a:rPr lang="en-US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 {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	</a:t>
            </a:r>
            <a:r>
              <a:rPr lang="en-US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char NIM[9];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 	char </a:t>
            </a:r>
            <a:r>
              <a:rPr lang="en-US" dirty="0" err="1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Nama</a:t>
            </a:r>
            <a:r>
              <a:rPr lang="en-US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 [25];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	</a:t>
            </a:r>
            <a:r>
              <a:rPr lang="en-US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char </a:t>
            </a:r>
            <a:r>
              <a:rPr lang="en-US" dirty="0" err="1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Alamat</a:t>
            </a:r>
            <a:r>
              <a:rPr lang="en-US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 [30];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	</a:t>
            </a:r>
            <a:r>
              <a:rPr lang="en-US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float </a:t>
            </a:r>
            <a:r>
              <a:rPr lang="en-US" dirty="0" err="1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Ipk</a:t>
            </a:r>
            <a:r>
              <a:rPr lang="en-US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;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};</a:t>
            </a:r>
            <a:endParaRPr lang="en-US" dirty="0">
              <a:solidFill>
                <a:srgbClr val="0070C0"/>
              </a:solidFill>
              <a:latin typeface="Cambria" pitchFamily="18" charset="0"/>
              <a:ea typeface="Cambria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266581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Cambria" pitchFamily="18" charset="0"/>
                <a:ea typeface="Cambria" pitchFamily="18" charset="0"/>
              </a:rPr>
              <a:t>Pemakaian</a:t>
            </a:r>
            <a:r>
              <a:rPr lang="en-US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  <a:ea typeface="Cambria" pitchFamily="18" charset="0"/>
              </a:rPr>
              <a:t>Struktur</a:t>
            </a:r>
            <a:endParaRPr lang="en-US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800" dirty="0" err="1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Tuliskan</a:t>
            </a:r>
            <a:r>
              <a:rPr lang="en-US" sz="2800" dirty="0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nama</a:t>
            </a:r>
            <a:r>
              <a:rPr lang="en-US" sz="2800" dirty="0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 structure </a:t>
            </a:r>
            <a:r>
              <a:rPr lang="en-US" sz="2800" dirty="0" err="1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dapat</a:t>
            </a:r>
            <a:r>
              <a:rPr lang="en-US" sz="2800" dirty="0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dilakukan</a:t>
            </a:r>
            <a:r>
              <a:rPr lang="en-US" sz="2800" dirty="0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dengan</a:t>
            </a:r>
            <a:r>
              <a:rPr lang="en-US" sz="2800" dirty="0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menuliskan</a:t>
            </a:r>
            <a:r>
              <a:rPr lang="en-US" sz="2800" dirty="0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nama</a:t>
            </a:r>
            <a:r>
              <a:rPr lang="en-US" sz="2800" dirty="0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 structure yang </a:t>
            </a:r>
            <a:r>
              <a:rPr lang="en-US" sz="2800" dirty="0" err="1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diikuti</a:t>
            </a:r>
            <a:r>
              <a:rPr lang="en-US" sz="2800" dirty="0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dengan</a:t>
            </a:r>
            <a:r>
              <a:rPr lang="en-US" sz="2800" dirty="0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nama</a:t>
            </a:r>
            <a:r>
              <a:rPr lang="en-US" sz="2800" dirty="0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fieldnya</a:t>
            </a:r>
            <a:r>
              <a:rPr lang="en-US" sz="2800" dirty="0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dipisahkan</a:t>
            </a:r>
            <a:r>
              <a:rPr lang="en-US" sz="2800" dirty="0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dengan</a:t>
            </a:r>
            <a:r>
              <a:rPr lang="en-US" sz="2800" dirty="0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titik</a:t>
            </a:r>
            <a:r>
              <a:rPr lang="en-US" sz="2800" dirty="0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 [.] </a:t>
            </a:r>
            <a:r>
              <a:rPr lang="en-US" sz="2800" dirty="0" err="1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atau</a:t>
            </a:r>
            <a:r>
              <a:rPr lang="en-US" sz="2800" dirty="0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tanda</a:t>
            </a:r>
            <a:r>
              <a:rPr lang="en-US" sz="2800" dirty="0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panah</a:t>
            </a:r>
            <a:r>
              <a:rPr lang="en-US" sz="2800" dirty="0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 [-&gt;].</a:t>
            </a:r>
          </a:p>
          <a:p>
            <a:pPr marL="0" indent="0" algn="just">
              <a:buNone/>
            </a:pPr>
            <a:endParaRPr lang="en-US" sz="2800" dirty="0" smtClean="0">
              <a:solidFill>
                <a:srgbClr val="0070C0"/>
              </a:solidFill>
              <a:latin typeface="Cambria" pitchFamily="18" charset="0"/>
              <a:ea typeface="Cambria" pitchFamily="18" charset="0"/>
            </a:endParaRPr>
          </a:p>
          <a:p>
            <a:pPr marL="0" indent="0" algn="just">
              <a:buNone/>
            </a:pPr>
            <a:r>
              <a:rPr lang="en-US" sz="2800" dirty="0" err="1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cout</a:t>
            </a:r>
            <a:r>
              <a:rPr lang="en-US" sz="2800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&lt;&lt;</a:t>
            </a:r>
            <a:r>
              <a:rPr lang="en-US" sz="2800" dirty="0" err="1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Mhs.NIM</a:t>
            </a:r>
            <a:r>
              <a:rPr lang="en-US" sz="2800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 ;        </a:t>
            </a:r>
            <a:r>
              <a:rPr lang="en-US" sz="2800" dirty="0" err="1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cout</a:t>
            </a:r>
            <a:r>
              <a:rPr lang="en-US" sz="2800" dirty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&lt;&lt;</a:t>
            </a:r>
            <a:r>
              <a:rPr lang="en-US" sz="2800" dirty="0" err="1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Mhs</a:t>
            </a:r>
            <a:r>
              <a:rPr lang="en-US" sz="2800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-&gt;NIM ;</a:t>
            </a:r>
          </a:p>
          <a:p>
            <a:pPr marL="0" indent="0" algn="just">
              <a:buNone/>
            </a:pPr>
            <a:r>
              <a:rPr lang="en-US" sz="2800" dirty="0" err="1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cout</a:t>
            </a:r>
            <a:r>
              <a:rPr lang="en-US" sz="2800" dirty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&lt;&lt;</a:t>
            </a:r>
            <a:r>
              <a:rPr lang="en-US" sz="2800" dirty="0" err="1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Mhs.Nama</a:t>
            </a:r>
            <a:r>
              <a:rPr lang="en-US" sz="2800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;     </a:t>
            </a:r>
            <a:r>
              <a:rPr lang="en-US" sz="2800" dirty="0" err="1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cout</a:t>
            </a:r>
            <a:r>
              <a:rPr lang="en-US" sz="2800" dirty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&lt;&lt;</a:t>
            </a:r>
            <a:r>
              <a:rPr lang="en-US" sz="2800" dirty="0" err="1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Mhs</a:t>
            </a:r>
            <a:r>
              <a:rPr lang="en-US" sz="2800" dirty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-</a:t>
            </a:r>
            <a:r>
              <a:rPr lang="en-US" sz="2800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&gt;</a:t>
            </a:r>
            <a:r>
              <a:rPr lang="en-US" sz="2800" dirty="0" err="1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Nama</a:t>
            </a:r>
            <a:r>
              <a:rPr lang="en-US" sz="2800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 ;</a:t>
            </a:r>
          </a:p>
          <a:p>
            <a:pPr marL="0" indent="0" algn="just">
              <a:buNone/>
            </a:pPr>
            <a:r>
              <a:rPr lang="en-US" sz="2800" dirty="0" err="1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cout</a:t>
            </a:r>
            <a:r>
              <a:rPr lang="en-US" sz="2800" dirty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&lt;&lt;</a:t>
            </a:r>
            <a:r>
              <a:rPr lang="en-US" sz="2800" dirty="0" err="1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Mhs.Alamat</a:t>
            </a:r>
            <a:r>
              <a:rPr lang="en-US" sz="2800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;   </a:t>
            </a:r>
            <a:r>
              <a:rPr lang="en-US" sz="2800" dirty="0" err="1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cout</a:t>
            </a:r>
            <a:r>
              <a:rPr lang="en-US" sz="2800" dirty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&lt;&lt;</a:t>
            </a:r>
            <a:r>
              <a:rPr lang="en-US" sz="2800" dirty="0" err="1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Mhs</a:t>
            </a:r>
            <a:r>
              <a:rPr lang="en-US" sz="2800" dirty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-</a:t>
            </a:r>
            <a:r>
              <a:rPr lang="en-US" sz="2800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&gt;</a:t>
            </a:r>
            <a:r>
              <a:rPr lang="en-US" sz="2800" dirty="0" err="1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Alamat</a:t>
            </a:r>
            <a:r>
              <a:rPr lang="en-US" sz="2800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;</a:t>
            </a:r>
          </a:p>
          <a:p>
            <a:pPr marL="0" indent="0" algn="just">
              <a:buNone/>
            </a:pPr>
            <a:r>
              <a:rPr lang="en-US" sz="2800" dirty="0" err="1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cout</a:t>
            </a:r>
            <a:r>
              <a:rPr lang="en-US" sz="2800" dirty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&lt;&lt;</a:t>
            </a:r>
            <a:r>
              <a:rPr lang="en-US" sz="2800" dirty="0" err="1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Mhs.Ipk</a:t>
            </a:r>
            <a:r>
              <a:rPr lang="en-US" sz="2800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;            </a:t>
            </a:r>
            <a:r>
              <a:rPr lang="en-US" sz="2800" dirty="0" err="1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cout</a:t>
            </a:r>
            <a:r>
              <a:rPr lang="en-US" sz="2800" dirty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&lt;&lt;</a:t>
            </a:r>
            <a:r>
              <a:rPr lang="en-US" sz="2800" dirty="0" err="1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Mhs</a:t>
            </a:r>
            <a:r>
              <a:rPr lang="en-US" sz="2800" dirty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-</a:t>
            </a:r>
            <a:r>
              <a:rPr lang="en-US" sz="2800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&gt;</a:t>
            </a:r>
            <a:r>
              <a:rPr lang="en-US" sz="2800" dirty="0" err="1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Ipk</a:t>
            </a:r>
            <a:r>
              <a:rPr lang="en-US" sz="2800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;</a:t>
            </a:r>
            <a:endParaRPr lang="en-US" sz="2800" dirty="0">
              <a:solidFill>
                <a:srgbClr val="0070C0"/>
              </a:solidFill>
              <a:latin typeface="Cambria" pitchFamily="18" charset="0"/>
              <a:ea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671086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Cambria" pitchFamily="18" charset="0"/>
                <a:ea typeface="Cambria" pitchFamily="18" charset="0"/>
              </a:rPr>
              <a:t>Struktur</a:t>
            </a:r>
            <a:r>
              <a:rPr lang="en-US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  <a:ea typeface="Cambria" pitchFamily="18" charset="0"/>
              </a:rPr>
              <a:t>dalam</a:t>
            </a:r>
            <a:r>
              <a:rPr lang="en-US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  <a:ea typeface="Cambria" pitchFamily="18" charset="0"/>
              </a:rPr>
              <a:t>struktur</a:t>
            </a:r>
            <a:endParaRPr lang="en-US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sz="2800" dirty="0" err="1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struct</a:t>
            </a:r>
            <a:r>
              <a:rPr lang="en-US" sz="2800" dirty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Tinggal</a:t>
            </a:r>
            <a:endParaRPr lang="en-US" sz="2800" dirty="0" smtClean="0">
              <a:solidFill>
                <a:srgbClr val="0070C0"/>
              </a:solidFill>
              <a:latin typeface="Cambria" pitchFamily="18" charset="0"/>
              <a:ea typeface="Cambria" pitchFamily="18" charset="0"/>
            </a:endParaRPr>
          </a:p>
          <a:p>
            <a:pPr>
              <a:buNone/>
            </a:pPr>
            <a:r>
              <a:rPr lang="en-US" sz="2800" dirty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	</a:t>
            </a:r>
            <a:r>
              <a:rPr lang="en-US" sz="2800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{</a:t>
            </a:r>
          </a:p>
          <a:p>
            <a:pPr>
              <a:buNone/>
            </a:pPr>
            <a:r>
              <a:rPr lang="en-US" sz="2800" dirty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	</a:t>
            </a:r>
            <a:r>
              <a:rPr lang="en-US" sz="2800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	char </a:t>
            </a:r>
            <a:r>
              <a:rPr lang="en-US" sz="2800" dirty="0" err="1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Jalan</a:t>
            </a:r>
            <a:r>
              <a:rPr lang="en-US" sz="2800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 [40];</a:t>
            </a:r>
          </a:p>
          <a:p>
            <a:pPr>
              <a:buNone/>
            </a:pPr>
            <a:r>
              <a:rPr lang="en-US" sz="2800" dirty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	</a:t>
            </a:r>
            <a:r>
              <a:rPr lang="en-US" sz="2800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	char Kota [15];</a:t>
            </a:r>
          </a:p>
          <a:p>
            <a:pPr>
              <a:buNone/>
            </a:pPr>
            <a:r>
              <a:rPr lang="en-US" sz="2800" dirty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	</a:t>
            </a:r>
            <a:r>
              <a:rPr lang="en-US" sz="2800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	char </a:t>
            </a:r>
            <a:r>
              <a:rPr lang="en-US" sz="2800" dirty="0" err="1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Pos</a:t>
            </a:r>
            <a:r>
              <a:rPr lang="en-US" sz="2800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[5];</a:t>
            </a:r>
          </a:p>
          <a:p>
            <a:pPr>
              <a:buNone/>
            </a:pPr>
            <a:r>
              <a:rPr lang="en-US" sz="2800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	};</a:t>
            </a:r>
          </a:p>
          <a:p>
            <a:pPr>
              <a:buNone/>
            </a:pPr>
            <a:r>
              <a:rPr lang="en-US" sz="2800" dirty="0" err="1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s</a:t>
            </a:r>
            <a:r>
              <a:rPr lang="en-US" sz="2800" dirty="0" err="1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truct</a:t>
            </a:r>
            <a:r>
              <a:rPr lang="en-US" sz="2800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Tgl_lahir</a:t>
            </a:r>
            <a:endParaRPr lang="en-US" sz="2800" dirty="0" smtClean="0">
              <a:solidFill>
                <a:srgbClr val="0070C0"/>
              </a:solidFill>
              <a:latin typeface="Cambria" pitchFamily="18" charset="0"/>
              <a:ea typeface="Cambria" pitchFamily="18" charset="0"/>
            </a:endParaRPr>
          </a:p>
          <a:p>
            <a:pPr>
              <a:buNone/>
            </a:pPr>
            <a:r>
              <a:rPr lang="en-US" sz="2800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	{</a:t>
            </a:r>
          </a:p>
          <a:p>
            <a:pPr>
              <a:buNone/>
            </a:pPr>
            <a:r>
              <a:rPr lang="en-US" sz="2800" dirty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	</a:t>
            </a:r>
            <a:r>
              <a:rPr lang="en-US" sz="2800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	</a:t>
            </a:r>
            <a:r>
              <a:rPr lang="en-US" sz="2800" dirty="0" err="1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int</a:t>
            </a:r>
            <a:r>
              <a:rPr lang="en-US" sz="2800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Tanggal</a:t>
            </a:r>
            <a:r>
              <a:rPr lang="en-US" sz="2800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;</a:t>
            </a:r>
          </a:p>
          <a:p>
            <a:pPr>
              <a:buNone/>
            </a:pPr>
            <a:r>
              <a:rPr lang="en-US" sz="2800" dirty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	</a:t>
            </a:r>
            <a:r>
              <a:rPr lang="en-US" sz="2800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	</a:t>
            </a:r>
            <a:r>
              <a:rPr lang="en-US" sz="2800" dirty="0" err="1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int</a:t>
            </a:r>
            <a:r>
              <a:rPr lang="en-US" sz="2800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Bulan</a:t>
            </a:r>
            <a:r>
              <a:rPr lang="en-US" sz="2800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;</a:t>
            </a:r>
          </a:p>
          <a:p>
            <a:pPr>
              <a:buNone/>
            </a:pPr>
            <a:r>
              <a:rPr lang="en-US" sz="2800" dirty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	</a:t>
            </a:r>
            <a:r>
              <a:rPr lang="en-US" sz="2800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	</a:t>
            </a:r>
            <a:r>
              <a:rPr lang="en-US" sz="2800" dirty="0" err="1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int</a:t>
            </a:r>
            <a:r>
              <a:rPr lang="en-US" sz="2800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Tahun</a:t>
            </a:r>
            <a:r>
              <a:rPr lang="en-US" sz="2800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;</a:t>
            </a:r>
          </a:p>
          <a:p>
            <a:pPr>
              <a:buNone/>
            </a:pPr>
            <a:r>
              <a:rPr lang="en-US" sz="2800" dirty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	};</a:t>
            </a:r>
            <a:endParaRPr lang="en-US" sz="2800" dirty="0">
              <a:solidFill>
                <a:srgbClr val="0070C0"/>
              </a:solidFill>
              <a:latin typeface="Cambria" pitchFamily="18" charset="0"/>
              <a:ea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187656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mbria" pitchFamily="18" charset="0"/>
                <a:ea typeface="Cambria" pitchFamily="18" charset="0"/>
              </a:rPr>
              <a:t>Array </a:t>
            </a:r>
            <a:r>
              <a:rPr lang="en-US" dirty="0" err="1" smtClean="0">
                <a:latin typeface="Cambria" pitchFamily="18" charset="0"/>
                <a:ea typeface="Cambria" pitchFamily="18" charset="0"/>
              </a:rPr>
              <a:t>dalam</a:t>
            </a:r>
            <a:r>
              <a:rPr lang="en-US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  <a:ea typeface="Cambria" pitchFamily="18" charset="0"/>
              </a:rPr>
              <a:t>Struktur</a:t>
            </a:r>
            <a:endParaRPr lang="en-US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225425" indent="-225425"/>
            <a:r>
              <a:rPr lang="en-US" dirty="0" err="1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Suatu</a:t>
            </a:r>
            <a:r>
              <a:rPr lang="en-US" dirty="0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 structure </a:t>
            </a:r>
            <a:r>
              <a:rPr lang="en-US" dirty="0" err="1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juga</a:t>
            </a:r>
            <a:r>
              <a:rPr lang="en-US" dirty="0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dideklarasikan</a:t>
            </a:r>
            <a:r>
              <a:rPr lang="en-US" dirty="0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menjadi</a:t>
            </a:r>
            <a:r>
              <a:rPr lang="en-US" dirty="0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sebuah</a:t>
            </a:r>
            <a:r>
              <a:rPr lang="en-US" dirty="0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 array </a:t>
            </a:r>
            <a:r>
              <a:rPr lang="en-US" dirty="0" err="1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apabila</a:t>
            </a:r>
            <a:r>
              <a:rPr lang="en-US" dirty="0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hendak</a:t>
            </a:r>
            <a:r>
              <a:rPr lang="en-US" dirty="0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menggunakan</a:t>
            </a:r>
            <a:r>
              <a:rPr lang="en-US" dirty="0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suatu</a:t>
            </a:r>
            <a:r>
              <a:rPr lang="en-US" dirty="0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struct</a:t>
            </a:r>
            <a:r>
              <a:rPr lang="en-US" dirty="0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untuk</a:t>
            </a:r>
            <a:r>
              <a:rPr lang="en-US" dirty="0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beberapa</a:t>
            </a:r>
            <a:r>
              <a:rPr lang="en-US" dirty="0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 kali.</a:t>
            </a:r>
          </a:p>
          <a:p>
            <a:pPr marL="0" indent="0">
              <a:buNone/>
            </a:pPr>
            <a:r>
              <a:rPr lang="en-US" dirty="0" err="1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s</a:t>
            </a:r>
            <a:r>
              <a:rPr lang="en-US" dirty="0" err="1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truct</a:t>
            </a:r>
            <a:r>
              <a:rPr lang="en-US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nama_struct</a:t>
            </a:r>
            <a:endParaRPr lang="en-US" dirty="0" smtClean="0">
              <a:solidFill>
                <a:srgbClr val="0070C0"/>
              </a:solidFill>
              <a:latin typeface="Cambria" pitchFamily="18" charset="0"/>
              <a:ea typeface="Cambria" pitchFamily="18" charset="0"/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{ 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&lt;</a:t>
            </a:r>
            <a:r>
              <a:rPr lang="en-US" dirty="0" err="1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tipe_data</a:t>
            </a:r>
            <a:r>
              <a:rPr lang="en-US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&gt;  nama_field_1;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&lt;</a:t>
            </a:r>
            <a:r>
              <a:rPr lang="en-US" dirty="0" err="1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tipe_data</a:t>
            </a:r>
            <a:r>
              <a:rPr lang="en-US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&gt;  nama_field_2;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….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&lt;</a:t>
            </a:r>
            <a:r>
              <a:rPr lang="en-US" dirty="0" err="1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tipe_data</a:t>
            </a:r>
            <a:r>
              <a:rPr lang="en-US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&gt; </a:t>
            </a:r>
            <a:r>
              <a:rPr lang="en-US" dirty="0" err="1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nama_field_n</a:t>
            </a:r>
            <a:r>
              <a:rPr lang="en-US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;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};</a:t>
            </a:r>
          </a:p>
          <a:p>
            <a:pPr marL="0" indent="0">
              <a:buNone/>
            </a:pPr>
            <a:r>
              <a:rPr lang="en-US" dirty="0" err="1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Kemudian</a:t>
            </a:r>
            <a:r>
              <a:rPr lang="en-US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deklarasikan</a:t>
            </a:r>
            <a:r>
              <a:rPr lang="en-US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suatu</a:t>
            </a:r>
            <a:r>
              <a:rPr lang="en-US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variabel</a:t>
            </a:r>
            <a:r>
              <a:rPr lang="en-US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bertipe</a:t>
            </a:r>
            <a:r>
              <a:rPr lang="en-US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struktur</a:t>
            </a:r>
            <a:r>
              <a:rPr lang="en-US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 di </a:t>
            </a:r>
            <a:r>
              <a:rPr lang="en-US" dirty="0" err="1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atas</a:t>
            </a:r>
            <a:r>
              <a:rPr lang="en-US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dengan</a:t>
            </a:r>
            <a:r>
              <a:rPr lang="en-US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bentuk</a:t>
            </a:r>
            <a:r>
              <a:rPr lang="en-US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 :</a:t>
            </a:r>
          </a:p>
          <a:p>
            <a:pPr marL="0" indent="0">
              <a:buNone/>
            </a:pPr>
            <a:r>
              <a:rPr lang="en-US" dirty="0" err="1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Nama_struct</a:t>
            </a:r>
            <a:r>
              <a:rPr lang="en-US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   </a:t>
            </a:r>
            <a:r>
              <a:rPr lang="en-US" dirty="0" err="1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nama_var_struct</a:t>
            </a:r>
            <a:r>
              <a:rPr lang="en-US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[</a:t>
            </a:r>
            <a:r>
              <a:rPr lang="en-US" dirty="0" err="1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banyak_elemen</a:t>
            </a:r>
            <a:r>
              <a:rPr lang="en-US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];</a:t>
            </a:r>
          </a:p>
          <a:p>
            <a:pPr marL="0" indent="0">
              <a:buNone/>
            </a:pPr>
            <a:endParaRPr lang="en-US" dirty="0">
              <a:latin typeface="Cambria" pitchFamily="18" charset="0"/>
              <a:ea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141355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mbria" pitchFamily="18" charset="0"/>
                <a:ea typeface="Cambria" pitchFamily="18" charset="0"/>
              </a:rPr>
              <a:t>Array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dalam</a:t>
            </a:r>
            <a:r>
              <a:rPr lang="en-US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Struktur</a:t>
            </a:r>
            <a:endParaRPr lang="en-US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err="1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Contoh</a:t>
            </a:r>
            <a:r>
              <a:rPr lang="en-US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 :</a:t>
            </a:r>
          </a:p>
          <a:p>
            <a:pPr marL="0" indent="0">
              <a:buNone/>
            </a:pPr>
            <a:r>
              <a:rPr lang="en-US" dirty="0" err="1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Struct</a:t>
            </a:r>
            <a:r>
              <a:rPr lang="en-US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Mahasiswa</a:t>
            </a:r>
            <a:r>
              <a:rPr lang="en-US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 {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	</a:t>
            </a:r>
            <a:r>
              <a:rPr lang="en-US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char NIM[9];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	</a:t>
            </a:r>
            <a:r>
              <a:rPr lang="en-US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char </a:t>
            </a:r>
            <a:r>
              <a:rPr lang="en-US" dirty="0" err="1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Nama</a:t>
            </a:r>
            <a:r>
              <a:rPr lang="en-US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[25];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	</a:t>
            </a:r>
            <a:r>
              <a:rPr lang="en-US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char </a:t>
            </a:r>
            <a:r>
              <a:rPr lang="en-US" dirty="0" err="1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Alamat</a:t>
            </a:r>
            <a:r>
              <a:rPr lang="en-US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[30];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	</a:t>
            </a:r>
            <a:r>
              <a:rPr lang="en-US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float </a:t>
            </a:r>
            <a:r>
              <a:rPr lang="en-US" dirty="0" err="1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Ipk</a:t>
            </a:r>
            <a:r>
              <a:rPr lang="en-US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;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};</a:t>
            </a:r>
          </a:p>
          <a:p>
            <a:pPr marL="0" indent="0">
              <a:buNone/>
            </a:pPr>
            <a:r>
              <a:rPr lang="en-US" dirty="0" err="1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Mahasiswa</a:t>
            </a:r>
            <a:r>
              <a:rPr lang="en-US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Mhs</a:t>
            </a:r>
            <a:r>
              <a:rPr lang="en-US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[5];</a:t>
            </a:r>
          </a:p>
          <a:p>
            <a:pPr marL="0" indent="0">
              <a:buNone/>
            </a:pPr>
            <a:r>
              <a:rPr lang="en-US" dirty="0" err="1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Berarti</a:t>
            </a:r>
            <a:r>
              <a:rPr lang="en-US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struct</a:t>
            </a:r>
            <a:r>
              <a:rPr lang="en-US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mahasiswa</a:t>
            </a:r>
            <a:r>
              <a:rPr lang="en-US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digunakan</a:t>
            </a:r>
            <a:r>
              <a:rPr lang="en-US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untuk</a:t>
            </a:r>
            <a:r>
              <a:rPr lang="en-US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Mhs</a:t>
            </a:r>
            <a:r>
              <a:rPr lang="en-US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[0], </a:t>
            </a:r>
            <a:r>
              <a:rPr lang="en-US" dirty="0" err="1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Mhs</a:t>
            </a:r>
            <a:r>
              <a:rPr lang="en-US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[1], </a:t>
            </a:r>
            <a:r>
              <a:rPr lang="en-US" dirty="0" err="1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Mhs</a:t>
            </a:r>
            <a:r>
              <a:rPr lang="en-US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[2], </a:t>
            </a:r>
            <a:r>
              <a:rPr lang="en-US" dirty="0" err="1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Mhs</a:t>
            </a:r>
            <a:r>
              <a:rPr lang="en-US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[3], </a:t>
            </a:r>
            <a:r>
              <a:rPr lang="en-US" dirty="0" err="1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dan</a:t>
            </a:r>
            <a:r>
              <a:rPr lang="en-US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Mhs</a:t>
            </a:r>
            <a:r>
              <a:rPr lang="en-US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[4].</a:t>
            </a:r>
          </a:p>
          <a:p>
            <a:pPr marL="0" indent="0">
              <a:buNone/>
            </a:pPr>
            <a:endParaRPr lang="en-US" dirty="0">
              <a:solidFill>
                <a:srgbClr val="0070C0"/>
              </a:solidFill>
              <a:latin typeface="Cambria" pitchFamily="18" charset="0"/>
              <a:ea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51742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Latihan</a:t>
            </a:r>
            <a:endParaRPr lang="en-US" dirty="0">
              <a:solidFill>
                <a:srgbClr val="0070C0"/>
              </a:solidFill>
              <a:latin typeface="Cambria" pitchFamily="18" charset="0"/>
              <a:ea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>
              <a:solidFill>
                <a:srgbClr val="0070C0"/>
              </a:solidFill>
              <a:latin typeface="Cambria" pitchFamily="18" charset="0"/>
              <a:ea typeface="Cambria" pitchFamily="18" charset="0"/>
            </a:endParaRPr>
          </a:p>
          <a:p>
            <a:pPr marL="0" indent="0">
              <a:buNone/>
            </a:pPr>
            <a:r>
              <a:rPr lang="en-US" dirty="0" err="1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Tidak</a:t>
            </a:r>
            <a:r>
              <a:rPr lang="en-US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ada</a:t>
            </a:r>
            <a:r>
              <a:rPr lang="en-US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 assignment </a:t>
            </a:r>
            <a:r>
              <a:rPr lang="en-US" dirty="0" err="1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pada</a:t>
            </a:r>
            <a:r>
              <a:rPr lang="en-US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 week 1 </a:t>
            </a:r>
            <a:r>
              <a:rPr lang="en-US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  <a:sym typeface="Wingdings" pitchFamily="2" charset="2"/>
              </a:rPr>
              <a:t>.</a:t>
            </a:r>
          </a:p>
          <a:p>
            <a:endParaRPr lang="en-US" dirty="0">
              <a:solidFill>
                <a:srgbClr val="0070C0"/>
              </a:solidFill>
              <a:latin typeface="Cambria" pitchFamily="18" charset="0"/>
              <a:ea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803208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>
              <a:solidFill>
                <a:schemeClr val="accent5">
                  <a:lumMod val="50000"/>
                </a:schemeClr>
              </a:solidFill>
            </a:endParaRPr>
          </a:p>
          <a:p>
            <a:pPr>
              <a:buNone/>
            </a:pPr>
            <a:endParaRPr lang="en-US" dirty="0" smtClean="0">
              <a:solidFill>
                <a:schemeClr val="accent5">
                  <a:lumMod val="50000"/>
                </a:schemeClr>
              </a:solidFill>
            </a:endParaRPr>
          </a:p>
          <a:p>
            <a:pPr>
              <a:buNone/>
            </a:pPr>
            <a:endParaRPr lang="en-US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algn="ctr">
              <a:buNone/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1.1 </a:t>
            </a:r>
            <a:r>
              <a:rPr lang="en-US" b="1" dirty="0" err="1" smtClean="0">
                <a:solidFill>
                  <a:schemeClr val="accent5">
                    <a:lumMod val="50000"/>
                  </a:schemeClr>
                </a:solidFill>
              </a:rPr>
              <a:t>Komponen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5">
                    <a:lumMod val="50000"/>
                  </a:schemeClr>
                </a:solidFill>
              </a:rPr>
              <a:t>Struktur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 Data</a:t>
            </a:r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 smtClean="0">
              <a:solidFill>
                <a:srgbClr val="002060"/>
              </a:solidFill>
              <a:latin typeface="Cambria" pitchFamily="18" charset="0"/>
              <a:ea typeface="Cambria" pitchFamily="18" charset="0"/>
            </a:endParaRPr>
          </a:p>
          <a:p>
            <a:pPr marL="0" indent="0" algn="ctr">
              <a:buNone/>
            </a:pPr>
            <a:endParaRPr lang="en-US" b="1" dirty="0" smtClean="0">
              <a:solidFill>
                <a:srgbClr val="002060"/>
              </a:solidFill>
              <a:latin typeface="Cambria" pitchFamily="18" charset="0"/>
              <a:ea typeface="Cambria" pitchFamily="18" charset="0"/>
            </a:endParaRPr>
          </a:p>
          <a:p>
            <a:pPr marL="0" indent="0" algn="ctr">
              <a:buNone/>
            </a:pPr>
            <a:r>
              <a:rPr lang="en-US" b="1" dirty="0" err="1" smtClean="0">
                <a:solidFill>
                  <a:srgbClr val="002060"/>
                </a:solidFill>
                <a:latin typeface="Cambria" pitchFamily="18" charset="0"/>
                <a:ea typeface="Cambria" pitchFamily="18" charset="0"/>
              </a:rPr>
              <a:t>Akhir</a:t>
            </a:r>
            <a:r>
              <a:rPr lang="en-US" b="1" dirty="0" smtClean="0">
                <a:solidFill>
                  <a:srgbClr val="002060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Cambria" pitchFamily="18" charset="0"/>
                <a:ea typeface="Cambria" pitchFamily="18" charset="0"/>
              </a:rPr>
              <a:t>bagian</a:t>
            </a:r>
            <a:r>
              <a:rPr lang="en-US" b="1" dirty="0" smtClean="0">
                <a:solidFill>
                  <a:srgbClr val="002060"/>
                </a:solidFill>
                <a:latin typeface="Cambria" pitchFamily="18" charset="0"/>
                <a:ea typeface="Cambria" pitchFamily="18" charset="0"/>
              </a:rPr>
              <a:t> 1 </a:t>
            </a:r>
            <a:r>
              <a:rPr lang="en-US" b="1" dirty="0" err="1" smtClean="0">
                <a:solidFill>
                  <a:srgbClr val="002060"/>
                </a:solidFill>
                <a:latin typeface="Cambria" pitchFamily="18" charset="0"/>
                <a:ea typeface="Cambria" pitchFamily="18" charset="0"/>
              </a:rPr>
              <a:t>versi</a:t>
            </a:r>
            <a:r>
              <a:rPr lang="en-US" b="1" dirty="0" smtClean="0">
                <a:solidFill>
                  <a:srgbClr val="002060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Cambria" pitchFamily="18" charset="0"/>
                <a:ea typeface="Cambria" pitchFamily="18" charset="0"/>
              </a:rPr>
              <a:t>Hybird</a:t>
            </a:r>
            <a:endParaRPr lang="en-US" b="1" dirty="0">
              <a:solidFill>
                <a:srgbClr val="002060"/>
              </a:solidFill>
              <a:latin typeface="Cambria" pitchFamily="18" charset="0"/>
              <a:ea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214826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Cambria" pitchFamily="18" charset="0"/>
                <a:ea typeface="Cambria" pitchFamily="18" charset="0"/>
              </a:rPr>
              <a:t>Struktur</a:t>
            </a:r>
            <a:r>
              <a:rPr lang="en-US" dirty="0" smtClean="0">
                <a:latin typeface="Cambria" pitchFamily="18" charset="0"/>
                <a:ea typeface="Cambria" pitchFamily="18" charset="0"/>
              </a:rPr>
              <a:t> Data</a:t>
            </a:r>
            <a:endParaRPr lang="en-US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400" dirty="0" err="1">
                <a:latin typeface="Cambria" pitchFamily="18" charset="0"/>
                <a:ea typeface="Cambria" pitchFamily="18" charset="0"/>
              </a:rPr>
              <a:t>Struktur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 data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adalah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cara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menyimpan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atau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merepresentasikan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 data di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dalam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komputer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 agar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bisa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dipakai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secara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efisien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Sedangkan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 data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adalah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representasi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dari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fakta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dunia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  <a:ea typeface="Cambria" pitchFamily="18" charset="0"/>
              </a:rPr>
              <a:t>nyata</a:t>
            </a:r>
            <a:r>
              <a:rPr lang="en-US" sz="2400" dirty="0" smtClean="0">
                <a:latin typeface="Cambria" pitchFamily="18" charset="0"/>
                <a:ea typeface="Cambria" pitchFamily="18" charset="0"/>
              </a:rPr>
              <a:t>. </a:t>
            </a:r>
          </a:p>
          <a:p>
            <a:pPr algn="just"/>
            <a:r>
              <a:rPr lang="en-US" sz="2400" dirty="0" err="1">
                <a:latin typeface="Cambria" pitchFamily="18" charset="0"/>
                <a:ea typeface="Cambria" pitchFamily="18" charset="0"/>
              </a:rPr>
              <a:t>Fakta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atau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keterangan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tentang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kenyataan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 yang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disimpan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,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direkam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atau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direpresentasikan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dalam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bentuk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tulisan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,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suara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,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gambar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,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sinyal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atau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  <a:ea typeface="Cambria" pitchFamily="18" charset="0"/>
              </a:rPr>
              <a:t>simbol</a:t>
            </a:r>
            <a:r>
              <a:rPr lang="en-US" sz="2400" dirty="0" smtClean="0">
                <a:latin typeface="Cambria" pitchFamily="18" charset="0"/>
                <a:ea typeface="Cambria" pitchFamily="18" charset="0"/>
              </a:rPr>
              <a:t>.</a:t>
            </a:r>
            <a:endParaRPr lang="en-US" sz="2400" dirty="0">
              <a:latin typeface="Cambria" pitchFamily="18" charset="0"/>
              <a:ea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803196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Mengapa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Data?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Struktur</a:t>
            </a:r>
            <a:r>
              <a:rPr lang="en-US" dirty="0" smtClean="0"/>
              <a:t> data </a:t>
            </a:r>
            <a:r>
              <a:rPr lang="en-US" dirty="0" err="1" smtClean="0"/>
              <a:t>adalah</a:t>
            </a:r>
            <a:r>
              <a:rPr lang="en-US" dirty="0" smtClean="0"/>
              <a:t> fundamental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yang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data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merancang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membangun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r>
              <a:rPr lang="en-US" dirty="0" smtClean="0"/>
              <a:t> yang </a:t>
            </a:r>
            <a:r>
              <a:rPr lang="en-US" dirty="0" err="1" smtClean="0"/>
              <a:t>efisien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622144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Mengapa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Data</a:t>
            </a:r>
            <a:r>
              <a:rPr lang="en-US" dirty="0" smtClean="0"/>
              <a:t>?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u="sng" dirty="0" smtClean="0">
                <a:solidFill>
                  <a:srgbClr val="FF0000"/>
                </a:solidFill>
              </a:rPr>
              <a:t>DISKUSI </a:t>
            </a:r>
          </a:p>
          <a:p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pengelompokkan</a:t>
            </a:r>
            <a:r>
              <a:rPr lang="en-US" dirty="0" smtClean="0"/>
              <a:t>/</a:t>
            </a:r>
            <a:r>
              <a:rPr lang="en-US" dirty="0" err="1" smtClean="0"/>
              <a:t>mengorgansisasikan</a:t>
            </a:r>
            <a:r>
              <a:rPr lang="en-US" dirty="0" smtClean="0"/>
              <a:t> data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sehari-hari</a:t>
            </a:r>
            <a:r>
              <a:rPr lang="en-US" dirty="0" smtClean="0"/>
              <a:t>?.</a:t>
            </a:r>
          </a:p>
          <a:p>
            <a:r>
              <a:rPr lang="en-US" dirty="0" err="1" smtClean="0"/>
              <a:t>Berikan</a:t>
            </a:r>
            <a:r>
              <a:rPr lang="en-US" dirty="0" smtClean="0"/>
              <a:t> </a:t>
            </a:r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penjelasannya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902437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Cambria" pitchFamily="18" charset="0"/>
                <a:ea typeface="Cambria" pitchFamily="18" charset="0"/>
              </a:rPr>
              <a:t>Tipe</a:t>
            </a:r>
            <a:r>
              <a:rPr lang="en-US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  <a:ea typeface="Cambria" pitchFamily="18" charset="0"/>
              </a:rPr>
              <a:t>dan</a:t>
            </a:r>
            <a:r>
              <a:rPr lang="en-US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  <a:ea typeface="Cambria" pitchFamily="18" charset="0"/>
              </a:rPr>
              <a:t>Struktur</a:t>
            </a:r>
            <a:r>
              <a:rPr lang="en-US" dirty="0" smtClean="0">
                <a:latin typeface="Cambria" pitchFamily="18" charset="0"/>
                <a:ea typeface="Cambria" pitchFamily="18" charset="0"/>
              </a:rPr>
              <a:t> Data </a:t>
            </a:r>
            <a:endParaRPr lang="en-US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398463" indent="-398463">
              <a:buFont typeface="+mj-lt"/>
              <a:buAutoNum type="arabicPeriod"/>
            </a:pPr>
            <a:r>
              <a:rPr lang="en-US" sz="2800" b="1" dirty="0" err="1" smtClean="0">
                <a:latin typeface="Cambria" pitchFamily="18" charset="0"/>
                <a:ea typeface="Cambria" pitchFamily="18" charset="0"/>
              </a:rPr>
              <a:t>Tipe</a:t>
            </a:r>
            <a:r>
              <a:rPr lang="en-US" sz="2800" b="1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b="1" dirty="0">
                <a:latin typeface="Cambria" pitchFamily="18" charset="0"/>
                <a:ea typeface="Cambria" pitchFamily="18" charset="0"/>
              </a:rPr>
              <a:t>data </a:t>
            </a:r>
            <a:r>
              <a:rPr lang="en-US" sz="2800" b="1" dirty="0" err="1" smtClean="0">
                <a:latin typeface="Cambria" pitchFamily="18" charset="0"/>
                <a:ea typeface="Cambria" pitchFamily="18" charset="0"/>
              </a:rPr>
              <a:t>sederhana</a:t>
            </a:r>
            <a:r>
              <a:rPr lang="en-US" sz="2800" b="1" dirty="0" smtClean="0">
                <a:latin typeface="Cambria" pitchFamily="18" charset="0"/>
                <a:ea typeface="Cambria" pitchFamily="18" charset="0"/>
              </a:rPr>
              <a:t> :</a:t>
            </a:r>
          </a:p>
          <a:p>
            <a:pPr marL="914400" lvl="1" indent="-514350">
              <a:buFont typeface="+mj-lt"/>
              <a:buAutoNum type="arabicParenR"/>
            </a:pPr>
            <a:r>
              <a:rPr lang="en-US" sz="2400" dirty="0" err="1" smtClean="0">
                <a:latin typeface="Cambria" pitchFamily="18" charset="0"/>
                <a:ea typeface="Cambria" pitchFamily="18" charset="0"/>
              </a:rPr>
              <a:t>Tipe</a:t>
            </a:r>
            <a:r>
              <a:rPr lang="en-US" sz="24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data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sederhana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  <a:ea typeface="Cambria" pitchFamily="18" charset="0"/>
              </a:rPr>
              <a:t>tunggal</a:t>
            </a:r>
            <a:r>
              <a:rPr lang="en-US" sz="2400" dirty="0" smtClean="0">
                <a:latin typeface="Cambria" pitchFamily="18" charset="0"/>
                <a:ea typeface="Cambria" pitchFamily="18" charset="0"/>
              </a:rPr>
              <a:t>.</a:t>
            </a:r>
          </a:p>
          <a:p>
            <a:pPr marL="1084263" lvl="2" indent="-284163"/>
            <a:r>
              <a:rPr lang="en-US" sz="2000" dirty="0" err="1" smtClean="0">
                <a:latin typeface="Cambria" pitchFamily="18" charset="0"/>
                <a:ea typeface="Cambria" pitchFamily="18" charset="0"/>
              </a:rPr>
              <a:t>Contoh</a:t>
            </a:r>
            <a:r>
              <a:rPr lang="en-US" sz="2000" dirty="0" smtClean="0">
                <a:latin typeface="Cambria" pitchFamily="18" charset="0"/>
                <a:ea typeface="Cambria" pitchFamily="18" charset="0"/>
              </a:rPr>
              <a:t> : </a:t>
            </a:r>
            <a:r>
              <a:rPr lang="en-US" sz="2000" dirty="0">
                <a:latin typeface="Cambria" pitchFamily="18" charset="0"/>
                <a:ea typeface="Cambria" pitchFamily="18" charset="0"/>
              </a:rPr>
              <a:t>Integer, real, </a:t>
            </a:r>
            <a:r>
              <a:rPr lang="en-US" sz="2000" dirty="0" err="1">
                <a:latin typeface="Cambria" pitchFamily="18" charset="0"/>
                <a:ea typeface="Cambria" pitchFamily="18" charset="0"/>
              </a:rPr>
              <a:t>boolean</a:t>
            </a:r>
            <a:r>
              <a:rPr lang="en-US" sz="20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  <a:ea typeface="Cambria" pitchFamily="18" charset="0"/>
              </a:rPr>
              <a:t>dan</a:t>
            </a:r>
            <a:r>
              <a:rPr lang="en-US" sz="20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  <a:ea typeface="Cambria" pitchFamily="18" charset="0"/>
              </a:rPr>
              <a:t>karakter</a:t>
            </a:r>
            <a:r>
              <a:rPr lang="en-US" sz="2000" dirty="0">
                <a:latin typeface="Cambria" pitchFamily="18" charset="0"/>
                <a:ea typeface="Cambria" pitchFamily="18" charset="0"/>
              </a:rPr>
              <a:t> </a:t>
            </a:r>
          </a:p>
          <a:p>
            <a:pPr marL="914400" lvl="1" indent="-514350">
              <a:buFont typeface="+mj-lt"/>
              <a:buAutoNum type="arabicParenR"/>
            </a:pPr>
            <a:r>
              <a:rPr lang="en-US" sz="2400" dirty="0" err="1" smtClean="0">
                <a:latin typeface="Cambria" pitchFamily="18" charset="0"/>
                <a:ea typeface="Cambria" pitchFamily="18" charset="0"/>
              </a:rPr>
              <a:t>Tipe</a:t>
            </a:r>
            <a:r>
              <a:rPr lang="en-US" sz="24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data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sederhana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  <a:ea typeface="Cambria" pitchFamily="18" charset="0"/>
              </a:rPr>
              <a:t>majemuk</a:t>
            </a:r>
            <a:r>
              <a:rPr lang="en-US" sz="2400" dirty="0" smtClean="0">
                <a:latin typeface="Cambria" pitchFamily="18" charset="0"/>
                <a:ea typeface="Cambria" pitchFamily="18" charset="0"/>
              </a:rPr>
              <a:t>.</a:t>
            </a:r>
          </a:p>
          <a:p>
            <a:pPr marL="1033463" lvl="2" indent="-233363"/>
            <a:r>
              <a:rPr lang="en-US" sz="2000" dirty="0" err="1" smtClean="0">
                <a:latin typeface="Cambria" pitchFamily="18" charset="0"/>
                <a:ea typeface="Cambria" pitchFamily="18" charset="0"/>
              </a:rPr>
              <a:t>Contoh</a:t>
            </a:r>
            <a:r>
              <a:rPr lang="en-US" sz="2000" dirty="0" smtClean="0">
                <a:latin typeface="Cambria" pitchFamily="18" charset="0"/>
                <a:ea typeface="Cambria" pitchFamily="18" charset="0"/>
              </a:rPr>
              <a:t> :  </a:t>
            </a:r>
            <a:r>
              <a:rPr lang="en-US" sz="2000" dirty="0">
                <a:latin typeface="Cambria" pitchFamily="18" charset="0"/>
                <a:ea typeface="Cambria" pitchFamily="18" charset="0"/>
              </a:rPr>
              <a:t>String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b="1" dirty="0" err="1" smtClean="0">
                <a:latin typeface="Cambria" pitchFamily="18" charset="0"/>
                <a:ea typeface="Cambria" pitchFamily="18" charset="0"/>
              </a:rPr>
              <a:t>Struktur</a:t>
            </a:r>
            <a:r>
              <a:rPr lang="en-US" sz="2800" b="1" dirty="0" smtClean="0">
                <a:latin typeface="Cambria" pitchFamily="18" charset="0"/>
                <a:ea typeface="Cambria" pitchFamily="18" charset="0"/>
              </a:rPr>
              <a:t> Data :</a:t>
            </a:r>
          </a:p>
          <a:p>
            <a:pPr marL="914400" lvl="1" indent="-514350">
              <a:buFont typeface="+mj-lt"/>
              <a:buAutoNum type="arabicParenR"/>
            </a:pPr>
            <a:r>
              <a:rPr lang="en-US" sz="2400" dirty="0" err="1" smtClean="0">
                <a:latin typeface="Cambria" pitchFamily="18" charset="0"/>
                <a:ea typeface="Cambria" pitchFamily="18" charset="0"/>
              </a:rPr>
              <a:t>Struktur</a:t>
            </a:r>
            <a:r>
              <a:rPr lang="en-US" sz="24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data </a:t>
            </a:r>
            <a:r>
              <a:rPr lang="en-US" sz="2400" dirty="0" err="1" smtClean="0">
                <a:latin typeface="Cambria" pitchFamily="18" charset="0"/>
                <a:ea typeface="Cambria" pitchFamily="18" charset="0"/>
              </a:rPr>
              <a:t>sederhana</a:t>
            </a:r>
            <a:r>
              <a:rPr lang="en-US" sz="2400" dirty="0" smtClean="0">
                <a:latin typeface="Cambria" pitchFamily="18" charset="0"/>
                <a:ea typeface="Cambria" pitchFamily="18" charset="0"/>
              </a:rPr>
              <a:t>.</a:t>
            </a:r>
          </a:p>
          <a:p>
            <a:pPr marL="1084263" lvl="2" indent="-284163"/>
            <a:r>
              <a:rPr lang="en-US" sz="2000" dirty="0" err="1" smtClean="0">
                <a:latin typeface="Cambria" pitchFamily="18" charset="0"/>
                <a:ea typeface="Cambria" pitchFamily="18" charset="0"/>
              </a:rPr>
              <a:t>Contoh</a:t>
            </a:r>
            <a:r>
              <a:rPr lang="en-US" sz="2000" dirty="0" smtClean="0">
                <a:latin typeface="Cambria" pitchFamily="18" charset="0"/>
                <a:ea typeface="Cambria" pitchFamily="18" charset="0"/>
              </a:rPr>
              <a:t> :  </a:t>
            </a:r>
            <a:r>
              <a:rPr lang="en-US" sz="2000" dirty="0">
                <a:latin typeface="Cambria" pitchFamily="18" charset="0"/>
                <a:ea typeface="Cambria" pitchFamily="18" charset="0"/>
              </a:rPr>
              <a:t>array </a:t>
            </a:r>
            <a:r>
              <a:rPr lang="en-US" sz="2000" dirty="0" err="1">
                <a:latin typeface="Cambria" pitchFamily="18" charset="0"/>
                <a:ea typeface="Cambria" pitchFamily="18" charset="0"/>
              </a:rPr>
              <a:t>dan</a:t>
            </a:r>
            <a:r>
              <a:rPr lang="en-US" sz="2000" dirty="0">
                <a:latin typeface="Cambria" pitchFamily="18" charset="0"/>
                <a:ea typeface="Cambria" pitchFamily="18" charset="0"/>
              </a:rPr>
              <a:t> record </a:t>
            </a:r>
            <a:endParaRPr lang="en-US" sz="2000" dirty="0" smtClean="0">
              <a:latin typeface="Cambria" pitchFamily="18" charset="0"/>
              <a:ea typeface="Cambria" pitchFamily="18" charset="0"/>
            </a:endParaRPr>
          </a:p>
          <a:p>
            <a:pPr marL="914400" lvl="1" indent="-514350">
              <a:buFont typeface="+mj-lt"/>
              <a:buAutoNum type="arabicParenR"/>
            </a:pPr>
            <a:r>
              <a:rPr lang="en-US" sz="2400" dirty="0" err="1" smtClean="0">
                <a:latin typeface="Cambria" pitchFamily="18" charset="0"/>
                <a:ea typeface="Cambria" pitchFamily="18" charset="0"/>
              </a:rPr>
              <a:t>Struktur</a:t>
            </a:r>
            <a:r>
              <a:rPr lang="en-US" sz="24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data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majemuk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, yang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terdiri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smtClean="0">
                <a:latin typeface="Cambria" pitchFamily="18" charset="0"/>
                <a:ea typeface="Cambria" pitchFamily="18" charset="0"/>
              </a:rPr>
              <a:t>: </a:t>
            </a:r>
          </a:p>
          <a:p>
            <a:pPr marL="857250" lvl="1" indent="-52388">
              <a:buFont typeface="Arial" pitchFamily="34" charset="0"/>
              <a:buChar char="•"/>
            </a:pPr>
            <a:r>
              <a:rPr lang="en-US" sz="2400" dirty="0" smtClean="0">
                <a:latin typeface="Cambria" pitchFamily="18" charset="0"/>
                <a:ea typeface="Cambria" pitchFamily="18" charset="0"/>
              </a:rPr>
              <a:t> Linier 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: Stack, Queue,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serta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 List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dan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Multilist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 </a:t>
            </a:r>
            <a:endParaRPr lang="en-US" sz="2400" dirty="0" smtClean="0">
              <a:latin typeface="Cambria" pitchFamily="18" charset="0"/>
              <a:ea typeface="Cambria" pitchFamily="18" charset="0"/>
            </a:endParaRPr>
          </a:p>
          <a:p>
            <a:pPr marL="857250" lvl="1" indent="-52388">
              <a:buFont typeface="Arial" pitchFamily="34" charset="0"/>
              <a:buChar char="•"/>
            </a:pPr>
            <a:r>
              <a:rPr lang="en-US" sz="24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smtClean="0">
                <a:latin typeface="Cambria" pitchFamily="18" charset="0"/>
                <a:ea typeface="Cambria" pitchFamily="18" charset="0"/>
              </a:rPr>
              <a:t>Non 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Linier :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Pohon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  <a:ea typeface="Cambria" pitchFamily="18" charset="0"/>
              </a:rPr>
              <a:t>Biner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  <a:ea typeface="Cambria" pitchFamily="18" charset="0"/>
              </a:rPr>
              <a:t>dan</a:t>
            </a:r>
            <a:r>
              <a:rPr lang="en-US" sz="2400" dirty="0" smtClean="0">
                <a:latin typeface="Cambria" pitchFamily="18" charset="0"/>
                <a:ea typeface="Cambria" pitchFamily="18" charset="0"/>
              </a:rPr>
              <a:t> Graph</a:t>
            </a:r>
            <a:endParaRPr lang="en-US" sz="2400" dirty="0">
              <a:latin typeface="Cambria" pitchFamily="18" charset="0"/>
              <a:ea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045460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ambria" pitchFamily="18" charset="0"/>
                <a:ea typeface="Cambria" pitchFamily="18" charset="0"/>
              </a:rPr>
              <a:t>Tipe</a:t>
            </a:r>
            <a:r>
              <a:rPr lang="en-US" dirty="0">
                <a:latin typeface="Cambria" pitchFamily="18" charset="0"/>
                <a:ea typeface="Cambria" pitchFamily="18" charset="0"/>
              </a:rPr>
              <a:t> data </a:t>
            </a:r>
            <a:r>
              <a:rPr lang="en-US" dirty="0" err="1">
                <a:latin typeface="Cambria" pitchFamily="18" charset="0"/>
                <a:ea typeface="Cambria" pitchFamily="18" charset="0"/>
              </a:rPr>
              <a:t>sederhana</a:t>
            </a:r>
            <a:endParaRPr lang="en-US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>
                <a:latin typeface="Cambria" pitchFamily="18" charset="0"/>
                <a:ea typeface="Cambria" pitchFamily="18" charset="0"/>
              </a:rPr>
              <a:t>Array (</a:t>
            </a:r>
            <a:r>
              <a:rPr lang="en-US" sz="2800" b="1" dirty="0" err="1" smtClean="0">
                <a:latin typeface="Cambria" pitchFamily="18" charset="0"/>
                <a:ea typeface="Cambria" pitchFamily="18" charset="0"/>
              </a:rPr>
              <a:t>larik</a:t>
            </a:r>
            <a:r>
              <a:rPr lang="en-US" sz="2800" b="1" dirty="0" smtClean="0">
                <a:latin typeface="Cambria" pitchFamily="18" charset="0"/>
                <a:ea typeface="Cambria" pitchFamily="18" charset="0"/>
              </a:rPr>
              <a:t>) </a:t>
            </a:r>
            <a:r>
              <a:rPr lang="en-US" sz="2800" dirty="0" err="1" smtClean="0">
                <a:latin typeface="Cambria" pitchFamily="18" charset="0"/>
                <a:ea typeface="Cambria" pitchFamily="18" charset="0"/>
              </a:rPr>
              <a:t>merupakan</a:t>
            </a:r>
            <a:r>
              <a:rPr lang="en-US" sz="28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struktur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data yang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terurut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dan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homogen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,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terdiri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dari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item data (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kumpulan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byte yang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membentuk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satu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kesatuan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,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misalkan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kumpulan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huruf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yang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membentuk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nama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) yang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sama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  <a:ea typeface="Cambria" pitchFamily="18" charset="0"/>
              </a:rPr>
              <a:t>tipenya</a:t>
            </a:r>
            <a:r>
              <a:rPr lang="en-US" sz="2800" dirty="0" smtClean="0">
                <a:latin typeface="Cambria" pitchFamily="18" charset="0"/>
                <a:ea typeface="Cambria" pitchFamily="18" charset="0"/>
              </a:rPr>
              <a:t>.</a:t>
            </a:r>
          </a:p>
          <a:p>
            <a:r>
              <a:rPr lang="en-US" sz="2800" b="1" dirty="0" smtClean="0">
                <a:latin typeface="Cambria" pitchFamily="18" charset="0"/>
                <a:ea typeface="Cambria" pitchFamily="18" charset="0"/>
              </a:rPr>
              <a:t>Record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merupakan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struktur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data yang </a:t>
            </a:r>
            <a:r>
              <a:rPr lang="en-US" sz="28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terdiri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atas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serangkaian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item data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dengan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berbagai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tipe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data di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setiap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item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datanya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66092473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Cambria" pitchFamily="18" charset="0"/>
                <a:ea typeface="Cambria" pitchFamily="18" charset="0"/>
              </a:rPr>
              <a:t>Tipe</a:t>
            </a:r>
            <a:r>
              <a:rPr lang="en-US" dirty="0" smtClean="0">
                <a:latin typeface="Cambria" pitchFamily="18" charset="0"/>
                <a:ea typeface="Cambria" pitchFamily="18" charset="0"/>
              </a:rPr>
              <a:t> Data </a:t>
            </a:r>
            <a:r>
              <a:rPr lang="en-US" dirty="0" err="1" smtClean="0">
                <a:latin typeface="Cambria" pitchFamily="18" charset="0"/>
                <a:ea typeface="Cambria" pitchFamily="18" charset="0"/>
              </a:rPr>
              <a:t>Sederhana</a:t>
            </a:r>
            <a:endParaRPr lang="en-US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>
                <a:latin typeface="Cambria" pitchFamily="18" charset="0"/>
                <a:ea typeface="Cambria" pitchFamily="18" charset="0"/>
              </a:rPr>
              <a:t>Suatu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jenis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data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tertentu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akan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disimpan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di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dalam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variabel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yang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sesuai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jenisnya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. </a:t>
            </a:r>
            <a:endParaRPr lang="en-US" sz="2800" dirty="0" smtClean="0">
              <a:latin typeface="Cambria" pitchFamily="18" charset="0"/>
              <a:ea typeface="Cambria" pitchFamily="18" charset="0"/>
            </a:endParaRPr>
          </a:p>
          <a:p>
            <a:r>
              <a:rPr lang="en-US" sz="2800" dirty="0" err="1" smtClean="0">
                <a:latin typeface="Cambria" pitchFamily="18" charset="0"/>
                <a:ea typeface="Cambria" pitchFamily="18" charset="0"/>
              </a:rPr>
              <a:t>Jenis</a:t>
            </a:r>
            <a:r>
              <a:rPr lang="en-US" sz="28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variabel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menentukan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rangkaian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nilai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yang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dibutuhkan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,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sewaktu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 program </a:t>
            </a:r>
            <a:r>
              <a:rPr lang="en-US" sz="2800" dirty="0" err="1">
                <a:latin typeface="Cambria" pitchFamily="18" charset="0"/>
                <a:ea typeface="Cambria" pitchFamily="18" charset="0"/>
              </a:rPr>
              <a:t>dilaksanakan</a:t>
            </a:r>
            <a:r>
              <a:rPr lang="en-US" sz="2800" dirty="0">
                <a:latin typeface="Cambria" pitchFamily="18" charset="0"/>
                <a:ea typeface="Cambria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5472801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4839</TotalTime>
  <Words>968</Words>
  <Application>Microsoft Office PowerPoint</Application>
  <PresentationFormat>On-screen Show (4:3)</PresentationFormat>
  <Paragraphs>202</Paragraphs>
  <Slides>30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6" baseType="lpstr">
      <vt:lpstr>Arial</vt:lpstr>
      <vt:lpstr>Calibri</vt:lpstr>
      <vt:lpstr>Cambria</vt:lpstr>
      <vt:lpstr>Cambria Math</vt:lpstr>
      <vt:lpstr>Wingdings</vt:lpstr>
      <vt:lpstr>Office Theme</vt:lpstr>
      <vt:lpstr>PART 1 Struktur Data dan Array</vt:lpstr>
      <vt:lpstr>Discussion</vt:lpstr>
      <vt:lpstr>PowerPoint Presentation</vt:lpstr>
      <vt:lpstr>Struktur Data</vt:lpstr>
      <vt:lpstr>Mengapa Struktur Data? (1)</vt:lpstr>
      <vt:lpstr>Mengapa Struktur Data? (2)</vt:lpstr>
      <vt:lpstr>Tipe dan Struktur Data </vt:lpstr>
      <vt:lpstr>Tipe data sederhana</vt:lpstr>
      <vt:lpstr>Tipe Data Sederhana</vt:lpstr>
      <vt:lpstr>Bahasa Pemrograman</vt:lpstr>
      <vt:lpstr>Bahasa Tingkat Rendah</vt:lpstr>
      <vt:lpstr>Bahasa Tingkat Menengah</vt:lpstr>
      <vt:lpstr>Bahasa Tingkat Tinggi </vt:lpstr>
      <vt:lpstr>PowerPoint Presentation</vt:lpstr>
      <vt:lpstr>Array</vt:lpstr>
      <vt:lpstr>Array 1 Dimensi</vt:lpstr>
      <vt:lpstr>Mengakses Array 1 Dimensi</vt:lpstr>
      <vt:lpstr>Array 2 Dimensi</vt:lpstr>
      <vt:lpstr>Inisialisasi Array 2 Dimensi</vt:lpstr>
      <vt:lpstr>Menggunakan Operator Penugasan</vt:lpstr>
      <vt:lpstr>PowerPoint Presentation</vt:lpstr>
      <vt:lpstr>Struktur</vt:lpstr>
      <vt:lpstr>Deklarasi Struktur (1)</vt:lpstr>
      <vt:lpstr>Deklarasi Struktur (2)</vt:lpstr>
      <vt:lpstr>Pemakaian Struktur</vt:lpstr>
      <vt:lpstr>Struktur dalam struktur</vt:lpstr>
      <vt:lpstr>Array dalam Struktur</vt:lpstr>
      <vt:lpstr>Array dalam Struktur</vt:lpstr>
      <vt:lpstr>Latihan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rahmalia</dc:creator>
  <cp:lastModifiedBy>Windows User</cp:lastModifiedBy>
  <cp:revision>976</cp:revision>
  <dcterms:created xsi:type="dcterms:W3CDTF">2010-04-18T12:06:30Z</dcterms:created>
  <dcterms:modified xsi:type="dcterms:W3CDTF">2024-09-25T03:07:17Z</dcterms:modified>
</cp:coreProperties>
</file>