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87" r:id="rId3"/>
    <p:sldId id="388" r:id="rId4"/>
    <p:sldId id="389" r:id="rId5"/>
    <p:sldId id="390" r:id="rId6"/>
    <p:sldId id="391" r:id="rId7"/>
    <p:sldId id="392" r:id="rId8"/>
    <p:sldId id="393" r:id="rId9"/>
    <p:sldId id="373" r:id="rId10"/>
    <p:sldId id="374" r:id="rId11"/>
    <p:sldId id="375" r:id="rId12"/>
    <p:sldId id="376" r:id="rId13"/>
    <p:sldId id="377" r:id="rId14"/>
    <p:sldId id="378" r:id="rId15"/>
    <p:sldId id="379" r:id="rId16"/>
    <p:sldId id="380" r:id="rId17"/>
    <p:sldId id="381" r:id="rId18"/>
    <p:sldId id="382" r:id="rId19"/>
    <p:sldId id="383" r:id="rId20"/>
    <p:sldId id="384" r:id="rId21"/>
    <p:sldId id="385" r:id="rId22"/>
    <p:sldId id="386" r:id="rId23"/>
    <p:sldId id="371" r:id="rId24"/>
  </p:sldIdLst>
  <p:sldSz cx="9144000" cy="6858000" type="screen4x3"/>
  <p:notesSz cx="7102475" cy="9388475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72" d="100"/>
          <a:sy n="72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6F7AE3-A51A-445C-848D-92BE71F0D770}" type="doc">
      <dgm:prSet loTypeId="urn:microsoft.com/office/officeart/2005/8/layout/process4" loCatId="process" qsTypeId="urn:microsoft.com/office/officeart/2005/8/quickstyle/simple2" qsCatId="simple" csTypeId="urn:microsoft.com/office/officeart/2005/8/colors/colorful5" csCatId="colorful"/>
      <dgm:spPr/>
      <dgm:t>
        <a:bodyPr/>
        <a:lstStyle/>
        <a:p>
          <a:endParaRPr lang="id-ID"/>
        </a:p>
      </dgm:t>
    </dgm:pt>
    <dgm:pt modelId="{2B1AF645-A242-4C92-9179-B72BB39DC544}">
      <dgm:prSet custT="1"/>
      <dgm:spPr/>
      <dgm:t>
        <a:bodyPr/>
        <a:lstStyle/>
        <a:p>
          <a:pPr rtl="0"/>
          <a:r>
            <a:rPr lang="id-ID" sz="2800" smtClean="0">
              <a:solidFill>
                <a:schemeClr val="tx1"/>
              </a:solidFill>
              <a:latin typeface="Cambria" pitchFamily="18" charset="0"/>
            </a:rPr>
            <a:t>Menetapkan target populasi</a:t>
          </a:r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1FA654DC-B0E3-41D1-834F-D9DD9FB3DDEF}" type="parTrans" cxnId="{AABB6A31-C075-4A69-8900-93BCF8E62D89}">
      <dgm:prSet/>
      <dgm:spPr/>
      <dgm:t>
        <a:bodyPr/>
        <a:lstStyle/>
        <a:p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90B65DCB-0907-4732-910C-EDB583D8E602}" type="sibTrans" cxnId="{AABB6A31-C075-4A69-8900-93BCF8E62D89}">
      <dgm:prSet/>
      <dgm:spPr/>
      <dgm:t>
        <a:bodyPr/>
        <a:lstStyle/>
        <a:p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AE98F0BF-139E-4011-BEF3-A782A6338A9E}">
      <dgm:prSet custT="1"/>
      <dgm:spPr/>
      <dgm:t>
        <a:bodyPr/>
        <a:lstStyle/>
        <a:p>
          <a:pPr rtl="0"/>
          <a:r>
            <a:rPr lang="id-ID" sz="2800" smtClean="0">
              <a:solidFill>
                <a:schemeClr val="tx1"/>
              </a:solidFill>
              <a:latin typeface="Cambria" pitchFamily="18" charset="0"/>
            </a:rPr>
            <a:t>Memilih kerangka sampel</a:t>
          </a:r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7A883E91-D814-4741-BE9A-5EA3B762E1F1}" type="parTrans" cxnId="{4C1D29DD-C729-4062-A2AA-9D71A55656AA}">
      <dgm:prSet/>
      <dgm:spPr/>
      <dgm:t>
        <a:bodyPr/>
        <a:lstStyle/>
        <a:p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B083F024-E3BF-48F5-B779-88F243A885FB}" type="sibTrans" cxnId="{4C1D29DD-C729-4062-A2AA-9D71A55656AA}">
      <dgm:prSet/>
      <dgm:spPr/>
      <dgm:t>
        <a:bodyPr/>
        <a:lstStyle/>
        <a:p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E9C3B00E-41C5-4978-853D-A01F5F870AEC}">
      <dgm:prSet custT="1"/>
      <dgm:spPr/>
      <dgm:t>
        <a:bodyPr/>
        <a:lstStyle/>
        <a:p>
          <a:pPr rtl="0"/>
          <a:r>
            <a:rPr lang="id-ID" sz="2800" smtClean="0">
              <a:solidFill>
                <a:schemeClr val="tx1"/>
              </a:solidFill>
              <a:latin typeface="Cambria" pitchFamily="18" charset="0"/>
            </a:rPr>
            <a:t>Menentukan metode pengambilan sampel</a:t>
          </a:r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95959AAF-AAED-4507-9BF3-B496424CB88D}" type="parTrans" cxnId="{B15FA821-90B8-4CF1-B966-567129707888}">
      <dgm:prSet/>
      <dgm:spPr/>
      <dgm:t>
        <a:bodyPr/>
        <a:lstStyle/>
        <a:p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6C849B8B-94DD-4C9C-8A19-C7A153CBF8D4}" type="sibTrans" cxnId="{B15FA821-90B8-4CF1-B966-567129707888}">
      <dgm:prSet/>
      <dgm:spPr/>
      <dgm:t>
        <a:bodyPr/>
        <a:lstStyle/>
        <a:p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F40F813C-40A9-4686-98F4-8B7A5869EC56}">
      <dgm:prSet custT="1"/>
      <dgm:spPr/>
      <dgm:t>
        <a:bodyPr/>
        <a:lstStyle/>
        <a:p>
          <a:pPr rtl="0"/>
          <a:r>
            <a:rPr lang="id-ID" sz="2800" smtClean="0">
              <a:solidFill>
                <a:schemeClr val="tx1"/>
              </a:solidFill>
              <a:latin typeface="Cambria" pitchFamily="18" charset="0"/>
            </a:rPr>
            <a:t>Merencanakan prosedur memilih unit sampel</a:t>
          </a:r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8A8600CD-405C-4C1E-9A1F-40561CF5DAC4}" type="parTrans" cxnId="{B62225DC-877A-4353-9D71-72B95A452344}">
      <dgm:prSet/>
      <dgm:spPr/>
      <dgm:t>
        <a:bodyPr/>
        <a:lstStyle/>
        <a:p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E9A1F719-AFCF-4353-9110-70437B5CE8B4}" type="sibTrans" cxnId="{B62225DC-877A-4353-9D71-72B95A452344}">
      <dgm:prSet/>
      <dgm:spPr/>
      <dgm:t>
        <a:bodyPr/>
        <a:lstStyle/>
        <a:p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2FE6ADBD-1EB9-4D6A-BD4C-D13E86ECBD06}">
      <dgm:prSet custT="1"/>
      <dgm:spPr/>
      <dgm:t>
        <a:bodyPr/>
        <a:lstStyle/>
        <a:p>
          <a:pPr rtl="0"/>
          <a:r>
            <a:rPr lang="id-ID" sz="2800" smtClean="0">
              <a:solidFill>
                <a:schemeClr val="tx1"/>
              </a:solidFill>
              <a:latin typeface="Cambria" pitchFamily="18" charset="0"/>
            </a:rPr>
            <a:t>Menentukan ukruan sampel</a:t>
          </a:r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237737AD-9CD5-4FD7-B827-99125FEC8968}" type="parTrans" cxnId="{E31BD90B-5034-471F-90F0-71F990C7B540}">
      <dgm:prSet/>
      <dgm:spPr/>
      <dgm:t>
        <a:bodyPr/>
        <a:lstStyle/>
        <a:p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BE2BD2F4-F2A0-403C-B6D1-4FE1F773D943}" type="sibTrans" cxnId="{E31BD90B-5034-471F-90F0-71F990C7B540}">
      <dgm:prSet/>
      <dgm:spPr/>
      <dgm:t>
        <a:bodyPr/>
        <a:lstStyle/>
        <a:p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49813B09-2271-41C3-A3B4-0E7E83474246}">
      <dgm:prSet custT="1"/>
      <dgm:spPr/>
      <dgm:t>
        <a:bodyPr/>
        <a:lstStyle/>
        <a:p>
          <a:pPr rtl="0"/>
          <a:r>
            <a:rPr lang="id-ID" sz="2800" smtClean="0">
              <a:solidFill>
                <a:schemeClr val="tx1"/>
              </a:solidFill>
              <a:latin typeface="Cambria" pitchFamily="18" charset="0"/>
            </a:rPr>
            <a:t>Memilih unit pengambilan sampel yang sebenarnya</a:t>
          </a:r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EBE4E007-C8B8-4751-90EF-24FAA42EA13D}" type="parTrans" cxnId="{912AD590-678D-4E72-9D74-6E38A1CA640C}">
      <dgm:prSet/>
      <dgm:spPr/>
      <dgm:t>
        <a:bodyPr/>
        <a:lstStyle/>
        <a:p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12331508-DA2A-4EC0-BB73-FED4203BA4DE}" type="sibTrans" cxnId="{912AD590-678D-4E72-9D74-6E38A1CA640C}">
      <dgm:prSet/>
      <dgm:spPr/>
      <dgm:t>
        <a:bodyPr/>
        <a:lstStyle/>
        <a:p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05E48498-6AED-41ED-84AA-FE0F0B633105}">
      <dgm:prSet custT="1"/>
      <dgm:spPr/>
      <dgm:t>
        <a:bodyPr/>
        <a:lstStyle/>
        <a:p>
          <a:pPr rtl="0"/>
          <a:r>
            <a:rPr lang="id-ID" sz="2800" smtClean="0">
              <a:solidFill>
                <a:schemeClr val="tx1"/>
              </a:solidFill>
              <a:latin typeface="Cambria" pitchFamily="18" charset="0"/>
            </a:rPr>
            <a:t>Melakukan kerja/kegiatan lapangan</a:t>
          </a:r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323780A7-3A3E-47B4-8C37-D4845320755C}" type="parTrans" cxnId="{1906AA7B-5B25-49CE-BDE6-FE97A85BFE68}">
      <dgm:prSet/>
      <dgm:spPr/>
      <dgm:t>
        <a:bodyPr/>
        <a:lstStyle/>
        <a:p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5C75B7CD-2B73-4DAB-AD4B-197FD36EAF6A}" type="sibTrans" cxnId="{1906AA7B-5B25-49CE-BDE6-FE97A85BFE68}">
      <dgm:prSet/>
      <dgm:spPr/>
      <dgm:t>
        <a:bodyPr/>
        <a:lstStyle/>
        <a:p>
          <a:endParaRPr lang="id-ID" sz="2800">
            <a:solidFill>
              <a:schemeClr val="tx1"/>
            </a:solidFill>
            <a:latin typeface="Cambria" pitchFamily="18" charset="0"/>
          </a:endParaRPr>
        </a:p>
      </dgm:t>
    </dgm:pt>
    <dgm:pt modelId="{E12BC499-FF1B-4907-8652-F1F0631BAB6B}" type="pres">
      <dgm:prSet presAssocID="{576F7AE3-A51A-445C-848D-92BE71F0D77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E00AA81B-9D8B-44E1-A6C4-4E2BF58F2971}" type="pres">
      <dgm:prSet presAssocID="{05E48498-6AED-41ED-84AA-FE0F0B633105}" presName="boxAndChildren" presStyleCnt="0"/>
      <dgm:spPr/>
    </dgm:pt>
    <dgm:pt modelId="{75378A72-9E14-4151-A733-26643E88F292}" type="pres">
      <dgm:prSet presAssocID="{05E48498-6AED-41ED-84AA-FE0F0B633105}" presName="parentTextBox" presStyleLbl="node1" presStyleIdx="0" presStyleCnt="7"/>
      <dgm:spPr/>
      <dgm:t>
        <a:bodyPr/>
        <a:lstStyle/>
        <a:p>
          <a:endParaRPr lang="id-ID"/>
        </a:p>
      </dgm:t>
    </dgm:pt>
    <dgm:pt modelId="{8AA40132-6450-4B2B-86ED-C2E44527FB83}" type="pres">
      <dgm:prSet presAssocID="{12331508-DA2A-4EC0-BB73-FED4203BA4DE}" presName="sp" presStyleCnt="0"/>
      <dgm:spPr/>
    </dgm:pt>
    <dgm:pt modelId="{6F453919-3C44-454D-85AB-C81DFD7CBA53}" type="pres">
      <dgm:prSet presAssocID="{49813B09-2271-41C3-A3B4-0E7E83474246}" presName="arrowAndChildren" presStyleCnt="0"/>
      <dgm:spPr/>
    </dgm:pt>
    <dgm:pt modelId="{00CBB180-AFD1-4F8F-A8EF-4BF84987558C}" type="pres">
      <dgm:prSet presAssocID="{49813B09-2271-41C3-A3B4-0E7E83474246}" presName="parentTextArrow" presStyleLbl="node1" presStyleIdx="1" presStyleCnt="7"/>
      <dgm:spPr/>
      <dgm:t>
        <a:bodyPr/>
        <a:lstStyle/>
        <a:p>
          <a:endParaRPr lang="id-ID"/>
        </a:p>
      </dgm:t>
    </dgm:pt>
    <dgm:pt modelId="{2C759336-4B80-4C2C-B24D-0B69CFE8C6BC}" type="pres">
      <dgm:prSet presAssocID="{BE2BD2F4-F2A0-403C-B6D1-4FE1F773D943}" presName="sp" presStyleCnt="0"/>
      <dgm:spPr/>
    </dgm:pt>
    <dgm:pt modelId="{58239737-7D89-4E57-ACA9-72E65CEB617E}" type="pres">
      <dgm:prSet presAssocID="{2FE6ADBD-1EB9-4D6A-BD4C-D13E86ECBD06}" presName="arrowAndChildren" presStyleCnt="0"/>
      <dgm:spPr/>
    </dgm:pt>
    <dgm:pt modelId="{74917595-A4F3-40A0-AE63-000DB59B4CCE}" type="pres">
      <dgm:prSet presAssocID="{2FE6ADBD-1EB9-4D6A-BD4C-D13E86ECBD06}" presName="parentTextArrow" presStyleLbl="node1" presStyleIdx="2" presStyleCnt="7"/>
      <dgm:spPr/>
      <dgm:t>
        <a:bodyPr/>
        <a:lstStyle/>
        <a:p>
          <a:endParaRPr lang="id-ID"/>
        </a:p>
      </dgm:t>
    </dgm:pt>
    <dgm:pt modelId="{C6AEAA36-7A56-4677-B0C7-F4EEE3D6234F}" type="pres">
      <dgm:prSet presAssocID="{E9A1F719-AFCF-4353-9110-70437B5CE8B4}" presName="sp" presStyleCnt="0"/>
      <dgm:spPr/>
    </dgm:pt>
    <dgm:pt modelId="{4D7A4F79-BE81-4ED5-A893-6CA4D7FA7935}" type="pres">
      <dgm:prSet presAssocID="{F40F813C-40A9-4686-98F4-8B7A5869EC56}" presName="arrowAndChildren" presStyleCnt="0"/>
      <dgm:spPr/>
    </dgm:pt>
    <dgm:pt modelId="{5D75ADD2-D722-4662-9A0E-CA7609EC23FB}" type="pres">
      <dgm:prSet presAssocID="{F40F813C-40A9-4686-98F4-8B7A5869EC56}" presName="parentTextArrow" presStyleLbl="node1" presStyleIdx="3" presStyleCnt="7"/>
      <dgm:spPr/>
      <dgm:t>
        <a:bodyPr/>
        <a:lstStyle/>
        <a:p>
          <a:endParaRPr lang="id-ID"/>
        </a:p>
      </dgm:t>
    </dgm:pt>
    <dgm:pt modelId="{B5143EE1-819B-4F40-B027-A4458C785843}" type="pres">
      <dgm:prSet presAssocID="{6C849B8B-94DD-4C9C-8A19-C7A153CBF8D4}" presName="sp" presStyleCnt="0"/>
      <dgm:spPr/>
    </dgm:pt>
    <dgm:pt modelId="{E7A95CB3-1E03-4E0E-B1C3-401227C96113}" type="pres">
      <dgm:prSet presAssocID="{E9C3B00E-41C5-4978-853D-A01F5F870AEC}" presName="arrowAndChildren" presStyleCnt="0"/>
      <dgm:spPr/>
    </dgm:pt>
    <dgm:pt modelId="{49081CD5-93FA-452F-9501-9BEA50DB58CE}" type="pres">
      <dgm:prSet presAssocID="{E9C3B00E-41C5-4978-853D-A01F5F870AEC}" presName="parentTextArrow" presStyleLbl="node1" presStyleIdx="4" presStyleCnt="7"/>
      <dgm:spPr/>
      <dgm:t>
        <a:bodyPr/>
        <a:lstStyle/>
        <a:p>
          <a:endParaRPr lang="id-ID"/>
        </a:p>
      </dgm:t>
    </dgm:pt>
    <dgm:pt modelId="{0C174DE0-0042-41E8-B66E-7770567A45C8}" type="pres">
      <dgm:prSet presAssocID="{B083F024-E3BF-48F5-B779-88F243A885FB}" presName="sp" presStyleCnt="0"/>
      <dgm:spPr/>
    </dgm:pt>
    <dgm:pt modelId="{A1F8C6C5-319B-4D6A-B34F-DB0EB903D8F7}" type="pres">
      <dgm:prSet presAssocID="{AE98F0BF-139E-4011-BEF3-A782A6338A9E}" presName="arrowAndChildren" presStyleCnt="0"/>
      <dgm:spPr/>
    </dgm:pt>
    <dgm:pt modelId="{F2372384-1536-42C4-B731-5AFECDD92FBF}" type="pres">
      <dgm:prSet presAssocID="{AE98F0BF-139E-4011-BEF3-A782A6338A9E}" presName="parentTextArrow" presStyleLbl="node1" presStyleIdx="5" presStyleCnt="7"/>
      <dgm:spPr/>
      <dgm:t>
        <a:bodyPr/>
        <a:lstStyle/>
        <a:p>
          <a:endParaRPr lang="id-ID"/>
        </a:p>
      </dgm:t>
    </dgm:pt>
    <dgm:pt modelId="{1DAB1C13-A76F-4AED-B9FF-D3F5C08DED48}" type="pres">
      <dgm:prSet presAssocID="{90B65DCB-0907-4732-910C-EDB583D8E602}" presName="sp" presStyleCnt="0"/>
      <dgm:spPr/>
    </dgm:pt>
    <dgm:pt modelId="{20B902E6-388C-4392-92D8-BCA8E0792D93}" type="pres">
      <dgm:prSet presAssocID="{2B1AF645-A242-4C92-9179-B72BB39DC544}" presName="arrowAndChildren" presStyleCnt="0"/>
      <dgm:spPr/>
    </dgm:pt>
    <dgm:pt modelId="{6037D930-B2BC-4655-AB88-F5816A54F5F4}" type="pres">
      <dgm:prSet presAssocID="{2B1AF645-A242-4C92-9179-B72BB39DC544}" presName="parentTextArrow" presStyleLbl="node1" presStyleIdx="6" presStyleCnt="7"/>
      <dgm:spPr/>
      <dgm:t>
        <a:bodyPr/>
        <a:lstStyle/>
        <a:p>
          <a:endParaRPr lang="id-ID"/>
        </a:p>
      </dgm:t>
    </dgm:pt>
  </dgm:ptLst>
  <dgm:cxnLst>
    <dgm:cxn modelId="{CCD0194C-B4CC-4548-BA94-4EDA17B83C7C}" type="presOf" srcId="{576F7AE3-A51A-445C-848D-92BE71F0D770}" destId="{E12BC499-FF1B-4907-8652-F1F0631BAB6B}" srcOrd="0" destOrd="0" presId="urn:microsoft.com/office/officeart/2005/8/layout/process4"/>
    <dgm:cxn modelId="{9421B11F-615C-4000-BEFE-35B84356CB58}" type="presOf" srcId="{49813B09-2271-41C3-A3B4-0E7E83474246}" destId="{00CBB180-AFD1-4F8F-A8EF-4BF84987558C}" srcOrd="0" destOrd="0" presId="urn:microsoft.com/office/officeart/2005/8/layout/process4"/>
    <dgm:cxn modelId="{9FF00621-CEE4-4746-AD85-F07F60F5EE47}" type="presOf" srcId="{2B1AF645-A242-4C92-9179-B72BB39DC544}" destId="{6037D930-B2BC-4655-AB88-F5816A54F5F4}" srcOrd="0" destOrd="0" presId="urn:microsoft.com/office/officeart/2005/8/layout/process4"/>
    <dgm:cxn modelId="{912AD590-678D-4E72-9D74-6E38A1CA640C}" srcId="{576F7AE3-A51A-445C-848D-92BE71F0D770}" destId="{49813B09-2271-41C3-A3B4-0E7E83474246}" srcOrd="5" destOrd="0" parTransId="{EBE4E007-C8B8-4751-90EF-24FAA42EA13D}" sibTransId="{12331508-DA2A-4EC0-BB73-FED4203BA4DE}"/>
    <dgm:cxn modelId="{9F80EC59-50A3-4142-8D95-F1C87BEF4A53}" type="presOf" srcId="{E9C3B00E-41C5-4978-853D-A01F5F870AEC}" destId="{49081CD5-93FA-452F-9501-9BEA50DB58CE}" srcOrd="0" destOrd="0" presId="urn:microsoft.com/office/officeart/2005/8/layout/process4"/>
    <dgm:cxn modelId="{E31BD90B-5034-471F-90F0-71F990C7B540}" srcId="{576F7AE3-A51A-445C-848D-92BE71F0D770}" destId="{2FE6ADBD-1EB9-4D6A-BD4C-D13E86ECBD06}" srcOrd="4" destOrd="0" parTransId="{237737AD-9CD5-4FD7-B827-99125FEC8968}" sibTransId="{BE2BD2F4-F2A0-403C-B6D1-4FE1F773D943}"/>
    <dgm:cxn modelId="{C505164F-0BC6-4D11-B21C-C6C1DF741AD0}" type="presOf" srcId="{AE98F0BF-139E-4011-BEF3-A782A6338A9E}" destId="{F2372384-1536-42C4-B731-5AFECDD92FBF}" srcOrd="0" destOrd="0" presId="urn:microsoft.com/office/officeart/2005/8/layout/process4"/>
    <dgm:cxn modelId="{B62225DC-877A-4353-9D71-72B95A452344}" srcId="{576F7AE3-A51A-445C-848D-92BE71F0D770}" destId="{F40F813C-40A9-4686-98F4-8B7A5869EC56}" srcOrd="3" destOrd="0" parTransId="{8A8600CD-405C-4C1E-9A1F-40561CF5DAC4}" sibTransId="{E9A1F719-AFCF-4353-9110-70437B5CE8B4}"/>
    <dgm:cxn modelId="{5EB2024C-0BB2-4DEE-81D9-67F34B0CB52A}" type="presOf" srcId="{F40F813C-40A9-4686-98F4-8B7A5869EC56}" destId="{5D75ADD2-D722-4662-9A0E-CA7609EC23FB}" srcOrd="0" destOrd="0" presId="urn:microsoft.com/office/officeart/2005/8/layout/process4"/>
    <dgm:cxn modelId="{45088353-9267-4970-A57F-4D917D877E40}" type="presOf" srcId="{2FE6ADBD-1EB9-4D6A-BD4C-D13E86ECBD06}" destId="{74917595-A4F3-40A0-AE63-000DB59B4CCE}" srcOrd="0" destOrd="0" presId="urn:microsoft.com/office/officeart/2005/8/layout/process4"/>
    <dgm:cxn modelId="{4C1D29DD-C729-4062-A2AA-9D71A55656AA}" srcId="{576F7AE3-A51A-445C-848D-92BE71F0D770}" destId="{AE98F0BF-139E-4011-BEF3-A782A6338A9E}" srcOrd="1" destOrd="0" parTransId="{7A883E91-D814-4741-BE9A-5EA3B762E1F1}" sibTransId="{B083F024-E3BF-48F5-B779-88F243A885FB}"/>
    <dgm:cxn modelId="{C4C3619F-A518-42BF-9D3E-6C6AF77BB609}" type="presOf" srcId="{05E48498-6AED-41ED-84AA-FE0F0B633105}" destId="{75378A72-9E14-4151-A733-26643E88F292}" srcOrd="0" destOrd="0" presId="urn:microsoft.com/office/officeart/2005/8/layout/process4"/>
    <dgm:cxn modelId="{1906AA7B-5B25-49CE-BDE6-FE97A85BFE68}" srcId="{576F7AE3-A51A-445C-848D-92BE71F0D770}" destId="{05E48498-6AED-41ED-84AA-FE0F0B633105}" srcOrd="6" destOrd="0" parTransId="{323780A7-3A3E-47B4-8C37-D4845320755C}" sibTransId="{5C75B7CD-2B73-4DAB-AD4B-197FD36EAF6A}"/>
    <dgm:cxn modelId="{B15FA821-90B8-4CF1-B966-567129707888}" srcId="{576F7AE3-A51A-445C-848D-92BE71F0D770}" destId="{E9C3B00E-41C5-4978-853D-A01F5F870AEC}" srcOrd="2" destOrd="0" parTransId="{95959AAF-AAED-4507-9BF3-B496424CB88D}" sibTransId="{6C849B8B-94DD-4C9C-8A19-C7A153CBF8D4}"/>
    <dgm:cxn modelId="{AABB6A31-C075-4A69-8900-93BCF8E62D89}" srcId="{576F7AE3-A51A-445C-848D-92BE71F0D770}" destId="{2B1AF645-A242-4C92-9179-B72BB39DC544}" srcOrd="0" destOrd="0" parTransId="{1FA654DC-B0E3-41D1-834F-D9DD9FB3DDEF}" sibTransId="{90B65DCB-0907-4732-910C-EDB583D8E602}"/>
    <dgm:cxn modelId="{12BFCB75-5884-4141-AF24-66EE19AFE1A5}" type="presParOf" srcId="{E12BC499-FF1B-4907-8652-F1F0631BAB6B}" destId="{E00AA81B-9D8B-44E1-A6C4-4E2BF58F2971}" srcOrd="0" destOrd="0" presId="urn:microsoft.com/office/officeart/2005/8/layout/process4"/>
    <dgm:cxn modelId="{405AD912-28BB-4695-861D-E454A8CB531E}" type="presParOf" srcId="{E00AA81B-9D8B-44E1-A6C4-4E2BF58F2971}" destId="{75378A72-9E14-4151-A733-26643E88F292}" srcOrd="0" destOrd="0" presId="urn:microsoft.com/office/officeart/2005/8/layout/process4"/>
    <dgm:cxn modelId="{3C4195CB-C468-4D35-ADDB-386197C1EDF1}" type="presParOf" srcId="{E12BC499-FF1B-4907-8652-F1F0631BAB6B}" destId="{8AA40132-6450-4B2B-86ED-C2E44527FB83}" srcOrd="1" destOrd="0" presId="urn:microsoft.com/office/officeart/2005/8/layout/process4"/>
    <dgm:cxn modelId="{4E83E759-2664-4D4F-8F46-5F388AD40DF1}" type="presParOf" srcId="{E12BC499-FF1B-4907-8652-F1F0631BAB6B}" destId="{6F453919-3C44-454D-85AB-C81DFD7CBA53}" srcOrd="2" destOrd="0" presId="urn:microsoft.com/office/officeart/2005/8/layout/process4"/>
    <dgm:cxn modelId="{BF6B5509-D1DE-4341-ADAC-EC9A2C7F57D7}" type="presParOf" srcId="{6F453919-3C44-454D-85AB-C81DFD7CBA53}" destId="{00CBB180-AFD1-4F8F-A8EF-4BF84987558C}" srcOrd="0" destOrd="0" presId="urn:microsoft.com/office/officeart/2005/8/layout/process4"/>
    <dgm:cxn modelId="{0C5EB0F2-3C52-45C7-BB9D-5B0BA927E047}" type="presParOf" srcId="{E12BC499-FF1B-4907-8652-F1F0631BAB6B}" destId="{2C759336-4B80-4C2C-B24D-0B69CFE8C6BC}" srcOrd="3" destOrd="0" presId="urn:microsoft.com/office/officeart/2005/8/layout/process4"/>
    <dgm:cxn modelId="{3E469671-F1DF-400C-8331-8EB2E4FD8897}" type="presParOf" srcId="{E12BC499-FF1B-4907-8652-F1F0631BAB6B}" destId="{58239737-7D89-4E57-ACA9-72E65CEB617E}" srcOrd="4" destOrd="0" presId="urn:microsoft.com/office/officeart/2005/8/layout/process4"/>
    <dgm:cxn modelId="{4CA49AED-B9B3-4485-88FE-35E1A8F13CD8}" type="presParOf" srcId="{58239737-7D89-4E57-ACA9-72E65CEB617E}" destId="{74917595-A4F3-40A0-AE63-000DB59B4CCE}" srcOrd="0" destOrd="0" presId="urn:microsoft.com/office/officeart/2005/8/layout/process4"/>
    <dgm:cxn modelId="{A6FA9DC8-678E-4611-B7AC-3BCF8D4FA192}" type="presParOf" srcId="{E12BC499-FF1B-4907-8652-F1F0631BAB6B}" destId="{C6AEAA36-7A56-4677-B0C7-F4EEE3D6234F}" srcOrd="5" destOrd="0" presId="urn:microsoft.com/office/officeart/2005/8/layout/process4"/>
    <dgm:cxn modelId="{E5A73944-7E73-4E86-9B44-32B4EC6DACF0}" type="presParOf" srcId="{E12BC499-FF1B-4907-8652-F1F0631BAB6B}" destId="{4D7A4F79-BE81-4ED5-A893-6CA4D7FA7935}" srcOrd="6" destOrd="0" presId="urn:microsoft.com/office/officeart/2005/8/layout/process4"/>
    <dgm:cxn modelId="{6E2261C4-5B7E-44A8-92D5-A95C3D30671B}" type="presParOf" srcId="{4D7A4F79-BE81-4ED5-A893-6CA4D7FA7935}" destId="{5D75ADD2-D722-4662-9A0E-CA7609EC23FB}" srcOrd="0" destOrd="0" presId="urn:microsoft.com/office/officeart/2005/8/layout/process4"/>
    <dgm:cxn modelId="{BDB9CD5E-76A3-43FE-92A7-0C94408964F3}" type="presParOf" srcId="{E12BC499-FF1B-4907-8652-F1F0631BAB6B}" destId="{B5143EE1-819B-4F40-B027-A4458C785843}" srcOrd="7" destOrd="0" presId="urn:microsoft.com/office/officeart/2005/8/layout/process4"/>
    <dgm:cxn modelId="{71A33AF1-4F97-4CFA-A60F-5CA45D0424ED}" type="presParOf" srcId="{E12BC499-FF1B-4907-8652-F1F0631BAB6B}" destId="{E7A95CB3-1E03-4E0E-B1C3-401227C96113}" srcOrd="8" destOrd="0" presId="urn:microsoft.com/office/officeart/2005/8/layout/process4"/>
    <dgm:cxn modelId="{5920A959-0977-400B-BEEA-F33D1EEA578D}" type="presParOf" srcId="{E7A95CB3-1E03-4E0E-B1C3-401227C96113}" destId="{49081CD5-93FA-452F-9501-9BEA50DB58CE}" srcOrd="0" destOrd="0" presId="urn:microsoft.com/office/officeart/2005/8/layout/process4"/>
    <dgm:cxn modelId="{4B03EFE7-4000-40C1-9F15-5032372BAB3A}" type="presParOf" srcId="{E12BC499-FF1B-4907-8652-F1F0631BAB6B}" destId="{0C174DE0-0042-41E8-B66E-7770567A45C8}" srcOrd="9" destOrd="0" presId="urn:microsoft.com/office/officeart/2005/8/layout/process4"/>
    <dgm:cxn modelId="{C46DF564-0533-459E-BC57-FCA5F92079F4}" type="presParOf" srcId="{E12BC499-FF1B-4907-8652-F1F0631BAB6B}" destId="{A1F8C6C5-319B-4D6A-B34F-DB0EB903D8F7}" srcOrd="10" destOrd="0" presId="urn:microsoft.com/office/officeart/2005/8/layout/process4"/>
    <dgm:cxn modelId="{B6409054-3772-4538-B2C2-41296CBF59D5}" type="presParOf" srcId="{A1F8C6C5-319B-4D6A-B34F-DB0EB903D8F7}" destId="{F2372384-1536-42C4-B731-5AFECDD92FBF}" srcOrd="0" destOrd="0" presId="urn:microsoft.com/office/officeart/2005/8/layout/process4"/>
    <dgm:cxn modelId="{7C5E0823-5D61-43ED-AD15-4FF95FEBC838}" type="presParOf" srcId="{E12BC499-FF1B-4907-8652-F1F0631BAB6B}" destId="{1DAB1C13-A76F-4AED-B9FF-D3F5C08DED48}" srcOrd="11" destOrd="0" presId="urn:microsoft.com/office/officeart/2005/8/layout/process4"/>
    <dgm:cxn modelId="{2A252DC9-2770-44C5-BC6E-BC7930DBDB8B}" type="presParOf" srcId="{E12BC499-FF1B-4907-8652-F1F0631BAB6B}" destId="{20B902E6-388C-4392-92D8-BCA8E0792D93}" srcOrd="12" destOrd="0" presId="urn:microsoft.com/office/officeart/2005/8/layout/process4"/>
    <dgm:cxn modelId="{1D115692-ADF1-4234-9B17-F86B3A1543DE}" type="presParOf" srcId="{20B902E6-388C-4392-92D8-BCA8E0792D93}" destId="{6037D930-B2BC-4655-AB88-F5816A54F5F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78A72-9E14-4151-A733-26643E88F292}">
      <dsp:nvSpPr>
        <dsp:cNvPr id="0" name=""/>
        <dsp:cNvSpPr/>
      </dsp:nvSpPr>
      <dsp:spPr>
        <a:xfrm>
          <a:off x="0" y="4359527"/>
          <a:ext cx="8490952" cy="4770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smtClean="0">
              <a:solidFill>
                <a:schemeClr val="tx1"/>
              </a:solidFill>
              <a:latin typeface="Cambria" pitchFamily="18" charset="0"/>
            </a:rPr>
            <a:t>Melakukan kerja/kegiatan lapangan</a:t>
          </a:r>
          <a:endParaRPr lang="id-ID" sz="2800" kern="1200">
            <a:solidFill>
              <a:schemeClr val="tx1"/>
            </a:solidFill>
            <a:latin typeface="Cambria" pitchFamily="18" charset="0"/>
          </a:endParaRPr>
        </a:p>
      </dsp:txBody>
      <dsp:txXfrm>
        <a:off x="0" y="4359527"/>
        <a:ext cx="8490952" cy="477060"/>
      </dsp:txXfrm>
    </dsp:sp>
    <dsp:sp modelId="{00CBB180-AFD1-4F8F-A8EF-4BF84987558C}">
      <dsp:nvSpPr>
        <dsp:cNvPr id="0" name=""/>
        <dsp:cNvSpPr/>
      </dsp:nvSpPr>
      <dsp:spPr>
        <a:xfrm rot="10800000">
          <a:off x="0" y="3632964"/>
          <a:ext cx="8490952" cy="733719"/>
        </a:xfrm>
        <a:prstGeom prst="upArrowCallout">
          <a:avLst/>
        </a:prstGeom>
        <a:solidFill>
          <a:schemeClr val="accent5">
            <a:hueOff val="-1655646"/>
            <a:satOff val="6635"/>
            <a:lumOff val="143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smtClean="0">
              <a:solidFill>
                <a:schemeClr val="tx1"/>
              </a:solidFill>
              <a:latin typeface="Cambria" pitchFamily="18" charset="0"/>
            </a:rPr>
            <a:t>Memilih unit pengambilan sampel yang sebenarnya</a:t>
          </a:r>
          <a:endParaRPr lang="id-ID" sz="2800" kern="1200">
            <a:solidFill>
              <a:schemeClr val="tx1"/>
            </a:solidFill>
            <a:latin typeface="Cambria" pitchFamily="18" charset="0"/>
          </a:endParaRPr>
        </a:p>
      </dsp:txBody>
      <dsp:txXfrm rot="10800000">
        <a:off x="0" y="3632964"/>
        <a:ext cx="8490952" cy="476749"/>
      </dsp:txXfrm>
    </dsp:sp>
    <dsp:sp modelId="{74917595-A4F3-40A0-AE63-000DB59B4CCE}">
      <dsp:nvSpPr>
        <dsp:cNvPr id="0" name=""/>
        <dsp:cNvSpPr/>
      </dsp:nvSpPr>
      <dsp:spPr>
        <a:xfrm rot="10800000">
          <a:off x="0" y="2906400"/>
          <a:ext cx="8490952" cy="733719"/>
        </a:xfrm>
        <a:prstGeom prst="upArrowCallou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smtClean="0">
              <a:solidFill>
                <a:schemeClr val="tx1"/>
              </a:solidFill>
              <a:latin typeface="Cambria" pitchFamily="18" charset="0"/>
            </a:rPr>
            <a:t>Menentukan ukruan sampel</a:t>
          </a:r>
          <a:endParaRPr lang="id-ID" sz="2800" kern="1200">
            <a:solidFill>
              <a:schemeClr val="tx1"/>
            </a:solidFill>
            <a:latin typeface="Cambria" pitchFamily="18" charset="0"/>
          </a:endParaRPr>
        </a:p>
      </dsp:txBody>
      <dsp:txXfrm rot="10800000">
        <a:off x="0" y="2906400"/>
        <a:ext cx="8490952" cy="476749"/>
      </dsp:txXfrm>
    </dsp:sp>
    <dsp:sp modelId="{5D75ADD2-D722-4662-9A0E-CA7609EC23FB}">
      <dsp:nvSpPr>
        <dsp:cNvPr id="0" name=""/>
        <dsp:cNvSpPr/>
      </dsp:nvSpPr>
      <dsp:spPr>
        <a:xfrm rot="10800000">
          <a:off x="0" y="2179837"/>
          <a:ext cx="8490952" cy="733719"/>
        </a:xfrm>
        <a:prstGeom prst="upArrowCallou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smtClean="0">
              <a:solidFill>
                <a:schemeClr val="tx1"/>
              </a:solidFill>
              <a:latin typeface="Cambria" pitchFamily="18" charset="0"/>
            </a:rPr>
            <a:t>Merencanakan prosedur memilih unit sampel</a:t>
          </a:r>
          <a:endParaRPr lang="id-ID" sz="2800" kern="1200">
            <a:solidFill>
              <a:schemeClr val="tx1"/>
            </a:solidFill>
            <a:latin typeface="Cambria" pitchFamily="18" charset="0"/>
          </a:endParaRPr>
        </a:p>
      </dsp:txBody>
      <dsp:txXfrm rot="10800000">
        <a:off x="0" y="2179837"/>
        <a:ext cx="8490952" cy="476749"/>
      </dsp:txXfrm>
    </dsp:sp>
    <dsp:sp modelId="{49081CD5-93FA-452F-9501-9BEA50DB58CE}">
      <dsp:nvSpPr>
        <dsp:cNvPr id="0" name=""/>
        <dsp:cNvSpPr/>
      </dsp:nvSpPr>
      <dsp:spPr>
        <a:xfrm rot="10800000">
          <a:off x="0" y="1453273"/>
          <a:ext cx="8490952" cy="733719"/>
        </a:xfrm>
        <a:prstGeom prst="upArrowCallou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smtClean="0">
              <a:solidFill>
                <a:schemeClr val="tx1"/>
              </a:solidFill>
              <a:latin typeface="Cambria" pitchFamily="18" charset="0"/>
            </a:rPr>
            <a:t>Menentukan metode pengambilan sampel</a:t>
          </a:r>
          <a:endParaRPr lang="id-ID" sz="2800" kern="1200">
            <a:solidFill>
              <a:schemeClr val="tx1"/>
            </a:solidFill>
            <a:latin typeface="Cambria" pitchFamily="18" charset="0"/>
          </a:endParaRPr>
        </a:p>
      </dsp:txBody>
      <dsp:txXfrm rot="10800000">
        <a:off x="0" y="1453273"/>
        <a:ext cx="8490952" cy="476749"/>
      </dsp:txXfrm>
    </dsp:sp>
    <dsp:sp modelId="{F2372384-1536-42C4-B731-5AFECDD92FBF}">
      <dsp:nvSpPr>
        <dsp:cNvPr id="0" name=""/>
        <dsp:cNvSpPr/>
      </dsp:nvSpPr>
      <dsp:spPr>
        <a:xfrm rot="10800000">
          <a:off x="0" y="726709"/>
          <a:ext cx="8490952" cy="733719"/>
        </a:xfrm>
        <a:prstGeom prst="upArrowCallout">
          <a:avLst/>
        </a:prstGeom>
        <a:solidFill>
          <a:schemeClr val="accent5">
            <a:hueOff val="-8278230"/>
            <a:satOff val="33176"/>
            <a:lumOff val="719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smtClean="0">
              <a:solidFill>
                <a:schemeClr val="tx1"/>
              </a:solidFill>
              <a:latin typeface="Cambria" pitchFamily="18" charset="0"/>
            </a:rPr>
            <a:t>Memilih kerangka sampel</a:t>
          </a:r>
          <a:endParaRPr lang="id-ID" sz="2800" kern="1200">
            <a:solidFill>
              <a:schemeClr val="tx1"/>
            </a:solidFill>
            <a:latin typeface="Cambria" pitchFamily="18" charset="0"/>
          </a:endParaRPr>
        </a:p>
      </dsp:txBody>
      <dsp:txXfrm rot="10800000">
        <a:off x="0" y="726709"/>
        <a:ext cx="8490952" cy="476749"/>
      </dsp:txXfrm>
    </dsp:sp>
    <dsp:sp modelId="{6037D930-B2BC-4655-AB88-F5816A54F5F4}">
      <dsp:nvSpPr>
        <dsp:cNvPr id="0" name=""/>
        <dsp:cNvSpPr/>
      </dsp:nvSpPr>
      <dsp:spPr>
        <a:xfrm rot="10800000">
          <a:off x="0" y="146"/>
          <a:ext cx="8490952" cy="733719"/>
        </a:xfrm>
        <a:prstGeom prst="upArrowCallou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smtClean="0">
              <a:solidFill>
                <a:schemeClr val="tx1"/>
              </a:solidFill>
              <a:latin typeface="Cambria" pitchFamily="18" charset="0"/>
            </a:rPr>
            <a:t>Menetapkan target populasi</a:t>
          </a:r>
          <a:endParaRPr lang="id-ID" sz="2800" kern="1200">
            <a:solidFill>
              <a:schemeClr val="tx1"/>
            </a:solidFill>
            <a:latin typeface="Cambria" pitchFamily="18" charset="0"/>
          </a:endParaRPr>
        </a:p>
      </dsp:txBody>
      <dsp:txXfrm rot="10800000">
        <a:off x="0" y="146"/>
        <a:ext cx="8490952" cy="4767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Seminar Manajemen Pemasaran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4409" y="1844824"/>
            <a:ext cx="885208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/>
              <a:t>P</a:t>
            </a:r>
            <a:r>
              <a:rPr lang="id-ID" sz="8000" b="1" dirty="0" smtClean="0"/>
              <a:t>OPULASI </a:t>
            </a:r>
          </a:p>
          <a:p>
            <a:pPr algn="ctr"/>
            <a:r>
              <a:rPr lang="id-ID" sz="8000" b="1" dirty="0" smtClean="0"/>
              <a:t>DAN SAMPEL</a:t>
            </a:r>
            <a:endParaRPr lang="id-ID" sz="8000" b="1" dirty="0">
              <a:latin typeface="Cambr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84150" y="5661248"/>
            <a:ext cx="2252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600" b="1" dirty="0" smtClean="0">
                <a:latin typeface="Cambria" pitchFamily="18" charset="0"/>
              </a:rPr>
              <a:t>Pertemuan </a:t>
            </a:r>
            <a:r>
              <a:rPr lang="id-ID" sz="1600" b="1" dirty="0" smtClean="0">
                <a:latin typeface="Cambria" pitchFamily="18" charset="0"/>
              </a:rPr>
              <a:t>17 </a:t>
            </a:r>
            <a:r>
              <a:rPr lang="id-ID" sz="1600" b="1" dirty="0" smtClean="0">
                <a:latin typeface="Cambria" pitchFamily="18" charset="0"/>
              </a:rPr>
              <a:t>dan </a:t>
            </a:r>
            <a:r>
              <a:rPr lang="id-ID" sz="1600" b="1" dirty="0" smtClean="0">
                <a:latin typeface="Cambria" pitchFamily="18" charset="0"/>
              </a:rPr>
              <a:t>19 </a:t>
            </a:r>
          </a:p>
          <a:p>
            <a:pPr algn="ctr"/>
            <a:r>
              <a:rPr lang="id-ID" sz="1600" b="1" dirty="0" smtClean="0">
                <a:latin typeface="Cambria" pitchFamily="18" charset="0"/>
              </a:rPr>
              <a:t>(</a:t>
            </a:r>
            <a:r>
              <a:rPr lang="id-ID" sz="1600" b="1" dirty="0" smtClean="0">
                <a:latin typeface="Cambria" pitchFamily="18" charset="0"/>
              </a:rPr>
              <a:t>Minggu Ke-8)</a:t>
            </a:r>
            <a:endParaRPr lang="id-ID" sz="1600" b="1" dirty="0">
              <a:latin typeface="Cambria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521" y="332656"/>
            <a:ext cx="1296144" cy="756881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9552" y="707212"/>
            <a:ext cx="8064896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Sensus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Sebuah penyelidikan dari semua elemen individu yang membentuk sebuah populasi</a:t>
            </a:r>
          </a:p>
        </p:txBody>
      </p:sp>
      <p:sp>
        <p:nvSpPr>
          <p:cNvPr id="6" name="Rectangle 5"/>
          <p:cNvSpPr/>
          <p:nvPr/>
        </p:nvSpPr>
        <p:spPr>
          <a:xfrm>
            <a:off x="467544" y="2962687"/>
            <a:ext cx="8064896" cy="2554545"/>
          </a:xfrm>
          <a:prstGeom prst="rect">
            <a:avLst/>
          </a:prstGeom>
          <a:ln>
            <a:prstDash val="lgDashDot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Poses pengambilan sampel melibatkan penyusunan kesimpulan tetang keseluruhan populasi dengan melakukan pengukuran dari hanya satu bagian dari keseluruhan elemen populasi </a:t>
            </a:r>
          </a:p>
        </p:txBody>
      </p:sp>
    </p:spTree>
    <p:extLst>
      <p:ext uri="{BB962C8B-B14F-4D97-AF65-F5344CB8AC3E}">
        <p14:creationId xmlns:p14="http://schemas.microsoft.com/office/powerpoint/2010/main" val="382830282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7720" y="1628800"/>
            <a:ext cx="5331909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d-ID" sz="9600" b="1" dirty="0" smtClean="0">
                <a:solidFill>
                  <a:srgbClr val="222222"/>
                </a:solidFill>
                <a:latin typeface="Californian FB" pitchFamily="18" charset="0"/>
                <a:cs typeface="Arial" pitchFamily="34" charset="0"/>
              </a:rPr>
              <a:t>Mengapa </a:t>
            </a:r>
          </a:p>
          <a:p>
            <a:pPr algn="ctr"/>
            <a:r>
              <a:rPr lang="id-ID" sz="9600" b="1" dirty="0" smtClean="0">
                <a:solidFill>
                  <a:srgbClr val="222222"/>
                </a:solidFill>
                <a:latin typeface="Californian FB" pitchFamily="18" charset="0"/>
                <a:cs typeface="Arial" pitchFamily="34" charset="0"/>
              </a:rPr>
              <a:t>Sampel ??</a:t>
            </a:r>
            <a:endParaRPr lang="id-ID" sz="9600" b="1" dirty="0">
              <a:latin typeface="Californian FB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50804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3917" y="476672"/>
            <a:ext cx="8322539" cy="15696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Alasan Prgamatis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Proyek riset terapan biasanya memiliki batasan </a:t>
            </a:r>
            <a:r>
              <a:rPr lang="id-ID" sz="3200" b="1" dirty="0" smtClean="0">
                <a:solidFill>
                  <a:srgbClr val="FF0000"/>
                </a:solidFill>
                <a:latin typeface="Cambria" pitchFamily="18" charset="0"/>
                <a:cs typeface="Arial" pitchFamily="34" charset="0"/>
              </a:rPr>
              <a:t>angaran</a:t>
            </a: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 dan </a:t>
            </a:r>
            <a:r>
              <a:rPr lang="id-ID" sz="3200" b="1" dirty="0" smtClean="0">
                <a:solidFill>
                  <a:srgbClr val="FF0000"/>
                </a:solidFill>
                <a:latin typeface="Cambria" pitchFamily="18" charset="0"/>
                <a:cs typeface="Arial" pitchFamily="34" charset="0"/>
              </a:rPr>
              <a:t>waktu</a:t>
            </a:r>
            <a:endParaRPr lang="id-ID" sz="3200" b="1" dirty="0">
              <a:solidFill>
                <a:srgbClr val="FF0000"/>
              </a:solidFill>
              <a:latin typeface="Cambria" pitchFamily="18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3917" y="2348880"/>
            <a:ext cx="8322539" cy="15696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Akurat dan Hasil Terpercaya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Kebanyakan sampel yang dipilih secara benar memberikan hasil yang cukup akurat</a:t>
            </a:r>
            <a:endParaRPr lang="id-ID" sz="3200" b="1" dirty="0">
              <a:solidFill>
                <a:srgbClr val="FF0000"/>
              </a:solidFill>
              <a:latin typeface="Cambria" pitchFamily="18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5536" y="4221088"/>
            <a:ext cx="8322539" cy="206210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Penghancuran Unit Tes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Proyek riset terutama dalam pengujian kendali mutu </a:t>
            </a:r>
            <a:r>
              <a:rPr lang="id-ID" sz="3200" i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(Quality Control)</a:t>
            </a: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 membutuhkan penghancu dari item yang digunakan </a:t>
            </a:r>
            <a:endParaRPr lang="id-ID" sz="3200" b="1" dirty="0">
              <a:solidFill>
                <a:srgbClr val="FF0000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94204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392686931"/>
              </p:ext>
            </p:extLst>
          </p:nvPr>
        </p:nvGraphicFramePr>
        <p:xfrm>
          <a:off x="329520" y="1328569"/>
          <a:ext cx="8490952" cy="4836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64869" y="404664"/>
            <a:ext cx="805182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d-ID" sz="4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PROSES PENGAMBILAN SAMPEL</a:t>
            </a:r>
            <a:endParaRPr lang="id-ID" sz="4200" b="1" dirty="0">
              <a:latin typeface="Cambria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775932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3" y="1321604"/>
            <a:ext cx="81785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28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 </a:t>
            </a:r>
            <a:endParaRPr lang="id-ID" sz="2800" dirty="0" smtClean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9520" y="349472"/>
            <a:ext cx="8490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u="sng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Menetapkan Populasi Target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id-ID" sz="3200" b="1" dirty="0" smtClean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Pendekatan untuk menentukan target populasi adalah dengan menanyakan dan menjawab pertanyaan tentang karatkeristik populasi yang penting.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id-ID" sz="3200" dirty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Apakah daftar yang cocok dengan populasi kami ?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Apakah informasi tentang kontak tersedia dan dapatkan mereka djangkau dengan sebuah metode komunikasi yaang sesuai ?</a:t>
            </a:r>
          </a:p>
        </p:txBody>
      </p:sp>
    </p:spTree>
    <p:extLst>
      <p:ext uri="{BB962C8B-B14F-4D97-AF65-F5344CB8AC3E}">
        <p14:creationId xmlns:p14="http://schemas.microsoft.com/office/powerpoint/2010/main" val="296150800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3" y="1321604"/>
            <a:ext cx="81785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28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 </a:t>
            </a:r>
            <a:endParaRPr lang="id-ID" sz="2800" dirty="0" smtClean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1328" y="349472"/>
            <a:ext cx="8490952" cy="5910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Kepada siapa sajakah kita tidak tertarik ?</a:t>
            </a:r>
          </a:p>
          <a:p>
            <a:pPr marL="457200" lvl="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Apakah karakteristik segmen pasar yang relevan ?</a:t>
            </a:r>
          </a:p>
          <a:p>
            <a:pPr marL="457200" lvl="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Apakah kita hayan tertarik pada sebuah populasi regional ? Jika ya, Bagaimana menentukan batasannya ?</a:t>
            </a:r>
          </a:p>
          <a:p>
            <a:pPr marL="457200" lvl="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Haruskah studi mengkuti populasi lebih dari satu ?</a:t>
            </a:r>
          </a:p>
        </p:txBody>
      </p:sp>
    </p:spTree>
    <p:extLst>
      <p:ext uri="{BB962C8B-B14F-4D97-AF65-F5344CB8AC3E}">
        <p14:creationId xmlns:p14="http://schemas.microsoft.com/office/powerpoint/2010/main" val="613127128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3" y="1321604"/>
            <a:ext cx="81785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28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 </a:t>
            </a:r>
            <a:endParaRPr lang="id-ID" sz="2800" dirty="0" smtClean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9520" y="404664"/>
            <a:ext cx="8490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u="sng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Kerangka Pengambilan Sampel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id-ID" sz="3200" dirty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Adalah daftar dari elemen dimana sampel diambil, atau disebut juag populasi aktif karena  unit-unit ini akhirnya akan membantu unit yagn telibat dalam analisis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id-ID" sz="3200" dirty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Kesalahan kerangka pengambilan sampel terjadi ketika beberapa elemen sampel dikeluarkan atau ketika keseluruhan populasi tidak diwakili secara kurat dalam kerangka pengambilan sampel</a:t>
            </a:r>
          </a:p>
        </p:txBody>
      </p:sp>
    </p:spTree>
    <p:extLst>
      <p:ext uri="{BB962C8B-B14F-4D97-AF65-F5344CB8AC3E}">
        <p14:creationId xmlns:p14="http://schemas.microsoft.com/office/powerpoint/2010/main" val="3251752008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3" y="1321604"/>
            <a:ext cx="81785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28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 </a:t>
            </a:r>
            <a:endParaRPr lang="id-ID" sz="2800" dirty="0" smtClean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7762" y="404664"/>
            <a:ext cx="84909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Unit Pegambilan Sampel</a:t>
            </a:r>
            <a:endParaRPr lang="id-ID" sz="3200" dirty="0" smtClean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Sebuah elemen tunggal atau kelompok subjektif elemen yang dipilih dalam sampel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id-ID" sz="1600" dirty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Unit Pengambilan Sampel Primer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Sebuah istilah yang digunakan untuk menandai sebuah unit yang dipilih pada tahap </a:t>
            </a: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pertama </a:t>
            </a: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pengambilan sampel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id-ID" sz="1600" dirty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Unit Pengambilan Sampel </a:t>
            </a: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Sekunder</a:t>
            </a:r>
            <a:endParaRPr lang="id-ID" sz="3200" b="1" dirty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Sebuah istilah yang digunakan untuk menandai sebuah unit yang dipilih pada tahap </a:t>
            </a: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kedua</a:t>
            </a: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id-ID" sz="32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pengambilan </a:t>
            </a: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sampel</a:t>
            </a:r>
            <a:endParaRPr lang="id-ID" sz="3200" dirty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806130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4885" y="272842"/>
            <a:ext cx="79016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METODE PENGAMBILAN SAMPEL</a:t>
            </a:r>
            <a:endParaRPr lang="id-ID" sz="4000" b="1" dirty="0">
              <a:latin typeface="Cambria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1686" y="1196752"/>
            <a:ext cx="8322539" cy="255454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Pengambilan Sampel Pobablilitas  </a:t>
            </a:r>
            <a:r>
              <a:rPr lang="id-ID" sz="3200" b="1" i="1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(Probability Sampling)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Setiap anggota populasi memiliki sebuah probalilitas/peluang/kesempatan yang diketahui tidak kosong dari suatu pemilihan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7720" y="3903697"/>
            <a:ext cx="8322539" cy="206210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Pengambilan Sampel </a:t>
            </a: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Non Pobablilitas  </a:t>
            </a:r>
            <a:r>
              <a:rPr lang="id-ID" sz="3200" b="1" i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(Non Probability </a:t>
            </a:r>
            <a:r>
              <a:rPr lang="id-ID" sz="3200" b="1" i="1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Sampling)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Pengambilan sampel dipilih berdasarkan  penilaian personal atau kemudahan</a:t>
            </a:r>
            <a:endParaRPr lang="id-ID" sz="3200" dirty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241544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3" y="1321604"/>
            <a:ext cx="81785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28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 </a:t>
            </a:r>
            <a:endParaRPr lang="id-ID" sz="2800" dirty="0" smtClean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3529" y="404664"/>
            <a:ext cx="8466554" cy="61555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Pengambilan Sampel Pobablilitas  </a:t>
            </a:r>
            <a:r>
              <a:rPr lang="id-ID" sz="3200" b="1" i="1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(Probability Sampling</a:t>
            </a:r>
            <a:r>
              <a:rPr lang="id-ID" sz="3200" b="1" i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)</a:t>
            </a: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30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Pengambilan sampel </a:t>
            </a:r>
            <a:r>
              <a:rPr lang="id-ID" sz="30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</a:t>
            </a:r>
            <a:r>
              <a:rPr lang="id-ID" sz="30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ederhana </a:t>
            </a:r>
            <a:r>
              <a:rPr lang="id-ID" sz="3000" i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(simple random sampling)</a:t>
            </a: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30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Pengambilan sampel sistematis </a:t>
            </a:r>
            <a:r>
              <a:rPr lang="id-ID" sz="3000" i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(systematic random sampling)</a:t>
            </a:r>
            <a:endParaRPr lang="id-ID" sz="3000" b="1" i="1" dirty="0" smtClean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30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Pengambilan sampel bertingkat </a:t>
            </a:r>
            <a:r>
              <a:rPr lang="id-ID" sz="3000" i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(stratified random sampling)</a:t>
            </a: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30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Sampel bertingkat proposional </a:t>
            </a:r>
            <a:r>
              <a:rPr lang="id-ID" sz="3000" i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(proportional stratified sample)</a:t>
            </a: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30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Pengambilan sampel kluster </a:t>
            </a:r>
            <a:r>
              <a:rPr lang="id-ID" sz="3000" i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(cluster sampling)</a:t>
            </a: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30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Pengambilan sampel bertahap</a:t>
            </a:r>
            <a:r>
              <a:rPr lang="id-ID" sz="3000" i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 (multi stage area sampling)</a:t>
            </a:r>
            <a:endParaRPr lang="id-ID" sz="3000" i="1" dirty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98882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5536" y="1740872"/>
            <a:ext cx="8208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3600" dirty="0"/>
              <a:t>P</a:t>
            </a:r>
            <a:r>
              <a:rPr lang="id-ID" sz="3600" dirty="0" smtClean="0"/>
              <a:t>opulasi </a:t>
            </a:r>
            <a:r>
              <a:rPr lang="id-ID" sz="3600" dirty="0"/>
              <a:t>adalah suatu </a:t>
            </a:r>
            <a:r>
              <a:rPr lang="id-ID" sz="3600" b="1" dirty="0" smtClean="0"/>
              <a:t>himpunan atau sekumpulan</a:t>
            </a:r>
            <a:r>
              <a:rPr lang="id-ID" sz="3600" dirty="0" smtClean="0"/>
              <a:t> </a:t>
            </a:r>
            <a:r>
              <a:rPr lang="id-ID" sz="3600" dirty="0"/>
              <a:t>yang terdiri atas </a:t>
            </a:r>
            <a:r>
              <a:rPr lang="id-ID" sz="3600" b="1" dirty="0"/>
              <a:t>objek</a:t>
            </a:r>
            <a:r>
              <a:rPr lang="id-ID" sz="3600" dirty="0"/>
              <a:t>, baik itu manusia, makhluk hidup lain, benda, peristiwa maupun gejala yang memiliki </a:t>
            </a:r>
            <a:r>
              <a:rPr lang="id-ID" sz="3600" b="1" dirty="0"/>
              <a:t>karakteristik sama</a:t>
            </a:r>
            <a:r>
              <a:rPr lang="id-ID" sz="3600" dirty="0"/>
              <a:t> dan berada pada </a:t>
            </a:r>
            <a:r>
              <a:rPr lang="id-ID" sz="3600" b="1" dirty="0"/>
              <a:t>tempat atau lingkungan yang </a:t>
            </a:r>
            <a:r>
              <a:rPr lang="id-ID" sz="3600" b="1" dirty="0" smtClean="0"/>
              <a:t>sama</a:t>
            </a:r>
            <a:endParaRPr lang="id-ID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470241" y="404664"/>
            <a:ext cx="268528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d-ID" sz="4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POPULASI</a:t>
            </a:r>
            <a:endParaRPr lang="id-ID" sz="42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001680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3" y="1321604"/>
            <a:ext cx="81785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28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 </a:t>
            </a:r>
            <a:endParaRPr lang="id-ID" sz="2800" dirty="0" smtClean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1328" y="838448"/>
            <a:ext cx="849095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B</a:t>
            </a: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. Kuesioner Internet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id-ID" sz="2800" dirty="0" smtClean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28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Kuesioner di sebuah situs web harus mudah digunakan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28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Mengalir secara logis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28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Mempunyai tampilan grafis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28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Nuansa yang memotivasi responden untuk berkerja sama dari awal hingga akhir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28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Mengontrol latarbelakang, warna, jenis font, dan fitur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529" y="860514"/>
            <a:ext cx="8466554" cy="501675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Pengambilan Sampel </a:t>
            </a: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Non Pobablilitas  </a:t>
            </a:r>
            <a:r>
              <a:rPr lang="id-ID" sz="3200" b="1" i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(Nonprobability </a:t>
            </a:r>
            <a:r>
              <a:rPr lang="id-ID" sz="3200" b="1" i="1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Sampling</a:t>
            </a:r>
            <a:r>
              <a:rPr lang="id-ID" sz="3200" b="1" i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)</a:t>
            </a: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Pengambilan sampel convenience </a:t>
            </a:r>
            <a:r>
              <a:rPr lang="id-ID" sz="3200" i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(convenience sampling)</a:t>
            </a: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Pengambilan sampel berdasarkan penilaian  </a:t>
            </a:r>
            <a:r>
              <a:rPr lang="id-ID" sz="3200" i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(judgement/purposive  sampling)</a:t>
            </a:r>
            <a:endParaRPr lang="id-ID" sz="3200" b="1" i="1" dirty="0" smtClean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Pengambilan sampel berdasarkan kuota </a:t>
            </a:r>
            <a:r>
              <a:rPr lang="id-ID" sz="3200" i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(quota sampling)</a:t>
            </a: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Pengambilan sampel snowball  </a:t>
            </a:r>
            <a:r>
              <a:rPr lang="id-ID" sz="3200" i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(snowball sampling)</a:t>
            </a:r>
          </a:p>
        </p:txBody>
      </p:sp>
    </p:spTree>
    <p:extLst>
      <p:ext uri="{BB962C8B-B14F-4D97-AF65-F5344CB8AC3E}">
        <p14:creationId xmlns:p14="http://schemas.microsoft.com/office/powerpoint/2010/main" val="2440492623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8207" y="272842"/>
            <a:ext cx="8430257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d-ID" sz="38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RANCANGAN PENGAMBILAN SAMPEL</a:t>
            </a:r>
            <a:endParaRPr lang="id-ID" sz="3800" b="1" dirty="0">
              <a:latin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33356"/>
            <a:ext cx="8466554" cy="572464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0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Tingkat Akurasi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0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Memilih sampel representatif dapat membuat prediksi atau perkiraan yang akurat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id-ID" sz="3000" dirty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0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Sumber Daya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0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Biaya dikaitkan dengan teknik pengambilan sampel yang berbeda an beragam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id-ID" sz="3000" b="1" dirty="0" smtClean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0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Waktu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0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Menyelesaikan sebuah proyek dengan cepat kemungkinan akan memilih sebuah rancangan sampel yang tidak memakan waktu banyak</a:t>
            </a:r>
          </a:p>
        </p:txBody>
      </p:sp>
    </p:spTree>
    <p:extLst>
      <p:ext uri="{BB962C8B-B14F-4D97-AF65-F5344CB8AC3E}">
        <p14:creationId xmlns:p14="http://schemas.microsoft.com/office/powerpoint/2010/main" val="1317379954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0291" y="692696"/>
            <a:ext cx="8466554" cy="403187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Pengetahuan yang tinggi mengenai populasi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Pengetahuan mengenai karakteritik populasi, seperti ketersediaan daftar anggota populasi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id-ID" sz="3200" dirty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Proyek Nasional Versus Proyek Lokal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Kedekatan geografis dari elemen populasi akan mempengaruhi rancangan sampel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id-ID" sz="3200" b="1" dirty="0" smtClean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154790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pic>
        <p:nvPicPr>
          <p:cNvPr id="1026" name="Picture 2" descr="Kumpulan Ucapan Terima Kasih Dalam Bahasa Inggris Selain &amp;#39;Thank You&amp;#39; dan  Contohny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529" y="1484784"/>
            <a:ext cx="5914942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398150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83768" y="332656"/>
            <a:ext cx="42530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4000" b="1" dirty="0" smtClean="0"/>
              <a:t>CIRI-CIRI POPULASI</a:t>
            </a:r>
            <a:endParaRPr lang="id-ID" sz="4000" dirty="0"/>
          </a:p>
        </p:txBody>
      </p:sp>
      <p:sp>
        <p:nvSpPr>
          <p:cNvPr id="5" name="Rectangle 4"/>
          <p:cNvSpPr/>
          <p:nvPr/>
        </p:nvSpPr>
        <p:spPr>
          <a:xfrm>
            <a:off x="395536" y="1268760"/>
            <a:ext cx="835292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b="1" dirty="0" smtClean="0">
                <a:latin typeface="Times New Roman" pitchFamily="18" charset="0"/>
                <a:cs typeface="Times New Roman" pitchFamily="18" charset="0"/>
              </a:rPr>
              <a:t>1. Menurut </a:t>
            </a:r>
            <a:r>
              <a:rPr lang="id-ID" sz="2400" b="1" dirty="0">
                <a:latin typeface="Times New Roman" pitchFamily="18" charset="0"/>
                <a:cs typeface="Times New Roman" pitchFamily="18" charset="0"/>
              </a:rPr>
              <a:t>Bidang Biologi</a:t>
            </a:r>
          </a:p>
          <a:p>
            <a:pPr algn="just"/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id-ID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Terdapat 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suatu organisasi maupun struktur organisasi yang memiliki sifat yang konstan maupun fluktuasi sesuai dengan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waktunya,</a:t>
            </a:r>
          </a:p>
          <a:p>
            <a:pPr marL="285750" indent="-285750" algn="just">
              <a:buFontTx/>
              <a:buChar char="-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Memiliki 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nilai sejarah kehidupan (antogenik) yakni mulai dari awal hingga akhir, saat tumbuh, saat terdiferensiasi, saat menjadi tua hingga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mati.</a:t>
            </a:r>
          </a:p>
          <a:p>
            <a:pPr marL="285750" indent="-285750" algn="just">
              <a:buFontTx/>
              <a:buChar char="-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Terdapat 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hereditas di dalam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populasi.Terpengaruh 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oleh dalam dari lingkungan dan respons dalam perubahan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lingkungannya.</a:t>
            </a:r>
          </a:p>
          <a:p>
            <a:pPr marL="285750" indent="-285750" algn="just">
              <a:buFontTx/>
              <a:buChar char="-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Terintegrasi 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dengan berbagai macam faktor genetik dan juga ekologi yakni kemampuan dalam beradaptasi, reproduksi dan juga peristensi)</a:t>
            </a:r>
          </a:p>
        </p:txBody>
      </p:sp>
    </p:spTree>
    <p:extLst>
      <p:ext uri="{BB962C8B-B14F-4D97-AF65-F5344CB8AC3E}">
        <p14:creationId xmlns:p14="http://schemas.microsoft.com/office/powerpoint/2010/main" val="284891543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3568" y="980728"/>
            <a:ext cx="78488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800" b="1" dirty="0" smtClean="0">
                <a:latin typeface="Times New Roman" pitchFamily="18" charset="0"/>
                <a:cs typeface="Times New Roman" pitchFamily="18" charset="0"/>
              </a:rPr>
              <a:t>2. Menurut </a:t>
            </a:r>
            <a:r>
              <a:rPr lang="id-ID" sz="2800" b="1" dirty="0">
                <a:latin typeface="Times New Roman" pitchFamily="18" charset="0"/>
                <a:cs typeface="Times New Roman" pitchFamily="18" charset="0"/>
              </a:rPr>
              <a:t>Bidang Statistik</a:t>
            </a:r>
          </a:p>
          <a:p>
            <a:pPr algn="just"/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id-ID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Kepadatan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dan ukuran besaran dari populasi dipengaruhi oleh angka kelahiran dan angka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kematian.</a:t>
            </a:r>
          </a:p>
          <a:p>
            <a:pPr marL="285750" indent="-285750" algn="just">
              <a:buFontTx/>
              <a:buChar char="-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Komposisi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genetik juga mempengaruhi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populasi.</a:t>
            </a:r>
          </a:p>
          <a:p>
            <a:pPr marL="285750" indent="-285750" algn="just">
              <a:buFontTx/>
              <a:buChar char="-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Populasi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juga dipengaruhi adanya persebaran pada objek tertentu seperti kondisi iklim, umur ojek, struktur hingga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cuaca.</a:t>
            </a:r>
          </a:p>
          <a:p>
            <a:pPr marL="285750" indent="-285750" algn="just">
              <a:buFontTx/>
              <a:buChar char="-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Adanya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dispersi atau persebaran individu di dalam populasi.</a:t>
            </a:r>
          </a:p>
        </p:txBody>
      </p:sp>
    </p:spTree>
    <p:extLst>
      <p:ext uri="{BB962C8B-B14F-4D97-AF65-F5344CB8AC3E}">
        <p14:creationId xmlns:p14="http://schemas.microsoft.com/office/powerpoint/2010/main" val="374280374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31640" y="332656"/>
            <a:ext cx="6606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>JENIS-JENIS POPULASI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4096" y="2034714"/>
            <a:ext cx="72362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d-ID" sz="3600" dirty="0"/>
              <a:t>P</a:t>
            </a:r>
            <a:r>
              <a:rPr lang="sv-SE" sz="3600" dirty="0" smtClean="0"/>
              <a:t>opulasi </a:t>
            </a:r>
            <a:r>
              <a:rPr lang="sv-SE" sz="3600" dirty="0"/>
              <a:t>berdasarkan </a:t>
            </a:r>
            <a:r>
              <a:rPr lang="sv-SE" sz="3600" dirty="0" smtClean="0"/>
              <a:t>jumlahnya</a:t>
            </a:r>
            <a:endParaRPr lang="id-ID" sz="3600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d-ID" sz="3600" dirty="0" smtClean="0"/>
              <a:t>P</a:t>
            </a:r>
            <a:r>
              <a:rPr lang="sv-SE" sz="3600" dirty="0" smtClean="0"/>
              <a:t>opulasi </a:t>
            </a:r>
            <a:r>
              <a:rPr lang="sv-SE" sz="3600" dirty="0"/>
              <a:t>berdasarkan sifatnya </a:t>
            </a:r>
            <a:endParaRPr lang="id-ID" sz="3600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id-ID" sz="3600" dirty="0" smtClean="0"/>
              <a:t>P</a:t>
            </a:r>
            <a:r>
              <a:rPr lang="sv-SE" sz="3600" dirty="0" smtClean="0"/>
              <a:t>opulasi </a:t>
            </a:r>
            <a:r>
              <a:rPr lang="sv-SE" sz="3600" dirty="0"/>
              <a:t>berdasarkan sifat lain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7480426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5536" y="260648"/>
            <a:ext cx="54225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00" b="1" dirty="0" smtClean="0"/>
              <a:t>1. Populasi </a:t>
            </a:r>
            <a:r>
              <a:rPr lang="id-ID" sz="2800" b="1" dirty="0"/>
              <a:t>Berdasarkan Jumlahnya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552" y="908720"/>
            <a:ext cx="820891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§"/>
            </a:pPr>
            <a:r>
              <a:rPr lang="id-ID" sz="2500" b="1" dirty="0" smtClean="0">
                <a:latin typeface="Times New Roman" pitchFamily="18" charset="0"/>
                <a:cs typeface="Times New Roman" pitchFamily="18" charset="0"/>
              </a:rPr>
              <a:t>Populasi terbatas</a:t>
            </a:r>
          </a:p>
          <a:p>
            <a:pPr algn="just">
              <a:defRPr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Suatu </a:t>
            </a:r>
            <a:r>
              <a:rPr lang="id-ID" sz="2500" dirty="0">
                <a:latin typeface="Times New Roman" pitchFamily="18" charset="0"/>
                <a:cs typeface="Times New Roman" pitchFamily="18" charset="0"/>
              </a:rPr>
              <a:t>sumber daya yang dapat dihitung karena terdapat batasan secara 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kuantitatif, pertumbumbuhan populasi sangat lambat</a:t>
            </a:r>
            <a:endParaRPr lang="id-ID" sz="2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id-ID" sz="2500" dirty="0">
                <a:latin typeface="Times New Roman" pitchFamily="18" charset="0"/>
                <a:cs typeface="Times New Roman" pitchFamily="18" charset="0"/>
              </a:rPr>
              <a:t>Contoh: populasi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bank,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populasi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reksa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dana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, populasi  Sekolah/Perguruan Tinggi</a:t>
            </a:r>
            <a:endParaRPr lang="id-ID" sz="25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id-ID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id-ID" sz="2500" b="1" dirty="0" smtClean="0">
                <a:latin typeface="Times New Roman" pitchFamily="18" charset="0"/>
                <a:cs typeface="Times New Roman" pitchFamily="18" charset="0"/>
              </a:rPr>
              <a:t>Populasi </a:t>
            </a:r>
            <a:r>
              <a:rPr lang="id-ID" sz="2500" b="1" dirty="0">
                <a:latin typeface="Times New Roman" pitchFamily="18" charset="0"/>
                <a:cs typeface="Times New Roman" pitchFamily="18" charset="0"/>
              </a:rPr>
              <a:t>tak </a:t>
            </a:r>
            <a:r>
              <a:rPr lang="id-ID" sz="2500" b="1" dirty="0" smtClean="0">
                <a:latin typeface="Times New Roman" pitchFamily="18" charset="0"/>
                <a:cs typeface="Times New Roman" pitchFamily="18" charset="0"/>
              </a:rPr>
              <a:t>terbatas </a:t>
            </a:r>
          </a:p>
          <a:p>
            <a:pPr algn="just"/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Suatu </a:t>
            </a:r>
            <a:r>
              <a:rPr lang="id-ID" sz="2500" dirty="0">
                <a:latin typeface="Times New Roman" pitchFamily="18" charset="0"/>
                <a:cs typeface="Times New Roman" pitchFamily="18" charset="0"/>
              </a:rPr>
              <a:t>sumber daya yang tidak dapat dinyatakan bentuk dan jumlahnya karena jumlahnya tak terbatas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populasi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mengalami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proses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terus-menerus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ukuran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terbatas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nilainya</a:t>
            </a:r>
            <a:endParaRPr lang="id-ID" sz="25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500" dirty="0">
                <a:latin typeface="Times New Roman" pitchFamily="18" charset="0"/>
                <a:cs typeface="Times New Roman" pitchFamily="18" charset="0"/>
              </a:rPr>
              <a:t>Contohnya: jumlah 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konsumen yang mengkonsumsi mie instan di </a:t>
            </a:r>
            <a:r>
              <a:rPr lang="id-ID" sz="2500" dirty="0">
                <a:latin typeface="Times New Roman" pitchFamily="18" charset="0"/>
                <a:cs typeface="Times New Roman" pitchFamily="18" charset="0"/>
              </a:rPr>
              <a:t>Indonesia sangatlah banyak.</a:t>
            </a:r>
          </a:p>
        </p:txBody>
      </p:sp>
    </p:spTree>
    <p:extLst>
      <p:ext uri="{BB962C8B-B14F-4D97-AF65-F5344CB8AC3E}">
        <p14:creationId xmlns:p14="http://schemas.microsoft.com/office/powerpoint/2010/main" val="339304088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7544" y="980728"/>
            <a:ext cx="79208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 Populasi homogen. </a:t>
            </a:r>
          </a:p>
          <a:p>
            <a:pPr marL="395288" algn="just"/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Populasi </a:t>
            </a:r>
            <a:r>
              <a:rPr lang="id-ID" sz="3000" dirty="0">
                <a:latin typeface="Times New Roman" pitchFamily="18" charset="0"/>
                <a:cs typeface="Times New Roman" pitchFamily="18" charset="0"/>
              </a:rPr>
              <a:t>homogen adalah populasi yang unsurnya memiliki sifat yang sama, sehingga jika dilihat secara kuantitatif jumlahnya tidak dipermasalahkan.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Populasi </a:t>
            </a:r>
            <a:r>
              <a:rPr lang="id-ID" sz="3000" dirty="0">
                <a:latin typeface="Times New Roman" pitchFamily="18" charset="0"/>
                <a:cs typeface="Times New Roman" pitchFamily="18" charset="0"/>
              </a:rPr>
              <a:t>heterogen</a:t>
            </a: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341313" algn="just"/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Populasi </a:t>
            </a:r>
            <a:r>
              <a:rPr lang="id-ID" sz="3000" dirty="0">
                <a:latin typeface="Times New Roman" pitchFamily="18" charset="0"/>
                <a:cs typeface="Times New Roman" pitchFamily="18" charset="0"/>
              </a:rPr>
              <a:t>heterogen adalah populasi yang dalam unsurnya terdapat sifat variasi sehingga ada batasan baik secara kuantitatif maupun secara kualitatif</a:t>
            </a: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385500"/>
            <a:ext cx="50270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00" b="1" dirty="0" smtClean="0"/>
              <a:t>2. Populasi </a:t>
            </a:r>
            <a:r>
              <a:rPr lang="id-ID" sz="2800" b="1" dirty="0"/>
              <a:t>Berdasarkan Sifatnya</a:t>
            </a:r>
          </a:p>
        </p:txBody>
      </p:sp>
    </p:spTree>
    <p:extLst>
      <p:ext uri="{BB962C8B-B14F-4D97-AF65-F5344CB8AC3E}">
        <p14:creationId xmlns:p14="http://schemas.microsoft.com/office/powerpoint/2010/main" val="240544727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5576" y="1268760"/>
            <a:ext cx="799288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5288" indent="-395288" algn="just">
              <a:buFont typeface="Arial" pitchFamily="34" charset="0"/>
              <a:buChar char="•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Populasi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target 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95288" algn="just"/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Populasi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target adalah populasi yang ditentukan sesuai dengan yang tertera dalam masalah penelitian. 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1313" indent="-341313" algn="just">
              <a:buFont typeface="Arial" pitchFamily="34" charset="0"/>
              <a:buChar char="•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 Populasi survey</a:t>
            </a:r>
          </a:p>
          <a:p>
            <a:pPr marL="395288" algn="just"/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Populasi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survey adalah populasi yang terliput di dalam penelitian yang sedang dilaksanakan.</a:t>
            </a:r>
          </a:p>
        </p:txBody>
      </p:sp>
      <p:sp>
        <p:nvSpPr>
          <p:cNvPr id="5" name="Rectangle 4"/>
          <p:cNvSpPr/>
          <p:nvPr/>
        </p:nvSpPr>
        <p:spPr>
          <a:xfrm>
            <a:off x="737401" y="476672"/>
            <a:ext cx="64988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2800" b="1" dirty="0" smtClean="0">
                <a:latin typeface="Times New Roman" pitchFamily="18" charset="0"/>
                <a:cs typeface="Times New Roman" pitchFamily="18" charset="0"/>
              </a:rPr>
              <a:t>3. Populasi </a:t>
            </a:r>
            <a:r>
              <a:rPr lang="id-ID" sz="2800" b="1" dirty="0">
                <a:latin typeface="Times New Roman" pitchFamily="18" charset="0"/>
                <a:cs typeface="Times New Roman" pitchFamily="18" charset="0"/>
              </a:rPr>
              <a:t>Berdasarkan Perbedaan Lain</a:t>
            </a:r>
          </a:p>
        </p:txBody>
      </p:sp>
    </p:spTree>
    <p:extLst>
      <p:ext uri="{BB962C8B-B14F-4D97-AF65-F5344CB8AC3E}">
        <p14:creationId xmlns:p14="http://schemas.microsoft.com/office/powerpoint/2010/main" val="271940909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327" y="404664"/>
            <a:ext cx="50531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d-ID" sz="36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DASAR-DASAR SAMPEL</a:t>
            </a:r>
            <a:endParaRPr lang="id-ID" sz="3600" b="1" dirty="0">
              <a:latin typeface="Cambria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1560" y="1484784"/>
            <a:ext cx="8064896" cy="156966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Sampel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Sebuah bagian kecil atau beberapa bagian dari sebuah populasi yang lebih besar</a:t>
            </a:r>
          </a:p>
        </p:txBody>
      </p:sp>
      <p:sp>
        <p:nvSpPr>
          <p:cNvPr id="7" name="Rectangle 6"/>
          <p:cNvSpPr/>
          <p:nvPr/>
        </p:nvSpPr>
        <p:spPr>
          <a:xfrm>
            <a:off x="611560" y="3299500"/>
            <a:ext cx="8064896" cy="156966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Populasi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Kelompok yang lengkap dari entitas yang memiliki karakteristik yang sama</a:t>
            </a:r>
          </a:p>
        </p:txBody>
      </p:sp>
      <p:sp>
        <p:nvSpPr>
          <p:cNvPr id="8" name="Rectangle 7"/>
          <p:cNvSpPr/>
          <p:nvPr/>
        </p:nvSpPr>
        <p:spPr>
          <a:xfrm>
            <a:off x="611560" y="5088086"/>
            <a:ext cx="8064896" cy="107721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b="1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Elemen Populasi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Satu anggota individu dari sebuah populasi</a:t>
            </a:r>
          </a:p>
        </p:txBody>
      </p:sp>
    </p:spTree>
    <p:extLst>
      <p:ext uri="{BB962C8B-B14F-4D97-AF65-F5344CB8AC3E}">
        <p14:creationId xmlns:p14="http://schemas.microsoft.com/office/powerpoint/2010/main" val="349344780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4674</TotalTime>
  <Words>1022</Words>
  <Application>Microsoft Office PowerPoint</Application>
  <PresentationFormat>On-screen Show (4:3)</PresentationFormat>
  <Paragraphs>157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Californian FB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Aswin</cp:lastModifiedBy>
  <cp:revision>565</cp:revision>
  <cp:lastPrinted>2017-04-16T14:44:29Z</cp:lastPrinted>
  <dcterms:created xsi:type="dcterms:W3CDTF">2010-04-18T12:06:30Z</dcterms:created>
  <dcterms:modified xsi:type="dcterms:W3CDTF">2021-11-24T02:55:51Z</dcterms:modified>
</cp:coreProperties>
</file>