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5738" y="741227"/>
            <a:ext cx="4980411" cy="3494791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Magister </a:t>
            </a:r>
            <a:r>
              <a:rPr lang="en-US" sz="3600" dirty="0" err="1">
                <a:solidFill>
                  <a:schemeClr val="tx1"/>
                </a:solidFill>
              </a:rPr>
              <a:t>Manajemen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Teknologi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id-ID" sz="4800" dirty="0">
                <a:solidFill>
                  <a:schemeClr val="tx1"/>
                </a:solidFill>
              </a:rPr>
              <a:t>SISTEM INFORMASI DALAM BISNIS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8029" y="4655713"/>
            <a:ext cx="3527907" cy="1238616"/>
          </a:xfrm>
        </p:spPr>
        <p:txBody>
          <a:bodyPr>
            <a:normAutofit fontScale="77500" lnSpcReduction="20000"/>
          </a:bodyPr>
          <a:lstStyle/>
          <a:p>
            <a:r>
              <a:rPr lang="en-US" sz="5400" dirty="0"/>
              <a:t>Chapter-13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 &amp; Motto - IIB Darmajaya">
            <a:extLst>
              <a:ext uri="{FF2B5EF4-FFF2-40B4-BE49-F238E27FC236}">
                <a16:creationId xmlns:a16="http://schemas.microsoft.com/office/drawing/2014/main" id="{B6BF2E65-FF19-E492-1ACE-DBBBA749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76" y="4186253"/>
            <a:ext cx="1845320" cy="19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8BF44B5-7D4C-87CB-0127-D200DE9D9D8A}"/>
              </a:ext>
            </a:extLst>
          </p:cNvPr>
          <p:cNvSpPr txBox="1">
            <a:spLocks noChangeArrowheads="1"/>
          </p:cNvSpPr>
          <p:nvPr/>
        </p:nvSpPr>
        <p:spPr>
          <a:xfrm>
            <a:off x="2622666" y="74676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Peran SI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A0249C-4B81-D224-0BC5-4A8C76BA9D35}"/>
              </a:ext>
            </a:extLst>
          </p:cNvPr>
          <p:cNvSpPr txBox="1">
            <a:spLocks noChangeArrowheads="1"/>
          </p:cNvSpPr>
          <p:nvPr/>
        </p:nvSpPr>
        <p:spPr>
          <a:xfrm>
            <a:off x="1131917" y="2074025"/>
            <a:ext cx="8382000" cy="4724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strategi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keunggulan</a:t>
            </a:r>
            <a:r>
              <a:rPr lang="en-US" sz="2800" dirty="0"/>
              <a:t> </a:t>
            </a:r>
            <a:r>
              <a:rPr lang="en-US" sz="2800" dirty="0" err="1"/>
              <a:t>kompetitif</a:t>
            </a: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2800" dirty="0" err="1"/>
              <a:t>Contoh</a:t>
            </a:r>
            <a:r>
              <a:rPr lang="en-US" sz="2800" dirty="0"/>
              <a:t> :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toko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memasang</a:t>
            </a:r>
            <a:r>
              <a:rPr lang="en-US" sz="2800" dirty="0"/>
              <a:t> </a:t>
            </a:r>
            <a:r>
              <a:rPr lang="en-US" sz="2800" dirty="0" err="1"/>
              <a:t>kios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layar</a:t>
            </a:r>
            <a:r>
              <a:rPr lang="en-US" sz="2800" dirty="0"/>
              <a:t> </a:t>
            </a:r>
            <a:r>
              <a:rPr lang="en-US" sz="2800" dirty="0" err="1"/>
              <a:t>sentuh</a:t>
            </a:r>
            <a:r>
              <a:rPr lang="en-US" sz="2800" dirty="0"/>
              <a:t> yang </a:t>
            </a:r>
            <a:r>
              <a:rPr lang="en-US" sz="2800" dirty="0" err="1"/>
              <a:t>terhubung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situs e-commerce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belanja</a:t>
            </a:r>
            <a:r>
              <a:rPr lang="en-US" sz="2800" dirty="0"/>
              <a:t> online.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Hal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menarik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dan </a:t>
            </a:r>
            <a:r>
              <a:rPr lang="en-US" sz="2800" dirty="0" err="1"/>
              <a:t>membangun</a:t>
            </a:r>
            <a:r>
              <a:rPr lang="en-US" sz="2800" dirty="0"/>
              <a:t> </a:t>
            </a:r>
            <a:r>
              <a:rPr lang="en-US" sz="2800" dirty="0" err="1"/>
              <a:t>loyalitas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kemudahan</a:t>
            </a:r>
            <a:r>
              <a:rPr lang="en-US" sz="2800" dirty="0"/>
              <a:t> </a:t>
            </a:r>
            <a:r>
              <a:rPr lang="en-US" sz="2800" dirty="0" err="1"/>
              <a:t>belanja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143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3622-A96D-9EB5-BFC2-32F5D304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8BA743-57CE-3A81-4C68-FC7AC8457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3760788"/>
          </a:xfrm>
          <a:ln w="28575"/>
        </p:spPr>
        <p:txBody>
          <a:bodyPr/>
          <a:lstStyle/>
          <a:p>
            <a:pPr>
              <a:defRPr/>
            </a:pPr>
            <a:r>
              <a:rPr lang="en-US" sz="4000" dirty="0" err="1"/>
              <a:t>Sedangkan</a:t>
            </a:r>
            <a:r>
              <a:rPr lang="en-US" sz="4000" dirty="0"/>
              <a:t> </a:t>
            </a:r>
            <a:r>
              <a:rPr lang="en-US" sz="4000" dirty="0" err="1"/>
              <a:t>secara</a:t>
            </a:r>
            <a:r>
              <a:rPr lang="en-US" sz="4000" dirty="0"/>
              <a:t> </a:t>
            </a:r>
            <a:r>
              <a:rPr lang="en-US" sz="4000" dirty="0" err="1"/>
              <a:t>umum</a:t>
            </a:r>
            <a:r>
              <a:rPr lang="en-US" sz="4000" dirty="0"/>
              <a:t> </a:t>
            </a:r>
            <a:r>
              <a:rPr lang="en-US" sz="4000" dirty="0" err="1"/>
              <a:t>manfaat-manfaat</a:t>
            </a:r>
            <a:r>
              <a:rPr lang="en-US" sz="4000" dirty="0"/>
              <a:t> </a:t>
            </a:r>
            <a:r>
              <a:rPr lang="en-US" sz="4000" dirty="0" err="1"/>
              <a:t>tersebut</a:t>
            </a:r>
            <a:r>
              <a:rPr lang="en-US" sz="4000" dirty="0"/>
              <a:t>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dikategorikan</a:t>
            </a:r>
            <a:r>
              <a:rPr lang="en-US" sz="4000" dirty="0"/>
              <a:t> 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4000" dirty="0">
                <a:noFill/>
              </a:rPr>
              <a:t>@</a:t>
            </a:r>
            <a:r>
              <a:rPr lang="en-US" sz="4000" dirty="0" err="1">
                <a:noFill/>
                <a:hlinkClick r:id="rId2" action="ppaction://hlinksldjump"/>
              </a:rPr>
              <a:t>manfaat</a:t>
            </a:r>
            <a:r>
              <a:rPr lang="en-US" sz="4000" dirty="0">
                <a:noFill/>
                <a:hlinkClick r:id="rId2" action="ppaction://hlinksldjump"/>
              </a:rPr>
              <a:t> </a:t>
            </a:r>
            <a:r>
              <a:rPr lang="en-US" sz="4000" dirty="0" err="1">
                <a:noFill/>
                <a:hlinkClick r:id="rId2" action="ppaction://hlinksldjump"/>
              </a:rPr>
              <a:t>berwujud</a:t>
            </a:r>
            <a:r>
              <a:rPr lang="en-US" sz="4000" dirty="0">
                <a:noFill/>
                <a:hlinkClick r:id="rId2" action="ppaction://hlinksldjump"/>
              </a:rPr>
              <a:t> (tangible benefit) </a:t>
            </a:r>
            <a:r>
              <a:rPr lang="en-US" sz="4000" dirty="0" err="1">
                <a:noFill/>
                <a:hlinkClick r:id="rId2" action="ppaction://hlinksldjump"/>
              </a:rPr>
              <a:t>dan</a:t>
            </a:r>
            <a:r>
              <a:rPr lang="en-US" sz="4000" dirty="0">
                <a:noFill/>
                <a:hlinkClick r:id="rId2" action="ppaction://hlinksldjump"/>
              </a:rPr>
              <a:t> </a:t>
            </a:r>
            <a:endParaRPr lang="en-US" sz="4000" dirty="0">
              <a:noFill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sz="4000" dirty="0">
                <a:noFill/>
              </a:rPr>
              <a:t>@</a:t>
            </a:r>
            <a:r>
              <a:rPr lang="en-US" sz="4000" dirty="0" err="1">
                <a:noFill/>
                <a:hlinkClick r:id="rId3" action="ppaction://hlinksldjump"/>
              </a:rPr>
              <a:t>manfaat</a:t>
            </a:r>
            <a:r>
              <a:rPr lang="en-US" sz="4000" dirty="0">
                <a:noFill/>
                <a:hlinkClick r:id="rId3" action="ppaction://hlinksldjump"/>
              </a:rPr>
              <a:t> </a:t>
            </a:r>
            <a:r>
              <a:rPr lang="en-US" sz="4000" dirty="0" err="1">
                <a:noFill/>
                <a:hlinkClick r:id="rId3" action="ppaction://hlinksldjump"/>
              </a:rPr>
              <a:t>tak</a:t>
            </a:r>
            <a:r>
              <a:rPr lang="en-US" sz="4000" dirty="0">
                <a:noFill/>
                <a:hlinkClick r:id="rId3" action="ppaction://hlinksldjump"/>
              </a:rPr>
              <a:t> </a:t>
            </a:r>
            <a:r>
              <a:rPr lang="en-US" sz="4000" dirty="0" err="1">
                <a:noFill/>
                <a:hlinkClick r:id="rId3" action="ppaction://hlinksldjump"/>
              </a:rPr>
              <a:t>berwujud</a:t>
            </a:r>
            <a:r>
              <a:rPr lang="en-US" sz="4000" dirty="0">
                <a:noFill/>
                <a:hlinkClick r:id="rId3" action="ppaction://hlinksldjump"/>
              </a:rPr>
              <a:t> (intangible benefit).</a:t>
            </a:r>
            <a:endParaRPr lang="en-US" sz="4000" dirty="0">
              <a:noFill/>
            </a:endParaRP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879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628495-7725-CFEB-1B63-18A18DDDAC43}"/>
              </a:ext>
            </a:extLst>
          </p:cNvPr>
          <p:cNvSpPr txBox="1">
            <a:spLocks/>
          </p:cNvSpPr>
          <p:nvPr/>
        </p:nvSpPr>
        <p:spPr>
          <a:xfrm>
            <a:off x="1542011" y="117071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/>
              <a:t>Manfaat Berwujud (tangible benefit)</a:t>
            </a:r>
            <a:br>
              <a:rPr lang="en-US" sz="3600"/>
            </a:br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133FD1-182C-D74A-594B-2E3197C17CD3}"/>
              </a:ext>
            </a:extLst>
          </p:cNvPr>
          <p:cNvSpPr txBox="1">
            <a:spLocks/>
          </p:cNvSpPr>
          <p:nvPr/>
        </p:nvSpPr>
        <p:spPr>
          <a:xfrm>
            <a:off x="1542011" y="2132214"/>
            <a:ext cx="7772400" cy="449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err="1"/>
              <a:t>Sebuah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yang </a:t>
            </a:r>
            <a:r>
              <a:rPr lang="en-US" sz="2400" b="1" dirty="0" err="1"/>
              <a:t>dibangun</a:t>
            </a:r>
            <a:r>
              <a:rPr lang="en-US" sz="2400" b="1" dirty="0"/>
              <a:t> dan </a:t>
            </a:r>
            <a:r>
              <a:rPr lang="en-US" sz="2400" b="1" dirty="0" err="1"/>
              <a:t>dipelihara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baik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memberikan</a:t>
            </a:r>
            <a:r>
              <a:rPr lang="en-US" sz="2400" b="1" dirty="0"/>
              <a:t> </a:t>
            </a:r>
            <a:r>
              <a:rPr lang="en-US" sz="2400" b="1" dirty="0" err="1"/>
              <a:t>manfaat</a:t>
            </a:r>
            <a:r>
              <a:rPr lang="en-US" sz="2400" b="1" dirty="0"/>
              <a:t> </a:t>
            </a:r>
            <a:r>
              <a:rPr lang="en-US" sz="2400" b="1" dirty="0" err="1"/>
              <a:t>berwujud</a:t>
            </a:r>
            <a:r>
              <a:rPr lang="en-US" sz="2400" b="1" dirty="0"/>
              <a:t> yang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faktual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dilihat</a:t>
            </a:r>
            <a:r>
              <a:rPr lang="en-US" sz="2400" b="1" dirty="0"/>
              <a:t> </a:t>
            </a:r>
            <a:r>
              <a:rPr lang="en-US" sz="2400" b="1" dirty="0" err="1"/>
              <a:t>pergerakannya</a:t>
            </a:r>
            <a:r>
              <a:rPr lang="en-US" sz="2400" b="1" dirty="0"/>
              <a:t> </a:t>
            </a:r>
            <a:r>
              <a:rPr lang="en-US" sz="2400" b="1" dirty="0" err="1"/>
              <a:t>melalui</a:t>
            </a:r>
            <a:r>
              <a:rPr lang="en-US" sz="2400" b="1" dirty="0"/>
              <a:t> </a:t>
            </a:r>
            <a:r>
              <a:rPr lang="en-US" sz="2400" b="1" dirty="0" err="1"/>
              <a:t>pendapatan</a:t>
            </a:r>
            <a:r>
              <a:rPr lang="en-US" sz="2400" b="1" dirty="0"/>
              <a:t> yang </a:t>
            </a:r>
            <a:r>
              <a:rPr lang="en-US" sz="2400" b="1" dirty="0" err="1"/>
              <a:t>diraih</a:t>
            </a:r>
            <a:r>
              <a:rPr lang="en-US" sz="2400" b="1" dirty="0"/>
              <a:t> </a:t>
            </a:r>
            <a:r>
              <a:rPr lang="en-US" sz="2400" b="1" dirty="0" err="1"/>
              <a:t>serta</a:t>
            </a:r>
            <a:r>
              <a:rPr lang="en-US" sz="2400" b="1" dirty="0"/>
              <a:t> </a:t>
            </a:r>
            <a:r>
              <a:rPr lang="en-US" sz="2400" b="1" dirty="0" err="1"/>
              <a:t>biaya</a:t>
            </a:r>
            <a:r>
              <a:rPr lang="en-US" sz="2400" b="1" dirty="0"/>
              <a:t> yang </a:t>
            </a:r>
            <a:r>
              <a:rPr lang="en-US" sz="2400" b="1" dirty="0" err="1"/>
              <a:t>dikeluarkan</a:t>
            </a:r>
            <a:r>
              <a:rPr lang="en-US" sz="2400" b="1" dirty="0"/>
              <a:t> oleh </a:t>
            </a:r>
            <a:r>
              <a:rPr lang="en-US" sz="2400" b="1" dirty="0" err="1"/>
              <a:t>perusahaan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400" b="1" dirty="0" err="1"/>
              <a:t>Indikator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keberhasilan</a:t>
            </a:r>
            <a:r>
              <a:rPr lang="en-US" sz="2400" b="1" dirty="0"/>
              <a:t>/</a:t>
            </a:r>
            <a:r>
              <a:rPr lang="en-US" sz="2400" b="1" dirty="0" err="1"/>
              <a:t>manfaat</a:t>
            </a:r>
            <a:r>
              <a:rPr lang="en-US" sz="2400" b="1" dirty="0"/>
              <a:t> yang </a:t>
            </a:r>
            <a:r>
              <a:rPr lang="en-US" sz="2400" b="1" dirty="0" err="1"/>
              <a:t>berdampak</a:t>
            </a:r>
            <a:r>
              <a:rPr lang="en-US" sz="2400" b="1" dirty="0"/>
              <a:t> pada </a:t>
            </a:r>
            <a:r>
              <a:rPr lang="en-US" sz="2400" b="1" dirty="0" err="1"/>
              <a:t>peningkatan</a:t>
            </a:r>
            <a:r>
              <a:rPr lang="en-US" sz="2400" b="1" dirty="0"/>
              <a:t> </a:t>
            </a:r>
            <a:r>
              <a:rPr lang="en-US" sz="2400" b="1" dirty="0" err="1"/>
              <a:t>pendapatan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meningkatnya</a:t>
            </a:r>
            <a:r>
              <a:rPr lang="en-US" sz="2400" b="1" dirty="0"/>
              <a:t> </a:t>
            </a:r>
            <a:r>
              <a:rPr lang="en-US" sz="2400" b="1" dirty="0" err="1"/>
              <a:t>penjualan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pasar yang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serta</a:t>
            </a:r>
            <a:r>
              <a:rPr lang="en-US" sz="2400" b="1" dirty="0"/>
              <a:t> </a:t>
            </a:r>
            <a:r>
              <a:rPr lang="en-US" sz="2400" b="1" dirty="0" err="1"/>
              <a:t>perluasan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pasar yang </a:t>
            </a:r>
            <a:r>
              <a:rPr lang="en-US" sz="2400" b="1" dirty="0" err="1"/>
              <a:t>baru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9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762DF77-6635-8D9E-2D07-F4B256E3A557}"/>
              </a:ext>
            </a:extLst>
          </p:cNvPr>
          <p:cNvSpPr txBox="1">
            <a:spLocks/>
          </p:cNvSpPr>
          <p:nvPr/>
        </p:nvSpPr>
        <p:spPr>
          <a:xfrm>
            <a:off x="1542010" y="1143000"/>
            <a:ext cx="8516389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err="1"/>
              <a:t>Manfaat</a:t>
            </a:r>
            <a:r>
              <a:rPr lang="en-US" sz="4000" dirty="0"/>
              <a:t> Tak </a:t>
            </a:r>
            <a:r>
              <a:rPr lang="en-US" sz="4000" dirty="0" err="1"/>
              <a:t>Berwujud</a:t>
            </a:r>
            <a:r>
              <a:rPr lang="en-US" sz="4000" dirty="0"/>
              <a:t> (intangible benefit)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9612AA-F270-1F3D-65A1-3D30C090FE2D}"/>
              </a:ext>
            </a:extLst>
          </p:cNvPr>
          <p:cNvSpPr txBox="1">
            <a:spLocks/>
          </p:cNvSpPr>
          <p:nvPr/>
        </p:nvSpPr>
        <p:spPr>
          <a:xfrm>
            <a:off x="1284316" y="1981200"/>
            <a:ext cx="7772400" cy="449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err="1"/>
              <a:t>Seringkali</a:t>
            </a:r>
            <a:r>
              <a:rPr lang="en-US" sz="3600" dirty="0"/>
              <a:t> </a:t>
            </a:r>
            <a:r>
              <a:rPr lang="en-US" sz="3600" dirty="0" err="1"/>
              <a:t>manfaat</a:t>
            </a:r>
            <a:r>
              <a:rPr lang="en-US" sz="3600" dirty="0"/>
              <a:t> </a:t>
            </a:r>
            <a:r>
              <a:rPr lang="en-US" sz="3600" dirty="0" err="1"/>
              <a:t>tak</a:t>
            </a:r>
            <a:r>
              <a:rPr lang="en-US" sz="3600" dirty="0"/>
              <a:t> </a:t>
            </a:r>
            <a:r>
              <a:rPr lang="en-US" sz="3600" dirty="0" err="1"/>
              <a:t>berwujud</a:t>
            </a:r>
            <a:r>
              <a:rPr lang="en-US" sz="3600" dirty="0"/>
              <a:t> </a:t>
            </a:r>
            <a:r>
              <a:rPr lang="en-US" sz="3600" dirty="0" err="1"/>
              <a:t>inilah</a:t>
            </a:r>
            <a:r>
              <a:rPr lang="en-US" sz="3600" dirty="0"/>
              <a:t> yang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titik</a:t>
            </a:r>
            <a:r>
              <a:rPr lang="en-US" sz="3600" dirty="0"/>
              <a:t> </a:t>
            </a:r>
            <a:r>
              <a:rPr lang="en-US" sz="3600" dirty="0" err="1"/>
              <a:t>kritis</a:t>
            </a:r>
            <a:r>
              <a:rPr lang="en-US" sz="3600" dirty="0"/>
              <a:t> pada </a:t>
            </a:r>
            <a:r>
              <a:rPr lang="en-US" sz="3600" dirty="0" err="1"/>
              <a:t>jalannya</a:t>
            </a:r>
            <a:r>
              <a:rPr lang="en-US" sz="3600" dirty="0"/>
              <a:t> </a:t>
            </a:r>
            <a:r>
              <a:rPr lang="en-US" sz="3600" dirty="0" err="1"/>
              <a:t>roda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 </a:t>
            </a:r>
            <a:r>
              <a:rPr lang="en-US" sz="3600" dirty="0" err="1"/>
              <a:t>sebuah</a:t>
            </a:r>
            <a:r>
              <a:rPr lang="en-US" sz="3600" dirty="0"/>
              <a:t> </a:t>
            </a:r>
            <a:r>
              <a:rPr lang="en-US" sz="3600" dirty="0" err="1"/>
              <a:t>perusahaan</a:t>
            </a:r>
            <a:r>
              <a:rPr lang="en-US" sz="3600" dirty="0"/>
              <a:t>.</a:t>
            </a:r>
          </a:p>
          <a:p>
            <a:pPr>
              <a:defRPr/>
            </a:pPr>
            <a:r>
              <a:rPr lang="en-US" sz="3600" dirty="0"/>
              <a:t>Karena </a:t>
            </a:r>
            <a:r>
              <a:rPr lang="en-US" sz="3600" dirty="0" err="1"/>
              <a:t>bersifat</a:t>
            </a:r>
            <a:r>
              <a:rPr lang="en-US" sz="3600" dirty="0"/>
              <a:t> </a:t>
            </a:r>
            <a:r>
              <a:rPr lang="en-US" sz="3600" dirty="0" err="1"/>
              <a:t>tak</a:t>
            </a:r>
            <a:r>
              <a:rPr lang="en-US" sz="3600" dirty="0"/>
              <a:t> </a:t>
            </a:r>
            <a:r>
              <a:rPr lang="en-US" sz="3600" dirty="0" err="1"/>
              <a:t>berwujud</a:t>
            </a:r>
            <a:r>
              <a:rPr lang="en-US" sz="3600" dirty="0"/>
              <a:t>, </a:t>
            </a:r>
            <a:r>
              <a:rPr lang="en-US" sz="3600" dirty="0" err="1"/>
              <a:t>aspek-aspek</a:t>
            </a:r>
            <a:r>
              <a:rPr lang="en-US" sz="3600" dirty="0"/>
              <a:t> </a:t>
            </a:r>
            <a:r>
              <a:rPr lang="en-US" sz="3600" dirty="0" err="1"/>
              <a:t>berikut</a:t>
            </a:r>
            <a:r>
              <a:rPr lang="en-US" sz="3600" dirty="0"/>
              <a:t> </a:t>
            </a:r>
            <a:r>
              <a:rPr lang="en-US" sz="3600" dirty="0" err="1"/>
              <a:t>seringkali</a:t>
            </a:r>
            <a:r>
              <a:rPr lang="en-US" sz="3600" dirty="0"/>
              <a:t> </a:t>
            </a:r>
            <a:r>
              <a:rPr lang="en-US" sz="3600" dirty="0" err="1"/>
              <a:t>diabaikan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terlacak</a:t>
            </a:r>
            <a:r>
              <a:rPr lang="en-US" sz="3600" dirty="0"/>
              <a:t> :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3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6807A4-A349-9824-F958-7A6821C6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96" y="2115589"/>
            <a:ext cx="10134599" cy="3505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err="1"/>
              <a:t>Misalkan</a:t>
            </a:r>
            <a:r>
              <a:rPr lang="en-US" sz="2400" b="1" dirty="0"/>
              <a:t> Anda </a:t>
            </a:r>
            <a:r>
              <a:rPr lang="en-US" sz="2400" b="1" dirty="0" err="1"/>
              <a:t>datang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/>
              <a:t>sebuah</a:t>
            </a:r>
            <a:r>
              <a:rPr lang="en-US" sz="2400" b="1" dirty="0"/>
              <a:t> </a:t>
            </a:r>
            <a:r>
              <a:rPr lang="en-US" sz="2400" b="1" dirty="0" err="1"/>
              <a:t>toko</a:t>
            </a:r>
            <a:r>
              <a:rPr lang="en-US" sz="2400" b="1" dirty="0"/>
              <a:t> </a:t>
            </a:r>
            <a:r>
              <a:rPr lang="en-US" sz="2400" b="1" dirty="0" err="1"/>
              <a:t>swalayan</a:t>
            </a:r>
            <a:r>
              <a:rPr lang="en-US" sz="2400" b="1" dirty="0"/>
              <a:t>. </a:t>
            </a:r>
            <a:r>
              <a:rPr lang="en-US" sz="2400" b="1" dirty="0" err="1"/>
              <a:t>Mana</a:t>
            </a:r>
            <a:r>
              <a:rPr lang="en-US" sz="2400" b="1" dirty="0"/>
              <a:t> yang </a:t>
            </a:r>
            <a:r>
              <a:rPr lang="en-US" sz="2400" b="1" dirty="0" err="1"/>
              <a:t>kira-kira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Anda</a:t>
            </a:r>
            <a:r>
              <a:rPr lang="en-US" sz="2400" b="1" dirty="0"/>
              <a:t> </a:t>
            </a:r>
            <a:r>
              <a:rPr lang="en-US" sz="2400" b="1" dirty="0" err="1"/>
              <a:t>pilih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tempat</a:t>
            </a:r>
            <a:r>
              <a:rPr lang="en-US" sz="2400" b="1" dirty="0"/>
              <a:t> </a:t>
            </a:r>
            <a:r>
              <a:rPr lang="en-US" sz="2400" b="1" dirty="0" err="1"/>
              <a:t>berbelanja</a:t>
            </a:r>
            <a:r>
              <a:rPr lang="en-US" sz="2400" b="1" dirty="0"/>
              <a:t>, </a:t>
            </a:r>
            <a:r>
              <a:rPr lang="en-US" sz="2400" b="1" dirty="0" err="1"/>
              <a:t>toko</a:t>
            </a:r>
            <a:r>
              <a:rPr lang="en-US" sz="2400" b="1" dirty="0"/>
              <a:t> yang </a:t>
            </a:r>
            <a:r>
              <a:rPr lang="en-US" sz="2400" b="1" dirty="0" err="1"/>
              <a:t>waktu</a:t>
            </a:r>
            <a:r>
              <a:rPr lang="en-US" sz="2400" b="1" dirty="0"/>
              <a:t> </a:t>
            </a:r>
            <a:r>
              <a:rPr lang="en-US" sz="2400" b="1" dirty="0" err="1"/>
              <a:t>antrian</a:t>
            </a:r>
            <a:r>
              <a:rPr lang="en-US" sz="2400" b="1" dirty="0"/>
              <a:t> </a:t>
            </a:r>
            <a:r>
              <a:rPr lang="en-US" sz="2400" b="1" dirty="0" err="1"/>
              <a:t>di</a:t>
            </a:r>
            <a:r>
              <a:rPr lang="en-US" sz="2400" b="1" dirty="0"/>
              <a:t> </a:t>
            </a:r>
            <a:r>
              <a:rPr lang="en-US" sz="2400" b="1" dirty="0" err="1"/>
              <a:t>kasirnya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singkat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sebaliknya</a:t>
            </a:r>
            <a:r>
              <a:rPr lang="en-US" sz="2400" b="1" dirty="0"/>
              <a:t>?</a:t>
            </a:r>
          </a:p>
          <a:p>
            <a:pPr>
              <a:defRPr/>
            </a:pPr>
            <a:r>
              <a:rPr lang="en-US" sz="2400" b="1" dirty="0" err="1"/>
              <a:t>Tentunya</a:t>
            </a:r>
            <a:r>
              <a:rPr lang="en-US" sz="2400" b="1" dirty="0"/>
              <a:t> </a:t>
            </a:r>
            <a:r>
              <a:rPr lang="en-US" sz="2400" b="1" dirty="0" err="1"/>
              <a:t>Anda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memilih</a:t>
            </a:r>
            <a:r>
              <a:rPr lang="en-US" sz="2400" b="1" dirty="0"/>
              <a:t> yang </a:t>
            </a:r>
            <a:r>
              <a:rPr lang="en-US" sz="2400" b="1" dirty="0" err="1"/>
              <a:t>pertama</a:t>
            </a:r>
            <a:r>
              <a:rPr lang="en-US" sz="2400" b="1" dirty="0"/>
              <a:t> </a:t>
            </a:r>
            <a:r>
              <a:rPr lang="en-US" sz="2400" b="1" dirty="0" err="1"/>
              <a:t>sekalipun</a:t>
            </a:r>
            <a:r>
              <a:rPr lang="en-US" sz="2400" b="1" dirty="0"/>
              <a:t> </a:t>
            </a:r>
            <a:r>
              <a:rPr lang="en-US" sz="2400" b="1" dirty="0" err="1"/>
              <a:t>mungkin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membayar</a:t>
            </a:r>
            <a:r>
              <a:rPr lang="en-US" sz="2400" b="1" dirty="0"/>
              <a:t> </a:t>
            </a:r>
            <a:r>
              <a:rPr lang="en-US" sz="2400" b="1" dirty="0" err="1"/>
              <a:t>sedikit</a:t>
            </a:r>
            <a:r>
              <a:rPr lang="en-US" sz="2400" b="1" dirty="0"/>
              <a:t>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mahal</a:t>
            </a:r>
            <a:r>
              <a:rPr lang="en-US" sz="2400" b="1" dirty="0"/>
              <a:t> </a:t>
            </a:r>
            <a:r>
              <a:rPr lang="en-US" sz="2400" b="1" dirty="0" err="1"/>
              <a:t>dibandingkan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toko</a:t>
            </a:r>
            <a:r>
              <a:rPr lang="en-US" sz="2400" b="1" dirty="0"/>
              <a:t> </a:t>
            </a:r>
            <a:r>
              <a:rPr lang="en-US" sz="2400" b="1" dirty="0" err="1"/>
              <a:t>kedua</a:t>
            </a:r>
            <a:r>
              <a:rPr lang="en-US" sz="2400" b="1" dirty="0"/>
              <a:t>.</a:t>
            </a:r>
          </a:p>
          <a:p>
            <a:pPr>
              <a:defRPr/>
            </a:pPr>
            <a:r>
              <a:rPr lang="en-US" sz="2400" b="1" dirty="0" err="1"/>
              <a:t>Ternyata</a:t>
            </a:r>
            <a:r>
              <a:rPr lang="en-US" sz="2400" b="1" dirty="0"/>
              <a:t> </a:t>
            </a:r>
            <a:r>
              <a:rPr lang="en-US" sz="2400" b="1" dirty="0" err="1"/>
              <a:t>toko</a:t>
            </a:r>
            <a:r>
              <a:rPr lang="en-US" sz="2400" b="1" dirty="0"/>
              <a:t> </a:t>
            </a:r>
            <a:r>
              <a:rPr lang="en-US" sz="2400" b="1" dirty="0" err="1"/>
              <a:t>pertama</a:t>
            </a:r>
            <a:r>
              <a:rPr lang="en-US" sz="2400" b="1" dirty="0"/>
              <a:t>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menerapkan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penjualannya</a:t>
            </a:r>
            <a:r>
              <a:rPr lang="en-US" sz="2400" b="1" dirty="0"/>
              <a:t> yang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cepat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pemrosesan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kemudahan</a:t>
            </a:r>
            <a:r>
              <a:rPr lang="en-US" sz="2400" b="1" dirty="0"/>
              <a:t> </a:t>
            </a:r>
            <a:r>
              <a:rPr lang="en-US" sz="2400" b="1" dirty="0" err="1"/>
              <a:t>pemasukan</a:t>
            </a:r>
            <a:r>
              <a:rPr lang="en-US" sz="2400" b="1" dirty="0"/>
              <a:t> </a:t>
            </a:r>
            <a:r>
              <a:rPr lang="en-US" sz="2400" b="1" dirty="0" err="1"/>
              <a:t>datanya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C36371-5891-612F-8D37-5BACA8555CA1}"/>
              </a:ext>
            </a:extLst>
          </p:cNvPr>
          <p:cNvSpPr txBox="1">
            <a:spLocks/>
          </p:cNvSpPr>
          <p:nvPr/>
        </p:nvSpPr>
        <p:spPr>
          <a:xfrm>
            <a:off x="1519844" y="727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/>
              <a:t>Peningkatan</a:t>
            </a:r>
            <a:r>
              <a:rPr lang="en-US" sz="5400" dirty="0"/>
              <a:t> </a:t>
            </a:r>
            <a:r>
              <a:rPr lang="en-US" sz="5400" dirty="0" err="1"/>
              <a:t>Kepuasan</a:t>
            </a:r>
            <a:r>
              <a:rPr lang="en-US" sz="5400" dirty="0"/>
              <a:t> </a:t>
            </a:r>
            <a:r>
              <a:rPr lang="en-US" sz="5400" dirty="0" err="1"/>
              <a:t>Konsumen</a:t>
            </a:r>
            <a:r>
              <a:rPr lang="id-ID" sz="5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20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B6F745-B8FF-4AF1-B3E3-FB4500895FE7}"/>
              </a:ext>
            </a:extLst>
          </p:cNvPr>
          <p:cNvSpPr txBox="1">
            <a:spLocks/>
          </p:cNvSpPr>
          <p:nvPr/>
        </p:nvSpPr>
        <p:spPr>
          <a:xfrm>
            <a:off x="1262148" y="2173778"/>
            <a:ext cx="10018221" cy="3505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err="1"/>
              <a:t>Seringkali</a:t>
            </a:r>
            <a:r>
              <a:rPr lang="en-US" sz="2400" b="1" dirty="0"/>
              <a:t> </a:t>
            </a:r>
            <a:r>
              <a:rPr lang="en-US" sz="2400" b="1" dirty="0" err="1"/>
              <a:t>muncul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pihak</a:t>
            </a:r>
            <a:r>
              <a:rPr lang="en-US" sz="2400" b="1" dirty="0"/>
              <a:t> </a:t>
            </a:r>
            <a:r>
              <a:rPr lang="en-US" sz="2400" b="1" dirty="0" err="1"/>
              <a:t>karyawan</a:t>
            </a:r>
            <a:r>
              <a:rPr lang="en-US" sz="2400" b="1" dirty="0"/>
              <a:t> yang </a:t>
            </a:r>
            <a:r>
              <a:rPr lang="en-US" sz="2400" b="1" dirty="0" err="1"/>
              <a:t>merasa</a:t>
            </a:r>
            <a:r>
              <a:rPr lang="en-US" sz="2400" b="1" dirty="0"/>
              <a:t> </a:t>
            </a:r>
            <a:r>
              <a:rPr lang="en-US" sz="2400" b="1" dirty="0" err="1"/>
              <a:t>haknya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terpenuhi</a:t>
            </a:r>
            <a:r>
              <a:rPr lang="en-US" sz="2400" b="1" dirty="0"/>
              <a:t> </a:t>
            </a:r>
            <a:r>
              <a:rPr lang="en-US" sz="2400" b="1" dirty="0" err="1"/>
              <a:t>seperti</a:t>
            </a:r>
            <a:r>
              <a:rPr lang="en-US" sz="2400" b="1" dirty="0"/>
              <a:t> </a:t>
            </a:r>
            <a:r>
              <a:rPr lang="en-US" sz="2400" b="1" dirty="0" err="1"/>
              <a:t>misalkan</a:t>
            </a:r>
            <a:r>
              <a:rPr lang="en-US" sz="2400" b="1" dirty="0"/>
              <a:t> </a:t>
            </a:r>
            <a:r>
              <a:rPr lang="en-US" sz="2400" b="1" dirty="0" err="1"/>
              <a:t>insentif</a:t>
            </a:r>
            <a:r>
              <a:rPr lang="en-US" sz="2400" b="1" dirty="0"/>
              <a:t> </a:t>
            </a:r>
            <a:r>
              <a:rPr lang="en-US" sz="2400" b="1" dirty="0" err="1"/>
              <a:t>lemburnya</a:t>
            </a:r>
            <a:r>
              <a:rPr lang="en-US" sz="2400" b="1" dirty="0"/>
              <a:t>.</a:t>
            </a:r>
          </a:p>
          <a:p>
            <a:pPr>
              <a:defRPr/>
            </a:pPr>
            <a:r>
              <a:rPr lang="en-US" sz="2400" b="1" dirty="0" err="1"/>
              <a:t>Ternyata</a:t>
            </a:r>
            <a:r>
              <a:rPr lang="en-US" sz="2400" b="1" dirty="0"/>
              <a:t> </a:t>
            </a:r>
            <a:r>
              <a:rPr lang="en-US" sz="2400" b="1" dirty="0" err="1"/>
              <a:t>hal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terjadi</a:t>
            </a:r>
            <a:r>
              <a:rPr lang="en-US" sz="2400" b="1" dirty="0"/>
              <a:t> </a:t>
            </a:r>
            <a:r>
              <a:rPr lang="en-US" sz="2400" b="1" dirty="0" err="1"/>
              <a:t>akibat</a:t>
            </a:r>
            <a:r>
              <a:rPr lang="en-US" sz="2400" b="1" dirty="0"/>
              <a:t> </a:t>
            </a:r>
            <a:r>
              <a:rPr lang="en-US" sz="2400" b="1" dirty="0" err="1"/>
              <a:t>kesalahan</a:t>
            </a:r>
            <a:r>
              <a:rPr lang="en-US" sz="2400" b="1" dirty="0"/>
              <a:t> </a:t>
            </a:r>
            <a:r>
              <a:rPr lang="en-US" sz="2400" b="1" dirty="0" err="1"/>
              <a:t>perhitungan</a:t>
            </a:r>
            <a:r>
              <a:rPr lang="en-US" sz="2400" b="1" dirty="0"/>
              <a:t> </a:t>
            </a:r>
            <a:r>
              <a:rPr lang="en-US" sz="2400" b="1" dirty="0" err="1"/>
              <a:t>pihak</a:t>
            </a:r>
            <a:r>
              <a:rPr lang="en-US" sz="2400" b="1" dirty="0"/>
              <a:t> </a:t>
            </a:r>
            <a:r>
              <a:rPr lang="en-US" sz="2400" b="1" dirty="0" err="1"/>
              <a:t>manajemen</a:t>
            </a:r>
            <a:r>
              <a:rPr lang="en-US" sz="2400" b="1" dirty="0"/>
              <a:t> yang </a:t>
            </a:r>
            <a:r>
              <a:rPr lang="en-US" sz="2400" b="1" dirty="0" err="1"/>
              <a:t>masih</a:t>
            </a:r>
            <a:r>
              <a:rPr lang="en-US" sz="2400" b="1" dirty="0"/>
              <a:t> </a:t>
            </a:r>
            <a:r>
              <a:rPr lang="en-US" sz="2400" b="1" dirty="0" err="1"/>
              <a:t>melakukannya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manual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pemasukan</a:t>
            </a:r>
            <a:r>
              <a:rPr lang="en-US" sz="2400" b="1" dirty="0"/>
              <a:t> </a:t>
            </a:r>
            <a:r>
              <a:rPr lang="en-US" sz="2400" b="1" dirty="0" err="1"/>
              <a:t>ulang</a:t>
            </a:r>
            <a:r>
              <a:rPr lang="en-US" sz="2400" b="1" dirty="0"/>
              <a:t> data.</a:t>
            </a:r>
          </a:p>
          <a:p>
            <a:pPr>
              <a:defRPr/>
            </a:pPr>
            <a:r>
              <a:rPr lang="en-US" sz="2400" b="1" dirty="0" err="1"/>
              <a:t>Padahal</a:t>
            </a:r>
            <a:r>
              <a:rPr lang="en-US" sz="2400" b="1" dirty="0"/>
              <a:t> </a:t>
            </a:r>
            <a:r>
              <a:rPr lang="en-US" sz="2400" b="1" dirty="0" err="1"/>
              <a:t>jika</a:t>
            </a:r>
            <a:r>
              <a:rPr lang="en-US" sz="2400" b="1" dirty="0"/>
              <a:t> </a:t>
            </a:r>
            <a:r>
              <a:rPr lang="en-US" sz="2400" b="1" dirty="0" err="1"/>
              <a:t>misalkan</a:t>
            </a:r>
            <a:r>
              <a:rPr lang="en-US" sz="2400" b="1" dirty="0"/>
              <a:t> </a:t>
            </a:r>
            <a:r>
              <a:rPr lang="en-US" sz="2400" b="1" dirty="0" err="1"/>
              <a:t>perusahaan</a:t>
            </a:r>
            <a:r>
              <a:rPr lang="en-US" sz="2400" b="1" dirty="0"/>
              <a:t> </a:t>
            </a:r>
            <a:r>
              <a:rPr lang="en-US" sz="2400" b="1" dirty="0" err="1"/>
              <a:t>menyediakan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absensi</a:t>
            </a:r>
            <a:r>
              <a:rPr lang="en-US" sz="2400" b="1" dirty="0"/>
              <a:t> yang </a:t>
            </a:r>
            <a:r>
              <a:rPr lang="en-US" sz="2400" b="1" dirty="0" err="1"/>
              <a:t>terintegrasi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sistem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kepegawaian</a:t>
            </a:r>
            <a:r>
              <a:rPr lang="en-US" sz="2400" b="1" dirty="0"/>
              <a:t> dan SIA </a:t>
            </a:r>
            <a:r>
              <a:rPr lang="en-US" sz="2400" b="1" dirty="0" err="1"/>
              <a:t>maka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otomatis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dibuat</a:t>
            </a:r>
            <a:r>
              <a:rPr lang="en-US" sz="2400" b="1" dirty="0"/>
              <a:t> </a:t>
            </a:r>
            <a:r>
              <a:rPr lang="en-US" sz="2400" b="1" dirty="0" err="1"/>
              <a:t>laporan</a:t>
            </a:r>
            <a:r>
              <a:rPr lang="en-US" sz="2400" b="1" dirty="0"/>
              <a:t> </a:t>
            </a:r>
            <a:r>
              <a:rPr lang="en-US" sz="2400" b="1" dirty="0" err="1"/>
              <a:t>insenstif</a:t>
            </a:r>
            <a:r>
              <a:rPr lang="en-US" sz="2400" b="1" dirty="0"/>
              <a:t> yang </a:t>
            </a:r>
            <a:r>
              <a:rPr lang="en-US" sz="2400" b="1" dirty="0" err="1"/>
              <a:t>lebih</a:t>
            </a:r>
            <a:r>
              <a:rPr lang="en-US" sz="2400" b="1" dirty="0"/>
              <a:t> </a:t>
            </a:r>
            <a:r>
              <a:rPr lang="en-US" sz="2400" b="1" dirty="0" err="1"/>
              <a:t>akurat</a:t>
            </a:r>
            <a:r>
              <a:rPr lang="en-US" sz="2400" b="1" dirty="0"/>
              <a:t> dan </a:t>
            </a:r>
            <a:r>
              <a:rPr lang="en-US" sz="2400" b="1" dirty="0" err="1"/>
              <a:t>benar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72558B-62C9-B7F3-6708-14A68E18939E}"/>
              </a:ext>
            </a:extLst>
          </p:cNvPr>
          <p:cNvSpPr txBox="1">
            <a:spLocks/>
          </p:cNvSpPr>
          <p:nvPr/>
        </p:nvSpPr>
        <p:spPr>
          <a:xfrm>
            <a:off x="1519844" y="727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/>
              <a:t>Peningkatan</a:t>
            </a:r>
            <a:r>
              <a:rPr lang="en-US" sz="5400" dirty="0"/>
              <a:t> </a:t>
            </a:r>
            <a:r>
              <a:rPr lang="en-US" sz="5400" dirty="0" err="1"/>
              <a:t>Kepuasan</a:t>
            </a:r>
            <a:r>
              <a:rPr lang="en-US" sz="5400" dirty="0"/>
              <a:t> </a:t>
            </a:r>
            <a:r>
              <a:rPr lang="en-US" sz="5400" dirty="0" err="1"/>
              <a:t>Karyawan</a:t>
            </a:r>
            <a:r>
              <a:rPr lang="id-ID" sz="5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126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A15B-4B67-54D1-E9DF-BA78032D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Peran e-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288020-A8B6-EC40-3649-FB09C8AB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37607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d-ID" sz="2800" b="1" dirty="0"/>
              <a:t>E-bussiness </a:t>
            </a:r>
            <a:r>
              <a:rPr lang="id-ID" sz="2800" b="1" dirty="0">
                <a:sym typeface="Wingdings" pitchFamily="2" charset="2"/>
              </a:rPr>
              <a:t> penggunaan teknologi internet hingga ke pekerjaan yang berkaitan dengan internet dan pemberdayaan proses bisnis, e-commerce , dan kerjasama usaha dalam sebuah perusahaan dan dengan para pelanggan, pemasok, serta pihak-pihak yang berkepentingan lainnya.</a:t>
            </a:r>
            <a:endParaRPr lang="id-ID" sz="2800" b="1" dirty="0"/>
          </a:p>
          <a:p>
            <a:pPr eaLnBrk="1" hangingPunct="1"/>
            <a:endParaRPr lang="id-ID" sz="2800" b="1" dirty="0"/>
          </a:p>
          <a:p>
            <a:pPr eaLnBrk="1" hangingPunct="1"/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184406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53356C-73D8-1592-B60F-03B38362706A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1096963" y="2108200"/>
            <a:ext cx="100584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Merekayasa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ulang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proses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bisnis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internal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Mengimplementasikan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sistem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e-commerce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pelanggan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pemasok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Meningkatkan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sama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antaranggota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bisnis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kelompok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344A4C-B603-84E0-09DA-DAA95229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US" dirty="0"/>
              <a:t>Peran e-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02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C7D0AC-8D7C-324C-837E-8EC2A07B27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6963" y="2108200"/>
            <a:ext cx="10058400" cy="3760788"/>
          </a:xfrm>
        </p:spPr>
        <p:txBody>
          <a:bodyPr/>
          <a:lstStyle/>
          <a:p>
            <a:pPr marL="609600" indent="-609600"/>
            <a:r>
              <a:rPr lang="en-US" sz="2800" b="1" dirty="0" err="1"/>
              <a:t>Jaringan-jaringan</a:t>
            </a:r>
            <a:r>
              <a:rPr lang="en-US" sz="2800" b="1" dirty="0"/>
              <a:t> yang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digunakan</a:t>
            </a:r>
            <a:r>
              <a:rPr lang="en-US" sz="2800" b="1" dirty="0"/>
              <a:t> </a:t>
            </a:r>
            <a:r>
              <a:rPr lang="en-US" sz="2800" b="1" dirty="0" err="1"/>
              <a:t>sebuah</a:t>
            </a:r>
            <a:r>
              <a:rPr lang="en-US" sz="2800" b="1" dirty="0"/>
              <a:t> </a:t>
            </a:r>
            <a:r>
              <a:rPr lang="en-US" sz="2800" b="1" dirty="0" err="1"/>
              <a:t>perusahaan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e-business:</a:t>
            </a:r>
          </a:p>
          <a:p>
            <a:pPr marL="609600" indent="-609600">
              <a:buFont typeface="Monotype Sorts" pitchFamily="2" charset="2"/>
              <a:buNone/>
            </a:pPr>
            <a:endParaRPr lang="en-US" sz="2800" b="1" dirty="0"/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sz="2800" b="1" dirty="0"/>
              <a:t>Intranet (di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perusahaan</a:t>
            </a:r>
            <a:r>
              <a:rPr lang="en-US" sz="2800" b="1" dirty="0"/>
              <a:t>)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sz="2800" b="1" dirty="0" err="1"/>
              <a:t>Ekstranet</a:t>
            </a:r>
            <a:r>
              <a:rPr lang="en-US" sz="2800" b="1" dirty="0"/>
              <a:t> (</a:t>
            </a:r>
            <a:r>
              <a:rPr lang="en-US" sz="2800" b="1" dirty="0" err="1"/>
              <a:t>antara</a:t>
            </a:r>
            <a:r>
              <a:rPr lang="en-US" sz="2800" b="1" dirty="0"/>
              <a:t> </a:t>
            </a:r>
            <a:r>
              <a:rPr lang="en-US" sz="2800" b="1" dirty="0" err="1"/>
              <a:t>perusahaan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mitra</a:t>
            </a:r>
            <a:r>
              <a:rPr lang="en-US" sz="2800" b="1" dirty="0"/>
              <a:t> </a:t>
            </a:r>
            <a:r>
              <a:rPr lang="en-US" sz="2800" b="1" dirty="0" err="1"/>
              <a:t>dagang</a:t>
            </a:r>
            <a:r>
              <a:rPr lang="en-US" sz="2800" b="1" dirty="0"/>
              <a:t>)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sz="2800" b="1" dirty="0"/>
              <a:t>Internet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CB25FA-884B-D1FB-7293-2CE30394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US" dirty="0"/>
              <a:t>Peran e-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129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765A-8CE9-34B4-180C-CA9071DD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SI</a:t>
            </a:r>
            <a:endParaRPr lang="en-ID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4FB9535-1C43-A2A4-6B9F-43D61DE5FC21}"/>
              </a:ext>
            </a:extLst>
          </p:cNvPr>
          <p:cNvSpPr txBox="1">
            <a:spLocks noChangeArrowheads="1"/>
          </p:cNvSpPr>
          <p:nvPr/>
        </p:nvSpPr>
        <p:spPr>
          <a:xfrm>
            <a:off x="1037705" y="2207029"/>
            <a:ext cx="10309167" cy="4495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/>
              <a:t>Pada perkembangannya, Sistem Informasi terus meluas dan berkembang pesat.</a:t>
            </a:r>
          </a:p>
          <a:p>
            <a:pPr>
              <a:lnSpc>
                <a:spcPct val="90000"/>
              </a:lnSpc>
              <a:defRPr/>
            </a:pPr>
            <a:endParaRPr lang="en-US" sz="2800" b="1"/>
          </a:p>
          <a:p>
            <a:pPr>
              <a:lnSpc>
                <a:spcPct val="90000"/>
              </a:lnSpc>
              <a:defRPr/>
            </a:pPr>
            <a:r>
              <a:rPr lang="en-US" sz="2800" b="1"/>
              <a:t>Dimulai dari era tahun 1960-an dimana SI masih sederhana yaitu berupa pemrosesan transaksi, hingga sekarang, yang melibatkan penggunaan jaringan global dalam bisnis.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224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D7E5-9BDD-DAAA-37B5-57F36D9E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Sub Pokok Bahasan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D335A7-C654-B3A9-0A11-829083723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3760788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/>
            </a:pPr>
            <a:r>
              <a:rPr lang="en-US" sz="4400" dirty="0">
                <a:solidFill>
                  <a:srgbClr val="941C5B"/>
                </a:solidFill>
                <a:latin typeface="Century Gothic" panose="020B0502020202020204" pitchFamily="34" charset="0"/>
                <a:hlinkClick r:id="rId2" action="ppaction://hlinksldjump"/>
              </a:rPr>
              <a:t>Peran </a:t>
            </a:r>
            <a:r>
              <a:rPr lang="en-US" sz="4400" dirty="0" err="1">
                <a:solidFill>
                  <a:srgbClr val="941C5B"/>
                </a:solidFill>
                <a:latin typeface="Century Gothic" panose="020B0502020202020204" pitchFamily="34" charset="0"/>
                <a:hlinkClick r:id="rId2" action="ppaction://hlinksldjump"/>
              </a:rPr>
              <a:t>dasar</a:t>
            </a:r>
            <a:r>
              <a:rPr lang="en-US" sz="4400" dirty="0">
                <a:solidFill>
                  <a:srgbClr val="941C5B"/>
                </a:solidFill>
                <a:latin typeface="Century Gothic" panose="020B0502020202020204" pitchFamily="34" charset="0"/>
                <a:hlinkClick r:id="rId2" action="ppaction://hlinksldjump"/>
              </a:rPr>
              <a:t> SI </a:t>
            </a:r>
            <a:r>
              <a:rPr lang="id-ID" sz="4400" dirty="0">
                <a:solidFill>
                  <a:srgbClr val="941C5B"/>
                </a:solidFill>
                <a:latin typeface="Century Gothic" panose="020B0502020202020204" pitchFamily="34" charset="0"/>
                <a:hlinkClick r:id="rId2" action="ppaction://hlinksldjump"/>
              </a:rPr>
              <a:t> </a:t>
            </a:r>
            <a:r>
              <a:rPr lang="en-US" sz="4400" dirty="0" err="1">
                <a:solidFill>
                  <a:srgbClr val="941C5B"/>
                </a:solidFill>
                <a:latin typeface="Century Gothic" panose="020B0502020202020204" pitchFamily="34" charset="0"/>
                <a:hlinkClick r:id="rId2" action="ppaction://hlinksldjump"/>
              </a:rPr>
              <a:t>dalam</a:t>
            </a:r>
            <a:r>
              <a:rPr lang="en-US" sz="4400" dirty="0">
                <a:solidFill>
                  <a:srgbClr val="941C5B"/>
                </a:solidFill>
                <a:latin typeface="Century Gothic" panose="020B0502020202020204" pitchFamily="34" charset="0"/>
                <a:hlinkClick r:id="rId2" action="ppaction://hlinksldjump"/>
              </a:rPr>
              <a:t> </a:t>
            </a:r>
            <a:r>
              <a:rPr lang="en-US" sz="4400" dirty="0" err="1">
                <a:solidFill>
                  <a:srgbClr val="941C5B"/>
                </a:solidFill>
                <a:latin typeface="Century Gothic" panose="020B0502020202020204" pitchFamily="34" charset="0"/>
                <a:hlinkClick r:id="rId2" action="ppaction://hlinksldjump"/>
              </a:rPr>
              <a:t>bisnis</a:t>
            </a:r>
            <a:endParaRPr lang="en-US" sz="4400" dirty="0">
              <a:solidFill>
                <a:srgbClr val="941C5B"/>
              </a:solidFill>
              <a:latin typeface="Century Gothic" panose="020B0502020202020204" pitchFamily="34" charset="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4400" dirty="0">
                <a:solidFill>
                  <a:srgbClr val="941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3" action="ppaction://hlinksldjump"/>
              </a:rPr>
              <a:t>Peran e-business </a:t>
            </a:r>
            <a:r>
              <a:rPr lang="en-US" sz="4400" dirty="0" err="1">
                <a:solidFill>
                  <a:srgbClr val="941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3" action="ppaction://hlinksldjump"/>
              </a:rPr>
              <a:t>dalam</a:t>
            </a:r>
            <a:r>
              <a:rPr lang="en-US" sz="4400" dirty="0">
                <a:solidFill>
                  <a:srgbClr val="941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3" action="ppaction://hlinksldjump"/>
              </a:rPr>
              <a:t> </a:t>
            </a:r>
            <a:r>
              <a:rPr lang="en-US" sz="4400" dirty="0" err="1">
                <a:solidFill>
                  <a:srgbClr val="941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3" action="ppaction://hlinksldjump"/>
              </a:rPr>
              <a:t>bisnis</a:t>
            </a:r>
            <a:endParaRPr lang="id-ID" sz="4400" dirty="0">
              <a:solidFill>
                <a:srgbClr val="941C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hlinkClick r:id="rId4" action="ppaction://hlinksldjump"/>
              </a:rPr>
              <a:t>Tren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hlinkClick r:id="rId4" action="ppaction://hlinksldjump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hlinkClick r:id="rId4" action="ppaction://hlinksldjump"/>
              </a:rPr>
              <a:t>Dalam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hlinkClick r:id="rId4" action="ppaction://hlinksldjump"/>
              </a:rPr>
              <a:t> SI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hlinkClick r:id="rId4" action="ppaction://hlinksldjump"/>
              </a:rPr>
              <a:t>Manajerial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hlinkClick r:id="rId4" action="ppaction://hlinksldjump"/>
              </a:rPr>
              <a:t> TI</a:t>
            </a:r>
            <a:endParaRPr lang="id-ID" sz="4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90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4B68EDF-AC78-7EFA-9D39-787470621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553" y="5171901"/>
            <a:ext cx="624840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/>
              <a:t>       Pemrosesan Data : era tahun 1950-1960</a:t>
            </a:r>
          </a:p>
          <a:p>
            <a:r>
              <a:rPr lang="en-US" sz="1600" b="1"/>
              <a:t>       Sistem Electronic Data Processing (EDP)</a:t>
            </a:r>
          </a:p>
          <a:p>
            <a:r>
              <a:rPr lang="en-US" sz="1600" b="1"/>
              <a:t>       - Pemrosesan transaksi, pencatatan, dan aplikasi akuntansi</a:t>
            </a:r>
          </a:p>
          <a:p>
            <a:r>
              <a:rPr lang="en-US" sz="1600" b="1"/>
              <a:t>         tradisional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9E63E0-5CCE-43B3-9E4B-EC4092C49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553" y="4028901"/>
            <a:ext cx="62484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/>
              <a:t>       Pelaporan Manajemen : era tahun 1960-1970</a:t>
            </a:r>
          </a:p>
          <a:p>
            <a:r>
              <a:rPr lang="en-US" sz="1600" b="1"/>
              <a:t>       Sistem Informasi Manajemen </a:t>
            </a:r>
          </a:p>
          <a:p>
            <a:r>
              <a:rPr lang="en-US" sz="1600" b="1"/>
              <a:t>       - Laporan manajemen untuk informasi yang telah ditentukan</a:t>
            </a:r>
          </a:p>
          <a:p>
            <a:r>
              <a:rPr lang="en-US" sz="1600" b="1"/>
              <a:t>         Terlebih dulu dalam rangka mendukung pengambilan keputusan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DDC548D-2524-ACEF-9D3B-487D64841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553" y="2924001"/>
            <a:ext cx="62484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/>
              <a:t>       Decision Support : era tahun 1970-1980</a:t>
            </a:r>
          </a:p>
          <a:p>
            <a:r>
              <a:rPr lang="en-US" sz="1600" b="1"/>
              <a:t>       Decision Support System</a:t>
            </a:r>
          </a:p>
          <a:p>
            <a:r>
              <a:rPr lang="en-US" sz="1600" b="1"/>
              <a:t>       - Dukungan interaktif khusus untuk proses pengambilan </a:t>
            </a:r>
          </a:p>
          <a:p>
            <a:r>
              <a:rPr lang="en-US" sz="1600" b="1"/>
              <a:t>          keputusan manajerial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9F05297-EAC8-7BC8-1BCB-51344E04D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553" y="1857201"/>
            <a:ext cx="62484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/>
              <a:t>       Dukungan Strategis dan Pemakai Akhir : era tahun 1980-1990</a:t>
            </a:r>
          </a:p>
          <a:p>
            <a:r>
              <a:rPr lang="en-US" sz="1600" b="1"/>
              <a:t>       Sistem End-User Computing, Executive Information System,</a:t>
            </a:r>
          </a:p>
          <a:p>
            <a:r>
              <a:rPr lang="en-US" sz="1600" b="1"/>
              <a:t>       Expert System, Sistem Informasi Strategis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129237C-E2DC-3B92-1143-5ACC8E064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553" y="714201"/>
            <a:ext cx="62484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/>
              <a:t>       E-Business dan E-commerce : era </a:t>
            </a:r>
            <a:r>
              <a:rPr lang="en-US" sz="1600" b="1" dirty="0" err="1"/>
              <a:t>tahun</a:t>
            </a:r>
            <a:r>
              <a:rPr lang="en-US" sz="1600" b="1" dirty="0"/>
              <a:t> 1990-2000</a:t>
            </a:r>
          </a:p>
          <a:p>
            <a:r>
              <a:rPr lang="en-US" sz="1600" b="1" dirty="0"/>
              <a:t>       - Perusahaan yang </a:t>
            </a:r>
            <a:r>
              <a:rPr lang="en-US" sz="1600" b="1" dirty="0" err="1"/>
              <a:t>dijalankan</a:t>
            </a:r>
            <a:r>
              <a:rPr lang="en-US" sz="1600" b="1" dirty="0"/>
              <a:t> </a:t>
            </a:r>
            <a:r>
              <a:rPr lang="en-US" sz="1600" b="1" dirty="0" err="1"/>
              <a:t>melalui</a:t>
            </a:r>
            <a:r>
              <a:rPr lang="en-US" sz="1600" b="1" dirty="0"/>
              <a:t> web dan </a:t>
            </a:r>
            <a:r>
              <a:rPr lang="en-US" sz="1600" b="1" dirty="0" err="1"/>
              <a:t>operasi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         e-business global </a:t>
            </a:r>
            <a:r>
              <a:rPr lang="en-US" sz="1600" b="1" dirty="0" err="1"/>
              <a:t>serta</a:t>
            </a:r>
            <a:r>
              <a:rPr lang="en-US" sz="1600" b="1" dirty="0"/>
              <a:t> e-commerce </a:t>
            </a:r>
            <a:r>
              <a:rPr lang="en-US" sz="1600" b="1" dirty="0" err="1"/>
              <a:t>melalui</a:t>
            </a:r>
            <a:r>
              <a:rPr lang="en-US" sz="1600" b="1" dirty="0"/>
              <a:t> internet, intranet,</a:t>
            </a:r>
          </a:p>
          <a:p>
            <a:r>
              <a:rPr lang="en-US" sz="1600" b="1" dirty="0"/>
              <a:t>         </a:t>
            </a:r>
            <a:r>
              <a:rPr lang="en-US" sz="1600" b="1" dirty="0" err="1"/>
              <a:t>Ekstranet</a:t>
            </a:r>
            <a:r>
              <a:rPr lang="en-US" sz="1600" b="1" dirty="0"/>
              <a:t>, dan </a:t>
            </a:r>
            <a:r>
              <a:rPr lang="en-US" sz="1600" b="1" dirty="0" err="1"/>
              <a:t>jaringan</a:t>
            </a:r>
            <a:r>
              <a:rPr lang="en-US" sz="1600" b="1" dirty="0"/>
              <a:t> </a:t>
            </a:r>
            <a:r>
              <a:rPr lang="en-US" sz="1600" b="1" dirty="0" err="1"/>
              <a:t>lainnya</a:t>
            </a:r>
            <a:endParaRPr lang="en-US" sz="1600" b="1" dirty="0"/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6527B0EB-3E16-49B7-D08C-385DAB784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153" y="676101"/>
            <a:ext cx="990600" cy="5486400"/>
          </a:xfrm>
          <a:prstGeom prst="upArrow">
            <a:avLst>
              <a:gd name="adj1" fmla="val 50000"/>
              <a:gd name="adj2" fmla="val 13846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600" b="1" dirty="0"/>
              <a:t>Peran SI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bisnis</a:t>
            </a:r>
            <a:r>
              <a:rPr lang="en-US" sz="1600" b="1" dirty="0"/>
              <a:t> dan </a:t>
            </a:r>
            <a:r>
              <a:rPr lang="en-US" sz="1600" b="1" dirty="0" err="1"/>
              <a:t>manajemen</a:t>
            </a:r>
            <a:r>
              <a:rPr lang="en-US" sz="1600" b="1" dirty="0"/>
              <a:t> yang </a:t>
            </a:r>
            <a:r>
              <a:rPr lang="en-US" sz="1600" b="1" dirty="0" err="1"/>
              <a:t>meluas</a:t>
            </a:r>
            <a:endParaRPr lang="en-US" sz="1600" b="1" dirty="0"/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F7CA8855-CC55-42FB-9237-F0549E47F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753" y="676101"/>
            <a:ext cx="990600" cy="5486400"/>
          </a:xfrm>
          <a:prstGeom prst="upArrow">
            <a:avLst>
              <a:gd name="adj1" fmla="val 50000"/>
              <a:gd name="adj2" fmla="val 13846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1600" b="1" dirty="0" err="1"/>
              <a:t>Keterlibatan</a:t>
            </a:r>
            <a:r>
              <a:rPr lang="en-US" sz="1600" b="1" dirty="0"/>
              <a:t> yang </a:t>
            </a:r>
            <a:r>
              <a:rPr lang="en-US" sz="1600" b="1" dirty="0" err="1"/>
              <a:t>makin</a:t>
            </a:r>
            <a:r>
              <a:rPr lang="en-US" sz="1600" b="1" dirty="0"/>
              <a:t> </a:t>
            </a:r>
            <a:r>
              <a:rPr lang="en-US" sz="1600" b="1" dirty="0" err="1"/>
              <a:t>luas</a:t>
            </a:r>
            <a:r>
              <a:rPr lang="en-US" sz="1600" b="1" dirty="0"/>
              <a:t> para </a:t>
            </a:r>
            <a:r>
              <a:rPr lang="en-US" sz="1600" b="1" dirty="0" err="1"/>
              <a:t>pemakai</a:t>
            </a:r>
            <a:r>
              <a:rPr lang="en-US" sz="1600" b="1" dirty="0"/>
              <a:t> </a:t>
            </a:r>
            <a:r>
              <a:rPr lang="en-US" sz="1600" b="1" dirty="0" err="1"/>
              <a:t>akhir</a:t>
            </a:r>
            <a:r>
              <a:rPr lang="en-US" sz="1600" b="1" dirty="0"/>
              <a:t> dan</a:t>
            </a:r>
          </a:p>
          <a:p>
            <a:pPr algn="ctr"/>
            <a:r>
              <a:rPr lang="en-US" sz="1600" b="1" dirty="0" err="1"/>
              <a:t>Manajer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SI</a:t>
            </a:r>
          </a:p>
        </p:txBody>
      </p:sp>
    </p:spTree>
    <p:extLst>
      <p:ext uri="{BB962C8B-B14F-4D97-AF65-F5344CB8AC3E}">
        <p14:creationId xmlns:p14="http://schemas.microsoft.com/office/powerpoint/2010/main" val="6249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404ACD-1B60-CC19-ECFC-6B961E769247}"/>
              </a:ext>
            </a:extLst>
          </p:cNvPr>
          <p:cNvSpPr/>
          <p:nvPr/>
        </p:nvSpPr>
        <p:spPr bwMode="auto">
          <a:xfrm>
            <a:off x="5022272" y="914400"/>
            <a:ext cx="22860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id-ID" b="1" dirty="0"/>
              <a:t>Sistem Informasi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CB46AE-131D-75FB-38EB-3E5C493F937B}"/>
              </a:ext>
            </a:extLst>
          </p:cNvPr>
          <p:cNvSpPr/>
          <p:nvPr/>
        </p:nvSpPr>
        <p:spPr bwMode="auto">
          <a:xfrm>
            <a:off x="3381894" y="2025535"/>
            <a:ext cx="11430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id-ID" sz="1600" b="1" dirty="0"/>
              <a:t>Sistem Pendukung Operasi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FAD06-5EFA-2589-99BD-DC1C2F850E6C}"/>
              </a:ext>
            </a:extLst>
          </p:cNvPr>
          <p:cNvSpPr/>
          <p:nvPr/>
        </p:nvSpPr>
        <p:spPr bwMode="auto">
          <a:xfrm>
            <a:off x="7994072" y="2057400"/>
            <a:ext cx="12192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id-ID" sz="1600" b="1" dirty="0"/>
              <a:t>Sistem Pendukung Manajemen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D05CD-781D-8870-AB93-B411D0B38985}"/>
              </a:ext>
            </a:extLst>
          </p:cNvPr>
          <p:cNvSpPr/>
          <p:nvPr/>
        </p:nvSpPr>
        <p:spPr bwMode="auto">
          <a:xfrm>
            <a:off x="1857894" y="3810000"/>
            <a:ext cx="12192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id-ID" sz="1600" b="1" dirty="0"/>
              <a:t>Sistem Pemrosesan Transaksi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622217-B2B8-CDE5-C998-459A56F63B90}"/>
              </a:ext>
            </a:extLst>
          </p:cNvPr>
          <p:cNvSpPr/>
          <p:nvPr/>
        </p:nvSpPr>
        <p:spPr bwMode="auto">
          <a:xfrm>
            <a:off x="3153294" y="3810000"/>
            <a:ext cx="12954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id-ID" sz="1600" b="1" dirty="0"/>
              <a:t>Sistem Pengendalian Proses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B98123-6DCF-1047-E454-817D59E608E8}"/>
              </a:ext>
            </a:extLst>
          </p:cNvPr>
          <p:cNvSpPr/>
          <p:nvPr/>
        </p:nvSpPr>
        <p:spPr bwMode="auto">
          <a:xfrm>
            <a:off x="4524894" y="3810000"/>
            <a:ext cx="11430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id-ID" sz="1600" b="1" dirty="0"/>
              <a:t>Sistem Kerjasama Perusahaan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B5E2D-8811-FC39-97EE-36BE8B7E6FF4}"/>
              </a:ext>
            </a:extLst>
          </p:cNvPr>
          <p:cNvSpPr/>
          <p:nvPr/>
        </p:nvSpPr>
        <p:spPr bwMode="auto">
          <a:xfrm>
            <a:off x="6506094" y="3810000"/>
            <a:ext cx="12192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id-ID" sz="1600" b="1" dirty="0"/>
              <a:t>Sistem Informasi Manajemen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C922A-9401-5C41-5835-2A47E67342A0}"/>
              </a:ext>
            </a:extLst>
          </p:cNvPr>
          <p:cNvSpPr/>
          <p:nvPr/>
        </p:nvSpPr>
        <p:spPr bwMode="auto">
          <a:xfrm>
            <a:off x="8030094" y="3810000"/>
            <a:ext cx="11430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id-ID" sz="1600" b="1" dirty="0"/>
              <a:t>Decision Support System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55E25E-F356-89D7-A207-3B4B353AE96D}"/>
              </a:ext>
            </a:extLst>
          </p:cNvPr>
          <p:cNvSpPr/>
          <p:nvPr/>
        </p:nvSpPr>
        <p:spPr bwMode="auto">
          <a:xfrm>
            <a:off x="9401694" y="3810000"/>
            <a:ext cx="13716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id-ID" sz="1600" b="1" dirty="0"/>
              <a:t>Executive Information 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FEB932-3699-BB96-D9C1-BE241A17154A}"/>
              </a:ext>
            </a:extLst>
          </p:cNvPr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3953394" y="1447800"/>
            <a:ext cx="2211878" cy="57773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BF5DD8-5564-31F3-EEEA-ED4AA8175C42}"/>
              </a:ext>
            </a:extLst>
          </p:cNvPr>
          <p:cNvCxnSpPr>
            <a:cxnSpLocks noChangeShapeType="1"/>
            <a:stCxn id="4" idx="2"/>
          </p:cNvCxnSpPr>
          <p:nvPr/>
        </p:nvCxnSpPr>
        <p:spPr bwMode="auto">
          <a:xfrm rot="16200000" flipH="1">
            <a:off x="7003472" y="609600"/>
            <a:ext cx="609600" cy="2286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BD34FC-61A7-6E8A-8D97-A6D7CD5C03A5}"/>
              </a:ext>
            </a:extLst>
          </p:cNvPr>
          <p:cNvCxnSpPr>
            <a:cxnSpLocks noChangeShapeType="1"/>
            <a:stCxn id="5" idx="2"/>
            <a:endCxn id="9" idx="0"/>
          </p:cNvCxnSpPr>
          <p:nvPr/>
        </p:nvCxnSpPr>
        <p:spPr bwMode="auto">
          <a:xfrm>
            <a:off x="3953394" y="2863735"/>
            <a:ext cx="1143000" cy="94626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6441F2-1D8F-4F59-7F12-C9D16A6E1385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 rot="5400000">
            <a:off x="3419994" y="3320935"/>
            <a:ext cx="990600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D12AFB-4300-6CFC-847B-6A3FB5733603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 rot="5400000">
            <a:off x="2753244" y="2654185"/>
            <a:ext cx="990600" cy="1409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9E52A6-4D3C-3116-53E1-A76DF06159D8}"/>
              </a:ext>
            </a:extLst>
          </p:cNvPr>
          <p:cNvCxnSpPr>
            <a:cxnSpLocks noChangeShapeType="1"/>
            <a:stCxn id="6" idx="2"/>
            <a:endCxn id="11" idx="0"/>
          </p:cNvCxnSpPr>
          <p:nvPr/>
        </p:nvCxnSpPr>
        <p:spPr bwMode="auto">
          <a:xfrm flipH="1">
            <a:off x="8601594" y="2895600"/>
            <a:ext cx="2078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4FFD5E-3EAD-69E5-9CE4-57EB71E5F9D2}"/>
              </a:ext>
            </a:extLst>
          </p:cNvPr>
          <p:cNvCxnSpPr>
            <a:cxnSpLocks noChangeShapeType="1"/>
            <a:stCxn id="6" idx="2"/>
            <a:endCxn id="12" idx="0"/>
          </p:cNvCxnSpPr>
          <p:nvPr/>
        </p:nvCxnSpPr>
        <p:spPr bwMode="auto">
          <a:xfrm>
            <a:off x="8603672" y="2895600"/>
            <a:ext cx="1483822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732C79-ECFE-7605-C235-F43E56F5A2E0}"/>
              </a:ext>
            </a:extLst>
          </p:cNvPr>
          <p:cNvCxnSpPr>
            <a:cxnSpLocks noChangeShapeType="1"/>
            <a:stCxn id="6" idx="2"/>
            <a:endCxn id="10" idx="0"/>
          </p:cNvCxnSpPr>
          <p:nvPr/>
        </p:nvCxnSpPr>
        <p:spPr bwMode="auto">
          <a:xfrm flipH="1">
            <a:off x="7115694" y="2895600"/>
            <a:ext cx="1487978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23776DF-BFB5-FBD5-3181-520BD433D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094" y="19812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600" b="1"/>
              <a:t>Dukungan untuk operasi bisnis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1F2616-DD78-206F-48FC-73F5ED1AC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294" y="2057400"/>
            <a:ext cx="152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600" b="1"/>
              <a:t>Dukungan untuk pengambilan keputusan manajerial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FE869-B2AF-C151-6A6F-9E709A745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094" y="4800600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600" b="1"/>
              <a:t>Pengendalian proses industrial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EC8D9-7618-D6AB-FE83-A8D48F3C4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894" y="4808538"/>
            <a:ext cx="121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600" b="1"/>
              <a:t>Kerjasama Tim dalam Kelompok kerja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4B47ED-7557-963E-ACAE-46008584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094" y="4800600"/>
            <a:ext cx="121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600" b="1"/>
              <a:t>Pelaporan yang telah ditentukanllebih dulu untuk manajer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7DE7B9-6129-A89A-2627-D9A6545D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094" y="48006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600" b="1"/>
              <a:t>Pendukung keputusan yang interaktif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F52CD2-2BC6-8F30-A4C4-ADB821941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294" y="4876800"/>
            <a:ext cx="121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600" b="1"/>
              <a:t>Informasi yang dibentuk untuk para eksekutif</a:t>
            </a:r>
          </a:p>
        </p:txBody>
      </p:sp>
    </p:spTree>
    <p:extLst>
      <p:ext uri="{BB962C8B-B14F-4D97-AF65-F5344CB8AC3E}">
        <p14:creationId xmlns:p14="http://schemas.microsoft.com/office/powerpoint/2010/main" val="14877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CA70-739E-6C18-806D-5FA259B2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END</a:t>
            </a:r>
            <a:endParaRPr lang="en-ID" sz="8800" dirty="0"/>
          </a:p>
        </p:txBody>
      </p:sp>
      <p:pic>
        <p:nvPicPr>
          <p:cNvPr id="2050" name="Picture 2" descr="Any questions question seal with corroded style Vector Image">
            <a:extLst>
              <a:ext uri="{FF2B5EF4-FFF2-40B4-BE49-F238E27FC236}">
                <a16:creationId xmlns:a16="http://schemas.microsoft.com/office/drawing/2014/main" id="{D9D6AD6E-9423-D562-200D-AA9121A3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2460566"/>
            <a:ext cx="9584574" cy="43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5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381C04-4CD5-33A4-87ED-14854F0F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41538"/>
            <a:ext cx="10058400" cy="3760787"/>
          </a:xfrm>
        </p:spPr>
        <p:txBody>
          <a:bodyPr/>
          <a:lstStyle/>
          <a:p>
            <a:r>
              <a:rPr lang="en-US" sz="4400" dirty="0" err="1">
                <a:solidFill>
                  <a:schemeClr val="tx1"/>
                </a:solidFill>
                <a:latin typeface="Berlin Sans FB" pitchFamily="34" charset="0"/>
              </a:rPr>
              <a:t>seberapa</a:t>
            </a:r>
            <a:r>
              <a:rPr lang="en-US" sz="440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Berlin Sans FB" pitchFamily="34" charset="0"/>
              </a:rPr>
              <a:t>besar</a:t>
            </a:r>
            <a:r>
              <a:rPr lang="en-US" sz="440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Berlin Sans FB" pitchFamily="34" charset="0"/>
              </a:rPr>
              <a:t>kepentingan</a:t>
            </a:r>
            <a:r>
              <a:rPr lang="en-US" sz="4400" dirty="0">
                <a:solidFill>
                  <a:schemeClr val="tx1"/>
                </a:solidFill>
                <a:latin typeface="Berlin Sans FB" pitchFamily="34" charset="0"/>
              </a:rPr>
              <a:t> dan </a:t>
            </a:r>
            <a:r>
              <a:rPr lang="en-US" sz="4400" dirty="0" err="1">
                <a:solidFill>
                  <a:schemeClr val="tx1"/>
                </a:solidFill>
                <a:latin typeface="Berlin Sans FB" pitchFamily="34" charset="0"/>
              </a:rPr>
              <a:t>manfaat</a:t>
            </a:r>
            <a:r>
              <a:rPr lang="en-US" sz="440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Berlin Sans FB" pitchFamily="34" charset="0"/>
              </a:rPr>
              <a:t>sistem</a:t>
            </a:r>
            <a:r>
              <a:rPr lang="en-US" sz="440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Berlin Sans FB" pitchFamily="34" charset="0"/>
              </a:rPr>
              <a:t>informasi</a:t>
            </a:r>
            <a:r>
              <a:rPr lang="en-US" sz="440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Berlin Sans FB" pitchFamily="34" charset="0"/>
              </a:rPr>
              <a:t>bagi</a:t>
            </a:r>
            <a:r>
              <a:rPr lang="en-US" sz="440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Berlin Sans FB" pitchFamily="34" charset="0"/>
              </a:rPr>
              <a:t>sebuah</a:t>
            </a:r>
            <a:r>
              <a:rPr lang="en-US" sz="4400" dirty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Berlin Sans FB" pitchFamily="34" charset="0"/>
              </a:rPr>
              <a:t>bisnis</a:t>
            </a:r>
            <a:r>
              <a:rPr lang="en-US" sz="4400" dirty="0">
                <a:solidFill>
                  <a:schemeClr val="tx1"/>
                </a:solidFill>
                <a:latin typeface="Berlin Sans FB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125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CB1295-3C12-5EF4-8D0E-FD9CF31A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US" dirty="0"/>
              <a:t>PENDAHULUAN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C0C1D3-3AAA-30F1-076C-47D88B0C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3760788"/>
          </a:xfrm>
        </p:spPr>
        <p:txBody>
          <a:bodyPr>
            <a:normAutofit fontScale="92500"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bahwa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sekarang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sudah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terjadi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pergeseran</a:t>
            </a:r>
            <a:r>
              <a:rPr lang="en-US" sz="2400" b="1" dirty="0">
                <a:solidFill>
                  <a:schemeClr val="tx1"/>
                </a:solidFill>
              </a:rPr>
              <a:t> era </a:t>
            </a:r>
            <a:r>
              <a:rPr lang="en-US" sz="2400" b="1" dirty="0" err="1">
                <a:solidFill>
                  <a:schemeClr val="tx1"/>
                </a:solidFill>
              </a:rPr>
              <a:t>dalam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bisnis</a:t>
            </a:r>
            <a:r>
              <a:rPr lang="en-US" sz="2400" b="1" dirty="0">
                <a:solidFill>
                  <a:schemeClr val="tx1"/>
                </a:solidFill>
              </a:rPr>
              <a:t>. Era </a:t>
            </a:r>
            <a:r>
              <a:rPr lang="en-US" sz="2400" b="1" dirty="0" err="1">
                <a:solidFill>
                  <a:schemeClr val="tx1"/>
                </a:solidFill>
              </a:rPr>
              <a:t>bisnis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sekarang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adalah</a:t>
            </a:r>
            <a:r>
              <a:rPr lang="en-US" sz="2400" b="1" dirty="0">
                <a:solidFill>
                  <a:schemeClr val="tx1"/>
                </a:solidFill>
              </a:rPr>
              <a:t> era </a:t>
            </a:r>
            <a:r>
              <a:rPr lang="en-US" sz="2400" b="1" dirty="0" err="1">
                <a:solidFill>
                  <a:schemeClr val="tx1"/>
                </a:solidFill>
              </a:rPr>
              <a:t>dimana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arus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informasi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memegang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peranan</a:t>
            </a:r>
            <a:r>
              <a:rPr lang="en-US" sz="2400" b="1" dirty="0">
                <a:solidFill>
                  <a:schemeClr val="tx1"/>
                </a:solidFill>
              </a:rPr>
              <a:t> sangat vital </a:t>
            </a:r>
            <a:r>
              <a:rPr lang="en-US" sz="2400" b="1" dirty="0" err="1">
                <a:solidFill>
                  <a:schemeClr val="tx1"/>
                </a:solidFill>
              </a:rPr>
              <a:t>dibandingkan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arus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barang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err="1">
                <a:solidFill>
                  <a:schemeClr val="tx1"/>
                </a:solidFill>
              </a:rPr>
              <a:t>Sehebat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sebesar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apapun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seorang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pebisnis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memonopoli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arus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barang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hal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tersebut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tidak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berarti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apa-apa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jika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tidak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memiliki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informasi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akurat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terkini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mudah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diakses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terkendali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dalam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menguasai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distribusinya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Oleh </a:t>
            </a:r>
            <a:r>
              <a:rPr lang="en-US" sz="2400" b="1" dirty="0" err="1">
                <a:solidFill>
                  <a:schemeClr val="tx1"/>
                </a:solidFill>
              </a:rPr>
              <a:t>sebab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itu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maka</a:t>
            </a:r>
            <a:r>
              <a:rPr lang="en-US" sz="2400" b="1" dirty="0">
                <a:solidFill>
                  <a:schemeClr val="tx1"/>
                </a:solidFill>
              </a:rPr>
              <a:t> salah </a:t>
            </a:r>
            <a:r>
              <a:rPr lang="en-US" sz="2400" b="1" dirty="0" err="1">
                <a:solidFill>
                  <a:schemeClr val="tx1"/>
                </a:solidFill>
              </a:rPr>
              <a:t>satu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aset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perusahaan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bisnis</a:t>
            </a:r>
            <a:r>
              <a:rPr lang="en-US" sz="2400" b="1" dirty="0">
                <a:solidFill>
                  <a:schemeClr val="tx1"/>
                </a:solidFill>
              </a:rPr>
              <a:t> modern yang sangat </a:t>
            </a:r>
            <a:r>
              <a:rPr lang="en-US" sz="2400" b="1" dirty="0" err="1">
                <a:solidFill>
                  <a:schemeClr val="tx1"/>
                </a:solidFill>
              </a:rPr>
              <a:t>berharga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adalah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sistem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informasi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memiliki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tingkat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respon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tinggi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serta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fokus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kepada</a:t>
            </a:r>
            <a:r>
              <a:rPr lang="en-US" sz="2400" b="1" dirty="0">
                <a:solidFill>
                  <a:schemeClr val="tx1"/>
                </a:solidFill>
              </a:rPr>
              <a:t> para </a:t>
            </a:r>
            <a:r>
              <a:rPr lang="en-US" sz="2400" b="1" dirty="0" err="1">
                <a:solidFill>
                  <a:schemeClr val="tx1"/>
                </a:solidFill>
              </a:rPr>
              <a:t>penggunanya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segala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aspek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855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19F0EE-69D4-71FF-1CBF-BE4BDD9C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/>
          <a:lstStyle/>
          <a:p>
            <a:r>
              <a:rPr lang="en-US" dirty="0"/>
              <a:t>PENDAHULUAN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01074A-BDAE-F842-4397-B87F797D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2" y="2108200"/>
            <a:ext cx="10150157" cy="3968404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Sistem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informasi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dibangun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baik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</a:p>
          <a:p>
            <a:pPr>
              <a:buFontTx/>
              <a:buNone/>
            </a:pPr>
            <a:r>
              <a:rPr lang="en-US" sz="2400" b="1" dirty="0" err="1">
                <a:solidFill>
                  <a:schemeClr val="tx1"/>
                </a:solidFill>
              </a:rPr>
              <a:t>benar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antara</a:t>
            </a:r>
            <a:r>
              <a:rPr lang="en-US" sz="2400" b="1" dirty="0">
                <a:solidFill>
                  <a:schemeClr val="tx1"/>
                </a:solidFill>
              </a:rPr>
              <a:t> lain: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chemeClr val="tx1"/>
                </a:solidFill>
              </a:rPr>
              <a:t>	@ </a:t>
            </a:r>
            <a:r>
              <a:rPr lang="en-US" sz="2400" b="1" dirty="0" err="1">
                <a:solidFill>
                  <a:schemeClr val="tx1"/>
                </a:solidFill>
              </a:rPr>
              <a:t>dapat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meningkatkan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produktivitas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chemeClr val="tx1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chemeClr val="tx1"/>
                </a:solidFill>
              </a:rPr>
              <a:t>	@menghilangkan </a:t>
            </a:r>
            <a:r>
              <a:rPr lang="en-US" sz="2400" b="1" dirty="0" err="1">
                <a:solidFill>
                  <a:schemeClr val="tx1"/>
                </a:solidFill>
              </a:rPr>
              <a:t>kegiatan</a:t>
            </a:r>
            <a:r>
              <a:rPr lang="en-US" sz="2400" b="1" dirty="0">
                <a:solidFill>
                  <a:schemeClr val="tx1"/>
                </a:solidFill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</a:rPr>
              <a:t>tidak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memiliki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chemeClr val="tx1"/>
                </a:solidFill>
              </a:rPr>
              <a:t>        </a:t>
            </a:r>
            <a:r>
              <a:rPr lang="en-US" sz="2400" b="1" dirty="0" err="1">
                <a:solidFill>
                  <a:schemeClr val="tx1"/>
                </a:solidFill>
              </a:rPr>
              <a:t>manfaat</a:t>
            </a:r>
            <a:r>
              <a:rPr lang="en-US" sz="2400" b="1" dirty="0">
                <a:solidFill>
                  <a:schemeClr val="tx1"/>
                </a:solidFill>
              </a:rPr>
              <a:t> (</a:t>
            </a:r>
            <a:r>
              <a:rPr lang="en-US" sz="2400" b="1" dirty="0" err="1">
                <a:solidFill>
                  <a:schemeClr val="tx1"/>
                </a:solidFill>
              </a:rPr>
              <a:t>nilai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tambah</a:t>
            </a:r>
            <a:r>
              <a:rPr lang="en-US" sz="2400" b="1" dirty="0">
                <a:solidFill>
                  <a:schemeClr val="tx1"/>
                </a:solidFill>
              </a:rPr>
              <a:t>), 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chemeClr val="tx1"/>
                </a:solidFill>
              </a:rPr>
              <a:t>	@meningkatkan </a:t>
            </a:r>
            <a:r>
              <a:rPr lang="en-US" sz="2400" b="1" dirty="0" err="1">
                <a:solidFill>
                  <a:schemeClr val="tx1"/>
                </a:solidFill>
              </a:rPr>
              <a:t>layanan</a:t>
            </a:r>
            <a:r>
              <a:rPr lang="en-US" sz="2400" b="1" dirty="0">
                <a:solidFill>
                  <a:schemeClr val="tx1"/>
                </a:solidFill>
              </a:rPr>
              <a:t> dan </a:t>
            </a:r>
            <a:r>
              <a:rPr lang="en-US" sz="2400" b="1" dirty="0" err="1">
                <a:solidFill>
                  <a:schemeClr val="tx1"/>
                </a:solidFill>
              </a:rPr>
              <a:t>kepuasan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pelanggan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0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FB7D-4088-5E7A-B657-F9CD88DD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Peranan</a:t>
            </a:r>
            <a:r>
              <a:rPr lang="en-US" dirty="0"/>
              <a:t> SI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BBCE49-7948-7B4C-173D-9A59553F14F7}"/>
              </a:ext>
            </a:extLst>
          </p:cNvPr>
          <p:cNvSpPr txBox="1">
            <a:spLocks/>
          </p:cNvSpPr>
          <p:nvPr/>
        </p:nvSpPr>
        <p:spPr>
          <a:xfrm>
            <a:off x="7575665" y="2079106"/>
            <a:ext cx="3124200" cy="58531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/>
              <a:t>Tiga peran penting  SI dalam Bisnis:</a:t>
            </a:r>
          </a:p>
          <a:p>
            <a:pPr lvl="1"/>
            <a:r>
              <a:rPr lang="id-ID" sz="2000" b="1" dirty="0"/>
              <a:t>Mendukung Proses Operasi bisnis</a:t>
            </a:r>
          </a:p>
          <a:p>
            <a:pPr lvl="1"/>
            <a:r>
              <a:rPr lang="id-ID" sz="2000" b="1" dirty="0"/>
              <a:t>Mendukung pengambilan keputusan dalam bisnis (pegawai dan manajer)</a:t>
            </a:r>
          </a:p>
          <a:p>
            <a:pPr lvl="1"/>
            <a:r>
              <a:rPr lang="id-ID" sz="2000" b="1" dirty="0"/>
              <a:t>Mendukung berbagai strategi untuk keunggulan kompetitif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36996E-8788-2000-30B9-AE1B065850D0}"/>
              </a:ext>
            </a:extLst>
          </p:cNvPr>
          <p:cNvGrpSpPr/>
          <p:nvPr/>
        </p:nvGrpSpPr>
        <p:grpSpPr>
          <a:xfrm>
            <a:off x="914400" y="2108201"/>
            <a:ext cx="6251171" cy="3806928"/>
            <a:chOff x="457200" y="990600"/>
            <a:chExt cx="5791200" cy="3962400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E75BAB09-74A6-DF57-7E90-5E264C9F01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57200" y="3810000"/>
              <a:ext cx="5791200" cy="11430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16 w 21600"/>
                <a:gd name="T13" fmla="*/ 3316 h 21600"/>
                <a:gd name="T14" fmla="*/ 18284 w 21600"/>
                <a:gd name="T15" fmla="*/ 182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31" y="21600"/>
                  </a:lnTo>
                  <a:lnTo>
                    <a:pt x="185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2000" dirty="0" err="1">
                  <a:latin typeface="Arial" charset="0"/>
                  <a:cs typeface="Arial" charset="0"/>
                </a:rPr>
                <a:t>Mendukung</a:t>
              </a:r>
              <a:r>
                <a:rPr lang="en-US" sz="2000" dirty="0">
                  <a:latin typeface="Arial" charset="0"/>
                  <a:cs typeface="Arial" charset="0"/>
                </a:rPr>
                <a:t> Proses dan</a:t>
              </a:r>
            </a:p>
            <a:p>
              <a:pPr algn="ctr"/>
              <a:r>
                <a:rPr lang="en-US" sz="2000" dirty="0" err="1">
                  <a:latin typeface="Arial" charset="0"/>
                  <a:cs typeface="Arial" charset="0"/>
                </a:rPr>
                <a:t>Operasi</a:t>
              </a:r>
              <a:r>
                <a:rPr lang="en-US" sz="2000" dirty="0">
                  <a:latin typeface="Arial" charset="0"/>
                  <a:cs typeface="Arial" charset="0"/>
                </a:rPr>
                <a:t> </a:t>
              </a:r>
              <a:r>
                <a:rPr lang="en-US" sz="2000" dirty="0" err="1">
                  <a:latin typeface="Arial" charset="0"/>
                  <a:cs typeface="Arial" charset="0"/>
                </a:rPr>
                <a:t>bisnis</a:t>
              </a:r>
              <a:endParaRPr lang="en-US" sz="2000" dirty="0">
                <a:latin typeface="Arial" charset="0"/>
                <a:cs typeface="Arial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6F39C8BB-95B7-9D4D-6B47-75D1F758EB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295400" y="2971800"/>
              <a:ext cx="4114800" cy="838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38 w 21600"/>
                <a:gd name="T13" fmla="*/ 3338 h 21600"/>
                <a:gd name="T14" fmla="*/ 18262 w 21600"/>
                <a:gd name="T15" fmla="*/ 1826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75" y="21600"/>
                  </a:lnTo>
                  <a:lnTo>
                    <a:pt x="1852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r>
                <a:rPr lang="en-US" sz="2000" dirty="0" err="1">
                  <a:latin typeface="Arial" charset="0"/>
                  <a:cs typeface="Arial" charset="0"/>
                </a:rPr>
                <a:t>Mendukung</a:t>
              </a:r>
              <a:r>
                <a:rPr lang="en-US" sz="2000" dirty="0">
                  <a:latin typeface="Arial" charset="0"/>
                  <a:cs typeface="Arial" charset="0"/>
                </a:rPr>
                <a:t> </a:t>
              </a:r>
              <a:r>
                <a:rPr lang="en-US" sz="2000" dirty="0" err="1">
                  <a:latin typeface="Arial" charset="0"/>
                  <a:cs typeface="Arial" charset="0"/>
                </a:rPr>
                <a:t>Pengambilan</a:t>
              </a:r>
              <a:endParaRPr lang="en-US" sz="2000" dirty="0">
                <a:latin typeface="Arial" charset="0"/>
                <a:cs typeface="Arial" charset="0"/>
              </a:endParaRPr>
            </a:p>
            <a:p>
              <a:pPr algn="ctr"/>
              <a:r>
                <a:rPr lang="en-US" sz="2000" dirty="0">
                  <a:latin typeface="Arial" charset="0"/>
                  <a:cs typeface="Arial" charset="0"/>
                </a:rPr>
                <a:t>Keputusan </a:t>
              </a:r>
              <a:r>
                <a:rPr lang="en-US" sz="2000" dirty="0" err="1">
                  <a:latin typeface="Arial" charset="0"/>
                  <a:cs typeface="Arial" charset="0"/>
                </a:rPr>
                <a:t>dalam</a:t>
              </a:r>
              <a:r>
                <a:rPr lang="en-US" sz="2000" dirty="0">
                  <a:latin typeface="Arial" charset="0"/>
                  <a:cs typeface="Arial" charset="0"/>
                </a:rPr>
                <a:t> </a:t>
              </a:r>
              <a:r>
                <a:rPr lang="en-US" sz="2000" dirty="0" err="1">
                  <a:latin typeface="Arial" charset="0"/>
                  <a:cs typeface="Arial" charset="0"/>
                </a:rPr>
                <a:t>Bisnis</a:t>
              </a:r>
              <a:endParaRPr lang="en-US" sz="2000" dirty="0">
                <a:latin typeface="Arial" charset="0"/>
                <a:cs typeface="Arial" charset="0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17037566-60CE-29A9-FCD3-F3D69803B5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905000" y="990600"/>
              <a:ext cx="2895600" cy="1981200"/>
            </a:xfrm>
            <a:custGeom>
              <a:avLst/>
              <a:gdLst>
                <a:gd name="T0" fmla="*/ 292512200 w 21600"/>
                <a:gd name="T1" fmla="*/ 90860023 h 21600"/>
                <a:gd name="T2" fmla="*/ 194085630 w 21600"/>
                <a:gd name="T3" fmla="*/ 181720047 h 21600"/>
                <a:gd name="T4" fmla="*/ 95659094 w 21600"/>
                <a:gd name="T5" fmla="*/ 90860023 h 21600"/>
                <a:gd name="T6" fmla="*/ 19408563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123 w 21600"/>
                <a:gd name="T13" fmla="*/ 7123 h 21600"/>
                <a:gd name="T14" fmla="*/ 14477 w 21600"/>
                <a:gd name="T15" fmla="*/ 144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646" y="21600"/>
                  </a:lnTo>
                  <a:lnTo>
                    <a:pt x="109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 sz="18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en-US" sz="18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endParaRPr lang="en-US" sz="18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1800" dirty="0" err="1">
                  <a:latin typeface="Arial" charset="0"/>
                  <a:cs typeface="Arial" charset="0"/>
                </a:rPr>
                <a:t>Mendukung</a:t>
              </a:r>
              <a:endParaRPr lang="en-US" sz="18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1800" dirty="0" err="1">
                  <a:latin typeface="Arial" charset="0"/>
                  <a:cs typeface="Arial" charset="0"/>
                </a:rPr>
                <a:t>Berbagai</a:t>
              </a:r>
              <a:r>
                <a:rPr lang="en-US" sz="1800" dirty="0">
                  <a:latin typeface="Arial" charset="0"/>
                  <a:cs typeface="Arial" charset="0"/>
                </a:rPr>
                <a:t> </a:t>
              </a:r>
              <a:r>
                <a:rPr lang="en-US" sz="1800" dirty="0" err="1">
                  <a:latin typeface="Arial" charset="0"/>
                  <a:cs typeface="Arial" charset="0"/>
                </a:rPr>
                <a:t>strategi</a:t>
              </a:r>
              <a:endParaRPr lang="en-US" sz="18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1800" dirty="0" err="1">
                  <a:latin typeface="Arial" charset="0"/>
                  <a:cs typeface="Arial" charset="0"/>
                </a:rPr>
                <a:t>Untuk</a:t>
              </a:r>
              <a:r>
                <a:rPr lang="en-US" sz="1800" dirty="0">
                  <a:latin typeface="Arial" charset="0"/>
                  <a:cs typeface="Arial" charset="0"/>
                </a:rPr>
                <a:t> </a:t>
              </a:r>
              <a:r>
                <a:rPr lang="en-US" sz="1800" dirty="0" err="1">
                  <a:latin typeface="Arial" charset="0"/>
                  <a:cs typeface="Arial" charset="0"/>
                </a:rPr>
                <a:t>keunggulan</a:t>
              </a:r>
              <a:endParaRPr lang="en-US" sz="1800" dirty="0"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1800" dirty="0" err="1">
                  <a:latin typeface="Arial" charset="0"/>
                  <a:cs typeface="Arial" charset="0"/>
                </a:rPr>
                <a:t>kompetitif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75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D269F4-4A4F-CE56-C0AC-035AC2DD2911}"/>
              </a:ext>
            </a:extLst>
          </p:cNvPr>
          <p:cNvSpPr txBox="1">
            <a:spLocks/>
          </p:cNvSpPr>
          <p:nvPr/>
        </p:nvSpPr>
        <p:spPr>
          <a:xfrm>
            <a:off x="1519844" y="7273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5400" dirty="0"/>
              <a:t>Contoh Peran Utama SI 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23A63D-043C-0AD2-FAB8-F3382FD8D22E}"/>
              </a:ext>
            </a:extLst>
          </p:cNvPr>
          <p:cNvSpPr txBox="1">
            <a:spLocks/>
          </p:cNvSpPr>
          <p:nvPr/>
        </p:nvSpPr>
        <p:spPr>
          <a:xfrm>
            <a:off x="1088969" y="2103437"/>
            <a:ext cx="8487294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id-ID" sz="2400" b="1" dirty="0">
                <a:solidFill>
                  <a:schemeClr val="tx1"/>
                </a:solidFill>
              </a:rPr>
              <a:t>Dalam sebuah toko ritel :</a:t>
            </a:r>
          </a:p>
          <a:p>
            <a:r>
              <a:rPr lang="id-ID" sz="2400" b="1" dirty="0">
                <a:solidFill>
                  <a:schemeClr val="tx1"/>
                </a:solidFill>
              </a:rPr>
              <a:t>SI digunakan untuk membantu mencatat pembelian pelanggan, menelusuri persediaan, membayar pegawai, membeli barang dagangan baru, dll.</a:t>
            </a:r>
          </a:p>
          <a:p>
            <a:r>
              <a:rPr lang="id-ID" sz="2400" b="1" dirty="0">
                <a:solidFill>
                  <a:schemeClr val="tx1"/>
                </a:solidFill>
              </a:rPr>
              <a:t>Membantu manajer mengambil keputusan barnag dagangan yang perlu ditambah atau dihentikan.</a:t>
            </a:r>
          </a:p>
          <a:p>
            <a:r>
              <a:rPr lang="id-ID" sz="2400" b="1" dirty="0">
                <a:solidFill>
                  <a:schemeClr val="tx1"/>
                </a:solidFill>
              </a:rPr>
              <a:t>Membuat mekanisme belanja </a:t>
            </a:r>
            <a:r>
              <a:rPr lang="id-ID" sz="2400" b="1" i="1" dirty="0">
                <a:solidFill>
                  <a:schemeClr val="tx1"/>
                </a:solidFill>
              </a:rPr>
              <a:t>online</a:t>
            </a:r>
            <a:r>
              <a:rPr lang="id-ID" sz="2400" b="1" dirty="0">
                <a:solidFill>
                  <a:schemeClr val="tx1"/>
                </a:solidFill>
              </a:rPr>
              <a:t>.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61005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C4AC1CB-1CC7-9B20-7554-93A354C96EF7}"/>
              </a:ext>
            </a:extLst>
          </p:cNvPr>
          <p:cNvSpPr txBox="1">
            <a:spLocks noChangeArrowheads="1"/>
          </p:cNvSpPr>
          <p:nvPr/>
        </p:nvSpPr>
        <p:spPr>
          <a:xfrm>
            <a:off x="1389611" y="962891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941C5B"/>
                </a:solidFill>
              </a:rPr>
              <a:t>Peran SI </a:t>
            </a:r>
            <a:r>
              <a:rPr lang="en-US" dirty="0" err="1">
                <a:solidFill>
                  <a:srgbClr val="941C5B"/>
                </a:solidFill>
              </a:rPr>
              <a:t>dalam</a:t>
            </a:r>
            <a:r>
              <a:rPr lang="en-US" dirty="0">
                <a:solidFill>
                  <a:srgbClr val="941C5B"/>
                </a:solidFill>
              </a:rPr>
              <a:t> </a:t>
            </a:r>
            <a:r>
              <a:rPr lang="en-US" dirty="0" err="1">
                <a:solidFill>
                  <a:srgbClr val="941C5B"/>
                </a:solidFill>
              </a:rPr>
              <a:t>Bisnis</a:t>
            </a:r>
            <a:endParaRPr lang="en-US" dirty="0">
              <a:solidFill>
                <a:srgbClr val="941C5B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B5664A-EA41-7C61-A01C-2002811239DA}"/>
              </a:ext>
            </a:extLst>
          </p:cNvPr>
          <p:cNvSpPr txBox="1">
            <a:spLocks noChangeArrowheads="1"/>
          </p:cNvSpPr>
          <p:nvPr/>
        </p:nvSpPr>
        <p:spPr>
          <a:xfrm>
            <a:off x="1389611" y="2133600"/>
            <a:ext cx="8382000" cy="4724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 err="1"/>
              <a:t>Mendukung</a:t>
            </a:r>
            <a:r>
              <a:rPr lang="en-US" sz="2800" b="1" dirty="0"/>
              <a:t> proses dan </a:t>
            </a:r>
            <a:r>
              <a:rPr lang="en-US" sz="2800" b="1" dirty="0" err="1"/>
              <a:t>operasi</a:t>
            </a:r>
            <a:r>
              <a:rPr lang="en-US" sz="2800" b="1" dirty="0"/>
              <a:t> </a:t>
            </a:r>
            <a:r>
              <a:rPr lang="en-US" sz="2800" b="1" dirty="0" err="1"/>
              <a:t>bisnis</a:t>
            </a:r>
            <a:endParaRPr lang="en-US" sz="2800" b="1" dirty="0"/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b="1" dirty="0"/>
              <a:t>	</a:t>
            </a:r>
            <a:r>
              <a:rPr lang="en-US" sz="2800" b="1" dirty="0" err="1"/>
              <a:t>Contoh</a:t>
            </a:r>
            <a:r>
              <a:rPr lang="en-US" sz="2800" b="1" dirty="0"/>
              <a:t> :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800" b="1" dirty="0" err="1"/>
              <a:t>Kebanyakan</a:t>
            </a:r>
            <a:r>
              <a:rPr lang="en-US" sz="2800" b="1" dirty="0"/>
              <a:t> </a:t>
            </a:r>
            <a:r>
              <a:rPr lang="en-US" sz="2800" b="1" dirty="0" err="1"/>
              <a:t>toko</a:t>
            </a:r>
            <a:r>
              <a:rPr lang="en-US" sz="2800" b="1" dirty="0"/>
              <a:t> </a:t>
            </a:r>
            <a:r>
              <a:rPr lang="en-US" sz="2800" b="1" dirty="0" err="1"/>
              <a:t>ritel</a:t>
            </a:r>
            <a:r>
              <a:rPr lang="en-US" sz="2800" b="1" dirty="0"/>
              <a:t> </a:t>
            </a:r>
            <a:r>
              <a:rPr lang="en-US" sz="2800" b="1" dirty="0" err="1"/>
              <a:t>kini</a:t>
            </a:r>
            <a:r>
              <a:rPr lang="en-US" sz="2800" b="1" dirty="0"/>
              <a:t> </a:t>
            </a:r>
            <a:r>
              <a:rPr lang="en-US" sz="2800" b="1" dirty="0" err="1"/>
              <a:t>menggunakan</a:t>
            </a:r>
            <a:r>
              <a:rPr lang="en-US" sz="2800" b="1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en-US" sz="2800" b="1" dirty="0" err="1"/>
              <a:t>berbasis</a:t>
            </a:r>
            <a:r>
              <a:rPr lang="en-US" sz="2800" b="1" dirty="0"/>
              <a:t> </a:t>
            </a:r>
            <a:r>
              <a:rPr lang="en-US" sz="2800" b="1" dirty="0" err="1"/>
              <a:t>komputer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membantu</a:t>
            </a:r>
            <a:r>
              <a:rPr lang="en-US" sz="2800" b="1" dirty="0"/>
              <a:t> </a:t>
            </a:r>
            <a:r>
              <a:rPr lang="en-US" sz="2800" b="1" dirty="0" err="1"/>
              <a:t>mereka</a:t>
            </a:r>
            <a:r>
              <a:rPr lang="en-US" sz="2800" b="1" dirty="0"/>
              <a:t> </a:t>
            </a:r>
            <a:r>
              <a:rPr lang="en-US" sz="2800" b="1" dirty="0" err="1"/>
              <a:t>mencatat</a:t>
            </a:r>
            <a:r>
              <a:rPr lang="en-US" sz="2800" b="1" dirty="0"/>
              <a:t> </a:t>
            </a:r>
            <a:r>
              <a:rPr lang="en-US" sz="2800" b="1" dirty="0" err="1"/>
              <a:t>pembelian</a:t>
            </a:r>
            <a:r>
              <a:rPr lang="en-US" sz="2800" b="1" dirty="0"/>
              <a:t> </a:t>
            </a:r>
            <a:r>
              <a:rPr lang="en-US" sz="2800" b="1" dirty="0" err="1"/>
              <a:t>pelanggan</a:t>
            </a:r>
            <a:r>
              <a:rPr lang="en-US" sz="2800" b="1" dirty="0"/>
              <a:t>, </a:t>
            </a:r>
            <a:r>
              <a:rPr lang="en-US" sz="2800" b="1" dirty="0" err="1"/>
              <a:t>menelusuri</a:t>
            </a:r>
            <a:r>
              <a:rPr lang="en-US" sz="2800" b="1" dirty="0"/>
              <a:t> </a:t>
            </a:r>
            <a:r>
              <a:rPr lang="en-US" sz="2800" b="1" dirty="0" err="1"/>
              <a:t>persediaan</a:t>
            </a:r>
            <a:r>
              <a:rPr lang="en-US" sz="2800" b="1" dirty="0"/>
              <a:t>, </a:t>
            </a:r>
            <a:r>
              <a:rPr lang="en-US" sz="2800" b="1" dirty="0" err="1"/>
              <a:t>membayar</a:t>
            </a:r>
            <a:r>
              <a:rPr lang="en-US" sz="2800" b="1" dirty="0"/>
              <a:t> </a:t>
            </a:r>
            <a:r>
              <a:rPr lang="en-US" sz="2800" b="1" dirty="0" err="1"/>
              <a:t>pegawai</a:t>
            </a:r>
            <a:r>
              <a:rPr lang="en-US" sz="2800" b="1" dirty="0"/>
              <a:t>, </a:t>
            </a:r>
            <a:r>
              <a:rPr lang="en-US" sz="2800" b="1" dirty="0" err="1"/>
              <a:t>membeli</a:t>
            </a:r>
            <a:r>
              <a:rPr lang="en-US" sz="2800" b="1" dirty="0"/>
              <a:t> </a:t>
            </a:r>
            <a:r>
              <a:rPr lang="en-US" sz="2800" b="1" dirty="0" err="1"/>
              <a:t>barang</a:t>
            </a:r>
            <a:r>
              <a:rPr lang="en-US" sz="2800" b="1" dirty="0"/>
              <a:t> </a:t>
            </a:r>
            <a:r>
              <a:rPr lang="en-US" sz="2800" b="1" dirty="0" err="1"/>
              <a:t>dagangan</a:t>
            </a:r>
            <a:r>
              <a:rPr lang="en-US" sz="2800" b="1" dirty="0"/>
              <a:t>, </a:t>
            </a:r>
            <a:r>
              <a:rPr lang="en-US" sz="2800" b="1" dirty="0" err="1"/>
              <a:t>serta</a:t>
            </a:r>
            <a:r>
              <a:rPr lang="en-US" sz="2800" b="1" dirty="0"/>
              <a:t> </a:t>
            </a:r>
            <a:r>
              <a:rPr lang="en-US" sz="2800" b="1" dirty="0" err="1"/>
              <a:t>mengevaluasi</a:t>
            </a:r>
            <a:r>
              <a:rPr lang="en-US" sz="2800" b="1" dirty="0"/>
              <a:t> </a:t>
            </a:r>
            <a:r>
              <a:rPr lang="en-US" sz="2800" b="1" dirty="0" err="1"/>
              <a:t>tren</a:t>
            </a:r>
            <a:r>
              <a:rPr lang="en-US" sz="2800" b="1" dirty="0"/>
              <a:t> </a:t>
            </a:r>
            <a:r>
              <a:rPr lang="en-US" sz="2800" b="1" dirty="0" err="1"/>
              <a:t>penjualan</a:t>
            </a:r>
            <a:r>
              <a:rPr lang="en-US" sz="2800" b="1" dirty="0"/>
              <a:t>.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800" b="1" dirty="0" err="1"/>
              <a:t>Operasi</a:t>
            </a:r>
            <a:r>
              <a:rPr lang="en-US" sz="2800" b="1" dirty="0"/>
              <a:t> </a:t>
            </a:r>
            <a:r>
              <a:rPr lang="en-US" sz="2800" b="1" dirty="0" err="1"/>
              <a:t>toko</a:t>
            </a:r>
            <a:r>
              <a:rPr lang="en-US" sz="2800" b="1" dirty="0"/>
              <a:t> </a:t>
            </a:r>
            <a:r>
              <a:rPr lang="en-US" sz="2800" b="1" dirty="0" err="1"/>
              <a:t>akan</a:t>
            </a:r>
            <a:r>
              <a:rPr lang="en-US" sz="2800" b="1" dirty="0"/>
              <a:t> </a:t>
            </a:r>
            <a:r>
              <a:rPr lang="en-US" sz="2800" b="1" dirty="0" err="1"/>
              <a:t>berhenti</a:t>
            </a:r>
            <a:r>
              <a:rPr lang="en-US" sz="2800" b="1" dirty="0"/>
              <a:t> </a:t>
            </a:r>
            <a:r>
              <a:rPr lang="en-US" sz="2800" b="1" dirty="0" err="1"/>
              <a:t>bila</a:t>
            </a:r>
            <a:r>
              <a:rPr lang="en-US" sz="2800" b="1" dirty="0"/>
              <a:t>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ada</a:t>
            </a:r>
            <a:r>
              <a:rPr lang="en-US" sz="2800" b="1" dirty="0"/>
              <a:t> </a:t>
            </a:r>
            <a:r>
              <a:rPr lang="en-US" sz="2800" b="1" dirty="0" err="1"/>
              <a:t>dukungan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SI </a:t>
            </a:r>
            <a:r>
              <a:rPr lang="en-US" sz="2800" b="1" dirty="0" err="1"/>
              <a:t>seperti</a:t>
            </a:r>
            <a:r>
              <a:rPr lang="en-US" sz="2800" b="1" dirty="0"/>
              <a:t> </a:t>
            </a:r>
            <a:r>
              <a:rPr lang="en-US" sz="2800" b="1" dirty="0" err="1"/>
              <a:t>ini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9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251602-AF43-A454-B979-A96ADF44DC64}"/>
              </a:ext>
            </a:extLst>
          </p:cNvPr>
          <p:cNvSpPr txBox="1">
            <a:spLocks noChangeArrowheads="1"/>
          </p:cNvSpPr>
          <p:nvPr/>
        </p:nvSpPr>
        <p:spPr>
          <a:xfrm>
            <a:off x="1248294" y="978131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Peran SI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A0CA67-FC80-D21B-45D1-E7C05FC0EAE7}"/>
              </a:ext>
            </a:extLst>
          </p:cNvPr>
          <p:cNvSpPr txBox="1">
            <a:spLocks noChangeArrowheads="1"/>
          </p:cNvSpPr>
          <p:nvPr/>
        </p:nvSpPr>
        <p:spPr>
          <a:xfrm>
            <a:off x="1248294" y="1816331"/>
            <a:ext cx="8382000" cy="4724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err="1"/>
              <a:t>Mendukung</a:t>
            </a:r>
            <a:r>
              <a:rPr lang="en-US" sz="3200" dirty="0"/>
              <a:t> </a:t>
            </a:r>
            <a:r>
              <a:rPr lang="en-US" sz="3200" dirty="0" err="1"/>
              <a:t>pengambilan</a:t>
            </a:r>
            <a:r>
              <a:rPr lang="en-US" sz="3200" dirty="0"/>
              <a:t> </a:t>
            </a:r>
            <a:r>
              <a:rPr lang="en-US" sz="3200" dirty="0" err="1"/>
              <a:t>keputusan</a:t>
            </a:r>
            <a:r>
              <a:rPr lang="en-US" sz="3200" dirty="0"/>
              <a:t> para </a:t>
            </a:r>
            <a:r>
              <a:rPr lang="en-US" sz="3200" dirty="0" err="1"/>
              <a:t>pegawai</a:t>
            </a:r>
            <a:r>
              <a:rPr lang="en-US" sz="3200" dirty="0"/>
              <a:t> dan </a:t>
            </a:r>
            <a:r>
              <a:rPr lang="en-US" sz="3200" dirty="0" err="1"/>
              <a:t>manajer</a:t>
            </a:r>
            <a:r>
              <a:rPr lang="en-US" sz="3200" dirty="0"/>
              <a:t> </a:t>
            </a:r>
            <a:r>
              <a:rPr lang="en-US" sz="3200" dirty="0" err="1"/>
              <a:t>nya</a:t>
            </a:r>
            <a:endParaRPr lang="en-US" sz="3200" dirty="0"/>
          </a:p>
          <a:p>
            <a:pPr>
              <a:buFont typeface="Monotype Sorts" pitchFamily="2" charset="2"/>
              <a:buNone/>
              <a:defRPr/>
            </a:pPr>
            <a:r>
              <a:rPr lang="en-US" sz="3200" dirty="0"/>
              <a:t>	</a:t>
            </a:r>
            <a:r>
              <a:rPr lang="en-US" sz="3200" dirty="0" err="1"/>
              <a:t>Contoh</a:t>
            </a:r>
            <a:r>
              <a:rPr lang="en-US" sz="3200" dirty="0"/>
              <a:t> :</a:t>
            </a:r>
          </a:p>
          <a:p>
            <a:pPr lvl="1">
              <a:buFontTx/>
              <a:buNone/>
              <a:defRPr/>
            </a:pPr>
            <a:r>
              <a:rPr lang="en-US" sz="3200" dirty="0"/>
              <a:t>Keputusan </a:t>
            </a:r>
            <a:r>
              <a:rPr lang="en-US" sz="3200" dirty="0" err="1"/>
              <a:t>mengenai</a:t>
            </a:r>
            <a:r>
              <a:rPr lang="en-US" sz="3200" dirty="0"/>
              <a:t> </a:t>
            </a:r>
            <a:r>
              <a:rPr lang="en-US" sz="3200" dirty="0" err="1"/>
              <a:t>lini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</a:t>
            </a:r>
            <a:r>
              <a:rPr lang="en-US" sz="3200" dirty="0" err="1"/>
              <a:t>dagangan</a:t>
            </a:r>
            <a:r>
              <a:rPr lang="en-US" sz="3200" dirty="0"/>
              <a:t> </a:t>
            </a: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perlu</a:t>
            </a:r>
            <a:r>
              <a:rPr lang="en-US" sz="3200" dirty="0"/>
              <a:t> </a:t>
            </a:r>
            <a:r>
              <a:rPr lang="en-US" sz="3200" dirty="0" err="1"/>
              <a:t>ditambah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dihentikan</a:t>
            </a:r>
            <a:r>
              <a:rPr lang="en-US" sz="3200" dirty="0"/>
              <a:t>.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mengenai</a:t>
            </a:r>
            <a:r>
              <a:rPr lang="en-US" sz="3200" dirty="0"/>
              <a:t> </a:t>
            </a:r>
            <a:r>
              <a:rPr lang="en-US" sz="3200" dirty="0" err="1"/>
              <a:t>jenis</a:t>
            </a:r>
            <a:r>
              <a:rPr lang="en-US" sz="3200" dirty="0"/>
              <a:t> </a:t>
            </a:r>
            <a:r>
              <a:rPr lang="en-US" sz="3200" dirty="0" err="1"/>
              <a:t>investasi</a:t>
            </a:r>
            <a:r>
              <a:rPr lang="en-US" sz="3200" dirty="0"/>
              <a:t> </a:t>
            </a:r>
            <a:r>
              <a:rPr lang="en-US" sz="3200" dirty="0" err="1"/>
              <a:t>apa</a:t>
            </a:r>
            <a:r>
              <a:rPr lang="en-US" sz="3200" dirty="0"/>
              <a:t> yang </a:t>
            </a:r>
            <a:r>
              <a:rPr lang="en-US" sz="3200" dirty="0" err="1"/>
              <a:t>dibutuhkan</a:t>
            </a:r>
            <a:r>
              <a:rPr lang="en-US" sz="3200" dirty="0"/>
              <a:t>. (</a:t>
            </a:r>
            <a:r>
              <a:rPr lang="en-US" sz="3200" dirty="0" err="1"/>
              <a:t>biasanya</a:t>
            </a:r>
            <a:r>
              <a:rPr lang="en-US" sz="3200" dirty="0"/>
              <a:t> </a:t>
            </a:r>
            <a:r>
              <a:rPr lang="en-US" sz="3200" dirty="0" err="1"/>
              <a:t>dibuat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berbasis</a:t>
            </a:r>
            <a:r>
              <a:rPr lang="en-US" sz="3200" dirty="0"/>
              <a:t> </a:t>
            </a:r>
            <a:r>
              <a:rPr lang="en-US" sz="3200" dirty="0" err="1"/>
              <a:t>komputer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38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{DEBFA835-800C-4F0B-A54F-9CD650FE3CAB}tf11437505_win32</Template>
  <TotalTime>130</TotalTime>
  <Words>1029</Words>
  <Application>Microsoft Office PowerPoint</Application>
  <PresentationFormat>Widescreen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Berlin Sans FB</vt:lpstr>
      <vt:lpstr>Calibri</vt:lpstr>
      <vt:lpstr>Century Gothic</vt:lpstr>
      <vt:lpstr>Georgia Pro Cond Light</vt:lpstr>
      <vt:lpstr>Monotype Sorts</vt:lpstr>
      <vt:lpstr>Speak Pro</vt:lpstr>
      <vt:lpstr>RetrospectVTI</vt:lpstr>
      <vt:lpstr>  Magister Manajemen Teknologi  SISTEM INFORMASI DALAM BISNIS</vt:lpstr>
      <vt:lpstr>Sub Pokok Bahasan</vt:lpstr>
      <vt:lpstr>PowerPoint Presentation</vt:lpstr>
      <vt:lpstr>PENDAHULUAN</vt:lpstr>
      <vt:lpstr>PENDAHULUAN</vt:lpstr>
      <vt:lpstr>Peranan SI dalam Bisnis</vt:lpstr>
      <vt:lpstr>PowerPoint Presentation</vt:lpstr>
      <vt:lpstr>PowerPoint Presentation</vt:lpstr>
      <vt:lpstr>PowerPoint Presentation</vt:lpstr>
      <vt:lpstr>PowerPoint Presentation</vt:lpstr>
      <vt:lpstr>Manfaat</vt:lpstr>
      <vt:lpstr>PowerPoint Presentation</vt:lpstr>
      <vt:lpstr>PowerPoint Presentation</vt:lpstr>
      <vt:lpstr>PowerPoint Presentation</vt:lpstr>
      <vt:lpstr>PowerPoint Presentation</vt:lpstr>
      <vt:lpstr>Peran e-bisnis dalam Bisnis</vt:lpstr>
      <vt:lpstr>Peran e-bisnis dalam Bisnis</vt:lpstr>
      <vt:lpstr>Peran e-bisnis dalam Bisnis</vt:lpstr>
      <vt:lpstr>Tren dalam SI</vt:lpstr>
      <vt:lpstr>PowerPoint Presentation</vt:lpstr>
      <vt:lpstr>PowerPoint Presentation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Magister Manajemen Teknologi  SISTEM INFORMASI DALAM BISNIS</dc:title>
  <dc:creator>Handoyo Widi</dc:creator>
  <cp:lastModifiedBy>Handoyo Widi</cp:lastModifiedBy>
  <cp:revision>1</cp:revision>
  <cp:lastPrinted>2023-03-17T09:42:53Z</cp:lastPrinted>
  <dcterms:created xsi:type="dcterms:W3CDTF">2023-03-17T09:10:34Z</dcterms:created>
  <dcterms:modified xsi:type="dcterms:W3CDTF">2023-03-17T11:21:15Z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