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4660"/>
  </p:normalViewPr>
  <p:slideViewPr>
    <p:cSldViewPr>
      <p:cViewPr>
        <p:scale>
          <a:sx n="110" d="100"/>
          <a:sy n="110" d="100"/>
        </p:scale>
        <p:origin x="336" y="-6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0070C0"/>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429000" y="3505200"/>
            <a:ext cx="5410200" cy="1676400"/>
          </a:xfrm>
        </p:spPr>
        <p:txBody>
          <a:bodyPr anchor="b"/>
          <a:lstStyle>
            <a:lvl1pPr>
              <a:defRPr cap="all" baseline="0">
                <a:solidFill>
                  <a:schemeClr val="tx1"/>
                </a:solidFill>
              </a:defRPr>
            </a:lvl1pPr>
          </a:lstStyle>
          <a:p>
            <a:r>
              <a:rPr kumimoji="0" lang="en-US"/>
              <a:t>Click to edit Master title style</a:t>
            </a:r>
            <a:endParaRPr kumimoji="0" lang="en-US" dirty="0"/>
          </a:p>
        </p:txBody>
      </p:sp>
      <p:sp>
        <p:nvSpPr>
          <p:cNvPr id="14" name="Rectangle 13"/>
          <p:cNvSpPr/>
          <p:nvPr/>
        </p:nvSpPr>
        <p:spPr>
          <a:xfrm>
            <a:off x="381000" y="6172200"/>
            <a:ext cx="876300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0" y="6172200"/>
            <a:ext cx="45720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Connector 17"/>
          <p:cNvCxnSpPr/>
          <p:nvPr/>
        </p:nvCxnSpPr>
        <p:spPr>
          <a:xfrm>
            <a:off x="0" y="6019800"/>
            <a:ext cx="914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wh.png"/>
          <p:cNvPicPr>
            <a:picLocks noChangeAspect="1"/>
          </p:cNvPicPr>
          <p:nvPr/>
        </p:nvPicPr>
        <p:blipFill>
          <a:blip r:embed="rId2" cstate="print"/>
          <a:stretch>
            <a:fillRect/>
          </a:stretch>
        </p:blipFill>
        <p:spPr>
          <a:xfrm>
            <a:off x="381000" y="3027676"/>
            <a:ext cx="2895600" cy="2839724"/>
          </a:xfrm>
          <a:prstGeom prst="rect">
            <a:avLst/>
          </a:prstGeom>
        </p:spPr>
      </p:pic>
      <p:sp>
        <p:nvSpPr>
          <p:cNvPr id="11" name="Date Placeholder 10"/>
          <p:cNvSpPr>
            <a:spLocks noGrp="1"/>
          </p:cNvSpPr>
          <p:nvPr>
            <p:ph type="dt" sz="half" idx="10"/>
          </p:nvPr>
        </p:nvSpPr>
        <p:spPr/>
        <p:txBody>
          <a:bodyPr/>
          <a:lstStyle/>
          <a:p>
            <a:fld id="{38B3A6C1-4A43-4205-8695-A67F44131150}" type="datetimeFigureOut">
              <a:rPr lang="en-US" smtClean="0"/>
              <a:pPr/>
              <a:t>3/8/2021</a:t>
            </a:fld>
            <a:endParaRPr lang="en-US"/>
          </a:p>
        </p:txBody>
      </p:sp>
      <p:sp>
        <p:nvSpPr>
          <p:cNvPr id="15" name="Footer Placeholder 14"/>
          <p:cNvSpPr>
            <a:spLocks noGrp="1"/>
          </p:cNvSpPr>
          <p:nvPr>
            <p:ph type="ftr" sz="quarter" idx="11"/>
          </p:nvPr>
        </p:nvSpPr>
        <p:spPr/>
        <p:txBody>
          <a:bodyPr/>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atin typeface="Myriad Pro Light" pitchFamily="34" charset="0"/>
              </a:defRPr>
            </a:lvl1pPr>
          </a:lstStyle>
          <a:p>
            <a:r>
              <a:rPr kumimoji="0" lang="en-US"/>
              <a:t>Click to edit Master title style</a:t>
            </a:r>
            <a:endParaRPr kumimoji="0" lang="en-US" dirty="0"/>
          </a:p>
        </p:txBody>
      </p:sp>
      <p:sp>
        <p:nvSpPr>
          <p:cNvPr id="5" name="Date Placeholder 4"/>
          <p:cNvSpPr>
            <a:spLocks noGrp="1"/>
          </p:cNvSpPr>
          <p:nvPr>
            <p:ph type="dt" sz="half" idx="10"/>
          </p:nvPr>
        </p:nvSpPr>
        <p:spPr/>
        <p:txBody>
          <a:bodyPr/>
          <a:lstStyle/>
          <a:p>
            <a:fld id="{38B3A6C1-4A43-4205-8695-A67F44131150}" type="datetimeFigureOut">
              <a:rPr lang="en-US" smtClean="0"/>
              <a:pPr/>
              <a:t>3/8/2021</a:t>
            </a:fld>
            <a:endParaRPr lang="en-US"/>
          </a:p>
        </p:txBody>
      </p:sp>
      <p:sp>
        <p:nvSpPr>
          <p:cNvPr id="6" name="Footer Placeholder 5"/>
          <p:cNvSpPr>
            <a:spLocks noGrp="1"/>
          </p:cNvSpPr>
          <p:nvPr>
            <p:ph type="ftr" sz="quarter" idx="11"/>
          </p:nvPr>
        </p:nvSpPr>
        <p:spPr/>
        <p:txBody>
          <a:bodyPr/>
          <a:lstStyle/>
          <a:p>
            <a:endParaRPr lang="en-US"/>
          </a:p>
        </p:txBody>
      </p:sp>
      <p:sp>
        <p:nvSpPr>
          <p:cNvPr id="3" name="Text Placeholder 2"/>
          <p:cNvSpPr>
            <a:spLocks noGrp="1"/>
          </p:cNvSpPr>
          <p:nvPr>
            <p:ph type="body" idx="2"/>
          </p:nvPr>
        </p:nvSpPr>
        <p:spPr>
          <a:xfrm>
            <a:off x="609600" y="1752600"/>
            <a:ext cx="1600200" cy="4343400"/>
          </a:xfrm>
          <a:prstGeom prst="rect">
            <a:avLst/>
          </a:prstGeom>
          <a:solidFill>
            <a:srgbClr val="0070C0"/>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b="0">
                <a:latin typeface="Myriad Pro"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Content Placeholder 7"/>
          <p:cNvSpPr>
            <a:spLocks noGrp="1"/>
          </p:cNvSpPr>
          <p:nvPr>
            <p:ph sz="quarter" idx="19"/>
          </p:nvPr>
        </p:nvSpPr>
        <p:spPr>
          <a:xfrm>
            <a:off x="2362200" y="1752600"/>
            <a:ext cx="6324600" cy="4343400"/>
          </a:xfrm>
          <a:prstGeom prst="rect">
            <a:avLst/>
          </a:prstGeom>
        </p:spPr>
        <p:txBody>
          <a:bodyPr/>
          <a:lstStyle>
            <a:lvl1pPr>
              <a:buClr>
                <a:srgbClr val="0070C0"/>
              </a:buClr>
              <a:buSzPct val="100000"/>
              <a:buFont typeface="Arial" pitchFamily="34" charset="0"/>
              <a:buChar char="•"/>
              <a:defRPr>
                <a:latin typeface="Myriad Pro" pitchFamily="34" charset="0"/>
              </a:defRPr>
            </a:lvl1pPr>
            <a:lvl2pPr>
              <a:buClr>
                <a:srgbClr val="0070C0"/>
              </a:buClr>
              <a:buFont typeface="Arial" pitchFamily="34" charset="0"/>
              <a:buChar char="•"/>
              <a:defRPr>
                <a:latin typeface="Myriad Pro" pitchFamily="34" charset="0"/>
              </a:defRPr>
            </a:lvl2pPr>
            <a:lvl3pPr>
              <a:buClr>
                <a:srgbClr val="0070C0"/>
              </a:buClr>
              <a:buSzPct val="75000"/>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8B3A6C1-4A43-4205-8695-A67F44131150}" type="datetimeFigureOut">
              <a:rPr lang="en-US" smtClean="0"/>
              <a:pPr/>
              <a:t>3/8/2021</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prstGeom prst="rect">
            <a:avLst/>
          </a:prstGeo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
        <p:nvSpPr>
          <p:cNvPr id="23" name="Rectangle 22"/>
          <p:cNvSpPr/>
          <p:nvPr/>
        </p:nvSpPr>
        <p:spPr>
          <a:xfrm>
            <a:off x="0" y="0"/>
            <a:ext cx="1447800" cy="4572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5486400"/>
            <a:ext cx="1447800" cy="1371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4"/>
          <p:cNvSpPr txBox="1">
            <a:spLocks/>
          </p:cNvSpPr>
          <p:nvPr/>
        </p:nvSpPr>
        <p:spPr>
          <a:xfrm>
            <a:off x="8610600" y="6248400"/>
            <a:ext cx="533400" cy="39687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4E67D7-2DE4-46D5-9B32-4AEC9D3318C2}"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Light" pitchFamily="34" charset="0"/>
              </a:defRPr>
            </a:lvl1pPr>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612648" y="1600200"/>
            <a:ext cx="8153400" cy="4526280"/>
          </a:xfrm>
          <a:prstGeom prst="rect">
            <a:avLst/>
          </a:prstGeom>
        </p:spPr>
        <p:txBody>
          <a:bodyPr vert="eaVert"/>
          <a:lstStyle>
            <a:lvl1pPr>
              <a:buClr>
                <a:srgbClr val="0070C0"/>
              </a:buClr>
              <a:buFont typeface="Arial" pitchFamily="34" charset="0"/>
              <a:buChar char="•"/>
              <a:defRPr>
                <a:latin typeface="Myriad Pro" pitchFamily="34" charset="0"/>
              </a:defRPr>
            </a:lvl1pPr>
            <a:lvl2pPr>
              <a:buClr>
                <a:srgbClr val="0070C0"/>
              </a:buClr>
              <a:buSzPct val="75000"/>
              <a:buFont typeface="Arial" pitchFamily="34" charset="0"/>
              <a:buChar char="•"/>
              <a:defRPr>
                <a:latin typeface="Myriad Pro" pitchFamily="34" charset="0"/>
              </a:defRPr>
            </a:lvl2pPr>
            <a:lvl3pPr>
              <a:buClr>
                <a:srgbClr val="0070C0"/>
              </a:buClr>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SzPct val="75000"/>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38B3A6C1-4A43-4205-8695-A67F44131150}"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lvl1pPr>
              <a:defRPr>
                <a:latin typeface="Myriad Pro Light"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a:xfrm>
            <a:off x="6553200" y="6248402"/>
            <a:ext cx="2209800" cy="365125"/>
          </a:xfrm>
        </p:spPr>
        <p:txBody>
          <a:bodyPr/>
          <a:lstStyle/>
          <a:p>
            <a:fld id="{38B3A6C1-4A43-4205-8695-A67F44131150}" type="datetimeFigureOut">
              <a:rPr lang="en-US" smtClean="0"/>
              <a:pPr/>
              <a:t>3/8/2021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0070C0"/>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 name="Vertical Text Placeholder 2"/>
          <p:cNvSpPr>
            <a:spLocks noGrp="1"/>
          </p:cNvSpPr>
          <p:nvPr>
            <p:ph type="body" orient="vert" idx="1"/>
          </p:nvPr>
        </p:nvSpPr>
        <p:spPr>
          <a:xfrm>
            <a:off x="0" y="609600"/>
            <a:ext cx="6019800" cy="5486400"/>
          </a:xfrm>
          <a:prstGeom prst="rect">
            <a:avLst/>
          </a:prstGeom>
        </p:spPr>
        <p:txBody>
          <a:bodyPr vert="eaVert"/>
          <a:lstStyle>
            <a:lvl1pPr>
              <a:buClr>
                <a:srgbClr val="0070C0"/>
              </a:buClr>
              <a:buFont typeface="Arial" pitchFamily="34" charset="0"/>
              <a:buChar char="•"/>
              <a:defRPr>
                <a:latin typeface="Myriad Pro" pitchFamily="34" charset="0"/>
              </a:defRPr>
            </a:lvl1pPr>
            <a:lvl2pPr>
              <a:buClr>
                <a:srgbClr val="0070C0"/>
              </a:buClr>
              <a:buSzPct val="75000"/>
              <a:buFont typeface="Arial" pitchFamily="34" charset="0"/>
              <a:buChar char="•"/>
              <a:defRPr>
                <a:latin typeface="Myriad Pro" pitchFamily="34" charset="0"/>
              </a:defRPr>
            </a:lvl2pPr>
            <a:lvl3pPr>
              <a:buClr>
                <a:srgbClr val="0070C0"/>
              </a:buClr>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SzPct val="75000"/>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Slide Number Placeholder 4"/>
          <p:cNvSpPr txBox="1">
            <a:spLocks/>
          </p:cNvSpPr>
          <p:nvPr/>
        </p:nvSpPr>
        <p:spPr>
          <a:xfrm>
            <a:off x="8610600" y="6248400"/>
            <a:ext cx="533400" cy="39687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4E67D7-2DE4-46D5-9B32-4AEC9D3318C2}"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1_Title Slide">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3733800"/>
            <a:ext cx="5181600" cy="1600200"/>
          </a:xfrm>
        </p:spPr>
        <p:txBody>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8B3A6C1-4A43-4205-8695-A67F44131150}"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BC2A1-88E2-4674-A95E-242EBD081991}" type="slidenum">
              <a:rPr lang="en-US" smtClean="0"/>
              <a:pPr/>
              <a:t>‹#›</a:t>
            </a:fld>
            <a:endParaRPr lang="en-US"/>
          </a:p>
        </p:txBody>
      </p:sp>
      <p:sp>
        <p:nvSpPr>
          <p:cNvPr id="8" name="Rectangle 7"/>
          <p:cNvSpPr/>
          <p:nvPr/>
        </p:nvSpPr>
        <p:spPr>
          <a:xfrm>
            <a:off x="0" y="6172200"/>
            <a:ext cx="914400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descr="wh.png"/>
          <p:cNvPicPr>
            <a:picLocks noChangeAspect="1"/>
          </p:cNvPicPr>
          <p:nvPr/>
        </p:nvPicPr>
        <p:blipFill>
          <a:blip r:embed="rId2" cstate="print"/>
          <a:stretch>
            <a:fillRect/>
          </a:stretch>
        </p:blipFill>
        <p:spPr>
          <a:xfrm>
            <a:off x="533400" y="3180076"/>
            <a:ext cx="2895600" cy="2839724"/>
          </a:xfrm>
          <a:prstGeom prst="rect">
            <a:avLst/>
          </a:prstGeom>
        </p:spPr>
      </p:pic>
      <p:sp>
        <p:nvSpPr>
          <p:cNvPr id="10" name="Date Placeholder 10"/>
          <p:cNvSpPr txBox="1">
            <a:spLocks/>
          </p:cNvSpPr>
          <p:nvPr/>
        </p:nvSpPr>
        <p:spPr>
          <a:xfrm>
            <a:off x="6248400" y="6400800"/>
            <a:ext cx="2667000" cy="365125"/>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fld id="{E62B3E01-F88B-47EF-8E88-546566C8D896}" type="datetimeFigureOut">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3/8/2021</a:t>
            </a:fld>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B3A6C1-4A43-4205-8695-A67F44131150}"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BC2A1-88E2-4674-A95E-242EBD0819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Light"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B3A6C1-4A43-4205-8695-A67F44131150}" type="datetimeFigureOut">
              <a:rPr lang="en-US" smtClean="0"/>
              <a:pPr/>
              <a:t>3/8/2021</a:t>
            </a:fld>
            <a:endParaRPr lang="en-US"/>
          </a:p>
        </p:txBody>
      </p:sp>
      <p:sp>
        <p:nvSpPr>
          <p:cNvPr id="4" name="Footer Placeholder 3"/>
          <p:cNvSpPr>
            <a:spLocks noGrp="1"/>
          </p:cNvSpPr>
          <p:nvPr>
            <p:ph type="ftr" sz="quarter" idx="11"/>
          </p:nvPr>
        </p:nvSpPr>
        <p:spPr/>
        <p:txBody>
          <a:bodyPr/>
          <a:lstStyle/>
          <a:p>
            <a:endParaRPr lang="en-US"/>
          </a:p>
        </p:txBody>
      </p:sp>
      <p:sp>
        <p:nvSpPr>
          <p:cNvPr id="9" name="Content Placeholder 7"/>
          <p:cNvSpPr>
            <a:spLocks noGrp="1"/>
          </p:cNvSpPr>
          <p:nvPr>
            <p:ph sz="quarter" idx="1"/>
          </p:nvPr>
        </p:nvSpPr>
        <p:spPr>
          <a:xfrm>
            <a:off x="609600" y="1676400"/>
            <a:ext cx="8153400" cy="4343400"/>
          </a:xfrm>
          <a:prstGeom prst="rect">
            <a:avLst/>
          </a:prstGeom>
        </p:spPr>
        <p:txBody>
          <a:bodyPr/>
          <a:lstStyle>
            <a:lvl1pPr>
              <a:buClr>
                <a:srgbClr val="0070C0"/>
              </a:buClr>
              <a:buSzPct val="100000"/>
              <a:buFont typeface="Arial" pitchFamily="34" charset="0"/>
              <a:buChar char="•"/>
              <a:defRPr>
                <a:latin typeface="Myriad Pro" pitchFamily="34" charset="0"/>
              </a:defRPr>
            </a:lvl1pPr>
            <a:lvl2pPr>
              <a:buClr>
                <a:srgbClr val="0070C0"/>
              </a:buClr>
              <a:buFont typeface="Arial" pitchFamily="34" charset="0"/>
              <a:buChar char="•"/>
              <a:defRPr sz="2400">
                <a:latin typeface="Myriad Pro" pitchFamily="34" charset="0"/>
              </a:defRPr>
            </a:lvl2pPr>
            <a:lvl3pPr>
              <a:buClr>
                <a:srgbClr val="0070C0"/>
              </a:buClr>
              <a:buSzPct val="75000"/>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2667000"/>
            <a:ext cx="7123113" cy="1673225"/>
          </a:xfrm>
          <a:prstGeom prst="rect">
            <a:avLst/>
          </a:prstGeom>
        </p:spPr>
        <p:txBody>
          <a:bodyPr anchor="t">
            <a:normAutofit/>
          </a:bodyPr>
          <a:lstStyle>
            <a:lvl1pPr marL="0" indent="0">
              <a:buNone/>
              <a:defRPr sz="4400">
                <a:solidFill>
                  <a:srgbClr val="0070C0"/>
                </a:solidFill>
                <a:latin typeface="Myriad Pro Light"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0" y="2438400"/>
            <a:ext cx="9144000" cy="15240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p:txBody>
          <a:bodyPr/>
          <a:lstStyle/>
          <a:p>
            <a:fld id="{38B3A6C1-4A43-4205-8695-A67F44131150}" type="datetimeFigureOut">
              <a:rPr lang="en-US" smtClean="0"/>
              <a:pPr/>
              <a:t>3/8/2021</a:t>
            </a:fld>
            <a:endParaRPr lang="en-US"/>
          </a:p>
        </p:txBody>
      </p:sp>
      <p:sp>
        <p:nvSpPr>
          <p:cNvPr id="14" name="Footer Placeholder 13"/>
          <p:cNvSpPr>
            <a:spLocks noGrp="1"/>
          </p:cNvSpPr>
          <p:nvPr>
            <p:ph type="ftr" sz="quarter" idx="12"/>
          </p:nvPr>
        </p:nvSpPr>
        <p:spPr/>
        <p:txBody>
          <a:bodyPr/>
          <a:lstStyle/>
          <a:p>
            <a:endParaRPr lang="en-US"/>
          </a:p>
        </p:txBody>
      </p:sp>
      <p:sp>
        <p:nvSpPr>
          <p:cNvPr id="8"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0" y="0"/>
            <a:ext cx="9144000" cy="259080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p:txBody>
          <a:bodyPr/>
          <a:lstStyle/>
          <a:p>
            <a:fld id="{38B3A6C1-4A43-4205-8695-A67F44131150}" type="datetimeFigureOut">
              <a:rPr lang="en-US" smtClean="0"/>
              <a:pPr/>
              <a:t>3/8/2021</a:t>
            </a:fld>
            <a:endParaRPr lang="en-US"/>
          </a:p>
        </p:txBody>
      </p:sp>
      <p:sp>
        <p:nvSpPr>
          <p:cNvPr id="14" name="Footer Placeholder 13"/>
          <p:cNvSpPr>
            <a:spLocks noGrp="1"/>
          </p:cNvSpPr>
          <p:nvPr>
            <p:ph type="ftr" sz="quarter" idx="12"/>
          </p:nvPr>
        </p:nvSpPr>
        <p:spPr/>
        <p:txBody>
          <a:bodyPr/>
          <a:lstStyle/>
          <a:p>
            <a:endParaRPr lang="en-US"/>
          </a:p>
        </p:txBody>
      </p:sp>
      <p:pic>
        <p:nvPicPr>
          <p:cNvPr id="10" name="Picture 9" descr="fb.png"/>
          <p:cNvPicPr>
            <a:picLocks noChangeAspect="1"/>
          </p:cNvPicPr>
          <p:nvPr/>
        </p:nvPicPr>
        <p:blipFill>
          <a:blip r:embed="rId2" cstate="print"/>
          <a:stretch>
            <a:fillRect/>
          </a:stretch>
        </p:blipFill>
        <p:spPr>
          <a:xfrm>
            <a:off x="990600" y="3352800"/>
            <a:ext cx="1293881" cy="1293881"/>
          </a:xfrm>
          <a:prstGeom prst="rect">
            <a:avLst/>
          </a:prstGeom>
        </p:spPr>
      </p:pic>
      <p:pic>
        <p:nvPicPr>
          <p:cNvPr id="11" name="Picture 10" descr="tw.png"/>
          <p:cNvPicPr>
            <a:picLocks noChangeAspect="1"/>
          </p:cNvPicPr>
          <p:nvPr/>
        </p:nvPicPr>
        <p:blipFill>
          <a:blip r:embed="rId3" cstate="print"/>
          <a:stretch>
            <a:fillRect/>
          </a:stretch>
        </p:blipFill>
        <p:spPr>
          <a:xfrm>
            <a:off x="1066800" y="5181600"/>
            <a:ext cx="1293881" cy="1293881"/>
          </a:xfrm>
          <a:prstGeom prst="rect">
            <a:avLst/>
          </a:prstGeom>
        </p:spPr>
      </p:pic>
      <p:sp>
        <p:nvSpPr>
          <p:cNvPr id="13" name="Text Placeholder 1"/>
          <p:cNvSpPr txBox="1">
            <a:spLocks/>
          </p:cNvSpPr>
          <p:nvPr/>
        </p:nvSpPr>
        <p:spPr>
          <a:xfrm>
            <a:off x="2438400" y="3505200"/>
            <a:ext cx="6324600" cy="1143000"/>
          </a:xfrm>
          <a:prstGeom prst="rect">
            <a:avLst/>
          </a:prstGeom>
        </p:spPr>
        <p:txBody>
          <a:bodyPr vert="horz" anchor="t">
            <a:normAutofit/>
          </a:bodyPr>
          <a:lstStyle/>
          <a:p>
            <a:r>
              <a:rPr lang="en-US" sz="2800" b="1" dirty="0">
                <a:solidFill>
                  <a:srgbClr val="0070C0"/>
                </a:solidFill>
                <a:latin typeface="Myriad Pro" pitchFamily="34" charset="0"/>
              </a:rPr>
              <a:t>Fan Page</a:t>
            </a:r>
            <a:endParaRPr lang="id-ID" sz="2800" b="1" dirty="0">
              <a:solidFill>
                <a:srgbClr val="0070C0"/>
              </a:solidFill>
              <a:latin typeface="Myriad Pro" pitchFamily="34" charset="0"/>
            </a:endParaRPr>
          </a:p>
          <a:p>
            <a:r>
              <a:rPr lang="en-US" sz="2800" dirty="0">
                <a:solidFill>
                  <a:srgbClr val="0070C0"/>
                </a:solidFill>
                <a:latin typeface="Myriad Pro" pitchFamily="34" charset="0"/>
              </a:rPr>
              <a:t>www.facebook.com/</a:t>
            </a:r>
            <a:r>
              <a:rPr lang="id-ID" sz="2800" dirty="0">
                <a:solidFill>
                  <a:srgbClr val="0070C0"/>
                </a:solidFill>
                <a:latin typeface="Myriad Pro" pitchFamily="34" charset="0"/>
              </a:rPr>
              <a:t>penerbit</a:t>
            </a:r>
            <a:r>
              <a:rPr lang="en-US" sz="2800" dirty="0">
                <a:solidFill>
                  <a:srgbClr val="0070C0"/>
                </a:solidFill>
                <a:latin typeface="Myriad Pro" pitchFamily="34" charset="0"/>
              </a:rPr>
              <a:t>.</a:t>
            </a:r>
            <a:r>
              <a:rPr lang="id-ID" sz="2800" dirty="0">
                <a:solidFill>
                  <a:srgbClr val="0070C0"/>
                </a:solidFill>
                <a:latin typeface="Myriad Pro" pitchFamily="34" charset="0"/>
              </a:rPr>
              <a:t>salemba</a:t>
            </a:r>
          </a:p>
        </p:txBody>
      </p:sp>
      <p:sp>
        <p:nvSpPr>
          <p:cNvPr id="15" name="Text Placeholder 1"/>
          <p:cNvSpPr txBox="1">
            <a:spLocks/>
          </p:cNvSpPr>
          <p:nvPr/>
        </p:nvSpPr>
        <p:spPr>
          <a:xfrm>
            <a:off x="2438400" y="5486400"/>
            <a:ext cx="6324600" cy="1143000"/>
          </a:xfrm>
          <a:prstGeom prst="rect">
            <a:avLst/>
          </a:prstGeom>
        </p:spPr>
        <p:txBody>
          <a:bodyPr vert="horz" anchor="t">
            <a:normAutofit/>
          </a:bodyPr>
          <a:lstStyle/>
          <a:p>
            <a:r>
              <a:rPr lang="id-ID" sz="2800" b="1" dirty="0">
                <a:solidFill>
                  <a:srgbClr val="0070C0"/>
                </a:solidFill>
                <a:latin typeface="Myriad Pro" pitchFamily="34" charset="0"/>
              </a:rPr>
              <a:t>Follow Us On</a:t>
            </a:r>
          </a:p>
          <a:p>
            <a:r>
              <a:rPr lang="id-ID" sz="2800" dirty="0">
                <a:solidFill>
                  <a:srgbClr val="0070C0"/>
                </a:solidFill>
                <a:latin typeface="Myriad Pro" pitchFamily="34" charset="0"/>
              </a:rPr>
              <a:t>@penerbitsalemba</a:t>
            </a:r>
          </a:p>
        </p:txBody>
      </p:sp>
      <p:pic>
        <p:nvPicPr>
          <p:cNvPr id="19" name="Picture 18" descr="ecommerce.png"/>
          <p:cNvPicPr>
            <a:picLocks noChangeAspect="1"/>
          </p:cNvPicPr>
          <p:nvPr/>
        </p:nvPicPr>
        <p:blipFill>
          <a:blip r:embed="rId4" cstate="print"/>
          <a:stretch>
            <a:fillRect/>
          </a:stretch>
        </p:blipFill>
        <p:spPr>
          <a:xfrm>
            <a:off x="381000" y="457200"/>
            <a:ext cx="8382000" cy="1729585"/>
          </a:xfrm>
          <a:prstGeom prst="rect">
            <a:avLst/>
          </a:prstGeom>
        </p:spPr>
      </p:pic>
      <p:cxnSp>
        <p:nvCxnSpPr>
          <p:cNvPr id="21" name="Straight Connector 20"/>
          <p:cNvCxnSpPr/>
          <p:nvPr/>
        </p:nvCxnSpPr>
        <p:spPr>
          <a:xfrm>
            <a:off x="2286000" y="1828800"/>
            <a:ext cx="6858000" cy="1588"/>
          </a:xfrm>
          <a:prstGeom prst="line">
            <a:avLst/>
          </a:prstGeom>
          <a:ln w="57150">
            <a:solidFill>
              <a:schemeClr val="bg1"/>
            </a:solidFill>
          </a:ln>
        </p:spPr>
        <p:style>
          <a:lnRef idx="1">
            <a:schemeClr val="accent2"/>
          </a:lnRef>
          <a:fillRef idx="0">
            <a:schemeClr val="accent2"/>
          </a:fillRef>
          <a:effectRef idx="0">
            <a:schemeClr val="accent2"/>
          </a:effectRef>
          <a:fontRef idx="minor">
            <a:schemeClr val="tx1"/>
          </a:fontRef>
        </p:style>
      </p:cxnSp>
      <p:sp>
        <p:nvSpPr>
          <p:cNvPr id="16"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Light" pitchFamily="34" charset="0"/>
              </a:defRPr>
            </a:lvl1pPr>
          </a:lstStyle>
          <a:p>
            <a:r>
              <a:rPr kumimoji="0" lang="en-US"/>
              <a:t>Click to edit Master title style</a:t>
            </a:r>
            <a:endParaRPr kumimoji="0" lang="en-US" dirty="0"/>
          </a:p>
        </p:txBody>
      </p:sp>
      <p:sp>
        <p:nvSpPr>
          <p:cNvPr id="8" name="Date Placeholder 7"/>
          <p:cNvSpPr>
            <a:spLocks noGrp="1"/>
          </p:cNvSpPr>
          <p:nvPr>
            <p:ph type="dt" sz="half" idx="15"/>
          </p:nvPr>
        </p:nvSpPr>
        <p:spPr/>
        <p:txBody>
          <a:bodyPr rtlCol="0"/>
          <a:lstStyle/>
          <a:p>
            <a:fld id="{38B3A6C1-4A43-4205-8695-A67F44131150}" type="datetimeFigureOut">
              <a:rPr lang="en-US" smtClean="0"/>
              <a:pPr/>
              <a:t>3/8/2021</a:t>
            </a:fld>
            <a:endParaRPr lang="en-US"/>
          </a:p>
        </p:txBody>
      </p:sp>
      <p:sp>
        <p:nvSpPr>
          <p:cNvPr id="12" name="Footer Placeholder 11"/>
          <p:cNvSpPr>
            <a:spLocks noGrp="1"/>
          </p:cNvSpPr>
          <p:nvPr>
            <p:ph type="ftr" sz="quarter" idx="17"/>
          </p:nvPr>
        </p:nvSpPr>
        <p:spPr/>
        <p:txBody>
          <a:bodyPr rtlCol="0"/>
          <a:lstStyle/>
          <a:p>
            <a:endParaRPr lang="en-US"/>
          </a:p>
        </p:txBody>
      </p:sp>
      <p:sp>
        <p:nvSpPr>
          <p:cNvPr id="14" name="Content Placeholder 7"/>
          <p:cNvSpPr>
            <a:spLocks noGrp="1"/>
          </p:cNvSpPr>
          <p:nvPr>
            <p:ph sz="quarter" idx="1"/>
          </p:nvPr>
        </p:nvSpPr>
        <p:spPr>
          <a:xfrm>
            <a:off x="609600" y="1600200"/>
            <a:ext cx="4114800" cy="4419600"/>
          </a:xfrm>
          <a:prstGeom prst="rect">
            <a:avLst/>
          </a:prstGeom>
        </p:spPr>
        <p:txBody>
          <a:bodyPr/>
          <a:lstStyle>
            <a:lvl1pPr>
              <a:buClr>
                <a:srgbClr val="0070C0"/>
              </a:buClr>
              <a:buSzPct val="100000"/>
              <a:buFont typeface="Arial" pitchFamily="34" charset="0"/>
              <a:buChar char="•"/>
              <a:defRPr>
                <a:latin typeface="Myriad Pro" pitchFamily="34" charset="0"/>
              </a:defRPr>
            </a:lvl1pPr>
            <a:lvl2pPr>
              <a:buClr>
                <a:srgbClr val="0070C0"/>
              </a:buClr>
              <a:buFont typeface="Arial" pitchFamily="34" charset="0"/>
              <a:buChar char="•"/>
              <a:defRPr>
                <a:latin typeface="Myriad Pro" pitchFamily="34" charset="0"/>
              </a:defRPr>
            </a:lvl2pPr>
            <a:lvl3pPr>
              <a:buClr>
                <a:srgbClr val="0070C0"/>
              </a:buClr>
              <a:buSzPct val="75000"/>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6" name="Content Placeholder 7"/>
          <p:cNvSpPr>
            <a:spLocks noGrp="1"/>
          </p:cNvSpPr>
          <p:nvPr>
            <p:ph sz="quarter" idx="18"/>
          </p:nvPr>
        </p:nvSpPr>
        <p:spPr>
          <a:xfrm>
            <a:off x="4876800" y="1600200"/>
            <a:ext cx="4114800" cy="4419600"/>
          </a:xfrm>
          <a:prstGeom prst="rect">
            <a:avLst/>
          </a:prstGeom>
        </p:spPr>
        <p:txBody>
          <a:bodyPr/>
          <a:lstStyle>
            <a:lvl1pPr>
              <a:buClr>
                <a:srgbClr val="0070C0"/>
              </a:buClr>
              <a:buSzPct val="100000"/>
              <a:buFont typeface="Arial" pitchFamily="34" charset="0"/>
              <a:buChar char="•"/>
              <a:defRPr>
                <a:latin typeface="Myriad Pro" pitchFamily="34" charset="0"/>
              </a:defRPr>
            </a:lvl1pPr>
            <a:lvl2pPr>
              <a:buClr>
                <a:srgbClr val="0070C0"/>
              </a:buClr>
              <a:buFont typeface="Arial" pitchFamily="34" charset="0"/>
              <a:buChar char="•"/>
              <a:defRPr>
                <a:latin typeface="Myriad Pro" pitchFamily="34" charset="0"/>
              </a:defRPr>
            </a:lvl2pPr>
            <a:lvl3pPr>
              <a:buClr>
                <a:srgbClr val="0070C0"/>
              </a:buClr>
              <a:buSzPct val="75000"/>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atin typeface="Myriad Pro Light" pitchFamily="34" charset="0"/>
              </a:defRPr>
            </a:lvl1pPr>
          </a:lstStyle>
          <a:p>
            <a:r>
              <a:rPr kumimoji="0" lang="en-US"/>
              <a:t>Click to edit Master title style</a:t>
            </a:r>
            <a:endParaRPr kumimoji="0" lang="en-US" dirty="0"/>
          </a:p>
        </p:txBody>
      </p:sp>
      <p:sp>
        <p:nvSpPr>
          <p:cNvPr id="10" name="Date Placeholder 9"/>
          <p:cNvSpPr>
            <a:spLocks noGrp="1"/>
          </p:cNvSpPr>
          <p:nvPr>
            <p:ph type="dt" sz="half" idx="15"/>
          </p:nvPr>
        </p:nvSpPr>
        <p:spPr/>
        <p:txBody>
          <a:bodyPr rtlCol="0"/>
          <a:lstStyle/>
          <a:p>
            <a:fld id="{38B3A6C1-4A43-4205-8695-A67F44131150}" type="datetimeFigureOut">
              <a:rPr lang="en-US" smtClean="0"/>
              <a:pPr/>
              <a:t>3/8/2021</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rgbClr val="0070C0"/>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1">
              <a:lumMod val="60000"/>
              <a:lumOff val="40000"/>
            </a:schemeClr>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7" name="Content Placeholder 7"/>
          <p:cNvSpPr>
            <a:spLocks noGrp="1"/>
          </p:cNvSpPr>
          <p:nvPr>
            <p:ph sz="quarter" idx="18"/>
          </p:nvPr>
        </p:nvSpPr>
        <p:spPr>
          <a:xfrm>
            <a:off x="609600" y="2438400"/>
            <a:ext cx="3886200" cy="3581400"/>
          </a:xfrm>
          <a:prstGeom prst="rect">
            <a:avLst/>
          </a:prstGeom>
        </p:spPr>
        <p:txBody>
          <a:bodyPr/>
          <a:lstStyle>
            <a:lvl1pPr>
              <a:buClr>
                <a:srgbClr val="0070C0"/>
              </a:buClr>
              <a:buSzPct val="100000"/>
              <a:buFont typeface="Arial" pitchFamily="34" charset="0"/>
              <a:buChar char="•"/>
              <a:defRPr>
                <a:latin typeface="Myriad Pro" pitchFamily="34" charset="0"/>
              </a:defRPr>
            </a:lvl1pPr>
            <a:lvl2pPr>
              <a:buClr>
                <a:srgbClr val="0070C0"/>
              </a:buClr>
              <a:buFont typeface="Arial" pitchFamily="34" charset="0"/>
              <a:buChar char="•"/>
              <a:defRPr>
                <a:latin typeface="Myriad Pro" pitchFamily="34" charset="0"/>
              </a:defRPr>
            </a:lvl2pPr>
            <a:lvl3pPr>
              <a:buClr>
                <a:srgbClr val="0070C0"/>
              </a:buClr>
              <a:buSzPct val="75000"/>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8" name="Content Placeholder 7"/>
          <p:cNvSpPr>
            <a:spLocks noGrp="1"/>
          </p:cNvSpPr>
          <p:nvPr>
            <p:ph sz="quarter" idx="19"/>
          </p:nvPr>
        </p:nvSpPr>
        <p:spPr>
          <a:xfrm>
            <a:off x="4800600" y="2438400"/>
            <a:ext cx="3886200" cy="3581400"/>
          </a:xfrm>
          <a:prstGeom prst="rect">
            <a:avLst/>
          </a:prstGeom>
        </p:spPr>
        <p:txBody>
          <a:bodyPr/>
          <a:lstStyle>
            <a:lvl1pPr>
              <a:buClr>
                <a:srgbClr val="0070C0"/>
              </a:buClr>
              <a:buSzPct val="100000"/>
              <a:buFont typeface="Arial" pitchFamily="34" charset="0"/>
              <a:buChar char="•"/>
              <a:defRPr>
                <a:latin typeface="Myriad Pro" pitchFamily="34" charset="0"/>
              </a:defRPr>
            </a:lvl1pPr>
            <a:lvl2pPr>
              <a:buClr>
                <a:srgbClr val="0070C0"/>
              </a:buClr>
              <a:buFont typeface="Arial" pitchFamily="34" charset="0"/>
              <a:buChar char="•"/>
              <a:defRPr>
                <a:latin typeface="Myriad Pro" pitchFamily="34" charset="0"/>
              </a:defRPr>
            </a:lvl2pPr>
            <a:lvl3pPr>
              <a:buClr>
                <a:srgbClr val="0070C0"/>
              </a:buClr>
              <a:buSzPct val="75000"/>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Light" pitchFamily="34" charset="0"/>
              </a:defRPr>
            </a:lvl1p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p>
            <a:fld id="{38B3A6C1-4A43-4205-8695-A67F44131150}" type="datetimeFigureOut">
              <a:rPr lang="en-US" smtClean="0"/>
              <a:pPr/>
              <a:t>3/8/2021</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3A6C1-4A43-4205-8695-A67F44131150}" type="datetimeFigureOut">
              <a:rPr lang="en-US" smtClean="0"/>
              <a:pPr/>
              <a:t>3/8/2021</a:t>
            </a:fld>
            <a:endParaRPr lang="en-US"/>
          </a:p>
        </p:txBody>
      </p:sp>
      <p:sp>
        <p:nvSpPr>
          <p:cNvPr id="3" name="Footer Placeholder 2"/>
          <p:cNvSpPr>
            <a:spLocks noGrp="1"/>
          </p:cNvSpPr>
          <p:nvPr>
            <p:ph type="ftr" sz="quarter" idx="11"/>
          </p:nvPr>
        </p:nvSpPr>
        <p:spPr/>
        <p:txBody>
          <a:bodyPr/>
          <a:lstStyle/>
          <a:p>
            <a:endParaRPr lang="en-US"/>
          </a:p>
        </p:txBody>
      </p:sp>
      <p:pic>
        <p:nvPicPr>
          <p:cNvPr id="5" name="Picture 4" descr="Untitled-2.png"/>
          <p:cNvPicPr>
            <a:picLocks noChangeAspect="1"/>
          </p:cNvPicPr>
          <p:nvPr/>
        </p:nvPicPr>
        <p:blipFill>
          <a:blip r:embed="rId2" cstate="print"/>
          <a:stretch>
            <a:fillRect/>
          </a:stretch>
        </p:blipFill>
        <p:spPr>
          <a:xfrm>
            <a:off x="7848600" y="304800"/>
            <a:ext cx="854726" cy="838200"/>
          </a:xfrm>
          <a:prstGeom prst="rect">
            <a:avLst/>
          </a:prstGeom>
        </p:spPr>
      </p:pic>
      <p:sp>
        <p:nvSpPr>
          <p:cNvPr id="7" name="Slide Number Placeholder 4"/>
          <p:cNvSpPr txBox="1">
            <a:spLocks/>
          </p:cNvSpPr>
          <p:nvPr/>
        </p:nvSpPr>
        <p:spPr>
          <a:xfrm>
            <a:off x="8610600" y="6248400"/>
            <a:ext cx="533400" cy="39687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4E67D7-2DE4-46D5-9B32-4AEC9D3318C2}"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Content Placeholder 5" descr="1111.jpg"/>
          <p:cNvPicPr>
            <a:picLocks noChangeAspect="1"/>
          </p:cNvPicPr>
          <p:nvPr/>
        </p:nvPicPr>
        <p:blipFill>
          <a:blip r:embed="rId3" cstate="print"/>
          <a:stretch>
            <a:fillRect/>
          </a:stretch>
        </p:blipFill>
        <p:spPr>
          <a:xfrm>
            <a:off x="0" y="1162050"/>
            <a:ext cx="9144000" cy="4248150"/>
          </a:xfrm>
          <a:prstGeom prst="rect">
            <a:avLst/>
          </a:prstGeom>
        </p:spPr>
      </p:pic>
      <p:pic>
        <p:nvPicPr>
          <p:cNvPr id="10" name="Picture 9" descr="fax.png"/>
          <p:cNvPicPr>
            <a:picLocks noChangeAspect="1"/>
          </p:cNvPicPr>
          <p:nvPr/>
        </p:nvPicPr>
        <p:blipFill>
          <a:blip r:embed="rId4" cstate="print"/>
          <a:stretch>
            <a:fillRect/>
          </a:stretch>
        </p:blipFill>
        <p:spPr>
          <a:xfrm>
            <a:off x="5105400" y="6168922"/>
            <a:ext cx="536678" cy="536678"/>
          </a:xfrm>
          <a:prstGeom prst="rect">
            <a:avLst/>
          </a:prstGeom>
        </p:spPr>
      </p:pic>
      <p:pic>
        <p:nvPicPr>
          <p:cNvPr id="11" name="Picture 10" descr="hom e.png"/>
          <p:cNvPicPr>
            <a:picLocks noChangeAspect="1"/>
          </p:cNvPicPr>
          <p:nvPr/>
        </p:nvPicPr>
        <p:blipFill>
          <a:blip r:embed="rId5" cstate="print"/>
          <a:stretch>
            <a:fillRect/>
          </a:stretch>
        </p:blipFill>
        <p:spPr>
          <a:xfrm>
            <a:off x="762000" y="5486400"/>
            <a:ext cx="536678" cy="536678"/>
          </a:xfrm>
          <a:prstGeom prst="rect">
            <a:avLst/>
          </a:prstGeom>
        </p:spPr>
      </p:pic>
      <p:pic>
        <p:nvPicPr>
          <p:cNvPr id="12" name="Picture 11" descr="mail.png"/>
          <p:cNvPicPr>
            <a:picLocks noChangeAspect="1"/>
          </p:cNvPicPr>
          <p:nvPr/>
        </p:nvPicPr>
        <p:blipFill>
          <a:blip r:embed="rId6" cstate="print"/>
          <a:stretch>
            <a:fillRect/>
          </a:stretch>
        </p:blipFill>
        <p:spPr>
          <a:xfrm>
            <a:off x="762000" y="6168922"/>
            <a:ext cx="536678" cy="536678"/>
          </a:xfrm>
          <a:prstGeom prst="rect">
            <a:avLst/>
          </a:prstGeom>
        </p:spPr>
      </p:pic>
      <p:pic>
        <p:nvPicPr>
          <p:cNvPr id="13" name="Picture 12" descr="phone.png"/>
          <p:cNvPicPr>
            <a:picLocks noChangeAspect="1"/>
          </p:cNvPicPr>
          <p:nvPr/>
        </p:nvPicPr>
        <p:blipFill>
          <a:blip r:embed="rId7" cstate="print"/>
          <a:stretch>
            <a:fillRect/>
          </a:stretch>
        </p:blipFill>
        <p:spPr>
          <a:xfrm>
            <a:off x="5105400" y="5486400"/>
            <a:ext cx="536678" cy="536678"/>
          </a:xfrm>
          <a:prstGeom prst="rect">
            <a:avLst/>
          </a:prstGeom>
        </p:spPr>
      </p:pic>
      <p:sp>
        <p:nvSpPr>
          <p:cNvPr id="14" name="TextBox 13"/>
          <p:cNvSpPr txBox="1"/>
          <p:nvPr/>
        </p:nvSpPr>
        <p:spPr>
          <a:xfrm>
            <a:off x="1371600" y="5486400"/>
            <a:ext cx="3375283" cy="646331"/>
          </a:xfrm>
          <a:prstGeom prst="rect">
            <a:avLst/>
          </a:prstGeom>
          <a:noFill/>
        </p:spPr>
        <p:txBody>
          <a:bodyPr wrap="none" rtlCol="0">
            <a:spAutoFit/>
          </a:bodyPr>
          <a:lstStyle/>
          <a:p>
            <a:r>
              <a:rPr lang="id-ID" dirty="0">
                <a:latin typeface="Myriad Pro" pitchFamily="34" charset="0"/>
              </a:rPr>
              <a:t>Jl. Raya Lenteng Agung No. 101 </a:t>
            </a:r>
          </a:p>
          <a:p>
            <a:r>
              <a:rPr lang="id-ID" dirty="0">
                <a:latin typeface="Myriad Pro" pitchFamily="34" charset="0"/>
              </a:rPr>
              <a:t>Jagakarsa</a:t>
            </a:r>
            <a:r>
              <a:rPr lang="en-US" dirty="0">
                <a:latin typeface="Myriad Pro" pitchFamily="34" charset="0"/>
              </a:rPr>
              <a:t>, </a:t>
            </a:r>
            <a:r>
              <a:rPr lang="id-ID" dirty="0">
                <a:latin typeface="Myriad Pro" pitchFamily="34" charset="0"/>
              </a:rPr>
              <a:t>Jakarta Selatan 12610</a:t>
            </a:r>
          </a:p>
        </p:txBody>
      </p:sp>
      <p:sp>
        <p:nvSpPr>
          <p:cNvPr id="15" name="TextBox 14"/>
          <p:cNvSpPr txBox="1"/>
          <p:nvPr/>
        </p:nvSpPr>
        <p:spPr>
          <a:xfrm>
            <a:off x="1371600" y="6260068"/>
            <a:ext cx="2834109" cy="369332"/>
          </a:xfrm>
          <a:prstGeom prst="rect">
            <a:avLst/>
          </a:prstGeom>
          <a:noFill/>
        </p:spPr>
        <p:txBody>
          <a:bodyPr wrap="none" rtlCol="0">
            <a:spAutoFit/>
          </a:bodyPr>
          <a:lstStyle/>
          <a:p>
            <a:r>
              <a:rPr lang="en-US" dirty="0">
                <a:latin typeface="Myriad Pro" pitchFamily="34" charset="0"/>
              </a:rPr>
              <a:t>info@penerbitsalemba.com</a:t>
            </a:r>
            <a:endParaRPr lang="id-ID" dirty="0">
              <a:latin typeface="Myriad Pro" pitchFamily="34" charset="0"/>
            </a:endParaRPr>
          </a:p>
        </p:txBody>
      </p:sp>
      <p:sp>
        <p:nvSpPr>
          <p:cNvPr id="16" name="TextBox 15"/>
          <p:cNvSpPr txBox="1"/>
          <p:nvPr/>
        </p:nvSpPr>
        <p:spPr>
          <a:xfrm>
            <a:off x="5692517" y="5574268"/>
            <a:ext cx="1826141" cy="369332"/>
          </a:xfrm>
          <a:prstGeom prst="rect">
            <a:avLst/>
          </a:prstGeom>
          <a:noFill/>
        </p:spPr>
        <p:txBody>
          <a:bodyPr wrap="none" rtlCol="0">
            <a:spAutoFit/>
          </a:bodyPr>
          <a:lstStyle/>
          <a:p>
            <a:r>
              <a:rPr lang="id-ID" dirty="0">
                <a:latin typeface="Myriad Pro" pitchFamily="34" charset="0"/>
              </a:rPr>
              <a:t>+62 21 781 86 16</a:t>
            </a:r>
          </a:p>
        </p:txBody>
      </p:sp>
      <p:sp>
        <p:nvSpPr>
          <p:cNvPr id="17" name="TextBox 16"/>
          <p:cNvSpPr txBox="1"/>
          <p:nvPr/>
        </p:nvSpPr>
        <p:spPr>
          <a:xfrm>
            <a:off x="5692517" y="6260068"/>
            <a:ext cx="2635658" cy="369332"/>
          </a:xfrm>
          <a:prstGeom prst="rect">
            <a:avLst/>
          </a:prstGeom>
          <a:noFill/>
        </p:spPr>
        <p:txBody>
          <a:bodyPr wrap="none" rtlCol="0">
            <a:spAutoFit/>
          </a:bodyPr>
          <a:lstStyle/>
          <a:p>
            <a:r>
              <a:rPr lang="id-ID" dirty="0">
                <a:latin typeface="Myriad Pro" pitchFamily="34" charset="0"/>
              </a:rPr>
              <a:t>+62 21 7818470/7818486</a:t>
            </a:r>
          </a:p>
        </p:txBody>
      </p:sp>
      <p:sp>
        <p:nvSpPr>
          <p:cNvPr id="19"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_Blank">
    <p:bg>
      <p:bgPr>
        <a:solidFill>
          <a:srgbClr val="0070C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3A6C1-4A43-4205-8695-A67F44131150}" type="datetimeFigureOut">
              <a:rPr lang="en-US" smtClean="0"/>
              <a:pPr/>
              <a:t>3/8/2021</a:t>
            </a:fld>
            <a:endParaRPr lang="en-US"/>
          </a:p>
        </p:txBody>
      </p:sp>
      <p:sp>
        <p:nvSpPr>
          <p:cNvPr id="3" name="Footer Placeholder 2"/>
          <p:cNvSpPr>
            <a:spLocks noGrp="1"/>
          </p:cNvSpPr>
          <p:nvPr>
            <p:ph type="ftr" sz="quarter" idx="11"/>
          </p:nvPr>
        </p:nvSpPr>
        <p:spPr/>
        <p:txBody>
          <a:bodyPr/>
          <a:lstStyle/>
          <a:p>
            <a:endParaRPr lang="en-US"/>
          </a:p>
        </p:txBody>
      </p:sp>
      <p:pic>
        <p:nvPicPr>
          <p:cNvPr id="5" name="Picture 4" descr="Untitled-2.png"/>
          <p:cNvPicPr>
            <a:picLocks noChangeAspect="1"/>
          </p:cNvPicPr>
          <p:nvPr/>
        </p:nvPicPr>
        <p:blipFill>
          <a:blip r:embed="rId2" cstate="print"/>
          <a:stretch>
            <a:fillRect/>
          </a:stretch>
        </p:blipFill>
        <p:spPr>
          <a:xfrm>
            <a:off x="7848600" y="304800"/>
            <a:ext cx="854726" cy="838200"/>
          </a:xfrm>
          <a:prstGeom prst="rect">
            <a:avLst/>
          </a:prstGeom>
        </p:spPr>
      </p:pic>
      <p:sp>
        <p:nvSpPr>
          <p:cNvPr id="6" name="Title 1"/>
          <p:cNvSpPr>
            <a:spLocks noGrp="1"/>
          </p:cNvSpPr>
          <p:nvPr>
            <p:ph type="title"/>
          </p:nvPr>
        </p:nvSpPr>
        <p:spPr>
          <a:xfrm>
            <a:off x="609600" y="273050"/>
            <a:ext cx="8077200" cy="869950"/>
          </a:xfrm>
        </p:spPr>
        <p:txBody>
          <a:bodyPr anchor="ctr"/>
          <a:lstStyle>
            <a:lvl1pPr algn="l">
              <a:buNone/>
              <a:defRPr sz="4400" b="0">
                <a:latin typeface="Myriad Pro" pitchFamily="34" charset="0"/>
              </a:defRPr>
            </a:lvl1pPr>
          </a:lstStyle>
          <a:p>
            <a:r>
              <a:rPr kumimoji="0" lang="en-US"/>
              <a:t>Click to edit Master title style</a:t>
            </a:r>
            <a:endParaRPr kumimoji="0" lang="en-US" dirty="0"/>
          </a:p>
        </p:txBody>
      </p:sp>
      <p:sp>
        <p:nvSpPr>
          <p:cNvPr id="7" name="Slide Number Placeholder 4"/>
          <p:cNvSpPr txBox="1">
            <a:spLocks/>
          </p:cNvSpPr>
          <p:nvPr/>
        </p:nvSpPr>
        <p:spPr>
          <a:xfrm>
            <a:off x="8610600" y="6248400"/>
            <a:ext cx="533400" cy="39687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4E67D7-2DE4-46D5-9B32-4AEC9D3318C2}"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956267" y="2644170"/>
            <a:ext cx="7231467" cy="1569660"/>
          </a:xfrm>
          <a:prstGeom prst="rect">
            <a:avLst/>
          </a:prstGeom>
          <a:noFill/>
        </p:spPr>
        <p:txBody>
          <a:bodyPr wrap="none" rtlCol="0">
            <a:spAutoFit/>
          </a:bodyPr>
          <a:lstStyle/>
          <a:p>
            <a:r>
              <a:rPr lang="en-US" sz="9600" dirty="0">
                <a:solidFill>
                  <a:schemeClr val="bg1"/>
                </a:solidFill>
              </a:rPr>
              <a:t>TERIMA KASIH</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8B3A6C1-4A43-4205-8695-A67F44131150}" type="datetimeFigureOut">
              <a:rPr lang="en-US" smtClean="0"/>
              <a:pPr/>
              <a:t>3/8/2021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Untitled-2.png"/>
          <p:cNvPicPr>
            <a:picLocks noChangeAspect="1"/>
          </p:cNvPicPr>
          <p:nvPr/>
        </p:nvPicPr>
        <p:blipFill>
          <a:blip r:embed="rId17" cstate="print"/>
          <a:stretch>
            <a:fillRect/>
          </a:stretch>
        </p:blipFill>
        <p:spPr>
          <a:xfrm>
            <a:off x="7848600" y="304800"/>
            <a:ext cx="854726" cy="838200"/>
          </a:xfrm>
          <a:prstGeom prst="rect">
            <a:avLst/>
          </a:prstGeom>
        </p:spPr>
      </p:pic>
      <p:sp>
        <p:nvSpPr>
          <p:cNvPr id="12"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
        <p:nvSpPr>
          <p:cNvPr id="18" name="Text Placeholder 17"/>
          <p:cNvSpPr>
            <a:spLocks noGrp="1"/>
          </p:cNvSpPr>
          <p:nvPr>
            <p:ph type="body" idx="1"/>
          </p:nvPr>
        </p:nvSpPr>
        <p:spPr>
          <a:xfrm>
            <a:off x="609600" y="1600200"/>
            <a:ext cx="8229600" cy="4525963"/>
          </a:xfrm>
          <a:prstGeom prst="rect">
            <a:avLst/>
          </a:prstGeom>
        </p:spPr>
        <p:txBody>
          <a:bodyPr vert="horz" lIns="91440" tIns="45720" rIns="91440" bIns="45720" rtlCol="0">
            <a:normAutofit/>
          </a:bodyPr>
          <a:lstStyle/>
          <a:p>
            <a:pPr marL="320040" marR="0" lvl="0" indent="-320040" algn="l" defTabSz="914400" rtl="0" eaLnBrk="1" fontAlgn="auto" latinLnBrk="0" hangingPunct="1">
              <a:lnSpc>
                <a:spcPct val="100000"/>
              </a:lnSpc>
              <a:spcBef>
                <a:spcPts val="700"/>
              </a:spcBef>
              <a:spcAft>
                <a:spcPts val="0"/>
              </a:spcAft>
              <a:buClr>
                <a:srgbClr val="0070C0"/>
              </a:buClr>
              <a:buSzPct val="100000"/>
              <a:buFont typeface="Arial" pitchFamily="34" charset="0"/>
              <a:buChar char="•"/>
              <a:tabLst/>
              <a:defRPr/>
            </a:pPr>
            <a:r>
              <a:rPr kumimoji="0" lang="en-US" sz="2900" b="0" i="0" u="none" strike="noStrike" kern="1200" cap="none" spc="0" normalizeH="0" baseline="0" noProof="0">
                <a:ln>
                  <a:noFill/>
                </a:ln>
                <a:solidFill>
                  <a:schemeClr val="tx1"/>
                </a:solidFill>
                <a:effectLst/>
                <a:uLnTx/>
                <a:uFillTx/>
                <a:latin typeface="Myriad Pro" pitchFamily="34" charset="0"/>
                <a:ea typeface="+mn-ea"/>
                <a:cs typeface="+mn-cs"/>
              </a:rPr>
              <a:t>Click to edit Master text styles</a:t>
            </a:r>
          </a:p>
          <a:p>
            <a:pPr marL="320040" marR="0" lvl="1" indent="-320040" algn="l" defTabSz="914400" rtl="0" eaLnBrk="1" fontAlgn="auto" latinLnBrk="0" hangingPunct="1">
              <a:lnSpc>
                <a:spcPct val="100000"/>
              </a:lnSpc>
              <a:spcBef>
                <a:spcPts val="700"/>
              </a:spcBef>
              <a:spcAft>
                <a:spcPts val="0"/>
              </a:spcAft>
              <a:buClr>
                <a:srgbClr val="0070C0"/>
              </a:buClr>
              <a:buSzPct val="100000"/>
              <a:buFont typeface="Arial" pitchFamily="34" charset="0"/>
              <a:buChar char="•"/>
              <a:tabLst/>
              <a:defRPr/>
            </a:pPr>
            <a:r>
              <a:rPr kumimoji="0" lang="en-US" sz="2900" b="0" i="0" u="none" strike="noStrike" kern="1200" cap="none" spc="0" normalizeH="0" baseline="0" noProof="0">
                <a:ln>
                  <a:noFill/>
                </a:ln>
                <a:solidFill>
                  <a:schemeClr val="tx1"/>
                </a:solidFill>
                <a:effectLst/>
                <a:uLnTx/>
                <a:uFillTx/>
                <a:latin typeface="Myriad Pro" pitchFamily="34" charset="0"/>
                <a:ea typeface="+mn-ea"/>
                <a:cs typeface="+mn-cs"/>
              </a:rPr>
              <a:t>Second level</a:t>
            </a:r>
          </a:p>
          <a:p>
            <a:pPr marL="320040" marR="0" lvl="2" indent="-320040" algn="l" defTabSz="914400" rtl="0" eaLnBrk="1" fontAlgn="auto" latinLnBrk="0" hangingPunct="1">
              <a:lnSpc>
                <a:spcPct val="100000"/>
              </a:lnSpc>
              <a:spcBef>
                <a:spcPts val="700"/>
              </a:spcBef>
              <a:spcAft>
                <a:spcPts val="0"/>
              </a:spcAft>
              <a:buClr>
                <a:srgbClr val="0070C0"/>
              </a:buClr>
              <a:buSzPct val="100000"/>
              <a:buFont typeface="Arial" pitchFamily="34" charset="0"/>
              <a:buChar char="•"/>
              <a:tabLst/>
              <a:defRPr/>
            </a:pPr>
            <a:r>
              <a:rPr kumimoji="0" lang="en-US" sz="2900" b="0" i="0" u="none" strike="noStrike" kern="1200" cap="none" spc="0" normalizeH="0" baseline="0" noProof="0">
                <a:ln>
                  <a:noFill/>
                </a:ln>
                <a:solidFill>
                  <a:schemeClr val="tx1"/>
                </a:solidFill>
                <a:effectLst/>
                <a:uLnTx/>
                <a:uFillTx/>
                <a:latin typeface="Myriad Pro" pitchFamily="34" charset="0"/>
                <a:ea typeface="+mn-ea"/>
                <a:cs typeface="+mn-cs"/>
              </a:rPr>
              <a:t>Third level</a:t>
            </a:r>
          </a:p>
          <a:p>
            <a:pPr marL="320040" marR="0" lvl="3" indent="-320040" algn="l" defTabSz="914400" rtl="0" eaLnBrk="1" fontAlgn="auto" latinLnBrk="0" hangingPunct="1">
              <a:lnSpc>
                <a:spcPct val="100000"/>
              </a:lnSpc>
              <a:spcBef>
                <a:spcPts val="700"/>
              </a:spcBef>
              <a:spcAft>
                <a:spcPts val="0"/>
              </a:spcAft>
              <a:buClr>
                <a:srgbClr val="0070C0"/>
              </a:buClr>
              <a:buSzPct val="100000"/>
              <a:buFont typeface="Arial" pitchFamily="34" charset="0"/>
              <a:buChar char="•"/>
              <a:tabLst/>
              <a:defRPr/>
            </a:pPr>
            <a:r>
              <a:rPr kumimoji="0" lang="en-US" sz="2900" b="0" i="0" u="none" strike="noStrike" kern="1200" cap="none" spc="0" normalizeH="0" baseline="0" noProof="0">
                <a:ln>
                  <a:noFill/>
                </a:ln>
                <a:solidFill>
                  <a:schemeClr val="tx1"/>
                </a:solidFill>
                <a:effectLst/>
                <a:uLnTx/>
                <a:uFillTx/>
                <a:latin typeface="Myriad Pro" pitchFamily="34" charset="0"/>
                <a:ea typeface="+mn-ea"/>
                <a:cs typeface="+mn-cs"/>
              </a:rPr>
              <a:t>Fourth level</a:t>
            </a:r>
          </a:p>
          <a:p>
            <a:pPr marL="320040" marR="0" lvl="4" indent="-320040" algn="l" defTabSz="914400" rtl="0" eaLnBrk="1" fontAlgn="auto" latinLnBrk="0" hangingPunct="1">
              <a:lnSpc>
                <a:spcPct val="100000"/>
              </a:lnSpc>
              <a:spcBef>
                <a:spcPts val="700"/>
              </a:spcBef>
              <a:spcAft>
                <a:spcPts val="0"/>
              </a:spcAft>
              <a:buClr>
                <a:srgbClr val="0070C0"/>
              </a:buClr>
              <a:buSzPct val="100000"/>
              <a:buFont typeface="Arial" pitchFamily="34" charset="0"/>
              <a:buChar char="•"/>
              <a:tabLst/>
              <a:defRPr/>
            </a:pPr>
            <a:r>
              <a:rPr kumimoji="0" lang="en-US" sz="2900" b="0" i="0" u="none" strike="noStrike" kern="1200" cap="none" spc="0" normalizeH="0" baseline="0" noProof="0">
                <a:ln>
                  <a:noFill/>
                </a:ln>
                <a:solidFill>
                  <a:schemeClr val="tx1"/>
                </a:solidFill>
                <a:effectLst/>
                <a:uLnTx/>
                <a:uFillTx/>
                <a:latin typeface="Myriad Pro" pitchFamily="34" charset="0"/>
                <a:ea typeface="+mn-ea"/>
                <a:cs typeface="+mn-cs"/>
              </a:rPr>
              <a:t>Fifth level</a:t>
            </a:r>
            <a:endParaRPr kumimoji="0" lang="en-US" sz="2000" b="0" i="0" u="none" strike="noStrike" kern="1200" cap="none" spc="0" normalizeH="0" baseline="0" noProof="0" dirty="0">
              <a:ln>
                <a:noFill/>
              </a:ln>
              <a:solidFill>
                <a:schemeClr val="tx1"/>
              </a:solidFill>
              <a:effectLst/>
              <a:uLnTx/>
              <a:uFillTx/>
              <a:latin typeface="Myriad Pro"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 id="2147483673" r:id="rId12"/>
    <p:sldLayoutId id="2147483674" r:id="rId13"/>
    <p:sldLayoutId id="2147483675" r:id="rId14"/>
    <p:sldLayoutId id="2147483676" r:id="rId15"/>
  </p:sldLayoutIdLst>
  <p:txStyles>
    <p:titleStyle>
      <a:lvl1pPr algn="l" rtl="0" eaLnBrk="1" latinLnBrk="0" hangingPunct="1">
        <a:spcBef>
          <a:spcPct val="0"/>
        </a:spcBef>
        <a:buNone/>
        <a:defRPr kumimoji="0" sz="4400" kern="1200">
          <a:solidFill>
            <a:srgbClr val="0070C0"/>
          </a:solidFill>
          <a:latin typeface="Myriad Pro Light" pitchFamily="34" charset="0"/>
          <a:ea typeface="+mj-ea"/>
          <a:cs typeface="+mj-cs"/>
        </a:defRPr>
      </a:lvl1pPr>
    </p:titleStyle>
    <p:bodyStyle>
      <a:lvl1pPr marL="320040" marR="0" indent="-320040" algn="l" defTabSz="914400" rtl="0" eaLnBrk="1" fontAlgn="auto" latinLnBrk="0" hangingPunct="1">
        <a:lnSpc>
          <a:spcPct val="100000"/>
        </a:lnSpc>
        <a:spcBef>
          <a:spcPts val="700"/>
        </a:spcBef>
        <a:spcAft>
          <a:spcPts val="0"/>
        </a:spcAft>
        <a:buClr>
          <a:srgbClr val="0070C0"/>
        </a:buClr>
        <a:buSzPct val="100000"/>
        <a:buFont typeface="Arial" pitchFamily="34" charset="0"/>
        <a:buChar char="•"/>
        <a:tabLst/>
        <a:defRPr kumimoji="0" sz="2400" kern="1200">
          <a:solidFill>
            <a:schemeClr val="tx1"/>
          </a:solidFill>
          <a:latin typeface="Myriad Pro" pitchFamily="34" charset="0"/>
          <a:ea typeface="+mn-ea"/>
          <a:cs typeface="+mn-cs"/>
        </a:defRPr>
      </a:lvl1pPr>
      <a:lvl2pPr marL="640080" marR="0" indent="-274320" algn="l" defTabSz="914400" rtl="0" eaLnBrk="1" fontAlgn="auto" latinLnBrk="0" hangingPunct="1">
        <a:lnSpc>
          <a:spcPct val="100000"/>
        </a:lnSpc>
        <a:spcBef>
          <a:spcPts val="550"/>
        </a:spcBef>
        <a:spcAft>
          <a:spcPts val="0"/>
        </a:spcAft>
        <a:buClr>
          <a:srgbClr val="0070C0"/>
        </a:buClr>
        <a:buSzPct val="70000"/>
        <a:buFont typeface="Arial" pitchFamily="34" charset="0"/>
        <a:buChar char="•"/>
        <a:tabLst/>
        <a:defRPr kumimoji="0" sz="2600" kern="1200">
          <a:solidFill>
            <a:schemeClr val="tx1"/>
          </a:solidFill>
          <a:latin typeface="Myriad Pro" pitchFamily="34" charset="0"/>
          <a:ea typeface="+mn-ea"/>
          <a:cs typeface="+mn-cs"/>
        </a:defRPr>
      </a:lvl2pPr>
      <a:lvl3pPr marL="914400" marR="0" indent="-228600" algn="l" defTabSz="914400" rtl="0" eaLnBrk="1" fontAlgn="auto" latinLnBrk="0" hangingPunct="1">
        <a:lnSpc>
          <a:spcPct val="100000"/>
        </a:lnSpc>
        <a:spcBef>
          <a:spcPts val="500"/>
        </a:spcBef>
        <a:spcAft>
          <a:spcPts val="0"/>
        </a:spcAft>
        <a:buClr>
          <a:srgbClr val="0070C0"/>
        </a:buClr>
        <a:buSzPct val="75000"/>
        <a:buFont typeface="Arial" pitchFamily="34" charset="0"/>
        <a:buChar char="•"/>
        <a:tabLst/>
        <a:defRPr kumimoji="0" sz="2300" kern="1200">
          <a:solidFill>
            <a:schemeClr val="tx1"/>
          </a:solidFill>
          <a:latin typeface="Myriad Pro" pitchFamily="34" charset="0"/>
          <a:ea typeface="+mn-ea"/>
          <a:cs typeface="+mn-cs"/>
        </a:defRPr>
      </a:lvl3pPr>
      <a:lvl4pPr marL="1371600" marR="0" indent="-228600" algn="l" defTabSz="914400" rtl="0" eaLnBrk="1" fontAlgn="auto" latinLnBrk="0" hangingPunct="1">
        <a:lnSpc>
          <a:spcPct val="100000"/>
        </a:lnSpc>
        <a:spcBef>
          <a:spcPts val="400"/>
        </a:spcBef>
        <a:spcAft>
          <a:spcPts val="0"/>
        </a:spcAft>
        <a:buClr>
          <a:srgbClr val="0070C0"/>
        </a:buClr>
        <a:buSzPct val="75000"/>
        <a:buFont typeface="Arial" pitchFamily="34" charset="0"/>
        <a:buChar char="•"/>
        <a:tabLst/>
        <a:defRPr kumimoji="0" sz="2000" kern="1200">
          <a:solidFill>
            <a:schemeClr val="tx1"/>
          </a:solidFill>
          <a:latin typeface="Myriad Pro" pitchFamily="34" charset="0"/>
          <a:ea typeface="+mn-ea"/>
          <a:cs typeface="+mn-cs"/>
        </a:defRPr>
      </a:lvl4pPr>
      <a:lvl5pPr marL="1828800" marR="0" indent="-228600" algn="l" defTabSz="914400" rtl="0" eaLnBrk="1" fontAlgn="auto" latinLnBrk="0" hangingPunct="1">
        <a:lnSpc>
          <a:spcPct val="100000"/>
        </a:lnSpc>
        <a:spcBef>
          <a:spcPts val="400"/>
        </a:spcBef>
        <a:spcAft>
          <a:spcPts val="0"/>
        </a:spcAft>
        <a:buClr>
          <a:srgbClr val="0070C0"/>
        </a:buClr>
        <a:buSzPct val="65000"/>
        <a:buFont typeface="Arial" pitchFamily="34" charset="0"/>
        <a:buChar char="•"/>
        <a:tabLst/>
        <a:defRPr kumimoji="0" sz="2000" kern="1200">
          <a:solidFill>
            <a:schemeClr val="tx1"/>
          </a:solidFill>
          <a:latin typeface="Myriad Pro"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3724275" y="3295649"/>
            <a:ext cx="4200525" cy="2241677"/>
          </a:xfrm>
          <a:prstGeom prst="roundRect">
            <a:avLst>
              <a:gd name="adj" fmla="val 8594"/>
            </a:avLst>
          </a:prstGeom>
          <a:solidFill>
            <a:srgbClr val="FFFFFF">
              <a:shade val="85000"/>
            </a:srgbClr>
          </a:solidFill>
          <a:ln>
            <a:solidFill>
              <a:srgbClr val="0070C0"/>
            </a:solidFill>
          </a:ln>
          <a:effectLst>
            <a:reflection blurRad="12700" stA="38000" endPos="28000" dist="5000" dir="5400000" sy="-100000" algn="bl" rotWithShape="0"/>
          </a:effectLst>
        </p:spPr>
      </p:pic>
      <p:sp>
        <p:nvSpPr>
          <p:cNvPr id="5" name="Title 4"/>
          <p:cNvSpPr>
            <a:spLocks noGrp="1"/>
          </p:cNvSpPr>
          <p:nvPr>
            <p:ph type="ctrTitle"/>
          </p:nvPr>
        </p:nvSpPr>
        <p:spPr>
          <a:xfrm>
            <a:off x="5029200" y="2568714"/>
            <a:ext cx="1752600" cy="707886"/>
          </a:xfrm>
          <a:prstGeom prst="rect">
            <a:avLst/>
          </a:prstGeom>
        </p:spPr>
        <p:txBody>
          <a:bodyPr wrap="square">
            <a:spAutoFit/>
          </a:bodyPr>
          <a:lstStyle/>
          <a:p>
            <a:r>
              <a:rPr lang="en-US" sz="4000" b="1" dirty="0">
                <a:solidFill>
                  <a:srgbClr val="FFFF00"/>
                </a:solidFill>
              </a:rPr>
              <a:t>BAB 10</a:t>
            </a:r>
            <a:endParaRPr lang="id-ID"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algn="just">
              <a:buNone/>
            </a:pPr>
            <a:r>
              <a:rPr lang="en-US" sz="1400" dirty="0"/>
              <a:t>	</a:t>
            </a:r>
            <a:r>
              <a:rPr lang="en-US" sz="1500" dirty="0" err="1"/>
              <a:t>Berdasarkan</a:t>
            </a:r>
            <a:r>
              <a:rPr lang="en-US" sz="1500" dirty="0"/>
              <a:t> </a:t>
            </a:r>
            <a:r>
              <a:rPr lang="en-US" sz="1500" dirty="0" err="1"/>
              <a:t>Tabel</a:t>
            </a:r>
            <a:r>
              <a:rPr lang="en-US" sz="1500" dirty="0"/>
              <a:t> 10.2, </a:t>
            </a:r>
            <a:r>
              <a:rPr lang="en-US" sz="1500" dirty="0" err="1"/>
              <a:t>kurs</a:t>
            </a:r>
            <a:r>
              <a:rPr lang="en-US" sz="1500" dirty="0"/>
              <a:t> yang </a:t>
            </a:r>
            <a:r>
              <a:rPr lang="en-US" sz="1500" dirty="0" err="1"/>
              <a:t>digunakan</a:t>
            </a:r>
            <a:r>
              <a:rPr lang="en-US" sz="1500" dirty="0"/>
              <a:t> </a:t>
            </a:r>
            <a:r>
              <a:rPr lang="en-US" sz="1500" dirty="0" err="1"/>
              <a:t>untuk</a:t>
            </a:r>
            <a:r>
              <a:rPr lang="en-US" sz="1500" dirty="0"/>
              <a:t> </a:t>
            </a:r>
            <a:r>
              <a:rPr lang="en-US" sz="1500" dirty="0" err="1"/>
              <a:t>metode</a:t>
            </a:r>
            <a:r>
              <a:rPr lang="en-US" sz="1500" dirty="0"/>
              <a:t> </a:t>
            </a:r>
            <a:r>
              <a:rPr lang="en-US" sz="1500" dirty="0" err="1"/>
              <a:t>translasi</a:t>
            </a:r>
            <a:r>
              <a:rPr lang="en-US" sz="1500" dirty="0"/>
              <a:t> </a:t>
            </a:r>
            <a:r>
              <a:rPr lang="en-US" sz="1500" dirty="0" err="1"/>
              <a:t>juga</a:t>
            </a:r>
            <a:r>
              <a:rPr lang="en-US" sz="1500" dirty="0"/>
              <a:t> </a:t>
            </a:r>
            <a:r>
              <a:rPr lang="en-US" sz="1500" dirty="0" err="1"/>
              <a:t>berbeda-beda</a:t>
            </a:r>
            <a:r>
              <a:rPr lang="en-US" sz="1500" dirty="0"/>
              <a:t> </a:t>
            </a:r>
            <a:r>
              <a:rPr lang="en-US" sz="1500" dirty="0" err="1"/>
              <a:t>untuk</a:t>
            </a:r>
            <a:r>
              <a:rPr lang="en-US" sz="1500" dirty="0"/>
              <a:t> pos-pos </a:t>
            </a:r>
            <a:r>
              <a:rPr lang="en-US" sz="1500" dirty="0" err="1"/>
              <a:t>Laporan</a:t>
            </a:r>
            <a:r>
              <a:rPr lang="en-US" sz="1500" dirty="0"/>
              <a:t> </a:t>
            </a:r>
            <a:r>
              <a:rPr lang="en-US" sz="1500" dirty="0" err="1"/>
              <a:t>Laba</a:t>
            </a:r>
            <a:r>
              <a:rPr lang="en-US" sz="1500" dirty="0"/>
              <a:t> </a:t>
            </a:r>
            <a:r>
              <a:rPr lang="en-US" sz="1500" dirty="0" err="1"/>
              <a:t>Rugi</a:t>
            </a:r>
            <a:r>
              <a:rPr lang="en-US" sz="1500" dirty="0"/>
              <a:t>. </a:t>
            </a:r>
            <a:r>
              <a:rPr lang="en-US" sz="1500" dirty="0" err="1"/>
              <a:t>Untuk</a:t>
            </a:r>
            <a:r>
              <a:rPr lang="en-US" sz="1500" dirty="0"/>
              <a:t> </a:t>
            </a:r>
            <a:r>
              <a:rPr lang="en-US" sz="1500" dirty="0" err="1"/>
              <a:t>pendapatan</a:t>
            </a:r>
            <a:r>
              <a:rPr lang="en-US" sz="1500" dirty="0"/>
              <a:t> </a:t>
            </a:r>
            <a:r>
              <a:rPr lang="en-US" sz="1500" dirty="0" err="1"/>
              <a:t>dan</a:t>
            </a:r>
            <a:r>
              <a:rPr lang="en-US" sz="1500" dirty="0"/>
              <a:t> </a:t>
            </a:r>
            <a:r>
              <a:rPr lang="en-US" sz="1500" dirty="0" err="1"/>
              <a:t>beban</a:t>
            </a:r>
            <a:r>
              <a:rPr lang="en-US" sz="1500" dirty="0"/>
              <a:t> </a:t>
            </a:r>
            <a:r>
              <a:rPr lang="en-US" sz="1500" dirty="0" err="1"/>
              <a:t>moneter</a:t>
            </a:r>
            <a:r>
              <a:rPr lang="en-US" sz="1500" dirty="0"/>
              <a:t> </a:t>
            </a:r>
            <a:r>
              <a:rPr lang="en-US" sz="1500" dirty="0" err="1"/>
              <a:t>menggunakan</a:t>
            </a:r>
            <a:r>
              <a:rPr lang="en-US" sz="1500" dirty="0"/>
              <a:t> </a:t>
            </a:r>
            <a:r>
              <a:rPr lang="en-US" sz="1500" dirty="0" err="1"/>
              <a:t>kurs</a:t>
            </a:r>
            <a:r>
              <a:rPr lang="en-US" sz="1500" dirty="0"/>
              <a:t> yang </a:t>
            </a:r>
            <a:r>
              <a:rPr lang="en-US" sz="1500" dirty="0" err="1"/>
              <a:t>sama</a:t>
            </a:r>
            <a:r>
              <a:rPr lang="en-US" sz="1500" dirty="0"/>
              <a:t> </a:t>
            </a:r>
            <a:r>
              <a:rPr lang="en-US" sz="1500" dirty="0" err="1"/>
              <a:t>dengan</a:t>
            </a:r>
            <a:r>
              <a:rPr lang="en-US" sz="1500" dirty="0"/>
              <a:t> </a:t>
            </a:r>
            <a:r>
              <a:rPr lang="en-US" sz="1500" dirty="0" err="1"/>
              <a:t>pendapatan</a:t>
            </a:r>
            <a:r>
              <a:rPr lang="en-US" sz="1500" dirty="0"/>
              <a:t> </a:t>
            </a:r>
            <a:r>
              <a:rPr lang="en-US" sz="1500" dirty="0" err="1"/>
              <a:t>dan</a:t>
            </a:r>
            <a:r>
              <a:rPr lang="en-US" sz="1500" dirty="0"/>
              <a:t> </a:t>
            </a:r>
            <a:r>
              <a:rPr lang="en-US" sz="1500" dirty="0" err="1"/>
              <a:t>beban</a:t>
            </a:r>
            <a:r>
              <a:rPr lang="en-US" sz="1500" dirty="0"/>
              <a:t> </a:t>
            </a:r>
            <a:r>
              <a:rPr lang="en-US" sz="1500" dirty="0" err="1"/>
              <a:t>nonmoneter</a:t>
            </a:r>
            <a:r>
              <a:rPr lang="en-US" sz="1500" dirty="0"/>
              <a:t>, </a:t>
            </a:r>
            <a:r>
              <a:rPr lang="en-US" sz="1500" dirty="0" err="1"/>
              <a:t>sehingga</a:t>
            </a:r>
            <a:r>
              <a:rPr lang="en-US" sz="1500" dirty="0"/>
              <a:t> </a:t>
            </a:r>
            <a:r>
              <a:rPr lang="en-US" sz="1500" dirty="0" err="1"/>
              <a:t>tidak</a:t>
            </a:r>
            <a:r>
              <a:rPr lang="en-US" sz="1500" dirty="0"/>
              <a:t> </a:t>
            </a:r>
            <a:r>
              <a:rPr lang="en-US" sz="1500" dirty="0" err="1"/>
              <a:t>perlu</a:t>
            </a:r>
            <a:r>
              <a:rPr lang="en-US" sz="1500" dirty="0"/>
              <a:t> </a:t>
            </a:r>
            <a:r>
              <a:rPr lang="en-US" sz="1500" dirty="0" err="1"/>
              <a:t>identifikasi</a:t>
            </a:r>
            <a:r>
              <a:rPr lang="en-US" sz="1500" dirty="0"/>
              <a:t> </a:t>
            </a:r>
            <a:r>
              <a:rPr lang="en-US" sz="1500" dirty="0" err="1"/>
              <a:t>dan</a:t>
            </a:r>
            <a:r>
              <a:rPr lang="en-US" sz="1500" dirty="0"/>
              <a:t> </a:t>
            </a:r>
            <a:r>
              <a:rPr lang="en-US" sz="1500" dirty="0" err="1"/>
              <a:t>pemisahan</a:t>
            </a:r>
            <a:r>
              <a:rPr lang="en-US" sz="1500" dirty="0"/>
              <a:t> </a:t>
            </a:r>
            <a:r>
              <a:rPr lang="en-US" sz="1500" dirty="0" err="1"/>
              <a:t>antara</a:t>
            </a:r>
            <a:r>
              <a:rPr lang="en-US" sz="1500" dirty="0"/>
              <a:t> pos </a:t>
            </a:r>
            <a:r>
              <a:rPr lang="en-US" sz="1500" dirty="0" err="1"/>
              <a:t>moneter</a:t>
            </a:r>
            <a:r>
              <a:rPr lang="en-US" sz="1500" dirty="0"/>
              <a:t> </a:t>
            </a:r>
            <a:r>
              <a:rPr lang="en-US" sz="1500" dirty="0" err="1"/>
              <a:t>dan</a:t>
            </a:r>
            <a:r>
              <a:rPr lang="en-US" sz="1500" dirty="0"/>
              <a:t> </a:t>
            </a:r>
            <a:r>
              <a:rPr lang="en-US" sz="1500" dirty="0" err="1"/>
              <a:t>nonmoneter</a:t>
            </a:r>
            <a:r>
              <a:rPr lang="en-US" sz="1500" dirty="0"/>
              <a:t>. </a:t>
            </a:r>
            <a:r>
              <a:rPr lang="en-US" sz="1500" dirty="0" err="1"/>
              <a:t>Untuk</a:t>
            </a:r>
            <a:r>
              <a:rPr lang="en-US" sz="1500" dirty="0"/>
              <a:t> pos </a:t>
            </a:r>
            <a:r>
              <a:rPr lang="en-US" sz="1500" dirty="0" err="1"/>
              <a:t>laporan</a:t>
            </a:r>
            <a:r>
              <a:rPr lang="en-US" sz="1500" dirty="0"/>
              <a:t> </a:t>
            </a:r>
            <a:r>
              <a:rPr lang="en-US" sz="1500" dirty="0" err="1"/>
              <a:t>laba</a:t>
            </a:r>
            <a:r>
              <a:rPr lang="en-US" sz="1500" dirty="0"/>
              <a:t> </a:t>
            </a:r>
            <a:r>
              <a:rPr lang="en-US" sz="1500" dirty="0" err="1"/>
              <a:t>rugi</a:t>
            </a:r>
            <a:r>
              <a:rPr lang="en-US" sz="1500" dirty="0"/>
              <a:t> </a:t>
            </a:r>
            <a:r>
              <a:rPr lang="en-US" sz="1500" dirty="0" err="1"/>
              <a:t>menggunakan</a:t>
            </a:r>
            <a:r>
              <a:rPr lang="en-US" sz="1500" dirty="0"/>
              <a:t> </a:t>
            </a:r>
            <a:r>
              <a:rPr lang="en-US" sz="1500" dirty="0" err="1"/>
              <a:t>kurs</a:t>
            </a:r>
            <a:r>
              <a:rPr lang="en-US" sz="1500" dirty="0"/>
              <a:t> </a:t>
            </a:r>
            <a:r>
              <a:rPr lang="en-US" sz="1500" dirty="0" err="1"/>
              <a:t>aktual</a:t>
            </a:r>
            <a:r>
              <a:rPr lang="en-US" sz="1500" dirty="0"/>
              <a:t>, </a:t>
            </a:r>
            <a:r>
              <a:rPr lang="en-US" sz="1500" dirty="0" err="1"/>
              <a:t>yaitu</a:t>
            </a:r>
            <a:r>
              <a:rPr lang="en-US" sz="1500" dirty="0"/>
              <a:t> </a:t>
            </a:r>
            <a:r>
              <a:rPr lang="en-US" sz="1500" dirty="0" err="1"/>
              <a:t>kurs</a:t>
            </a:r>
            <a:r>
              <a:rPr lang="en-US" sz="1500" dirty="0"/>
              <a:t> </a:t>
            </a:r>
            <a:r>
              <a:rPr lang="en-US" sz="1500" dirty="0" err="1"/>
              <a:t>tanggal</a:t>
            </a:r>
            <a:r>
              <a:rPr lang="en-US" sz="1500" dirty="0"/>
              <a:t> </a:t>
            </a:r>
            <a:r>
              <a:rPr lang="en-US" sz="1500" dirty="0" err="1"/>
              <a:t>transaksi</a:t>
            </a:r>
            <a:r>
              <a:rPr lang="en-US" sz="1500" dirty="0"/>
              <a:t>. </a:t>
            </a:r>
            <a:r>
              <a:rPr lang="en-US" sz="1500" dirty="0" err="1"/>
              <a:t>Namun</a:t>
            </a:r>
            <a:r>
              <a:rPr lang="en-US" sz="1500" dirty="0"/>
              <a:t>, </a:t>
            </a:r>
            <a:r>
              <a:rPr lang="en-US" sz="1500" dirty="0" err="1"/>
              <a:t>karena</a:t>
            </a:r>
            <a:r>
              <a:rPr lang="en-US" sz="1500" dirty="0"/>
              <a:t> </a:t>
            </a:r>
            <a:r>
              <a:rPr lang="en-US" sz="1500" dirty="0" err="1"/>
              <a:t>banyaknya</a:t>
            </a:r>
            <a:r>
              <a:rPr lang="en-US" sz="1500" dirty="0"/>
              <a:t> </a:t>
            </a:r>
            <a:r>
              <a:rPr lang="en-US" sz="1500" dirty="0" err="1"/>
              <a:t>tranksaksi</a:t>
            </a:r>
            <a:r>
              <a:rPr lang="en-US" sz="1500" dirty="0"/>
              <a:t> </a:t>
            </a:r>
            <a:r>
              <a:rPr lang="en-US" sz="1500" dirty="0" err="1"/>
              <a:t>terkait</a:t>
            </a:r>
            <a:r>
              <a:rPr lang="en-US" sz="1500" dirty="0"/>
              <a:t> </a:t>
            </a:r>
            <a:r>
              <a:rPr lang="en-US" sz="1500" dirty="0" err="1"/>
              <a:t>pendapatan</a:t>
            </a:r>
            <a:r>
              <a:rPr lang="en-US" sz="1500" dirty="0"/>
              <a:t> </a:t>
            </a:r>
            <a:r>
              <a:rPr lang="en-US" sz="1500" dirty="0" err="1"/>
              <a:t>dan</a:t>
            </a:r>
            <a:r>
              <a:rPr lang="en-US" sz="1500" dirty="0"/>
              <a:t> </a:t>
            </a:r>
            <a:r>
              <a:rPr lang="en-US" sz="1500" dirty="0" err="1"/>
              <a:t>beban</a:t>
            </a:r>
            <a:r>
              <a:rPr lang="en-US" sz="1500" dirty="0"/>
              <a:t>, </a:t>
            </a:r>
            <a:r>
              <a:rPr lang="en-US" sz="1500" dirty="0" err="1"/>
              <a:t>dengan</a:t>
            </a:r>
            <a:r>
              <a:rPr lang="en-US" sz="1500" dirty="0"/>
              <a:t> </a:t>
            </a:r>
            <a:r>
              <a:rPr lang="en-US" sz="1500" dirty="0" err="1"/>
              <a:t>alasan</a:t>
            </a:r>
            <a:r>
              <a:rPr lang="en-US" sz="1500" dirty="0"/>
              <a:t> </a:t>
            </a:r>
            <a:r>
              <a:rPr lang="en-US" sz="1500" dirty="0" err="1"/>
              <a:t>kepraktisan</a:t>
            </a:r>
            <a:r>
              <a:rPr lang="en-US" sz="1500" dirty="0"/>
              <a:t>, </a:t>
            </a:r>
            <a:r>
              <a:rPr lang="en-US" sz="1500" dirty="0" err="1"/>
              <a:t>perusahaan</a:t>
            </a:r>
            <a:r>
              <a:rPr lang="en-US" sz="1500" dirty="0"/>
              <a:t> </a:t>
            </a:r>
            <a:r>
              <a:rPr lang="en-US" sz="1500" dirty="0" err="1"/>
              <a:t>dapat</a:t>
            </a:r>
            <a:r>
              <a:rPr lang="en-US" sz="1500" dirty="0"/>
              <a:t> </a:t>
            </a:r>
            <a:r>
              <a:rPr lang="en-US" sz="1500" dirty="0" err="1"/>
              <a:t>juga</a:t>
            </a:r>
            <a:r>
              <a:rPr lang="en-US" sz="1500" dirty="0"/>
              <a:t> </a:t>
            </a:r>
            <a:r>
              <a:rPr lang="en-US" sz="1500" dirty="0" err="1"/>
              <a:t>menggunakan</a:t>
            </a:r>
            <a:r>
              <a:rPr lang="en-US" sz="1500" dirty="0"/>
              <a:t> </a:t>
            </a:r>
            <a:r>
              <a:rPr lang="en-US" sz="1500" dirty="0" err="1"/>
              <a:t>kurs</a:t>
            </a:r>
            <a:r>
              <a:rPr lang="en-US" sz="1500" dirty="0"/>
              <a:t> rata-rata </a:t>
            </a:r>
            <a:r>
              <a:rPr lang="en-US" sz="1500" dirty="0" err="1"/>
              <a:t>sepanjang</a:t>
            </a:r>
            <a:r>
              <a:rPr lang="en-US" sz="1500" dirty="0"/>
              <a:t> </a:t>
            </a:r>
            <a:r>
              <a:rPr lang="en-US" sz="1500" dirty="0" err="1"/>
              <a:t>tahun</a:t>
            </a:r>
            <a:r>
              <a:rPr lang="en-US" sz="1500" dirty="0"/>
              <a:t>. </a:t>
            </a:r>
            <a:r>
              <a:rPr lang="en-US" sz="1500" dirty="0" err="1"/>
              <a:t>Dividen</a:t>
            </a:r>
            <a:r>
              <a:rPr lang="en-US" sz="1500" dirty="0"/>
              <a:t> </a:t>
            </a:r>
            <a:r>
              <a:rPr lang="en-US" sz="1500" dirty="0" err="1"/>
              <a:t>dan</a:t>
            </a:r>
            <a:r>
              <a:rPr lang="en-US" sz="1500" dirty="0"/>
              <a:t> </a:t>
            </a:r>
            <a:r>
              <a:rPr lang="en-US" sz="1500" dirty="0" err="1"/>
              <a:t>pembagian</a:t>
            </a:r>
            <a:r>
              <a:rPr lang="en-US" sz="1500" dirty="0"/>
              <a:t> </a:t>
            </a:r>
            <a:r>
              <a:rPr lang="en-US" sz="1500" dirty="0" err="1"/>
              <a:t>laba</a:t>
            </a:r>
            <a:r>
              <a:rPr lang="en-US" sz="1500" dirty="0"/>
              <a:t> </a:t>
            </a:r>
            <a:r>
              <a:rPr lang="en-US" sz="1500" dirty="0" err="1"/>
              <a:t>lainnya</a:t>
            </a:r>
            <a:r>
              <a:rPr lang="en-US" sz="1500" dirty="0"/>
              <a:t> </a:t>
            </a:r>
            <a:r>
              <a:rPr lang="en-US" sz="1500" dirty="0" err="1"/>
              <a:t>dijabarkan</a:t>
            </a:r>
            <a:r>
              <a:rPr lang="en-US" sz="1500" dirty="0"/>
              <a:t> </a:t>
            </a:r>
            <a:r>
              <a:rPr lang="en-US" sz="1500" dirty="0" err="1"/>
              <a:t>dengan</a:t>
            </a:r>
            <a:r>
              <a:rPr lang="en-US" sz="1500" dirty="0"/>
              <a:t> </a:t>
            </a:r>
            <a:r>
              <a:rPr lang="en-US" sz="1500" dirty="0" err="1"/>
              <a:t>kurs</a:t>
            </a:r>
            <a:r>
              <a:rPr lang="en-US" sz="1500" dirty="0"/>
              <a:t> </a:t>
            </a:r>
            <a:r>
              <a:rPr lang="en-US" sz="1500" dirty="0" err="1"/>
              <a:t>aktual</a:t>
            </a:r>
            <a:r>
              <a:rPr lang="en-US" sz="1500" dirty="0"/>
              <a:t>, </a:t>
            </a:r>
            <a:r>
              <a:rPr lang="en-US" sz="1500" dirty="0" err="1"/>
              <a:t>yaitu</a:t>
            </a:r>
            <a:r>
              <a:rPr lang="en-US" sz="1500" dirty="0"/>
              <a:t> </a:t>
            </a:r>
            <a:r>
              <a:rPr lang="en-US" sz="1500" dirty="0" err="1"/>
              <a:t>kurs</a:t>
            </a:r>
            <a:r>
              <a:rPr lang="en-US" sz="1500" dirty="0"/>
              <a:t> </a:t>
            </a:r>
            <a:r>
              <a:rPr lang="en-US" sz="1500" dirty="0" err="1"/>
              <a:t>pada</a:t>
            </a:r>
            <a:r>
              <a:rPr lang="en-US" sz="1500" dirty="0"/>
              <a:t> </a:t>
            </a:r>
            <a:r>
              <a:rPr lang="en-US" sz="1500" dirty="0" err="1"/>
              <a:t>tanggal</a:t>
            </a:r>
            <a:r>
              <a:rPr lang="en-US" sz="1500" dirty="0"/>
              <a:t> </a:t>
            </a:r>
            <a:r>
              <a:rPr lang="en-US" sz="1500" dirty="0" err="1"/>
              <a:t>diumumkan</a:t>
            </a:r>
            <a:r>
              <a:rPr lang="en-US" sz="1500" dirty="0"/>
              <a:t>. </a:t>
            </a:r>
            <a:r>
              <a:rPr lang="en-US" sz="1500" dirty="0" err="1"/>
              <a:t>Jadi</a:t>
            </a:r>
            <a:r>
              <a:rPr lang="en-US" sz="1500" dirty="0"/>
              <a:t>, </a:t>
            </a:r>
            <a:r>
              <a:rPr lang="sv-SE" sz="1500" dirty="0"/>
              <a:t>pada metode translasi hanya ada 5 jenis kurs yang digunakan, yaitu kurs tanggal akuisisi ekuitas, kurs penutup periode sebelumnya, kurs penutup periode berjalan, kurs rata-rata periode berjalan dan kurs tanggal dividen. </a:t>
            </a:r>
          </a:p>
          <a:p>
            <a:pPr algn="just">
              <a:buFont typeface="Wingdings" pitchFamily="2" charset="2"/>
              <a:buChar char="q"/>
            </a:pPr>
            <a:r>
              <a:rPr lang="en-US" sz="1900" b="1" dirty="0" err="1"/>
              <a:t>Kertas</a:t>
            </a:r>
            <a:r>
              <a:rPr lang="en-US" sz="1900" b="1" dirty="0"/>
              <a:t> </a:t>
            </a:r>
            <a:r>
              <a:rPr lang="en-US" sz="1900" b="1" dirty="0" err="1"/>
              <a:t>Kerja</a:t>
            </a:r>
            <a:endParaRPr lang="en-US" sz="1900" b="1" dirty="0"/>
          </a:p>
          <a:p>
            <a:pPr algn="just">
              <a:buNone/>
            </a:pPr>
            <a:r>
              <a:rPr lang="en-US" sz="1400" dirty="0"/>
              <a:t>	</a:t>
            </a:r>
            <a:r>
              <a:rPr lang="en-US" sz="1500" dirty="0" err="1"/>
              <a:t>Kertas</a:t>
            </a:r>
            <a:r>
              <a:rPr lang="en-US" sz="1500" dirty="0"/>
              <a:t> </a:t>
            </a:r>
            <a:r>
              <a:rPr lang="en-US" sz="1500" dirty="0" err="1"/>
              <a:t>kerja</a:t>
            </a:r>
            <a:r>
              <a:rPr lang="en-US" sz="1500" dirty="0"/>
              <a:t> </a:t>
            </a:r>
            <a:r>
              <a:rPr lang="en-US" sz="1500" dirty="0" err="1"/>
              <a:t>terdiri</a:t>
            </a:r>
            <a:r>
              <a:rPr lang="en-US" sz="1500" dirty="0"/>
              <a:t> </a:t>
            </a:r>
            <a:r>
              <a:rPr lang="en-US" sz="1500" dirty="0" err="1"/>
              <a:t>dari</a:t>
            </a:r>
            <a:r>
              <a:rPr lang="en-US" sz="1500" dirty="0"/>
              <a:t> pos-pos </a:t>
            </a:r>
            <a:r>
              <a:rPr lang="en-US" sz="1500" dirty="0" err="1"/>
              <a:t>neraca</a:t>
            </a:r>
            <a:r>
              <a:rPr lang="en-US" sz="1500" dirty="0"/>
              <a:t> </a:t>
            </a:r>
            <a:r>
              <a:rPr lang="en-US" sz="1500" dirty="0" err="1"/>
              <a:t>saldo</a:t>
            </a:r>
            <a:r>
              <a:rPr lang="en-US" sz="1500" dirty="0"/>
              <a:t> yang </a:t>
            </a:r>
            <a:r>
              <a:rPr lang="en-US" sz="1500" dirty="0" err="1"/>
              <a:t>terdiri</a:t>
            </a:r>
            <a:r>
              <a:rPr lang="en-US" sz="1500" dirty="0"/>
              <a:t> </a:t>
            </a:r>
            <a:r>
              <a:rPr lang="en-US" sz="1500" dirty="0" err="1"/>
              <a:t>dari</a:t>
            </a:r>
            <a:r>
              <a:rPr lang="en-US" sz="1500" dirty="0"/>
              <a:t> pos-pos </a:t>
            </a:r>
            <a:r>
              <a:rPr lang="en-US" sz="1500" dirty="0" err="1"/>
              <a:t>laporan</a:t>
            </a:r>
            <a:r>
              <a:rPr lang="en-US" sz="1500" dirty="0"/>
              <a:t> </a:t>
            </a:r>
            <a:r>
              <a:rPr lang="en-US" sz="1500" dirty="0" err="1"/>
              <a:t>posisi</a:t>
            </a:r>
            <a:r>
              <a:rPr lang="en-US" sz="1500" dirty="0"/>
              <a:t> </a:t>
            </a:r>
            <a:r>
              <a:rPr lang="en-US" sz="1500" dirty="0" err="1"/>
              <a:t>keuangan</a:t>
            </a:r>
            <a:r>
              <a:rPr lang="en-US" sz="1500" dirty="0"/>
              <a:t> </a:t>
            </a:r>
            <a:r>
              <a:rPr lang="en-US" sz="1500" dirty="0" err="1"/>
              <a:t>dan</a:t>
            </a:r>
            <a:r>
              <a:rPr lang="en-US" sz="1500" dirty="0"/>
              <a:t> </a:t>
            </a:r>
            <a:r>
              <a:rPr lang="en-US" sz="1500" dirty="0" err="1"/>
              <a:t>laba</a:t>
            </a:r>
            <a:r>
              <a:rPr lang="en-US" sz="1500" dirty="0"/>
              <a:t> </a:t>
            </a:r>
            <a:r>
              <a:rPr lang="en-US" sz="1500" dirty="0" err="1"/>
              <a:t>rugi</a:t>
            </a:r>
            <a:r>
              <a:rPr lang="en-US" sz="1500" dirty="0"/>
              <a:t>. </a:t>
            </a:r>
            <a:r>
              <a:rPr lang="en-US" sz="1500" dirty="0" err="1"/>
              <a:t>Informasi</a:t>
            </a:r>
            <a:r>
              <a:rPr lang="en-US" sz="1500" dirty="0"/>
              <a:t> </a:t>
            </a:r>
            <a:r>
              <a:rPr lang="en-US" sz="1500" dirty="0" err="1"/>
              <a:t>neraca</a:t>
            </a:r>
            <a:r>
              <a:rPr lang="en-US" sz="1500" dirty="0"/>
              <a:t> </a:t>
            </a:r>
            <a:r>
              <a:rPr lang="en-US" sz="1500" dirty="0" err="1"/>
              <a:t>saldo</a:t>
            </a:r>
            <a:r>
              <a:rPr lang="en-US" sz="1500" dirty="0"/>
              <a:t> </a:t>
            </a:r>
            <a:r>
              <a:rPr lang="en-US" sz="1500" dirty="0" err="1"/>
              <a:t>dipisah</a:t>
            </a:r>
            <a:r>
              <a:rPr lang="en-US" sz="1500" dirty="0"/>
              <a:t> </a:t>
            </a:r>
            <a:r>
              <a:rPr lang="en-US" sz="1500" dirty="0" err="1"/>
              <a:t>antara</a:t>
            </a:r>
            <a:r>
              <a:rPr lang="en-US" sz="1500" dirty="0"/>
              <a:t> </a:t>
            </a:r>
            <a:r>
              <a:rPr lang="en-US" sz="1500" dirty="0" err="1"/>
              <a:t>saldo</a:t>
            </a:r>
            <a:r>
              <a:rPr lang="en-US" sz="1500" dirty="0"/>
              <a:t> normal debit dan </a:t>
            </a:r>
            <a:r>
              <a:rPr lang="en-US" sz="1500" dirty="0" err="1"/>
              <a:t>kredit</a:t>
            </a:r>
            <a:r>
              <a:rPr lang="en-US" sz="1500" dirty="0"/>
              <a:t> agar </a:t>
            </a:r>
            <a:r>
              <a:rPr lang="en-US" sz="1500" dirty="0" err="1"/>
              <a:t>dapat</a:t>
            </a:r>
            <a:r>
              <a:rPr lang="en-US" sz="1500" dirty="0"/>
              <a:t> </a:t>
            </a:r>
            <a:r>
              <a:rPr lang="en-US" sz="1500" dirty="0" err="1"/>
              <a:t>dihitung</a:t>
            </a:r>
            <a:r>
              <a:rPr lang="en-US" sz="1500" dirty="0"/>
              <a:t> </a:t>
            </a:r>
            <a:r>
              <a:rPr lang="en-US" sz="1500" dirty="0" err="1"/>
              <a:t>selisih</a:t>
            </a:r>
            <a:r>
              <a:rPr lang="en-US" sz="1500" dirty="0"/>
              <a:t> </a:t>
            </a:r>
            <a:r>
              <a:rPr lang="en-US" sz="1500" dirty="0" err="1"/>
              <a:t>pengukuran</a:t>
            </a:r>
            <a:r>
              <a:rPr lang="en-US" sz="1500" dirty="0"/>
              <a:t> </a:t>
            </a:r>
            <a:r>
              <a:rPr lang="en-US" sz="1500" dirty="0" err="1"/>
              <a:t>kembali</a:t>
            </a:r>
            <a:r>
              <a:rPr lang="en-US" sz="1500" dirty="0"/>
              <a:t> yang </a:t>
            </a:r>
            <a:r>
              <a:rPr lang="en-US" sz="1500" dirty="0" err="1"/>
              <a:t>dihasilkan</a:t>
            </a:r>
            <a:r>
              <a:rPr lang="en-US" sz="1500" dirty="0"/>
              <a:t>.</a:t>
            </a:r>
            <a:r>
              <a:rPr lang="en-US" sz="1400" dirty="0"/>
              <a:t> </a:t>
            </a:r>
          </a:p>
          <a:p>
            <a:pPr>
              <a:buNone/>
            </a:pPr>
            <a:r>
              <a:rPr lang="en-US" sz="1400" b="1" dirty="0"/>
              <a:t>	</a:t>
            </a:r>
            <a:r>
              <a:rPr lang="en-US" sz="1400" b="1" dirty="0" err="1"/>
              <a:t>Contoh</a:t>
            </a:r>
            <a:r>
              <a:rPr lang="en-US" sz="1400" b="1" dirty="0"/>
              <a:t> 10.1</a:t>
            </a:r>
          </a:p>
          <a:p>
            <a:pPr algn="just">
              <a:buNone/>
            </a:pPr>
            <a:r>
              <a:rPr lang="en-US" sz="1400" dirty="0"/>
              <a:t>	PT </a:t>
            </a:r>
            <a:r>
              <a:rPr lang="en-US" sz="1400" dirty="0" err="1"/>
              <a:t>Induk</a:t>
            </a:r>
            <a:r>
              <a:rPr lang="en-US" sz="1400" dirty="0"/>
              <a:t> </a:t>
            </a:r>
            <a:r>
              <a:rPr lang="en-US" sz="1400" dirty="0" err="1"/>
              <a:t>mengakuisisi</a:t>
            </a:r>
            <a:r>
              <a:rPr lang="en-US" sz="1400" dirty="0"/>
              <a:t> 80% </a:t>
            </a:r>
            <a:r>
              <a:rPr lang="en-US" sz="1400" dirty="0" err="1"/>
              <a:t>kepemilikan</a:t>
            </a:r>
            <a:r>
              <a:rPr lang="en-US" sz="1400" dirty="0"/>
              <a:t> </a:t>
            </a:r>
            <a:r>
              <a:rPr lang="en-US" sz="1400" dirty="0" err="1"/>
              <a:t>atas</a:t>
            </a:r>
            <a:r>
              <a:rPr lang="en-US" sz="1400" dirty="0"/>
              <a:t> </a:t>
            </a:r>
            <a:r>
              <a:rPr lang="en-US" sz="1400" dirty="0" err="1"/>
              <a:t>saham</a:t>
            </a:r>
            <a:r>
              <a:rPr lang="en-US" sz="1400" dirty="0"/>
              <a:t> PT Anak yang </a:t>
            </a:r>
            <a:r>
              <a:rPr lang="en-US" sz="1400" dirty="0" err="1"/>
              <a:t>beroperasi</a:t>
            </a:r>
            <a:r>
              <a:rPr lang="en-US" sz="1400" dirty="0"/>
              <a:t> di Singapura pada </a:t>
            </a:r>
            <a:r>
              <a:rPr lang="en-US" sz="1400" dirty="0" err="1"/>
              <a:t>tanggal</a:t>
            </a:r>
            <a:r>
              <a:rPr lang="en-US" sz="1400" dirty="0"/>
              <a:t> 2 </a:t>
            </a:r>
            <a:r>
              <a:rPr lang="en-US" sz="1400" dirty="0" err="1"/>
              <a:t>Januari</a:t>
            </a:r>
            <a:r>
              <a:rPr lang="en-US" sz="1400" dirty="0"/>
              <a:t> 2020 </a:t>
            </a:r>
            <a:r>
              <a:rPr lang="en-US" sz="1400" dirty="0" err="1"/>
              <a:t>senilai</a:t>
            </a:r>
            <a:r>
              <a:rPr lang="en-US" sz="1400" dirty="0"/>
              <a:t> S$60.000. Mata </a:t>
            </a:r>
            <a:r>
              <a:rPr lang="en-US" sz="1400" dirty="0" err="1"/>
              <a:t>uang</a:t>
            </a:r>
            <a:r>
              <a:rPr lang="en-US" sz="1400" dirty="0"/>
              <a:t> </a:t>
            </a:r>
            <a:r>
              <a:rPr lang="en-US" sz="1400" dirty="0" err="1"/>
              <a:t>fungsional</a:t>
            </a:r>
            <a:r>
              <a:rPr lang="en-US" sz="1400" dirty="0"/>
              <a:t> </a:t>
            </a:r>
            <a:r>
              <a:rPr lang="en-US" sz="1400" dirty="0" err="1"/>
              <a:t>dan</a:t>
            </a:r>
            <a:r>
              <a:rPr lang="en-US" sz="1400" dirty="0"/>
              <a:t> </a:t>
            </a:r>
            <a:r>
              <a:rPr lang="en-US" sz="1400" dirty="0" err="1"/>
              <a:t>penyajian</a:t>
            </a:r>
            <a:r>
              <a:rPr lang="en-US" sz="1400" dirty="0"/>
              <a:t> PT </a:t>
            </a:r>
            <a:r>
              <a:rPr lang="en-US" sz="1400" dirty="0" err="1"/>
              <a:t>Induk</a:t>
            </a:r>
            <a:r>
              <a:rPr lang="en-US" sz="1400" dirty="0"/>
              <a:t> </a:t>
            </a:r>
            <a:r>
              <a:rPr lang="en-US" sz="1400" dirty="0" err="1"/>
              <a:t>adalah</a:t>
            </a:r>
            <a:r>
              <a:rPr lang="en-US" sz="1400" dirty="0"/>
              <a:t> rupiah (</a:t>
            </a:r>
            <a:r>
              <a:rPr lang="en-US" sz="1400" dirty="0" err="1"/>
              <a:t>Rp</a:t>
            </a:r>
            <a:r>
              <a:rPr lang="en-US" sz="1400" dirty="0"/>
              <a:t>) </a:t>
            </a:r>
            <a:r>
              <a:rPr lang="en-US" sz="1400" dirty="0" err="1"/>
              <a:t>sedangkan</a:t>
            </a:r>
            <a:r>
              <a:rPr lang="en-US" sz="1400" dirty="0"/>
              <a:t> </a:t>
            </a:r>
            <a:r>
              <a:rPr lang="en-US" sz="1400" dirty="0" err="1"/>
              <a:t>mata</a:t>
            </a:r>
            <a:r>
              <a:rPr lang="en-US" sz="1400" dirty="0"/>
              <a:t> </a:t>
            </a:r>
            <a:r>
              <a:rPr lang="en-US" sz="1400" dirty="0" err="1"/>
              <a:t>uang</a:t>
            </a:r>
            <a:r>
              <a:rPr lang="en-US" sz="1400" dirty="0"/>
              <a:t> </a:t>
            </a:r>
            <a:r>
              <a:rPr lang="en-US" sz="1400" dirty="0" err="1"/>
              <a:t>fungsional</a:t>
            </a:r>
            <a:r>
              <a:rPr lang="en-US" sz="1400" dirty="0"/>
              <a:t> </a:t>
            </a:r>
            <a:r>
              <a:rPr lang="en-US" sz="1400" dirty="0" err="1"/>
              <a:t>dan</a:t>
            </a:r>
            <a:r>
              <a:rPr lang="en-US" sz="1400" dirty="0"/>
              <a:t> </a:t>
            </a:r>
            <a:r>
              <a:rPr lang="en-US" sz="1400" dirty="0" err="1"/>
              <a:t>penyajian</a:t>
            </a:r>
            <a:r>
              <a:rPr lang="en-US" sz="1400" dirty="0"/>
              <a:t> PT </a:t>
            </a:r>
            <a:r>
              <a:rPr lang="en-US" sz="1400" dirty="0" err="1"/>
              <a:t>Anak</a:t>
            </a:r>
            <a:r>
              <a:rPr lang="en-US" sz="1400" dirty="0"/>
              <a:t> </a:t>
            </a:r>
            <a:r>
              <a:rPr lang="en-US" sz="1400" dirty="0" err="1"/>
              <a:t>adalah</a:t>
            </a:r>
            <a:r>
              <a:rPr lang="en-US" sz="1400" dirty="0"/>
              <a:t> </a:t>
            </a:r>
            <a:r>
              <a:rPr lang="en-US" sz="1400" dirty="0" err="1"/>
              <a:t>dolar</a:t>
            </a:r>
            <a:r>
              <a:rPr lang="en-US" sz="1400" dirty="0"/>
              <a:t> </a:t>
            </a:r>
            <a:r>
              <a:rPr lang="en-US" sz="1400" dirty="0" err="1"/>
              <a:t>Singapura</a:t>
            </a:r>
            <a:r>
              <a:rPr lang="en-US" sz="1400" dirty="0"/>
              <a:t> (SGD </a:t>
            </a:r>
            <a:r>
              <a:rPr lang="en-US" sz="1400" dirty="0" err="1"/>
              <a:t>atau</a:t>
            </a:r>
            <a:r>
              <a:rPr lang="en-US" sz="1400" dirty="0"/>
              <a:t> S$). </a:t>
            </a:r>
            <a:r>
              <a:rPr lang="en-US" sz="1400" dirty="0" err="1"/>
              <a:t>Berdasarkan</a:t>
            </a:r>
            <a:r>
              <a:rPr lang="en-US" sz="1400" dirty="0"/>
              <a:t> </a:t>
            </a:r>
            <a:r>
              <a:rPr lang="en-US" sz="1400" dirty="0" err="1"/>
              <a:t>Laporan</a:t>
            </a:r>
            <a:r>
              <a:rPr lang="en-US" sz="1400" dirty="0"/>
              <a:t> </a:t>
            </a:r>
            <a:r>
              <a:rPr lang="en-US" sz="1400" dirty="0" err="1"/>
              <a:t>Keuangan</a:t>
            </a:r>
            <a:r>
              <a:rPr lang="en-US" sz="1400" dirty="0"/>
              <a:t> PT </a:t>
            </a:r>
            <a:r>
              <a:rPr lang="en-US" sz="1400" dirty="0" err="1"/>
              <a:t>Anak</a:t>
            </a:r>
            <a:r>
              <a:rPr lang="en-US" sz="1400" dirty="0"/>
              <a:t>, </a:t>
            </a:r>
            <a:r>
              <a:rPr lang="en-US" sz="1400" dirty="0" err="1"/>
              <a:t>komposisi</a:t>
            </a:r>
            <a:r>
              <a:rPr lang="en-US" sz="1400" dirty="0"/>
              <a:t> </a:t>
            </a:r>
            <a:r>
              <a:rPr lang="en-US" sz="1400" dirty="0" err="1"/>
              <a:t>ekuitas</a:t>
            </a:r>
            <a:r>
              <a:rPr lang="en-US" sz="1400" dirty="0"/>
              <a:t> </a:t>
            </a:r>
            <a:r>
              <a:rPr lang="en-US" sz="1400" dirty="0" err="1"/>
              <a:t>saat</a:t>
            </a:r>
            <a:r>
              <a:rPr lang="en-US" sz="1400" dirty="0"/>
              <a:t> </a:t>
            </a:r>
            <a:r>
              <a:rPr lang="en-US" sz="1400" dirty="0" err="1"/>
              <a:t>akuisisi</a:t>
            </a:r>
            <a:r>
              <a:rPr lang="en-US" sz="1400" dirty="0"/>
              <a:t> </a:t>
            </a:r>
            <a:r>
              <a:rPr lang="en-US" sz="1400" dirty="0" err="1"/>
              <a:t>terdiri</a:t>
            </a:r>
            <a:r>
              <a:rPr lang="en-US" sz="1400" dirty="0"/>
              <a:t> </a:t>
            </a:r>
            <a:r>
              <a:rPr lang="en-US" sz="1400" dirty="0" err="1"/>
              <a:t>dari</a:t>
            </a:r>
            <a:r>
              <a:rPr lang="en-US" sz="1400" dirty="0"/>
              <a:t> </a:t>
            </a:r>
            <a:r>
              <a:rPr lang="en-US" sz="1400" dirty="0" err="1"/>
              <a:t>Saham</a:t>
            </a:r>
            <a:r>
              <a:rPr lang="en-US" sz="1400" dirty="0"/>
              <a:t> </a:t>
            </a:r>
            <a:r>
              <a:rPr lang="en-US" sz="1400" dirty="0" err="1"/>
              <a:t>Biasa</a:t>
            </a:r>
            <a:r>
              <a:rPr lang="en-US" sz="1400" dirty="0"/>
              <a:t> </a:t>
            </a:r>
            <a:r>
              <a:rPr lang="en-US" sz="1400" dirty="0" err="1"/>
              <a:t>dan</a:t>
            </a:r>
            <a:r>
              <a:rPr lang="en-US" sz="1400" dirty="0"/>
              <a:t> </a:t>
            </a:r>
            <a:r>
              <a:rPr lang="en-US" sz="1400" dirty="0" err="1"/>
              <a:t>Saldo</a:t>
            </a:r>
            <a:r>
              <a:rPr lang="en-US" sz="1400" dirty="0"/>
              <a:t> </a:t>
            </a:r>
            <a:r>
              <a:rPr lang="en-US" sz="1400" dirty="0" err="1"/>
              <a:t>Laba</a:t>
            </a:r>
            <a:r>
              <a:rPr lang="en-US" sz="1400" dirty="0"/>
              <a:t> </a:t>
            </a:r>
            <a:r>
              <a:rPr lang="en-US" sz="1400" dirty="0" err="1"/>
              <a:t>masing-masing</a:t>
            </a:r>
            <a:r>
              <a:rPr lang="en-US" sz="1400" dirty="0"/>
              <a:t> </a:t>
            </a:r>
            <a:r>
              <a:rPr lang="en-US" sz="1400" dirty="0" err="1"/>
              <a:t>sebesar</a:t>
            </a:r>
            <a:r>
              <a:rPr lang="en-US" sz="1400" dirty="0"/>
              <a:t> S$50.000 </a:t>
            </a:r>
            <a:r>
              <a:rPr lang="en-US" sz="1400" dirty="0" err="1"/>
              <a:t>dan</a:t>
            </a:r>
            <a:r>
              <a:rPr lang="en-US" sz="1400" dirty="0"/>
              <a:t> S$20.000. </a:t>
            </a:r>
            <a:r>
              <a:rPr lang="en-US" sz="1400" dirty="0" err="1"/>
              <a:t>Pada</a:t>
            </a:r>
            <a:r>
              <a:rPr lang="en-US" sz="1400" dirty="0"/>
              <a:t> </a:t>
            </a:r>
            <a:r>
              <a:rPr lang="en-US" sz="1400" dirty="0" err="1"/>
              <a:t>saat</a:t>
            </a:r>
            <a:r>
              <a:rPr lang="en-US" sz="1400" dirty="0"/>
              <a:t> </a:t>
            </a:r>
            <a:r>
              <a:rPr lang="en-US" sz="1400" dirty="0" err="1"/>
              <a:t>akuisisi</a:t>
            </a:r>
            <a:r>
              <a:rPr lang="en-US" sz="1400" dirty="0"/>
              <a:t>, </a:t>
            </a:r>
            <a:r>
              <a:rPr lang="en-US" sz="1400" dirty="0" err="1"/>
              <a:t>seluruh</a:t>
            </a:r>
            <a:r>
              <a:rPr lang="en-US" sz="1400" dirty="0"/>
              <a:t> </a:t>
            </a:r>
            <a:r>
              <a:rPr lang="en-US" sz="1400" dirty="0" err="1"/>
              <a:t>nilai</a:t>
            </a:r>
            <a:r>
              <a:rPr lang="en-US" sz="1400" dirty="0"/>
              <a:t> </a:t>
            </a:r>
            <a:r>
              <a:rPr lang="en-US" sz="1400" dirty="0" err="1"/>
              <a:t>tercatat</a:t>
            </a:r>
            <a:r>
              <a:rPr lang="en-US" sz="1400" dirty="0"/>
              <a:t> </a:t>
            </a:r>
            <a:r>
              <a:rPr lang="en-US" sz="1400" dirty="0" err="1"/>
              <a:t>aset</a:t>
            </a:r>
            <a:r>
              <a:rPr lang="en-US" sz="1400" dirty="0"/>
              <a:t> </a:t>
            </a:r>
            <a:r>
              <a:rPr lang="en-US" sz="1400" dirty="0" err="1"/>
              <a:t>dan</a:t>
            </a:r>
            <a:r>
              <a:rPr lang="en-US" sz="1400" dirty="0"/>
              <a:t> </a:t>
            </a:r>
            <a:r>
              <a:rPr lang="en-US" sz="1400" dirty="0" err="1"/>
              <a:t>liabilitas</a:t>
            </a:r>
            <a:r>
              <a:rPr lang="en-US" sz="1400" dirty="0"/>
              <a:t> PT </a:t>
            </a:r>
            <a:r>
              <a:rPr lang="en-US" sz="1400" dirty="0" err="1"/>
              <a:t>Anak</a:t>
            </a:r>
            <a:r>
              <a:rPr lang="en-US" sz="1400" dirty="0"/>
              <a:t> </a:t>
            </a:r>
            <a:r>
              <a:rPr lang="en-US" sz="1400" dirty="0" err="1"/>
              <a:t>sama</a:t>
            </a:r>
            <a:r>
              <a:rPr lang="en-US" sz="1400" dirty="0"/>
              <a:t> </a:t>
            </a:r>
            <a:r>
              <a:rPr lang="en-US" sz="1400" dirty="0" err="1"/>
              <a:t>dengan</a:t>
            </a:r>
            <a:r>
              <a:rPr lang="en-US" sz="1400" dirty="0"/>
              <a:t> </a:t>
            </a:r>
            <a:r>
              <a:rPr lang="en-US" sz="1400" dirty="0" err="1"/>
              <a:t>nilai</a:t>
            </a:r>
            <a:r>
              <a:rPr lang="en-US" sz="1400" dirty="0"/>
              <a:t> </a:t>
            </a:r>
            <a:r>
              <a:rPr lang="en-US" sz="1400" dirty="0" err="1"/>
              <a:t>wajarnya</a:t>
            </a:r>
            <a:r>
              <a:rPr lang="en-US" sz="1400" dirty="0"/>
              <a:t>. </a:t>
            </a:r>
            <a:r>
              <a:rPr lang="en-US" sz="1400" dirty="0" err="1"/>
              <a:t>Nilai</a:t>
            </a:r>
            <a:r>
              <a:rPr lang="en-US" sz="1400" dirty="0"/>
              <a:t> </a:t>
            </a:r>
            <a:r>
              <a:rPr lang="en-US" sz="1400" dirty="0" err="1"/>
              <a:t>wajar</a:t>
            </a:r>
            <a:r>
              <a:rPr lang="en-US" sz="1400" dirty="0"/>
              <a:t> </a:t>
            </a:r>
            <a:r>
              <a:rPr lang="en-US" sz="1400" dirty="0" err="1"/>
              <a:t>kepentingan</a:t>
            </a:r>
            <a:r>
              <a:rPr lang="en-US" sz="1400" dirty="0"/>
              <a:t> </a:t>
            </a:r>
            <a:r>
              <a:rPr lang="en-US" sz="1400" dirty="0" err="1"/>
              <a:t>nonpengendali</a:t>
            </a:r>
            <a:r>
              <a:rPr lang="en-US" sz="1400" dirty="0"/>
              <a:t> (KNP) </a:t>
            </a:r>
            <a:r>
              <a:rPr lang="en-US" sz="1400" dirty="0" err="1"/>
              <a:t>saat</a:t>
            </a:r>
            <a:r>
              <a:rPr lang="en-US" sz="1400" dirty="0"/>
              <a:t> </a:t>
            </a:r>
            <a:r>
              <a:rPr lang="en-US" sz="1400" dirty="0" err="1"/>
              <a:t>akuisisi</a:t>
            </a:r>
            <a:r>
              <a:rPr lang="en-US" sz="1400" dirty="0"/>
              <a:t> </a:t>
            </a:r>
            <a:r>
              <a:rPr lang="en-US" sz="1400" dirty="0" err="1"/>
              <a:t>adalah</a:t>
            </a:r>
            <a:r>
              <a:rPr lang="en-US" sz="1400" dirty="0"/>
              <a:t> S$15.000. PT Anak </a:t>
            </a:r>
            <a:r>
              <a:rPr lang="en-US" sz="1400" dirty="0" err="1"/>
              <a:t>mengumumkan</a:t>
            </a:r>
            <a:r>
              <a:rPr lang="en-US" sz="1400" dirty="0"/>
              <a:t> </a:t>
            </a:r>
            <a:r>
              <a:rPr lang="en-US" sz="1400" dirty="0" err="1"/>
              <a:t>laba</a:t>
            </a:r>
            <a:r>
              <a:rPr lang="en-US" sz="1400" dirty="0"/>
              <a:t> dan </a:t>
            </a:r>
            <a:r>
              <a:rPr lang="en-US" sz="1400" dirty="0" err="1"/>
              <a:t>dividen</a:t>
            </a:r>
            <a:r>
              <a:rPr lang="en-US" sz="1400" dirty="0"/>
              <a:t> (1 April 2020) </a:t>
            </a:r>
            <a:r>
              <a:rPr lang="en-US" sz="1400" dirty="0" err="1"/>
              <a:t>untuk</a:t>
            </a:r>
            <a:r>
              <a:rPr lang="en-US" sz="1400" dirty="0"/>
              <a:t> </a:t>
            </a:r>
            <a:r>
              <a:rPr lang="en-US" sz="1400" dirty="0" err="1"/>
              <a:t>tahun</a:t>
            </a:r>
            <a:r>
              <a:rPr lang="en-US" sz="1400" dirty="0"/>
              <a:t> 2020 masing-masing </a:t>
            </a:r>
            <a:r>
              <a:rPr lang="en-US" sz="1400" dirty="0" err="1"/>
              <a:t>senilai</a:t>
            </a:r>
            <a:r>
              <a:rPr lang="en-US" sz="1400" dirty="0"/>
              <a:t> S$5.000 dan S$3.000. </a:t>
            </a:r>
            <a:r>
              <a:rPr lang="en-US" sz="1400" dirty="0" err="1"/>
              <a:t>Berikut</a:t>
            </a:r>
            <a:r>
              <a:rPr lang="en-US" sz="1400" dirty="0"/>
              <a:t> </a:t>
            </a:r>
            <a:r>
              <a:rPr lang="en-US" sz="1400" dirty="0" err="1"/>
              <a:t>kurs</a:t>
            </a:r>
            <a:r>
              <a:rPr lang="en-US" sz="1400" dirty="0"/>
              <a:t> yang </a:t>
            </a:r>
            <a:r>
              <a:rPr lang="en-US" sz="1400" dirty="0" err="1"/>
              <a:t>relevan</a:t>
            </a:r>
            <a:r>
              <a:rPr lang="en-US" sz="1400" dirty="0"/>
              <a:t> </a:t>
            </a:r>
            <a:r>
              <a:rPr lang="en-US" sz="1400" dirty="0" err="1"/>
              <a:t>untuk</a:t>
            </a:r>
            <a:r>
              <a:rPr lang="en-US" sz="1400" dirty="0"/>
              <a:t> </a:t>
            </a:r>
            <a:r>
              <a:rPr lang="en-US" sz="1400" dirty="0" err="1"/>
              <a:t>tahun</a:t>
            </a:r>
            <a:r>
              <a:rPr lang="en-US" sz="1400" dirty="0"/>
              <a:t> 2020 (Rp/S$).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609600" y="2895600"/>
            <a:ext cx="8153399" cy="1169551"/>
          </a:xfrm>
          <a:prstGeom prst="rect">
            <a:avLst/>
          </a:prstGeom>
        </p:spPr>
        <p:txBody>
          <a:bodyPr wrap="square">
            <a:spAutoFit/>
          </a:bodyPr>
          <a:lstStyle/>
          <a:p>
            <a:pPr marL="228600" lvl="1" indent="-228600">
              <a:buFont typeface="Arial" pitchFamily="34" charset="0"/>
              <a:buChar char="•"/>
            </a:pPr>
            <a:r>
              <a:rPr lang="en-US" sz="1400" b="1" dirty="0" err="1">
                <a:latin typeface="Myriad Pro" pitchFamily="34" charset="0"/>
              </a:rPr>
              <a:t>Kertas</a:t>
            </a:r>
            <a:r>
              <a:rPr lang="en-US" sz="1400" b="1" dirty="0">
                <a:latin typeface="Myriad Pro" pitchFamily="34" charset="0"/>
              </a:rPr>
              <a:t> </a:t>
            </a:r>
            <a:r>
              <a:rPr lang="en-US" sz="1400" b="1" dirty="0" err="1">
                <a:latin typeface="Myriad Pro" pitchFamily="34" charset="0"/>
              </a:rPr>
              <a:t>Kerja</a:t>
            </a:r>
            <a:r>
              <a:rPr lang="en-US" sz="1400" b="1" dirty="0">
                <a:latin typeface="Myriad Pro" pitchFamily="34" charset="0"/>
              </a:rPr>
              <a:t> </a:t>
            </a:r>
            <a:r>
              <a:rPr lang="en-US" sz="1400" b="1" dirty="0" err="1">
                <a:latin typeface="Myriad Pro" pitchFamily="34" charset="0"/>
              </a:rPr>
              <a:t>Tahun</a:t>
            </a:r>
            <a:r>
              <a:rPr lang="en-US" sz="1400" b="1" dirty="0">
                <a:latin typeface="Myriad Pro" pitchFamily="34" charset="0"/>
              </a:rPr>
              <a:t> </a:t>
            </a:r>
            <a:r>
              <a:rPr lang="en-US" sz="1400" b="1" dirty="0" err="1">
                <a:latin typeface="Myriad Pro" pitchFamily="34" charset="0"/>
              </a:rPr>
              <a:t>Akuisisi</a:t>
            </a:r>
            <a:endParaRPr lang="en-US" sz="1400" b="1" dirty="0">
              <a:latin typeface="Myriad Pro" pitchFamily="34" charset="0"/>
            </a:endParaRPr>
          </a:p>
          <a:p>
            <a:pPr marL="228600" lvl="1" indent="-228600" algn="just"/>
            <a:r>
              <a:rPr lang="en-US" sz="1400" dirty="0"/>
              <a:t>	</a:t>
            </a:r>
            <a:r>
              <a:rPr lang="en-US" sz="1400" dirty="0" err="1">
                <a:latin typeface="Myriad Pro" pitchFamily="34" charset="0"/>
              </a:rPr>
              <a:t>Penjabaran</a:t>
            </a:r>
            <a:r>
              <a:rPr lang="en-US" sz="1400" dirty="0">
                <a:latin typeface="Myriad Pro" pitchFamily="34" charset="0"/>
              </a:rPr>
              <a:t> </a:t>
            </a:r>
            <a:r>
              <a:rPr lang="en-US" sz="1400" dirty="0" err="1">
                <a:latin typeface="Myriad Pro" pitchFamily="34" charset="0"/>
              </a:rPr>
              <a:t>dilakukan</a:t>
            </a:r>
            <a:r>
              <a:rPr lang="en-US" sz="1400" dirty="0">
                <a:latin typeface="Myriad Pro" pitchFamily="34" charset="0"/>
              </a:rPr>
              <a:t> </a:t>
            </a:r>
            <a:r>
              <a:rPr lang="en-US" sz="1400" dirty="0" err="1">
                <a:latin typeface="Myriad Pro" pitchFamily="34" charset="0"/>
              </a:rPr>
              <a:t>dari</a:t>
            </a:r>
            <a:r>
              <a:rPr lang="en-US" sz="1400" dirty="0">
                <a:latin typeface="Myriad Pro" pitchFamily="34" charset="0"/>
              </a:rPr>
              <a:t> </a:t>
            </a:r>
            <a:r>
              <a:rPr lang="en-US" sz="1400" dirty="0" err="1">
                <a:latin typeface="Myriad Pro" pitchFamily="34" charset="0"/>
              </a:rPr>
              <a:t>mata</a:t>
            </a:r>
            <a:r>
              <a:rPr lang="en-US" sz="1400" dirty="0">
                <a:latin typeface="Myriad Pro" pitchFamily="34" charset="0"/>
              </a:rPr>
              <a:t> </a:t>
            </a:r>
            <a:r>
              <a:rPr lang="en-US" sz="1400" dirty="0" err="1">
                <a:latin typeface="Myriad Pro" pitchFamily="34" charset="0"/>
              </a:rPr>
              <a:t>uang</a:t>
            </a:r>
            <a:r>
              <a:rPr lang="en-US" sz="1400" dirty="0">
                <a:latin typeface="Myriad Pro" pitchFamily="34" charset="0"/>
              </a:rPr>
              <a:t> </a:t>
            </a:r>
            <a:r>
              <a:rPr lang="en-US" sz="1400" dirty="0" err="1">
                <a:latin typeface="Myriad Pro" pitchFamily="34" charset="0"/>
              </a:rPr>
              <a:t>fungsional</a:t>
            </a:r>
            <a:r>
              <a:rPr lang="en-US" sz="1400" dirty="0">
                <a:latin typeface="Myriad Pro" pitchFamily="34" charset="0"/>
              </a:rPr>
              <a:t> </a:t>
            </a:r>
            <a:r>
              <a:rPr lang="en-US" sz="1400" dirty="0" err="1">
                <a:latin typeface="Myriad Pro" pitchFamily="34" charset="0"/>
              </a:rPr>
              <a:t>ke</a:t>
            </a:r>
            <a:r>
              <a:rPr lang="en-US" sz="1400" dirty="0">
                <a:latin typeface="Myriad Pro" pitchFamily="34" charset="0"/>
              </a:rPr>
              <a:t> </a:t>
            </a:r>
            <a:r>
              <a:rPr lang="en-US" sz="1400" dirty="0" err="1">
                <a:latin typeface="Myriad Pro" pitchFamily="34" charset="0"/>
              </a:rPr>
              <a:t>mata</a:t>
            </a:r>
            <a:r>
              <a:rPr lang="en-US" sz="1400" dirty="0">
                <a:latin typeface="Myriad Pro" pitchFamily="34" charset="0"/>
              </a:rPr>
              <a:t> </a:t>
            </a:r>
            <a:r>
              <a:rPr lang="en-US" sz="1400" dirty="0" err="1">
                <a:latin typeface="Myriad Pro" pitchFamily="34" charset="0"/>
              </a:rPr>
              <a:t>uang</a:t>
            </a:r>
            <a:r>
              <a:rPr lang="en-US" sz="1400" dirty="0">
                <a:latin typeface="Myriad Pro" pitchFamily="34" charset="0"/>
              </a:rPr>
              <a:t> </a:t>
            </a:r>
            <a:r>
              <a:rPr lang="en-US" sz="1400" dirty="0" err="1">
                <a:latin typeface="Myriad Pro" pitchFamily="34" charset="0"/>
              </a:rPr>
              <a:t>asing</a:t>
            </a:r>
            <a:r>
              <a:rPr lang="en-US" sz="1400" dirty="0">
                <a:latin typeface="Myriad Pro" pitchFamily="34" charset="0"/>
              </a:rPr>
              <a:t> yang </a:t>
            </a:r>
            <a:r>
              <a:rPr lang="en-US" sz="1400" dirty="0" err="1">
                <a:latin typeface="Myriad Pro" pitchFamily="34" charset="0"/>
              </a:rPr>
              <a:t>digunakan</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a:t>
            </a:r>
            <a:r>
              <a:rPr lang="en-US" sz="1400" dirty="0" err="1">
                <a:latin typeface="Myriad Pro" pitchFamily="34" charset="0"/>
              </a:rPr>
              <a:t>sehingga</a:t>
            </a:r>
            <a:r>
              <a:rPr lang="en-US" sz="1400" dirty="0">
                <a:latin typeface="Myriad Pro" pitchFamily="34" charset="0"/>
              </a:rPr>
              <a:t> </a:t>
            </a:r>
            <a:r>
              <a:rPr lang="en-US" sz="1400" dirty="0" err="1">
                <a:latin typeface="Myriad Pro" pitchFamily="34" charset="0"/>
              </a:rPr>
              <a:t>harus</a:t>
            </a:r>
            <a:r>
              <a:rPr lang="en-US" sz="1400" dirty="0">
                <a:latin typeface="Myriad Pro" pitchFamily="34" charset="0"/>
              </a:rPr>
              <a:t> </a:t>
            </a:r>
            <a:r>
              <a:rPr lang="en-US" sz="1400" dirty="0" err="1">
                <a:latin typeface="Myriad Pro" pitchFamily="34" charset="0"/>
              </a:rPr>
              <a:t>menggunakan</a:t>
            </a:r>
            <a:r>
              <a:rPr lang="en-US" sz="1400" dirty="0">
                <a:latin typeface="Myriad Pro" pitchFamily="34" charset="0"/>
              </a:rPr>
              <a:t> </a:t>
            </a:r>
            <a:r>
              <a:rPr lang="en-US" sz="1400" dirty="0" err="1">
                <a:latin typeface="Myriad Pro" pitchFamily="34" charset="0"/>
              </a:rPr>
              <a:t>metode</a:t>
            </a:r>
            <a:r>
              <a:rPr lang="en-US" sz="1400" dirty="0">
                <a:latin typeface="Myriad Pro" pitchFamily="34" charset="0"/>
              </a:rPr>
              <a:t> </a:t>
            </a:r>
            <a:r>
              <a:rPr lang="en-US" sz="1400" dirty="0" err="1">
                <a:latin typeface="Myriad Pro" pitchFamily="34" charset="0"/>
              </a:rPr>
              <a:t>translasi</a:t>
            </a:r>
            <a:r>
              <a:rPr lang="en-US" sz="1400" dirty="0">
                <a:latin typeface="Myriad Pro" pitchFamily="34" charset="0"/>
              </a:rPr>
              <a:t>. 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harus</a:t>
            </a:r>
            <a:r>
              <a:rPr lang="en-US" sz="1400" dirty="0">
                <a:latin typeface="Myriad Pro" pitchFamily="34" charset="0"/>
              </a:rPr>
              <a:t> </a:t>
            </a:r>
            <a:r>
              <a:rPr lang="en-US" sz="1400" dirty="0" err="1">
                <a:latin typeface="Myriad Pro" pitchFamily="34" charset="0"/>
              </a:rPr>
              <a:t>menghitung</a:t>
            </a:r>
            <a:r>
              <a:rPr lang="en-US" sz="1400" dirty="0">
                <a:latin typeface="Myriad Pro" pitchFamily="34" charset="0"/>
              </a:rPr>
              <a:t>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akuisisi</a:t>
            </a:r>
            <a:r>
              <a:rPr lang="en-US" sz="1400" dirty="0">
                <a:latin typeface="Myriad Pro" pitchFamily="34" charset="0"/>
              </a:rPr>
              <a:t> </a:t>
            </a:r>
            <a:r>
              <a:rPr lang="en-US" sz="1400" dirty="0" err="1">
                <a:latin typeface="Myriad Pro" pitchFamily="34" charset="0"/>
              </a:rPr>
              <a:t>dalam</a:t>
            </a:r>
            <a:r>
              <a:rPr lang="en-US" sz="1400" dirty="0">
                <a:latin typeface="Myriad Pro" pitchFamily="34" charset="0"/>
              </a:rPr>
              <a:t> Rupiah </a:t>
            </a:r>
            <a:r>
              <a:rPr lang="en-US" sz="1400" dirty="0" err="1">
                <a:latin typeface="Myriad Pro" pitchFamily="34" charset="0"/>
              </a:rPr>
              <a:t>karena</a:t>
            </a:r>
            <a:r>
              <a:rPr lang="en-US" sz="1400" dirty="0">
                <a:latin typeface="Myriad Pro" pitchFamily="34" charset="0"/>
              </a:rPr>
              <a:t> </a:t>
            </a:r>
            <a:r>
              <a:rPr lang="en-US" sz="1400" dirty="0" err="1">
                <a:latin typeface="Myriad Pro" pitchFamily="34" charset="0"/>
              </a:rPr>
              <a:t>pencatatan</a:t>
            </a:r>
            <a:r>
              <a:rPr lang="en-US" sz="1400" dirty="0">
                <a:latin typeface="Myriad Pro" pitchFamily="34" charset="0"/>
              </a:rPr>
              <a:t> </a:t>
            </a:r>
            <a:r>
              <a:rPr lang="en-US" sz="1400" dirty="0" err="1">
                <a:latin typeface="Myriad Pro" pitchFamily="34" charset="0"/>
              </a:rPr>
              <a:t>investasi</a:t>
            </a:r>
            <a:r>
              <a:rPr lang="en-US" sz="1400" dirty="0">
                <a:latin typeface="Myriad Pro" pitchFamily="34" charset="0"/>
              </a:rPr>
              <a:t> </a:t>
            </a:r>
            <a:r>
              <a:rPr lang="en-US" sz="1400" dirty="0" err="1">
                <a:latin typeface="Myriad Pro" pitchFamily="34" charset="0"/>
              </a:rPr>
              <a:t>harus</a:t>
            </a:r>
            <a:r>
              <a:rPr lang="en-US" sz="1400" dirty="0">
                <a:latin typeface="Myriad Pro" pitchFamily="34" charset="0"/>
              </a:rPr>
              <a:t> </a:t>
            </a:r>
            <a:r>
              <a:rPr lang="en-US" sz="1400" dirty="0" err="1">
                <a:latin typeface="Myriad Pro" pitchFamily="34" charset="0"/>
              </a:rPr>
              <a:t>dilakukan</a:t>
            </a:r>
            <a:r>
              <a:rPr lang="en-US" sz="1400" dirty="0">
                <a:latin typeface="Myriad Pro" pitchFamily="34" charset="0"/>
              </a:rPr>
              <a:t> </a:t>
            </a:r>
            <a:r>
              <a:rPr lang="en-US" sz="1400" dirty="0" err="1">
                <a:latin typeface="Myriad Pro" pitchFamily="34" charset="0"/>
              </a:rPr>
              <a:t>pada</a:t>
            </a:r>
            <a:r>
              <a:rPr lang="en-US" sz="1400" dirty="0">
                <a:latin typeface="Myriad Pro" pitchFamily="34" charset="0"/>
              </a:rPr>
              <a:t> </a:t>
            </a:r>
            <a:r>
              <a:rPr lang="en-US" sz="1400" dirty="0" err="1">
                <a:latin typeface="Myriad Pro" pitchFamily="34" charset="0"/>
              </a:rPr>
              <a:t>mata</a:t>
            </a:r>
            <a:r>
              <a:rPr lang="en-US" sz="1400" dirty="0">
                <a:latin typeface="Myriad Pro" pitchFamily="34" charset="0"/>
              </a:rPr>
              <a:t> </a:t>
            </a:r>
            <a:r>
              <a:rPr lang="en-US" sz="1400" dirty="0" err="1">
                <a:latin typeface="Myriad Pro" pitchFamily="34" charset="0"/>
              </a:rPr>
              <a:t>uang</a:t>
            </a:r>
            <a:r>
              <a:rPr lang="en-US" sz="1400" dirty="0">
                <a:latin typeface="Myriad Pro" pitchFamily="34" charset="0"/>
              </a:rPr>
              <a:t> </a:t>
            </a:r>
            <a:r>
              <a:rPr lang="en-US" sz="1400" dirty="0" err="1">
                <a:latin typeface="Myriad Pro" pitchFamily="34" charset="0"/>
              </a:rPr>
              <a:t>fungsional</a:t>
            </a:r>
            <a:r>
              <a:rPr lang="en-US" sz="1400" dirty="0">
                <a:latin typeface="Myriad Pro" pitchFamily="34" charset="0"/>
              </a:rPr>
              <a:t> </a:t>
            </a:r>
            <a:r>
              <a:rPr lang="en-US" sz="1400" dirty="0" err="1">
                <a:latin typeface="Myriad Pro" pitchFamily="34" charset="0"/>
              </a:rPr>
              <a:t>dan</a:t>
            </a:r>
            <a:r>
              <a:rPr lang="en-US" sz="1400" dirty="0">
                <a:latin typeface="Myriad Pro" pitchFamily="34" charset="0"/>
              </a:rPr>
              <a:t> </a:t>
            </a:r>
            <a:r>
              <a:rPr lang="en-US" sz="1400" dirty="0" err="1">
                <a:latin typeface="Myriad Pro" pitchFamily="34" charset="0"/>
              </a:rPr>
              <a:t>pelaporan</a:t>
            </a:r>
            <a:r>
              <a:rPr lang="en-US" sz="1400" dirty="0">
                <a:latin typeface="Myriad Pro" pitchFamily="34" charset="0"/>
              </a:rPr>
              <a:t> 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Berikut</a:t>
            </a:r>
            <a:r>
              <a:rPr lang="en-US" sz="1400" dirty="0">
                <a:latin typeface="Myriad Pro" pitchFamily="34" charset="0"/>
              </a:rPr>
              <a:t> </a:t>
            </a:r>
            <a:r>
              <a:rPr lang="en-US" sz="1400" dirty="0" err="1">
                <a:latin typeface="Myriad Pro" pitchFamily="34" charset="0"/>
              </a:rPr>
              <a:t>perhitungannya</a:t>
            </a:r>
            <a:r>
              <a:rPr lang="en-US" sz="1400" dirty="0">
                <a:latin typeface="Myriad Pro" pitchFamily="34" charset="0"/>
              </a:rPr>
              <a:t>.</a:t>
            </a:r>
          </a:p>
        </p:txBody>
      </p:sp>
      <p:pic>
        <p:nvPicPr>
          <p:cNvPr id="6147" name="Picture 3"/>
          <p:cNvPicPr>
            <a:picLocks noChangeAspect="1" noChangeArrowheads="1"/>
          </p:cNvPicPr>
          <p:nvPr/>
        </p:nvPicPr>
        <p:blipFill>
          <a:blip r:embed="rId2"/>
          <a:srcRect/>
          <a:stretch>
            <a:fillRect/>
          </a:stretch>
        </p:blipFill>
        <p:spPr bwMode="auto">
          <a:xfrm>
            <a:off x="1881188" y="4114800"/>
            <a:ext cx="5381625" cy="781050"/>
          </a:xfrm>
          <a:prstGeom prst="rect">
            <a:avLst/>
          </a:prstGeom>
          <a:noFill/>
          <a:ln w="9525">
            <a:noFill/>
            <a:miter lim="800000"/>
            <a:headEnd/>
            <a:tailEnd/>
          </a:ln>
          <a:effectLst/>
        </p:spPr>
      </p:pic>
      <p:sp>
        <p:nvSpPr>
          <p:cNvPr id="7" name="Rectangle 6"/>
          <p:cNvSpPr/>
          <p:nvPr/>
        </p:nvSpPr>
        <p:spPr>
          <a:xfrm>
            <a:off x="609600" y="5155049"/>
            <a:ext cx="8153400" cy="1169551"/>
          </a:xfrm>
          <a:prstGeom prst="rect">
            <a:avLst/>
          </a:prstGeom>
        </p:spPr>
        <p:txBody>
          <a:bodyPr wrap="square">
            <a:spAutoFit/>
          </a:bodyPr>
          <a:lstStyle/>
          <a:p>
            <a:pPr algn="just"/>
            <a:r>
              <a:rPr lang="en-US" sz="1400" dirty="0" err="1">
                <a:latin typeface="Myriad Pro" pitchFamily="34" charset="0"/>
              </a:rPr>
              <a:t>Atas</a:t>
            </a:r>
            <a:r>
              <a:rPr lang="en-US" sz="1400" dirty="0">
                <a:latin typeface="Myriad Pro" pitchFamily="34" charset="0"/>
              </a:rPr>
              <a:t> </a:t>
            </a:r>
            <a:r>
              <a:rPr lang="en-US" sz="1400" dirty="0" err="1">
                <a:latin typeface="Myriad Pro" pitchFamily="34" charset="0"/>
              </a:rPr>
              <a:t>akuisisi</a:t>
            </a:r>
            <a:r>
              <a:rPr lang="en-US" sz="1400" dirty="0">
                <a:latin typeface="Myriad Pro" pitchFamily="34" charset="0"/>
              </a:rPr>
              <a:t> </a:t>
            </a:r>
            <a:r>
              <a:rPr lang="en-US" sz="1400" dirty="0" err="1">
                <a:latin typeface="Myriad Pro" pitchFamily="34" charset="0"/>
              </a:rPr>
              <a:t>tersebut</a:t>
            </a:r>
            <a:r>
              <a:rPr lang="en-US" sz="1400" dirty="0">
                <a:latin typeface="Myriad Pro" pitchFamily="34" charset="0"/>
              </a:rPr>
              <a:t> </a:t>
            </a:r>
            <a:r>
              <a:rPr lang="en-US" sz="1400" dirty="0" err="1">
                <a:latin typeface="Myriad Pro" pitchFamily="34" charset="0"/>
              </a:rPr>
              <a:t>dihasilkan</a:t>
            </a:r>
            <a:r>
              <a:rPr lang="en-US" sz="1400" dirty="0">
                <a:latin typeface="Myriad Pro" pitchFamily="34" charset="0"/>
              </a:rPr>
              <a:t> </a:t>
            </a:r>
            <a:r>
              <a:rPr lang="en-US" sz="1400" i="1" dirty="0">
                <a:latin typeface="Myriad Pro" pitchFamily="34" charset="0"/>
              </a:rPr>
              <a:t>goodwill </a:t>
            </a:r>
            <a:r>
              <a:rPr lang="en-US" sz="1400" dirty="0" err="1">
                <a:latin typeface="Myriad Pro" pitchFamily="34" charset="0"/>
              </a:rPr>
              <a:t>senilai</a:t>
            </a:r>
            <a:r>
              <a:rPr lang="en-US" sz="1400" dirty="0">
                <a:latin typeface="Myriad Pro" pitchFamily="34" charset="0"/>
              </a:rPr>
              <a:t> Rp50.000.000. </a:t>
            </a:r>
            <a:r>
              <a:rPr lang="en-US" sz="1400" dirty="0" err="1">
                <a:latin typeface="Myriad Pro" pitchFamily="34" charset="0"/>
              </a:rPr>
              <a:t>Pada</a:t>
            </a:r>
            <a:r>
              <a:rPr lang="en-US" sz="1400" dirty="0">
                <a:latin typeface="Myriad Pro" pitchFamily="34" charset="0"/>
              </a:rPr>
              <a:t> </a:t>
            </a:r>
            <a:r>
              <a:rPr lang="en-US" sz="1400" dirty="0" err="1">
                <a:latin typeface="Myriad Pro" pitchFamily="34" charset="0"/>
              </a:rPr>
              <a:t>tanggal</a:t>
            </a:r>
            <a:r>
              <a:rPr lang="en-US" sz="1400" dirty="0">
                <a:latin typeface="Myriad Pro" pitchFamily="34" charset="0"/>
              </a:rPr>
              <a:t> </a:t>
            </a:r>
            <a:r>
              <a:rPr lang="en-US" sz="1400" dirty="0" err="1">
                <a:latin typeface="Myriad Pro" pitchFamily="34" charset="0"/>
              </a:rPr>
              <a:t>akuisisi</a:t>
            </a:r>
            <a:r>
              <a:rPr lang="en-US" sz="1400" dirty="0">
                <a:latin typeface="Myriad Pro" pitchFamily="34" charset="0"/>
              </a:rPr>
              <a:t>, </a:t>
            </a:r>
            <a:r>
              <a:rPr lang="en-US" sz="1400" dirty="0" err="1">
                <a:latin typeface="Myriad Pro" pitchFamily="34" charset="0"/>
              </a:rPr>
              <a:t>seluruh</a:t>
            </a:r>
            <a:r>
              <a:rPr lang="en-US" sz="1400" dirty="0">
                <a:latin typeface="Myriad Pro" pitchFamily="34" charset="0"/>
              </a:rPr>
              <a:t> pos </a:t>
            </a:r>
            <a:r>
              <a:rPr lang="en-US" sz="1400" dirty="0" err="1">
                <a:latin typeface="Myriad Pro" pitchFamily="34" charset="0"/>
              </a:rPr>
              <a:t>dalam</a:t>
            </a:r>
            <a:r>
              <a:rPr lang="en-US" sz="1400" dirty="0">
                <a:latin typeface="Myriad Pro" pitchFamily="34" charset="0"/>
              </a:rPr>
              <a:t> </a:t>
            </a:r>
            <a:r>
              <a:rPr lang="en-US" sz="1400" dirty="0" err="1">
                <a:latin typeface="Myriad Pro" pitchFamily="34" charset="0"/>
              </a:rPr>
              <a:t>Laporan</a:t>
            </a:r>
            <a:r>
              <a:rPr lang="en-US" sz="1400" dirty="0">
                <a:latin typeface="Myriad Pro" pitchFamily="34" charset="0"/>
              </a:rPr>
              <a:t> </a:t>
            </a:r>
            <a:r>
              <a:rPr lang="en-US" sz="1400" dirty="0" err="1">
                <a:latin typeface="Myriad Pro" pitchFamily="34" charset="0"/>
              </a:rPr>
              <a:t>Posisi</a:t>
            </a:r>
            <a:r>
              <a:rPr lang="en-US" sz="1400" dirty="0">
                <a:latin typeface="Myriad Pro" pitchFamily="34" charset="0"/>
              </a:rPr>
              <a:t> </a:t>
            </a:r>
            <a:r>
              <a:rPr lang="en-US" sz="1400" dirty="0" err="1">
                <a:latin typeface="Myriad Pro" pitchFamily="34" charset="0"/>
              </a:rPr>
              <a:t>Keuangan</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a:t>
            </a:r>
            <a:r>
              <a:rPr lang="en-US" sz="1400" dirty="0" err="1">
                <a:latin typeface="Myriad Pro" pitchFamily="34" charset="0"/>
              </a:rPr>
              <a:t>dijabarkan</a:t>
            </a:r>
            <a:r>
              <a:rPr lang="en-US" sz="1400" dirty="0">
                <a:latin typeface="Myriad Pro" pitchFamily="34" charset="0"/>
              </a:rPr>
              <a:t> </a:t>
            </a:r>
            <a:r>
              <a:rPr lang="en-US" sz="1400" dirty="0" err="1">
                <a:latin typeface="Myriad Pro" pitchFamily="34" charset="0"/>
              </a:rPr>
              <a:t>dari</a:t>
            </a:r>
            <a:r>
              <a:rPr lang="en-US" sz="1400" dirty="0">
                <a:latin typeface="Myriad Pro" pitchFamily="34" charset="0"/>
              </a:rPr>
              <a:t> S$ </a:t>
            </a:r>
            <a:r>
              <a:rPr lang="en-US" sz="1400" dirty="0" err="1">
                <a:latin typeface="Myriad Pro" pitchFamily="34" charset="0"/>
              </a:rPr>
              <a:t>ke</a:t>
            </a:r>
            <a:r>
              <a:rPr lang="en-US" sz="1400" dirty="0">
                <a:latin typeface="Myriad Pro" pitchFamily="34" charset="0"/>
              </a:rPr>
              <a:t> </a:t>
            </a:r>
            <a:r>
              <a:rPr lang="en-US" sz="1400" dirty="0" err="1">
                <a:latin typeface="Myriad Pro" pitchFamily="34" charset="0"/>
              </a:rPr>
              <a:t>Rp</a:t>
            </a:r>
            <a:r>
              <a:rPr lang="en-US" sz="1400" dirty="0">
                <a:latin typeface="Myriad Pro" pitchFamily="34" charset="0"/>
              </a:rPr>
              <a:t> </a:t>
            </a:r>
            <a:r>
              <a:rPr lang="en-US" sz="1400" dirty="0" err="1">
                <a:latin typeface="Myriad Pro" pitchFamily="34" charset="0"/>
              </a:rPr>
              <a:t>menggunakan</a:t>
            </a:r>
            <a:r>
              <a:rPr lang="en-US" sz="1400" dirty="0">
                <a:latin typeface="Myriad Pro" pitchFamily="34" charset="0"/>
              </a:rPr>
              <a:t> </a:t>
            </a:r>
            <a:r>
              <a:rPr lang="en-US" sz="1400" dirty="0" err="1">
                <a:latin typeface="Myriad Pro" pitchFamily="34" charset="0"/>
              </a:rPr>
              <a:t>kurs</a:t>
            </a:r>
            <a:r>
              <a:rPr lang="en-US" sz="1400" dirty="0">
                <a:latin typeface="Myriad Pro" pitchFamily="34" charset="0"/>
              </a:rPr>
              <a:t> </a:t>
            </a:r>
            <a:r>
              <a:rPr lang="en-US" sz="1400" dirty="0" err="1">
                <a:latin typeface="Myriad Pro" pitchFamily="34" charset="0"/>
              </a:rPr>
              <a:t>tanggal</a:t>
            </a:r>
            <a:r>
              <a:rPr lang="en-US" sz="1400" dirty="0">
                <a:latin typeface="Myriad Pro" pitchFamily="34" charset="0"/>
              </a:rPr>
              <a:t> </a:t>
            </a:r>
            <a:r>
              <a:rPr lang="en-US" sz="1400" dirty="0" err="1">
                <a:latin typeface="Myriad Pro" pitchFamily="34" charset="0"/>
              </a:rPr>
              <a:t>akuisisi</a:t>
            </a:r>
            <a:r>
              <a:rPr lang="en-US" sz="1400" dirty="0">
                <a:latin typeface="Myriad Pro" pitchFamily="34" charset="0"/>
              </a:rPr>
              <a:t>. Hal </a:t>
            </a:r>
            <a:r>
              <a:rPr lang="en-US" sz="1400" dirty="0" err="1">
                <a:latin typeface="Myriad Pro" pitchFamily="34" charset="0"/>
              </a:rPr>
              <a:t>ini</a:t>
            </a:r>
            <a:r>
              <a:rPr lang="en-US" sz="1400" dirty="0">
                <a:latin typeface="Myriad Pro" pitchFamily="34" charset="0"/>
              </a:rPr>
              <a:t> </a:t>
            </a:r>
            <a:r>
              <a:rPr lang="en-US" sz="1400" dirty="0" err="1">
                <a:latin typeface="Myriad Pro" pitchFamily="34" charset="0"/>
              </a:rPr>
              <a:t>untuk</a:t>
            </a:r>
            <a:r>
              <a:rPr lang="en-US" sz="1400" dirty="0">
                <a:latin typeface="Myriad Pro" pitchFamily="34" charset="0"/>
              </a:rPr>
              <a:t> </a:t>
            </a:r>
            <a:r>
              <a:rPr lang="en-US" sz="1400" dirty="0" err="1">
                <a:latin typeface="Myriad Pro" pitchFamily="34" charset="0"/>
              </a:rPr>
              <a:t>menandakan</a:t>
            </a:r>
            <a:r>
              <a:rPr lang="en-US" sz="1400" dirty="0">
                <a:latin typeface="Myriad Pro" pitchFamily="34" charset="0"/>
              </a:rPr>
              <a:t> </a:t>
            </a:r>
            <a:r>
              <a:rPr lang="en-US" sz="1400" dirty="0" err="1">
                <a:latin typeface="Myriad Pro" pitchFamily="34" charset="0"/>
              </a:rPr>
              <a:t>bahwa</a:t>
            </a:r>
            <a:r>
              <a:rPr lang="en-US" sz="1400" dirty="0">
                <a:latin typeface="Myriad Pro" pitchFamily="34" charset="0"/>
              </a:rPr>
              <a:t> </a:t>
            </a:r>
            <a:r>
              <a:rPr lang="en-US" sz="1400" dirty="0" err="1">
                <a:latin typeface="Myriad Pro" pitchFamily="34" charset="0"/>
              </a:rPr>
              <a:t>kurs</a:t>
            </a:r>
            <a:r>
              <a:rPr lang="en-US" sz="1400" dirty="0">
                <a:latin typeface="Myriad Pro" pitchFamily="34" charset="0"/>
              </a:rPr>
              <a:t> </a:t>
            </a:r>
            <a:r>
              <a:rPr lang="en-US" sz="1400" dirty="0" err="1">
                <a:latin typeface="Myriad Pro" pitchFamily="34" charset="0"/>
              </a:rPr>
              <a:t>tanggal</a:t>
            </a:r>
            <a:r>
              <a:rPr lang="en-US" sz="1400" dirty="0">
                <a:latin typeface="Myriad Pro" pitchFamily="34" charset="0"/>
              </a:rPr>
              <a:t> </a:t>
            </a:r>
            <a:r>
              <a:rPr lang="en-US" sz="1400" dirty="0" err="1">
                <a:latin typeface="Myriad Pro" pitchFamily="34" charset="0"/>
              </a:rPr>
              <a:t>akuisisi</a:t>
            </a:r>
            <a:r>
              <a:rPr lang="en-US" sz="1400" dirty="0">
                <a:latin typeface="Myriad Pro" pitchFamily="34" charset="0"/>
              </a:rPr>
              <a:t> </a:t>
            </a:r>
            <a:r>
              <a:rPr lang="en-US" sz="1400" dirty="0" err="1">
                <a:latin typeface="Myriad Pro" pitchFamily="34" charset="0"/>
              </a:rPr>
              <a:t>tersebut</a:t>
            </a:r>
            <a:r>
              <a:rPr lang="en-US" sz="1400" dirty="0">
                <a:latin typeface="Myriad Pro" pitchFamily="34" charset="0"/>
              </a:rPr>
              <a:t> </a:t>
            </a:r>
            <a:r>
              <a:rPr lang="en-US" sz="1400" dirty="0" err="1">
                <a:latin typeface="Myriad Pro" pitchFamily="34" charset="0"/>
              </a:rPr>
              <a:t>adalah</a:t>
            </a:r>
            <a:r>
              <a:rPr lang="en-US" sz="1400" dirty="0">
                <a:latin typeface="Myriad Pro" pitchFamily="34" charset="0"/>
              </a:rPr>
              <a:t> </a:t>
            </a:r>
            <a:r>
              <a:rPr lang="en-US" sz="1400" dirty="0" err="1">
                <a:latin typeface="Myriad Pro" pitchFamily="34" charset="0"/>
              </a:rPr>
              <a:t>kurs</a:t>
            </a:r>
            <a:r>
              <a:rPr lang="en-US" sz="1400" dirty="0">
                <a:latin typeface="Myriad Pro" pitchFamily="34" charset="0"/>
              </a:rPr>
              <a:t> </a:t>
            </a:r>
            <a:r>
              <a:rPr lang="en-US" sz="1400" dirty="0" err="1">
                <a:latin typeface="Myriad Pro" pitchFamily="34" charset="0"/>
              </a:rPr>
              <a:t>historis</a:t>
            </a:r>
            <a:r>
              <a:rPr lang="en-US" sz="1400" dirty="0">
                <a:latin typeface="Myriad Pro" pitchFamily="34" charset="0"/>
              </a:rPr>
              <a:t> </a:t>
            </a:r>
            <a:r>
              <a:rPr lang="en-US" sz="1400" dirty="0" err="1">
                <a:latin typeface="Myriad Pro" pitchFamily="34" charset="0"/>
              </a:rPr>
              <a:t>sehingga</a:t>
            </a:r>
            <a:r>
              <a:rPr lang="en-US" sz="1400" dirty="0">
                <a:latin typeface="Myriad Pro" pitchFamily="34" charset="0"/>
              </a:rPr>
              <a:t> </a:t>
            </a:r>
            <a:r>
              <a:rPr lang="en-US" sz="1400" dirty="0" err="1">
                <a:latin typeface="Myriad Pro" pitchFamily="34" charset="0"/>
              </a:rPr>
              <a:t>kurs</a:t>
            </a:r>
            <a:r>
              <a:rPr lang="en-US" sz="1400" dirty="0">
                <a:latin typeface="Myriad Pro" pitchFamily="34" charset="0"/>
              </a:rPr>
              <a:t> yang </a:t>
            </a:r>
            <a:r>
              <a:rPr lang="en-US" sz="1400" dirty="0" err="1">
                <a:latin typeface="Myriad Pro" pitchFamily="34" charset="0"/>
              </a:rPr>
              <a:t>relevan</a:t>
            </a:r>
            <a:r>
              <a:rPr lang="en-US" sz="1400" dirty="0">
                <a:latin typeface="Myriad Pro" pitchFamily="34" charset="0"/>
              </a:rPr>
              <a:t> </a:t>
            </a:r>
            <a:r>
              <a:rPr lang="en-US" sz="1400" dirty="0" err="1">
                <a:latin typeface="Myriad Pro" pitchFamily="34" charset="0"/>
              </a:rPr>
              <a:t>untuk</a:t>
            </a:r>
            <a:r>
              <a:rPr lang="en-US" sz="1400" dirty="0">
                <a:latin typeface="Myriad Pro" pitchFamily="34" charset="0"/>
              </a:rPr>
              <a:t> pos-pos </a:t>
            </a:r>
            <a:r>
              <a:rPr lang="en-US" sz="1400" dirty="0" err="1">
                <a:latin typeface="Myriad Pro" pitchFamily="34" charset="0"/>
              </a:rPr>
              <a:t>Laporan</a:t>
            </a:r>
            <a:r>
              <a:rPr lang="en-US" sz="1400" dirty="0">
                <a:latin typeface="Myriad Pro" pitchFamily="34" charset="0"/>
              </a:rPr>
              <a:t> </a:t>
            </a:r>
            <a:r>
              <a:rPr lang="en-US" sz="1400" dirty="0" err="1">
                <a:latin typeface="Myriad Pro" pitchFamily="34" charset="0"/>
              </a:rPr>
              <a:t>Posisi</a:t>
            </a:r>
            <a:r>
              <a:rPr lang="en-US" sz="1400" dirty="0">
                <a:latin typeface="Myriad Pro" pitchFamily="34" charset="0"/>
              </a:rPr>
              <a:t> </a:t>
            </a:r>
            <a:r>
              <a:rPr lang="en-US" sz="1400" dirty="0" err="1">
                <a:latin typeface="Myriad Pro" pitchFamily="34" charset="0"/>
              </a:rPr>
              <a:t>Keuangan</a:t>
            </a:r>
            <a:r>
              <a:rPr lang="en-US" sz="1400" dirty="0">
                <a:latin typeface="Myriad Pro" pitchFamily="34" charset="0"/>
              </a:rPr>
              <a:t> </a:t>
            </a:r>
            <a:r>
              <a:rPr lang="en-US" sz="1400" dirty="0" err="1">
                <a:latin typeface="Myriad Pro" pitchFamily="34" charset="0"/>
              </a:rPr>
              <a:t>sebelum</a:t>
            </a:r>
            <a:r>
              <a:rPr lang="en-US" sz="1400" dirty="0">
                <a:latin typeface="Myriad Pro" pitchFamily="34" charset="0"/>
              </a:rPr>
              <a:t> </a:t>
            </a:r>
            <a:r>
              <a:rPr lang="en-US" sz="1400" dirty="0" err="1">
                <a:latin typeface="Myriad Pro" pitchFamily="34" charset="0"/>
              </a:rPr>
              <a:t>tanggal</a:t>
            </a:r>
            <a:r>
              <a:rPr lang="en-US" sz="1400" dirty="0">
                <a:latin typeface="Myriad Pro" pitchFamily="34" charset="0"/>
              </a:rPr>
              <a:t> </a:t>
            </a:r>
            <a:r>
              <a:rPr lang="en-US" sz="1400" dirty="0" err="1">
                <a:latin typeface="Myriad Pro" pitchFamily="34" charset="0"/>
              </a:rPr>
              <a:t>akuisisi</a:t>
            </a:r>
            <a:r>
              <a:rPr lang="en-US" sz="1400" dirty="0">
                <a:latin typeface="Myriad Pro" pitchFamily="34" charset="0"/>
              </a:rPr>
              <a:t> </a:t>
            </a:r>
            <a:r>
              <a:rPr lang="en-US" sz="1400" dirty="0" err="1">
                <a:latin typeface="Myriad Pro" pitchFamily="34" charset="0"/>
              </a:rPr>
              <a:t>menjadi</a:t>
            </a:r>
            <a:r>
              <a:rPr lang="en-US" sz="1400" dirty="0">
                <a:latin typeface="Myriad Pro" pitchFamily="34" charset="0"/>
              </a:rPr>
              <a:t> </a:t>
            </a:r>
            <a:r>
              <a:rPr lang="en-US" sz="1400" dirty="0" err="1">
                <a:latin typeface="Myriad Pro" pitchFamily="34" charset="0"/>
              </a:rPr>
              <a:t>tidak</a:t>
            </a:r>
            <a:r>
              <a:rPr lang="en-US" sz="1400" dirty="0">
                <a:latin typeface="Myriad Pro" pitchFamily="34" charset="0"/>
              </a:rPr>
              <a:t> </a:t>
            </a:r>
            <a:r>
              <a:rPr lang="en-US" sz="1400" dirty="0" err="1">
                <a:latin typeface="Myriad Pro" pitchFamily="34" charset="0"/>
              </a:rPr>
              <a:t>berlaku</a:t>
            </a:r>
            <a:r>
              <a:rPr lang="en-US" sz="1400" dirty="0">
                <a:latin typeface="Myriad Pro" pitchFamily="34" charset="0"/>
              </a:rPr>
              <a:t> </a:t>
            </a:r>
            <a:r>
              <a:rPr lang="en-US" sz="1400" dirty="0" err="1">
                <a:latin typeface="Myriad Pro" pitchFamily="34" charset="0"/>
              </a:rPr>
              <a:t>lagi</a:t>
            </a:r>
            <a:r>
              <a:rPr lang="en-US" sz="1400" dirty="0">
                <a:latin typeface="Myriad Pro" pitchFamily="34" charset="0"/>
              </a:rPr>
              <a:t>. </a:t>
            </a:r>
            <a:r>
              <a:rPr lang="en-US" sz="1400" dirty="0" err="1">
                <a:latin typeface="Myriad Pro" pitchFamily="34" charset="0"/>
              </a:rPr>
              <a:t>Berikut</a:t>
            </a:r>
            <a:r>
              <a:rPr lang="en-US" sz="1400" dirty="0">
                <a:latin typeface="Myriad Pro" pitchFamily="34" charset="0"/>
              </a:rPr>
              <a:t> </a:t>
            </a:r>
            <a:r>
              <a:rPr lang="en-US" sz="1400" dirty="0" err="1">
                <a:latin typeface="Myriad Pro" pitchFamily="34" charset="0"/>
              </a:rPr>
              <a:t>proses</a:t>
            </a:r>
            <a:r>
              <a:rPr lang="en-US" sz="1400" dirty="0">
                <a:latin typeface="Myriad Pro" pitchFamily="34" charset="0"/>
              </a:rPr>
              <a:t> </a:t>
            </a:r>
            <a:r>
              <a:rPr lang="en-US" sz="1400" dirty="0" err="1">
                <a:latin typeface="Myriad Pro" pitchFamily="34" charset="0"/>
              </a:rPr>
              <a:t>penjabaran</a:t>
            </a:r>
            <a:r>
              <a:rPr lang="en-US" sz="1400" dirty="0">
                <a:latin typeface="Myriad Pro" pitchFamily="34" charset="0"/>
              </a:rPr>
              <a:t> </a:t>
            </a:r>
            <a:r>
              <a:rPr lang="en-US" sz="1400" dirty="0" err="1">
                <a:latin typeface="Myriad Pro" pitchFamily="34" charset="0"/>
              </a:rPr>
              <a:t>pada</a:t>
            </a:r>
            <a:r>
              <a:rPr lang="en-US" sz="1400" dirty="0">
                <a:latin typeface="Myriad Pro" pitchFamily="34" charset="0"/>
              </a:rPr>
              <a:t> </a:t>
            </a:r>
            <a:r>
              <a:rPr lang="en-US" sz="1400" dirty="0" err="1">
                <a:latin typeface="Myriad Pro" pitchFamily="34" charset="0"/>
              </a:rPr>
              <a:t>tanggal</a:t>
            </a:r>
            <a:r>
              <a:rPr lang="en-US" sz="1400" dirty="0">
                <a:latin typeface="Myriad Pro" pitchFamily="34" charset="0"/>
              </a:rPr>
              <a:t> </a:t>
            </a:r>
            <a:r>
              <a:rPr lang="en-US" sz="1400" dirty="0" err="1">
                <a:latin typeface="Myriad Pro" pitchFamily="34" charset="0"/>
              </a:rPr>
              <a:t>akuisisi</a:t>
            </a:r>
            <a:r>
              <a:rPr lang="en-US" sz="1400" dirty="0">
                <a:latin typeface="Myriad Pro" pitchFamily="34" charset="0"/>
              </a:rPr>
              <a:t>.</a:t>
            </a:r>
            <a:r>
              <a:rPr lang="en-US" sz="1400" i="1" dirty="0">
                <a:latin typeface="Myriad Pro" pitchFamily="34" charset="0"/>
              </a:rPr>
              <a:t> </a:t>
            </a:r>
            <a:endParaRPr lang="en-US" sz="1400" dirty="0">
              <a:latin typeface="Myriad Pro" pitchFamily="34" charset="0"/>
            </a:endParaRPr>
          </a:p>
        </p:txBody>
      </p:sp>
      <p:pic>
        <p:nvPicPr>
          <p:cNvPr id="8" name="Picture 7">
            <a:extLst>
              <a:ext uri="{FF2B5EF4-FFF2-40B4-BE49-F238E27FC236}">
                <a16:creationId xmlns:a16="http://schemas.microsoft.com/office/drawing/2014/main" id="{FD38D25D-7EEC-49AA-9212-99DEEF4E867D}"/>
              </a:ext>
            </a:extLst>
          </p:cNvPr>
          <p:cNvPicPr>
            <a:picLocks noChangeAspect="1"/>
          </p:cNvPicPr>
          <p:nvPr/>
        </p:nvPicPr>
        <p:blipFill>
          <a:blip r:embed="rId3"/>
          <a:stretch>
            <a:fillRect/>
          </a:stretch>
        </p:blipFill>
        <p:spPr>
          <a:xfrm>
            <a:off x="3124200" y="1864876"/>
            <a:ext cx="2286000" cy="9715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609600" y="5325070"/>
            <a:ext cx="8077200" cy="523220"/>
          </a:xfrm>
          <a:prstGeom prst="rect">
            <a:avLst/>
          </a:prstGeom>
        </p:spPr>
        <p:txBody>
          <a:bodyPr wrap="square">
            <a:spAutoFit/>
          </a:bodyPr>
          <a:lstStyle/>
          <a:p>
            <a:pPr marL="342900" algn="just"/>
            <a:r>
              <a:rPr lang="en-US" sz="1400" dirty="0" err="1">
                <a:latin typeface="Myriad Pro" pitchFamily="34" charset="0"/>
              </a:rPr>
              <a:t>Setelah</a:t>
            </a:r>
            <a:r>
              <a:rPr lang="en-US" sz="1400" dirty="0">
                <a:latin typeface="Myriad Pro" pitchFamily="34" charset="0"/>
              </a:rPr>
              <a:t> </a:t>
            </a:r>
            <a:r>
              <a:rPr lang="en-US" sz="1400" dirty="0" err="1">
                <a:latin typeface="Myriad Pro" pitchFamily="34" charset="0"/>
              </a:rPr>
              <a:t>tanggal</a:t>
            </a:r>
            <a:r>
              <a:rPr lang="en-US" sz="1400" dirty="0">
                <a:latin typeface="Myriad Pro" pitchFamily="34" charset="0"/>
              </a:rPr>
              <a:t> </a:t>
            </a:r>
            <a:r>
              <a:rPr lang="en-US" sz="1400" dirty="0" err="1">
                <a:latin typeface="Myriad Pro" pitchFamily="34" charset="0"/>
              </a:rPr>
              <a:t>akuisisi</a:t>
            </a:r>
            <a:r>
              <a:rPr lang="en-US" sz="1400" dirty="0">
                <a:latin typeface="Myriad Pro" pitchFamily="34" charset="0"/>
              </a:rPr>
              <a:t>, 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akan</a:t>
            </a:r>
            <a:r>
              <a:rPr lang="en-US" sz="1400" dirty="0">
                <a:latin typeface="Myriad Pro" pitchFamily="34" charset="0"/>
              </a:rPr>
              <a:t> </a:t>
            </a:r>
            <a:r>
              <a:rPr lang="en-US" sz="1400" dirty="0" err="1">
                <a:latin typeface="Myriad Pro" pitchFamily="34" charset="0"/>
              </a:rPr>
              <a:t>mencatat</a:t>
            </a:r>
            <a:r>
              <a:rPr lang="en-US" sz="1400" dirty="0">
                <a:latin typeface="Myriad Pro" pitchFamily="34" charset="0"/>
              </a:rPr>
              <a:t> </a:t>
            </a:r>
            <a:r>
              <a:rPr lang="en-US" sz="1400" dirty="0" err="1">
                <a:latin typeface="Myriad Pro" pitchFamily="34" charset="0"/>
              </a:rPr>
              <a:t>investasinya</a:t>
            </a:r>
            <a:r>
              <a:rPr lang="en-US" sz="1400" dirty="0">
                <a:latin typeface="Myriad Pro" pitchFamily="34" charset="0"/>
              </a:rPr>
              <a:t> </a:t>
            </a:r>
            <a:r>
              <a:rPr lang="en-US" sz="1400" dirty="0" err="1">
                <a:latin typeface="Myriad Pro" pitchFamily="34" charset="0"/>
              </a:rPr>
              <a:t>atas</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Jika 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menggunakan</a:t>
            </a:r>
            <a:r>
              <a:rPr lang="en-US" sz="1400" dirty="0">
                <a:latin typeface="Myriad Pro" pitchFamily="34" charset="0"/>
              </a:rPr>
              <a:t> </a:t>
            </a:r>
            <a:r>
              <a:rPr lang="en-US" sz="1400" dirty="0" err="1">
                <a:latin typeface="Myriad Pro" pitchFamily="34" charset="0"/>
              </a:rPr>
              <a:t>metode</a:t>
            </a:r>
            <a:r>
              <a:rPr lang="en-US" sz="1400" dirty="0">
                <a:latin typeface="Myriad Pro" pitchFamily="34" charset="0"/>
              </a:rPr>
              <a:t> </a:t>
            </a:r>
            <a:r>
              <a:rPr lang="en-US" sz="1400" dirty="0" err="1">
                <a:latin typeface="Myriad Pro" pitchFamily="34" charset="0"/>
              </a:rPr>
              <a:t>ekuitas</a:t>
            </a:r>
            <a:r>
              <a:rPr lang="en-US" sz="1400" dirty="0">
                <a:latin typeface="Myriad Pro" pitchFamily="34" charset="0"/>
              </a:rPr>
              <a:t>, </a:t>
            </a:r>
            <a:r>
              <a:rPr lang="en-US" sz="1400" dirty="0" err="1">
                <a:latin typeface="Myriad Pro" pitchFamily="34" charset="0"/>
              </a:rPr>
              <a:t>maka</a:t>
            </a:r>
            <a:r>
              <a:rPr lang="en-US" sz="1400" dirty="0">
                <a:latin typeface="Myriad Pro" pitchFamily="34" charset="0"/>
              </a:rPr>
              <a:t> </a:t>
            </a:r>
            <a:r>
              <a:rPr lang="en-US" sz="1400" dirty="0" err="1">
                <a:latin typeface="Myriad Pro" pitchFamily="34" charset="0"/>
              </a:rPr>
              <a:t>jurnal</a:t>
            </a:r>
            <a:r>
              <a:rPr lang="en-US" sz="1400" dirty="0">
                <a:latin typeface="Myriad Pro" pitchFamily="34" charset="0"/>
              </a:rPr>
              <a:t> yang </a:t>
            </a:r>
            <a:r>
              <a:rPr lang="en-US" sz="1400" dirty="0" err="1">
                <a:latin typeface="Myriad Pro" pitchFamily="34" charset="0"/>
              </a:rPr>
              <a:t>dicatat</a:t>
            </a:r>
            <a:r>
              <a:rPr lang="en-US" sz="1400" dirty="0">
                <a:latin typeface="Myriad Pro" pitchFamily="34" charset="0"/>
              </a:rPr>
              <a:t> </a:t>
            </a:r>
            <a:r>
              <a:rPr lang="en-US" sz="1400" dirty="0" err="1">
                <a:latin typeface="Myriad Pro" pitchFamily="34" charset="0"/>
              </a:rPr>
              <a:t>selama</a:t>
            </a:r>
            <a:r>
              <a:rPr lang="en-US" sz="1400" dirty="0">
                <a:latin typeface="Myriad Pro" pitchFamily="34" charset="0"/>
              </a:rPr>
              <a:t> </a:t>
            </a:r>
            <a:r>
              <a:rPr lang="en-US" sz="1400" dirty="0" err="1">
                <a:latin typeface="Myriad Pro" pitchFamily="34" charset="0"/>
              </a:rPr>
              <a:t>tahun</a:t>
            </a:r>
            <a:r>
              <a:rPr lang="en-US" sz="1400" dirty="0">
                <a:latin typeface="Myriad Pro" pitchFamily="34" charset="0"/>
              </a:rPr>
              <a:t> 2020 </a:t>
            </a:r>
            <a:r>
              <a:rPr lang="en-US" sz="1400" dirty="0" err="1">
                <a:latin typeface="Myriad Pro" pitchFamily="34" charset="0"/>
              </a:rPr>
              <a:t>adalah</a:t>
            </a:r>
            <a:r>
              <a:rPr lang="en-US" sz="1400" dirty="0">
                <a:latin typeface="Myriad Pro" pitchFamily="34" charset="0"/>
              </a:rPr>
              <a:t> </a:t>
            </a:r>
            <a:r>
              <a:rPr lang="en-US" sz="1400" dirty="0" err="1">
                <a:latin typeface="Myriad Pro" pitchFamily="34" charset="0"/>
              </a:rPr>
              <a:t>sebagai</a:t>
            </a:r>
            <a:r>
              <a:rPr lang="en-US" sz="1400" dirty="0">
                <a:latin typeface="Myriad Pro" pitchFamily="34" charset="0"/>
              </a:rPr>
              <a:t> </a:t>
            </a:r>
            <a:r>
              <a:rPr lang="en-US" sz="1400" dirty="0" err="1">
                <a:latin typeface="Myriad Pro" pitchFamily="34" charset="0"/>
              </a:rPr>
              <a:t>berikut</a:t>
            </a:r>
            <a:r>
              <a:rPr lang="en-US" sz="1400" dirty="0">
                <a:latin typeface="Myriad Pro" pitchFamily="34" charset="0"/>
              </a:rPr>
              <a:t>.</a:t>
            </a:r>
          </a:p>
        </p:txBody>
      </p:sp>
      <p:pic>
        <p:nvPicPr>
          <p:cNvPr id="4" name="Picture 3">
            <a:extLst>
              <a:ext uri="{FF2B5EF4-FFF2-40B4-BE49-F238E27FC236}">
                <a16:creationId xmlns:a16="http://schemas.microsoft.com/office/drawing/2014/main" id="{804EF5E6-778A-454C-8C9B-FC3F09B0EA5B}"/>
              </a:ext>
            </a:extLst>
          </p:cNvPr>
          <p:cNvPicPr>
            <a:picLocks noChangeAspect="1"/>
          </p:cNvPicPr>
          <p:nvPr/>
        </p:nvPicPr>
        <p:blipFill>
          <a:blip r:embed="rId2"/>
          <a:stretch>
            <a:fillRect/>
          </a:stretch>
        </p:blipFill>
        <p:spPr>
          <a:xfrm>
            <a:off x="1371600" y="1752600"/>
            <a:ext cx="6400800" cy="3238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623888" indent="4763">
              <a:spcBef>
                <a:spcPts val="0"/>
              </a:spcBef>
              <a:buNone/>
            </a:pPr>
            <a:r>
              <a:rPr lang="en-US" sz="1400" u="sng" dirty="0"/>
              <a:t>2 </a:t>
            </a:r>
            <a:r>
              <a:rPr lang="en-US" sz="1400" u="sng" dirty="0" err="1"/>
              <a:t>Januari</a:t>
            </a:r>
            <a:r>
              <a:rPr lang="en-US" sz="1400" u="sng" dirty="0"/>
              <a:t> 2020</a:t>
            </a:r>
          </a:p>
          <a:p>
            <a:pPr marL="623888" indent="4763">
              <a:spcBef>
                <a:spcPts val="0"/>
              </a:spcBef>
              <a:buNone/>
            </a:pPr>
            <a:r>
              <a:rPr lang="en-US" sz="1400" dirty="0" err="1"/>
              <a:t>Investasi</a:t>
            </a:r>
            <a:r>
              <a:rPr lang="en-US" sz="1400" dirty="0"/>
              <a:t> 		Rp600.000.000 	</a:t>
            </a:r>
          </a:p>
          <a:p>
            <a:pPr marL="623888" indent="4763">
              <a:spcBef>
                <a:spcPts val="0"/>
              </a:spcBef>
              <a:buNone/>
            </a:pPr>
            <a:r>
              <a:rPr lang="en-US" sz="1400" dirty="0"/>
              <a:t>	</a:t>
            </a:r>
            <a:r>
              <a:rPr lang="en-US" sz="1400" dirty="0" err="1"/>
              <a:t>Kas</a:t>
            </a:r>
            <a:r>
              <a:rPr lang="en-US" sz="1400" dirty="0"/>
              <a:t> 			        Rp600.000.000 	</a:t>
            </a:r>
          </a:p>
          <a:p>
            <a:pPr marL="623888" indent="4763">
              <a:spcBef>
                <a:spcPts val="0"/>
              </a:spcBef>
              <a:buNone/>
            </a:pPr>
            <a:r>
              <a:rPr lang="en-US" sz="1400" i="1" dirty="0" err="1"/>
              <a:t>Mencatat</a:t>
            </a:r>
            <a:r>
              <a:rPr lang="en-US" sz="1400" i="1" dirty="0"/>
              <a:t> </a:t>
            </a:r>
            <a:r>
              <a:rPr lang="en-US" sz="1400" i="1" dirty="0" err="1"/>
              <a:t>investasi</a:t>
            </a:r>
            <a:r>
              <a:rPr lang="en-US" sz="1400" i="1" dirty="0"/>
              <a:t> </a:t>
            </a:r>
            <a:r>
              <a:rPr lang="en-US" sz="1400" i="1" dirty="0" err="1"/>
              <a:t>awal</a:t>
            </a:r>
            <a:r>
              <a:rPr lang="en-US" sz="1400" i="1" dirty="0"/>
              <a:t> (S$60.000 ×10.000)</a:t>
            </a:r>
          </a:p>
          <a:p>
            <a:pPr>
              <a:buNone/>
            </a:pPr>
            <a:endParaRPr lang="en-US" sz="600" dirty="0"/>
          </a:p>
          <a:p>
            <a:pPr marL="623888" indent="4763">
              <a:spcBef>
                <a:spcPts val="0"/>
              </a:spcBef>
              <a:buNone/>
            </a:pPr>
            <a:r>
              <a:rPr lang="en-US" sz="1400" u="sng" dirty="0"/>
              <a:t>1 April 2020</a:t>
            </a:r>
            <a:r>
              <a:rPr lang="en-US" sz="1400" dirty="0"/>
              <a:t>	</a:t>
            </a:r>
          </a:p>
          <a:p>
            <a:pPr marL="623888" indent="4763">
              <a:spcBef>
                <a:spcPts val="0"/>
              </a:spcBef>
              <a:buNone/>
            </a:pPr>
            <a:r>
              <a:rPr lang="en-US" sz="1400" dirty="0" err="1"/>
              <a:t>Kas</a:t>
            </a:r>
            <a:r>
              <a:rPr lang="en-US" sz="1400" dirty="0"/>
              <a:t> 		   Rp24.120.000 	</a:t>
            </a:r>
          </a:p>
          <a:p>
            <a:pPr marL="623888" indent="4763">
              <a:spcBef>
                <a:spcPts val="0"/>
              </a:spcBef>
              <a:buNone/>
            </a:pPr>
            <a:r>
              <a:rPr lang="en-US" sz="1400" dirty="0"/>
              <a:t>	</a:t>
            </a:r>
            <a:r>
              <a:rPr lang="en-US" sz="1400" dirty="0" err="1"/>
              <a:t>Investasi</a:t>
            </a:r>
            <a:r>
              <a:rPr lang="en-US" sz="1400" dirty="0"/>
              <a:t> 			          Rp24.120.000 	</a:t>
            </a:r>
          </a:p>
          <a:p>
            <a:pPr marL="623888" indent="4763">
              <a:spcBef>
                <a:spcPts val="0"/>
              </a:spcBef>
              <a:buNone/>
            </a:pPr>
            <a:r>
              <a:rPr lang="nl-NL" sz="1400" i="1" dirty="0"/>
              <a:t>Mencatat penerimaan dividen (80% × S$3.000 × 10.050)</a:t>
            </a:r>
          </a:p>
          <a:p>
            <a:pPr>
              <a:buNone/>
            </a:pPr>
            <a:endParaRPr lang="en-US" sz="600" dirty="0"/>
          </a:p>
          <a:p>
            <a:pPr marL="623888" indent="4763">
              <a:spcBef>
                <a:spcPts val="0"/>
              </a:spcBef>
              <a:buNone/>
            </a:pPr>
            <a:r>
              <a:rPr lang="en-US" sz="1400" u="sng" dirty="0"/>
              <a:t>31 </a:t>
            </a:r>
            <a:r>
              <a:rPr lang="en-US" sz="1400" u="sng" dirty="0" err="1"/>
              <a:t>Desember</a:t>
            </a:r>
            <a:r>
              <a:rPr lang="en-US" sz="1400" u="sng" dirty="0"/>
              <a:t> 2020</a:t>
            </a:r>
            <a:r>
              <a:rPr lang="en-US" sz="1400" dirty="0"/>
              <a:t>	</a:t>
            </a:r>
          </a:p>
          <a:p>
            <a:pPr marL="623888" indent="4763">
              <a:spcBef>
                <a:spcPts val="0"/>
              </a:spcBef>
              <a:buNone/>
            </a:pPr>
            <a:r>
              <a:rPr lang="en-US" sz="1400" dirty="0" err="1"/>
              <a:t>Investasi</a:t>
            </a:r>
            <a:r>
              <a:rPr lang="en-US" sz="1400" dirty="0"/>
              <a:t> 		  Rp40.400.000 	</a:t>
            </a:r>
          </a:p>
          <a:p>
            <a:pPr marL="623888" indent="4763">
              <a:spcBef>
                <a:spcPts val="0"/>
              </a:spcBef>
              <a:buNone/>
            </a:pPr>
            <a:r>
              <a:rPr lang="es-ES" sz="1400" dirty="0"/>
              <a:t>	</a:t>
            </a:r>
            <a:r>
              <a:rPr lang="es-ES" sz="1400" dirty="0" err="1"/>
              <a:t>Bagian</a:t>
            </a:r>
            <a:r>
              <a:rPr lang="es-ES" sz="1400" dirty="0"/>
              <a:t> </a:t>
            </a:r>
            <a:r>
              <a:rPr lang="es-ES" sz="1400" dirty="0" err="1"/>
              <a:t>Laba</a:t>
            </a:r>
            <a:r>
              <a:rPr lang="es-ES" sz="1400" dirty="0"/>
              <a:t> PT </a:t>
            </a:r>
            <a:r>
              <a:rPr lang="es-ES" sz="1400" dirty="0" err="1"/>
              <a:t>Anak</a:t>
            </a:r>
            <a:r>
              <a:rPr lang="es-ES" sz="1400" dirty="0"/>
              <a:t> 		          Rp40.400.000 	</a:t>
            </a:r>
          </a:p>
          <a:p>
            <a:pPr marL="623888" indent="4763">
              <a:spcBef>
                <a:spcPts val="0"/>
              </a:spcBef>
              <a:buNone/>
            </a:pPr>
            <a:r>
              <a:rPr lang="en-US" sz="1400" i="1" dirty="0" err="1"/>
              <a:t>Mencatat</a:t>
            </a:r>
            <a:r>
              <a:rPr lang="en-US" sz="1400" i="1" dirty="0"/>
              <a:t> </a:t>
            </a:r>
            <a:r>
              <a:rPr lang="en-US" sz="1400" i="1" dirty="0" err="1"/>
              <a:t>pengakuan</a:t>
            </a:r>
            <a:r>
              <a:rPr lang="en-US" sz="1400" i="1" dirty="0"/>
              <a:t> </a:t>
            </a:r>
            <a:r>
              <a:rPr lang="en-US" sz="1400" i="1" dirty="0" err="1"/>
              <a:t>bagian</a:t>
            </a:r>
            <a:r>
              <a:rPr lang="en-US" sz="1400" i="1" dirty="0"/>
              <a:t> </a:t>
            </a:r>
            <a:r>
              <a:rPr lang="en-US" sz="1400" i="1" dirty="0" err="1"/>
              <a:t>laba</a:t>
            </a:r>
            <a:r>
              <a:rPr lang="en-US" sz="1400" i="1" dirty="0"/>
              <a:t> </a:t>
            </a:r>
            <a:r>
              <a:rPr lang="en-US" sz="1400" i="1" dirty="0" err="1"/>
              <a:t>atas</a:t>
            </a:r>
            <a:r>
              <a:rPr lang="en-US" sz="1400" i="1" dirty="0"/>
              <a:t> PT </a:t>
            </a:r>
            <a:r>
              <a:rPr lang="en-US" sz="1400" i="1" dirty="0" err="1"/>
              <a:t>Anak</a:t>
            </a:r>
            <a:r>
              <a:rPr lang="en-US" sz="1400" i="1" dirty="0"/>
              <a:t> (80% × S$5.000 × 10.100)</a:t>
            </a:r>
          </a:p>
          <a:p>
            <a:pPr marL="623888" indent="4763">
              <a:spcBef>
                <a:spcPts val="0"/>
              </a:spcBef>
              <a:buNone/>
            </a:pPr>
            <a:endParaRPr lang="en-US" sz="600" i="1" dirty="0"/>
          </a:p>
          <a:p>
            <a:pPr marL="338138" indent="4763" algn="just">
              <a:spcBef>
                <a:spcPts val="0"/>
              </a:spcBef>
              <a:buNone/>
            </a:pPr>
            <a:r>
              <a:rPr lang="en-US" sz="1400" dirty="0" err="1"/>
              <a:t>Pada</a:t>
            </a:r>
            <a:r>
              <a:rPr lang="en-US" sz="1400" dirty="0"/>
              <a:t> </a:t>
            </a:r>
            <a:r>
              <a:rPr lang="en-US" sz="1400" dirty="0" err="1"/>
              <a:t>akhir</a:t>
            </a:r>
            <a:r>
              <a:rPr lang="en-US" sz="1400" dirty="0"/>
              <a:t> </a:t>
            </a:r>
            <a:r>
              <a:rPr lang="en-US" sz="1400" dirty="0" err="1"/>
              <a:t>tahun</a:t>
            </a:r>
            <a:r>
              <a:rPr lang="en-US" sz="1400" dirty="0"/>
              <a:t>, </a:t>
            </a:r>
            <a:r>
              <a:rPr lang="en-US" sz="1400" dirty="0" err="1"/>
              <a:t>laporan</a:t>
            </a:r>
            <a:r>
              <a:rPr lang="en-US" sz="1400" dirty="0"/>
              <a:t> </a:t>
            </a:r>
            <a:r>
              <a:rPr lang="en-US" sz="1400" dirty="0" err="1"/>
              <a:t>keuangan</a:t>
            </a:r>
            <a:r>
              <a:rPr lang="en-US" sz="1400" dirty="0"/>
              <a:t> PT </a:t>
            </a:r>
            <a:r>
              <a:rPr lang="en-US" sz="1400" dirty="0" err="1"/>
              <a:t>Anak</a:t>
            </a:r>
            <a:r>
              <a:rPr lang="en-US" sz="1400" dirty="0"/>
              <a:t> </a:t>
            </a:r>
            <a:r>
              <a:rPr lang="en-US" sz="1400" dirty="0" err="1"/>
              <a:t>kembali</a:t>
            </a:r>
            <a:r>
              <a:rPr lang="en-US" sz="1400" dirty="0"/>
              <a:t> </a:t>
            </a:r>
            <a:r>
              <a:rPr lang="en-US" sz="1400" dirty="0" err="1"/>
              <a:t>dijabarkan</a:t>
            </a:r>
            <a:r>
              <a:rPr lang="en-US" sz="1400" dirty="0"/>
              <a:t> </a:t>
            </a:r>
            <a:r>
              <a:rPr lang="en-US" sz="1400" dirty="0" err="1"/>
              <a:t>dari</a:t>
            </a:r>
            <a:r>
              <a:rPr lang="en-US" sz="1400" dirty="0"/>
              <a:t> </a:t>
            </a:r>
            <a:r>
              <a:rPr lang="en-US" sz="1400" dirty="0" err="1"/>
              <a:t>dolar</a:t>
            </a:r>
            <a:r>
              <a:rPr lang="en-US" sz="1400" dirty="0"/>
              <a:t> </a:t>
            </a:r>
            <a:r>
              <a:rPr lang="en-US" sz="1400" dirty="0" err="1"/>
              <a:t>Amerika</a:t>
            </a:r>
            <a:r>
              <a:rPr lang="en-US" sz="1400" dirty="0"/>
              <a:t> </a:t>
            </a:r>
            <a:r>
              <a:rPr lang="en-US" sz="1400" dirty="0" err="1"/>
              <a:t>Serikat</a:t>
            </a:r>
            <a:r>
              <a:rPr lang="en-US" sz="1400" dirty="0"/>
              <a:t> </a:t>
            </a:r>
            <a:r>
              <a:rPr lang="en-US" sz="1400" dirty="0" err="1"/>
              <a:t>ke</a:t>
            </a:r>
            <a:r>
              <a:rPr lang="en-US" sz="1400" dirty="0"/>
              <a:t> rupiah. </a:t>
            </a:r>
            <a:r>
              <a:rPr lang="en-US" sz="1400" dirty="0" err="1"/>
              <a:t>Penjabaran</a:t>
            </a:r>
            <a:r>
              <a:rPr lang="en-US" sz="1400" dirty="0"/>
              <a:t> yang </a:t>
            </a:r>
            <a:r>
              <a:rPr lang="en-US" sz="1400" dirty="0" err="1"/>
              <a:t>dilakukan</a:t>
            </a:r>
            <a:r>
              <a:rPr lang="en-US" sz="1400" dirty="0"/>
              <a:t> kali </a:t>
            </a:r>
            <a:r>
              <a:rPr lang="en-US" sz="1400" dirty="0" err="1"/>
              <a:t>ini</a:t>
            </a:r>
            <a:r>
              <a:rPr lang="en-US" sz="1400" dirty="0"/>
              <a:t> </a:t>
            </a:r>
            <a:r>
              <a:rPr lang="en-US" sz="1400" dirty="0" err="1"/>
              <a:t>sudah</a:t>
            </a:r>
            <a:r>
              <a:rPr lang="en-US" sz="1400" dirty="0"/>
              <a:t> </a:t>
            </a:r>
            <a:r>
              <a:rPr lang="en-US" sz="1400" dirty="0" err="1"/>
              <a:t>melibatkan</a:t>
            </a:r>
            <a:r>
              <a:rPr lang="en-US" sz="1400" dirty="0"/>
              <a:t> </a:t>
            </a:r>
            <a:r>
              <a:rPr lang="en-US" sz="1400" dirty="0" err="1"/>
              <a:t>hasil</a:t>
            </a:r>
            <a:r>
              <a:rPr lang="en-US" sz="1400" dirty="0"/>
              <a:t> </a:t>
            </a:r>
            <a:r>
              <a:rPr lang="en-US" sz="1400" dirty="0" err="1"/>
              <a:t>operasi</a:t>
            </a:r>
            <a:r>
              <a:rPr lang="en-US" sz="1400" dirty="0"/>
              <a:t> </a:t>
            </a:r>
            <a:r>
              <a:rPr lang="en-US" sz="1400" dirty="0" err="1"/>
              <a:t>dan</a:t>
            </a:r>
            <a:r>
              <a:rPr lang="en-US" sz="1400" dirty="0"/>
              <a:t> </a:t>
            </a:r>
            <a:r>
              <a:rPr lang="en-US" sz="1400" dirty="0" err="1"/>
              <a:t>dividen</a:t>
            </a:r>
            <a:r>
              <a:rPr lang="en-US" sz="1400" dirty="0"/>
              <a:t> PT </a:t>
            </a:r>
            <a:r>
              <a:rPr lang="en-US" sz="1400" dirty="0" err="1"/>
              <a:t>Anak</a:t>
            </a:r>
            <a:r>
              <a:rPr lang="en-US" sz="1400" dirty="0"/>
              <a:t>. </a:t>
            </a:r>
            <a:r>
              <a:rPr lang="en-US" sz="1400" dirty="0" err="1"/>
              <a:t>Berikut</a:t>
            </a:r>
            <a:r>
              <a:rPr lang="en-US" sz="1400" dirty="0"/>
              <a:t> </a:t>
            </a:r>
            <a:r>
              <a:rPr lang="en-US" sz="1400" dirty="0" err="1"/>
              <a:t>hasil</a:t>
            </a:r>
            <a:r>
              <a:rPr lang="en-US" sz="1400" dirty="0"/>
              <a:t> </a:t>
            </a:r>
            <a:r>
              <a:rPr lang="en-US" sz="1400" dirty="0" err="1"/>
              <a:t>penjabarannya</a:t>
            </a:r>
            <a:r>
              <a:rPr lang="en-US" sz="1400" dirty="0"/>
              <a:t>.</a:t>
            </a:r>
            <a:r>
              <a:rPr lang="en-US" sz="1400" i="1" dirty="0"/>
              <a:t>	</a:t>
            </a:r>
            <a:r>
              <a:rPr lang="nl-NL" sz="1400" i="1" dirty="0"/>
              <a:t>	</a:t>
            </a:r>
          </a:p>
          <a:p>
            <a:pPr marL="338138" indent="4763" algn="just">
              <a:spcBef>
                <a:spcPts val="0"/>
              </a:spcBef>
              <a:buNone/>
            </a:pPr>
            <a:r>
              <a:rPr lang="en-US" sz="1400" i="1" dirty="0"/>
              <a:t>	</a:t>
            </a:r>
          </a:p>
          <a:p>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E2DE89DA-9EB2-4F91-9048-1634D13728A7}"/>
              </a:ext>
            </a:extLst>
          </p:cNvPr>
          <p:cNvPicPr>
            <a:picLocks noChangeAspect="1"/>
          </p:cNvPicPr>
          <p:nvPr/>
        </p:nvPicPr>
        <p:blipFill>
          <a:blip r:embed="rId2"/>
          <a:stretch>
            <a:fillRect/>
          </a:stretch>
        </p:blipFill>
        <p:spPr>
          <a:xfrm>
            <a:off x="1066800" y="1819275"/>
            <a:ext cx="7123714" cy="45053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3352800"/>
          </a:xfrm>
        </p:spPr>
        <p:txBody>
          <a:bodyPr>
            <a:normAutofit/>
          </a:bodyPr>
          <a:lstStyle/>
          <a:p>
            <a:pPr algn="just">
              <a:buNone/>
            </a:pPr>
            <a:r>
              <a:rPr lang="en-US" sz="1400" dirty="0"/>
              <a:t>	</a:t>
            </a:r>
            <a:r>
              <a:rPr lang="en-US" sz="1400" dirty="0" err="1"/>
              <a:t>Pada</a:t>
            </a:r>
            <a:r>
              <a:rPr lang="en-US" sz="1400" dirty="0"/>
              <a:t> </a:t>
            </a:r>
            <a:r>
              <a:rPr lang="en-US" sz="1400" dirty="0" err="1"/>
              <a:t>Tabel</a:t>
            </a:r>
            <a:r>
              <a:rPr lang="en-US" sz="1400" dirty="0"/>
              <a:t> 10.4 </a:t>
            </a:r>
            <a:r>
              <a:rPr lang="en-US" sz="1400" dirty="0" err="1"/>
              <a:t>dapat</a:t>
            </a:r>
            <a:r>
              <a:rPr lang="en-US" sz="1400" dirty="0"/>
              <a:t> </a:t>
            </a:r>
            <a:r>
              <a:rPr lang="en-US" sz="1400" dirty="0" err="1"/>
              <a:t>dilihat</a:t>
            </a:r>
            <a:r>
              <a:rPr lang="en-US" sz="1400" dirty="0"/>
              <a:t> </a:t>
            </a:r>
            <a:r>
              <a:rPr lang="en-US" sz="1400" dirty="0" err="1"/>
              <a:t>bahwa</a:t>
            </a:r>
            <a:r>
              <a:rPr lang="en-US" sz="1400" dirty="0"/>
              <a:t> </a:t>
            </a:r>
            <a:r>
              <a:rPr lang="en-US" sz="1400" dirty="0" err="1"/>
              <a:t>translasi</a:t>
            </a:r>
            <a:r>
              <a:rPr lang="en-US" sz="1400" dirty="0"/>
              <a:t> </a:t>
            </a:r>
            <a:r>
              <a:rPr lang="en-US" sz="1400" dirty="0" err="1"/>
              <a:t>laporan</a:t>
            </a:r>
            <a:r>
              <a:rPr lang="en-US" sz="1400" dirty="0"/>
              <a:t> </a:t>
            </a:r>
            <a:r>
              <a:rPr lang="en-US" sz="1400" dirty="0" err="1"/>
              <a:t>keuangan</a:t>
            </a:r>
            <a:r>
              <a:rPr lang="en-US" sz="1400" dirty="0"/>
              <a:t> </a:t>
            </a:r>
            <a:r>
              <a:rPr lang="en-US" sz="1400" dirty="0" err="1"/>
              <a:t>menghasikan</a:t>
            </a:r>
            <a:r>
              <a:rPr lang="en-US" sz="1400" dirty="0"/>
              <a:t> </a:t>
            </a:r>
            <a:r>
              <a:rPr lang="en-US" sz="1400" dirty="0" err="1"/>
              <a:t>selisih</a:t>
            </a:r>
            <a:r>
              <a:rPr lang="en-US" sz="1400" dirty="0"/>
              <a:t> </a:t>
            </a:r>
            <a:r>
              <a:rPr lang="en-US" sz="1400" dirty="0" err="1"/>
              <a:t>di</a:t>
            </a:r>
            <a:r>
              <a:rPr lang="en-US" sz="1400" dirty="0"/>
              <a:t> </a:t>
            </a:r>
            <a:r>
              <a:rPr lang="en-US" sz="1400" dirty="0" err="1"/>
              <a:t>bagian</a:t>
            </a:r>
            <a:r>
              <a:rPr lang="en-US" sz="1400" dirty="0"/>
              <a:t> </a:t>
            </a:r>
            <a:r>
              <a:rPr lang="en-US" sz="1400" dirty="0" err="1"/>
              <a:t>kredit</a:t>
            </a:r>
            <a:r>
              <a:rPr lang="en-US" sz="1400" dirty="0"/>
              <a:t> </a:t>
            </a:r>
            <a:r>
              <a:rPr lang="en-US" sz="1400" dirty="0" err="1"/>
              <a:t>sebesar</a:t>
            </a:r>
            <a:r>
              <a:rPr lang="en-US" sz="1400" dirty="0"/>
              <a:t> Rp10.450.000. </a:t>
            </a:r>
            <a:r>
              <a:rPr lang="en-US" sz="1400" dirty="0" err="1"/>
              <a:t>Selisih</a:t>
            </a:r>
            <a:r>
              <a:rPr lang="en-US" sz="1400" dirty="0"/>
              <a:t> </a:t>
            </a:r>
            <a:r>
              <a:rPr lang="en-US" sz="1400" dirty="0" err="1"/>
              <a:t>tersebut</a:t>
            </a:r>
            <a:r>
              <a:rPr lang="en-US" sz="1400" dirty="0"/>
              <a:t> </a:t>
            </a:r>
            <a:r>
              <a:rPr lang="en-US" sz="1400" dirty="0" err="1"/>
              <a:t>akan</a:t>
            </a:r>
            <a:r>
              <a:rPr lang="en-US" sz="1400" dirty="0"/>
              <a:t> </a:t>
            </a:r>
            <a:r>
              <a:rPr lang="en-US" sz="1400" dirty="0" err="1"/>
              <a:t>diakui</a:t>
            </a:r>
            <a:r>
              <a:rPr lang="en-US" sz="1400" dirty="0"/>
              <a:t> </a:t>
            </a:r>
            <a:r>
              <a:rPr lang="en-US" sz="1400" dirty="0" err="1"/>
              <a:t>sebagai</a:t>
            </a:r>
            <a:r>
              <a:rPr lang="en-US" sz="1400" dirty="0"/>
              <a:t> </a:t>
            </a:r>
            <a:r>
              <a:rPr lang="en-US" sz="1400" dirty="0" err="1"/>
              <a:t>penghasilan</a:t>
            </a:r>
            <a:r>
              <a:rPr lang="en-US" sz="1400" dirty="0"/>
              <a:t> </a:t>
            </a:r>
            <a:r>
              <a:rPr lang="en-US" sz="1400" dirty="0" err="1"/>
              <a:t>komprehensif</a:t>
            </a:r>
            <a:r>
              <a:rPr lang="en-US" sz="1400" dirty="0"/>
              <a:t> lain di </a:t>
            </a:r>
            <a:r>
              <a:rPr lang="en-US" sz="1400" dirty="0" err="1"/>
              <a:t>ekuitas</a:t>
            </a:r>
            <a:r>
              <a:rPr lang="en-US" sz="1400" dirty="0"/>
              <a:t> pada </a:t>
            </a:r>
            <a:r>
              <a:rPr lang="en-US" sz="1400" dirty="0" err="1"/>
              <a:t>laporan</a:t>
            </a:r>
            <a:r>
              <a:rPr lang="en-US" sz="1400" dirty="0"/>
              <a:t> </a:t>
            </a:r>
            <a:r>
              <a:rPr lang="en-US" sz="1400" dirty="0" err="1"/>
              <a:t>keuangan</a:t>
            </a:r>
            <a:r>
              <a:rPr lang="en-US" sz="1400" dirty="0"/>
              <a:t> PT Anak </a:t>
            </a:r>
            <a:r>
              <a:rPr lang="en-US" sz="1400" dirty="0" err="1"/>
              <a:t>dalam</a:t>
            </a:r>
            <a:r>
              <a:rPr lang="en-US" sz="1400" dirty="0"/>
              <a:t> Rp. </a:t>
            </a:r>
            <a:r>
              <a:rPr lang="en-US" sz="1400" dirty="0" err="1"/>
              <a:t>Dengan</a:t>
            </a:r>
            <a:r>
              <a:rPr lang="en-US" sz="1400" dirty="0"/>
              <a:t> </a:t>
            </a:r>
            <a:r>
              <a:rPr lang="en-US" sz="1400" dirty="0" err="1"/>
              <a:t>demikian</a:t>
            </a:r>
            <a:r>
              <a:rPr lang="en-US" sz="1400" dirty="0"/>
              <a:t>, </a:t>
            </a:r>
            <a:r>
              <a:rPr lang="en-US" sz="1400" dirty="0" err="1"/>
              <a:t>maka</a:t>
            </a:r>
            <a:r>
              <a:rPr lang="en-US" sz="1400" dirty="0"/>
              <a:t> PT </a:t>
            </a:r>
            <a:r>
              <a:rPr lang="en-US" sz="1400" dirty="0" err="1"/>
              <a:t>Induk</a:t>
            </a:r>
            <a:r>
              <a:rPr lang="en-US" sz="1400" dirty="0"/>
              <a:t> </a:t>
            </a:r>
            <a:r>
              <a:rPr lang="en-US" sz="1400" dirty="0" err="1"/>
              <a:t>juga</a:t>
            </a:r>
            <a:r>
              <a:rPr lang="en-US" sz="1400" dirty="0"/>
              <a:t> </a:t>
            </a:r>
            <a:r>
              <a:rPr lang="en-US" sz="1400" dirty="0" err="1"/>
              <a:t>akan</a:t>
            </a:r>
            <a:r>
              <a:rPr lang="en-US" sz="1400" dirty="0"/>
              <a:t> </a:t>
            </a:r>
            <a:r>
              <a:rPr lang="en-US" sz="1400" dirty="0" err="1"/>
              <a:t>mengakui</a:t>
            </a:r>
            <a:r>
              <a:rPr lang="en-US" sz="1400" dirty="0"/>
              <a:t> 80% </a:t>
            </a:r>
            <a:r>
              <a:rPr lang="en-US" sz="1400" dirty="0" err="1"/>
              <a:t>atas</a:t>
            </a:r>
            <a:r>
              <a:rPr lang="en-US" sz="1400" dirty="0"/>
              <a:t> </a:t>
            </a:r>
            <a:r>
              <a:rPr lang="en-US" sz="1400" dirty="0" err="1"/>
              <a:t>selisih</a:t>
            </a:r>
            <a:r>
              <a:rPr lang="en-US" sz="1400" dirty="0"/>
              <a:t> </a:t>
            </a:r>
            <a:r>
              <a:rPr lang="en-US" sz="1400" dirty="0" err="1"/>
              <a:t>tersebut</a:t>
            </a:r>
            <a:r>
              <a:rPr lang="en-US" sz="1400" dirty="0"/>
              <a:t> </a:t>
            </a:r>
            <a:r>
              <a:rPr lang="en-US" sz="1400" dirty="0" err="1"/>
              <a:t>dengan</a:t>
            </a:r>
            <a:r>
              <a:rPr lang="en-US" sz="1400" dirty="0"/>
              <a:t> </a:t>
            </a:r>
            <a:r>
              <a:rPr lang="en-US" sz="1400" dirty="0" err="1"/>
              <a:t>jurnal</a:t>
            </a:r>
            <a:r>
              <a:rPr lang="en-US" sz="1400" dirty="0"/>
              <a:t> </a:t>
            </a:r>
            <a:r>
              <a:rPr lang="en-US" sz="1400" dirty="0" err="1"/>
              <a:t>sebagai</a:t>
            </a:r>
            <a:r>
              <a:rPr lang="en-US" sz="1400" dirty="0"/>
              <a:t> </a:t>
            </a:r>
            <a:r>
              <a:rPr lang="en-US" sz="1400" dirty="0" err="1"/>
              <a:t>berikut</a:t>
            </a:r>
            <a:r>
              <a:rPr lang="en-US" sz="1400" dirty="0"/>
              <a:t>.</a:t>
            </a:r>
          </a:p>
          <a:p>
            <a:pPr algn="just">
              <a:buNone/>
            </a:pPr>
            <a:endParaRPr lang="en-US" sz="600" dirty="0"/>
          </a:p>
          <a:p>
            <a:pPr marL="628650" indent="0">
              <a:spcBef>
                <a:spcPts val="0"/>
              </a:spcBef>
              <a:buNone/>
            </a:pPr>
            <a:r>
              <a:rPr lang="en-US" sz="1400" u="sng" dirty="0"/>
              <a:t>31 </a:t>
            </a:r>
            <a:r>
              <a:rPr lang="en-US" sz="1400" u="sng" dirty="0" err="1"/>
              <a:t>Desember</a:t>
            </a:r>
            <a:r>
              <a:rPr lang="en-US" sz="1400" u="sng" dirty="0"/>
              <a:t> 2020</a:t>
            </a:r>
          </a:p>
          <a:p>
            <a:pPr marL="628650" indent="0">
              <a:spcBef>
                <a:spcPts val="0"/>
              </a:spcBef>
              <a:buNone/>
            </a:pPr>
            <a:r>
              <a:rPr lang="en-US" sz="1400" dirty="0" err="1"/>
              <a:t>Investasi</a:t>
            </a:r>
            <a:r>
              <a:rPr lang="en-US" sz="1400" dirty="0"/>
              <a:t> </a:t>
            </a:r>
            <a:r>
              <a:rPr lang="en-US" sz="1400" dirty="0" err="1"/>
              <a:t>pada</a:t>
            </a:r>
            <a:r>
              <a:rPr lang="en-US" sz="1400" dirty="0"/>
              <a:t> PT </a:t>
            </a:r>
            <a:r>
              <a:rPr lang="en-US" sz="1400" dirty="0" err="1"/>
              <a:t>Anak</a:t>
            </a:r>
            <a:r>
              <a:rPr lang="en-US" sz="1400" dirty="0"/>
              <a:t>		Rp8.360.000 	</a:t>
            </a:r>
          </a:p>
          <a:p>
            <a:pPr marL="628650" indent="0">
              <a:spcBef>
                <a:spcPts val="0"/>
              </a:spcBef>
              <a:buNone/>
            </a:pPr>
            <a:r>
              <a:rPr lang="en-US" sz="1400" dirty="0"/>
              <a:t>	</a:t>
            </a:r>
            <a:r>
              <a:rPr lang="en-US" sz="1400" dirty="0" err="1"/>
              <a:t>Penghasilan</a:t>
            </a:r>
            <a:r>
              <a:rPr lang="en-US" sz="1400" dirty="0"/>
              <a:t> </a:t>
            </a:r>
            <a:r>
              <a:rPr lang="en-US" sz="1400" dirty="0" err="1"/>
              <a:t>Komprehensif</a:t>
            </a:r>
            <a:r>
              <a:rPr lang="en-US" sz="1400" dirty="0"/>
              <a:t> Lain		  Rp8.360.000	</a:t>
            </a:r>
          </a:p>
          <a:p>
            <a:pPr marL="628650" indent="0">
              <a:spcBef>
                <a:spcPts val="0"/>
              </a:spcBef>
              <a:buNone/>
            </a:pPr>
            <a:r>
              <a:rPr lang="en-US" sz="1400" i="1" dirty="0" err="1"/>
              <a:t>Mencatat</a:t>
            </a:r>
            <a:r>
              <a:rPr lang="en-US" sz="1400" i="1" dirty="0"/>
              <a:t> </a:t>
            </a:r>
            <a:r>
              <a:rPr lang="en-US" sz="1400" i="1" dirty="0" err="1"/>
              <a:t>pengakuan</a:t>
            </a:r>
            <a:r>
              <a:rPr lang="en-US" sz="1400" i="1" dirty="0"/>
              <a:t> </a:t>
            </a:r>
            <a:r>
              <a:rPr lang="en-US" sz="1400" i="1" dirty="0" err="1"/>
              <a:t>bagian</a:t>
            </a:r>
            <a:r>
              <a:rPr lang="en-US" sz="1400" i="1" dirty="0"/>
              <a:t> </a:t>
            </a:r>
            <a:r>
              <a:rPr lang="en-US" sz="1400" i="1" dirty="0" err="1"/>
              <a:t>penghasilan</a:t>
            </a:r>
            <a:r>
              <a:rPr lang="en-US" sz="1400" i="1" dirty="0"/>
              <a:t> </a:t>
            </a:r>
            <a:r>
              <a:rPr lang="en-US" sz="1400" i="1" dirty="0" err="1"/>
              <a:t>komprehensif</a:t>
            </a:r>
            <a:r>
              <a:rPr lang="en-US" sz="1400" i="1" dirty="0"/>
              <a:t> lain </a:t>
            </a:r>
            <a:r>
              <a:rPr lang="en-US" sz="1400" i="1" dirty="0" err="1"/>
              <a:t>atas</a:t>
            </a:r>
            <a:r>
              <a:rPr lang="en-US" sz="1400" i="1" dirty="0"/>
              <a:t> PT </a:t>
            </a:r>
            <a:r>
              <a:rPr lang="en-US" sz="1400" i="1" dirty="0" err="1"/>
              <a:t>Anak</a:t>
            </a:r>
            <a:r>
              <a:rPr lang="en-US" sz="1400" i="1" dirty="0"/>
              <a:t> (80% × </a:t>
            </a:r>
            <a:r>
              <a:rPr lang="en-US" sz="1400" i="1" dirty="0" err="1"/>
              <a:t>Rp</a:t>
            </a:r>
            <a:r>
              <a:rPr lang="en-US" sz="1400" i="1" dirty="0"/>
              <a:t> 10.450.000)</a:t>
            </a:r>
          </a:p>
          <a:p>
            <a:pPr marL="628650" indent="0">
              <a:spcBef>
                <a:spcPts val="0"/>
              </a:spcBef>
              <a:buNone/>
            </a:pPr>
            <a:endParaRPr lang="en-US" sz="600" i="1" dirty="0"/>
          </a:p>
          <a:p>
            <a:pPr marL="342900" indent="0" algn="just">
              <a:spcBef>
                <a:spcPts val="0"/>
              </a:spcBef>
              <a:buNone/>
            </a:pPr>
            <a:r>
              <a:rPr lang="en-US" sz="1400" dirty="0" err="1"/>
              <a:t>Menurut</a:t>
            </a:r>
            <a:r>
              <a:rPr lang="en-US" sz="1400" dirty="0"/>
              <a:t> PSAK 10, </a:t>
            </a:r>
            <a:r>
              <a:rPr lang="en-US" sz="1400" dirty="0" err="1"/>
              <a:t>setiap</a:t>
            </a:r>
            <a:r>
              <a:rPr lang="en-US" sz="1400" dirty="0"/>
              <a:t> </a:t>
            </a:r>
            <a:r>
              <a:rPr lang="en-US" sz="1400" i="1" dirty="0"/>
              <a:t>goodwill </a:t>
            </a:r>
            <a:r>
              <a:rPr lang="en-US" sz="1400" dirty="0"/>
              <a:t>yang </a:t>
            </a:r>
            <a:r>
              <a:rPr lang="en-US" sz="1400" dirty="0" err="1"/>
              <a:t>timbul</a:t>
            </a:r>
            <a:r>
              <a:rPr lang="en-US" sz="1400" dirty="0"/>
              <a:t> pada </a:t>
            </a:r>
            <a:r>
              <a:rPr lang="en-US" sz="1400" dirty="0" err="1"/>
              <a:t>akuisisi</a:t>
            </a:r>
            <a:r>
              <a:rPr lang="en-US" sz="1400" dirty="0"/>
              <a:t> </a:t>
            </a:r>
            <a:r>
              <a:rPr lang="en-US" sz="1400" dirty="0" err="1"/>
              <a:t>suatu</a:t>
            </a:r>
            <a:r>
              <a:rPr lang="en-US" sz="1400" dirty="0"/>
              <a:t> </a:t>
            </a:r>
            <a:r>
              <a:rPr lang="en-US" sz="1400" dirty="0" err="1"/>
              <a:t>kegiatan</a:t>
            </a:r>
            <a:r>
              <a:rPr lang="en-US" sz="1400" dirty="0"/>
              <a:t> </a:t>
            </a:r>
            <a:r>
              <a:rPr lang="en-US" sz="1400" dirty="0" err="1"/>
              <a:t>usaha</a:t>
            </a:r>
            <a:r>
              <a:rPr lang="en-US" sz="1400" dirty="0"/>
              <a:t> </a:t>
            </a:r>
            <a:r>
              <a:rPr lang="en-US" sz="1400" dirty="0" err="1"/>
              <a:t>luar</a:t>
            </a:r>
            <a:r>
              <a:rPr lang="en-US" sz="1400" dirty="0"/>
              <a:t> negeri dan </a:t>
            </a:r>
            <a:r>
              <a:rPr lang="en-US" sz="1400" dirty="0" err="1"/>
              <a:t>setiap</a:t>
            </a:r>
            <a:r>
              <a:rPr lang="en-US" sz="1400" dirty="0"/>
              <a:t> </a:t>
            </a:r>
            <a:r>
              <a:rPr lang="en-US" sz="1400" dirty="0" err="1"/>
              <a:t>penyesuaian</a:t>
            </a:r>
            <a:r>
              <a:rPr lang="en-US" sz="1400" dirty="0"/>
              <a:t> </a:t>
            </a:r>
            <a:r>
              <a:rPr lang="en-US" sz="1400" dirty="0" err="1"/>
              <a:t>nilai</a:t>
            </a:r>
            <a:r>
              <a:rPr lang="en-US" sz="1400" dirty="0"/>
              <a:t> </a:t>
            </a:r>
            <a:r>
              <a:rPr lang="en-US" sz="1400" dirty="0" err="1"/>
              <a:t>wajar</a:t>
            </a:r>
            <a:r>
              <a:rPr lang="en-US" sz="1400" dirty="0"/>
              <a:t> </a:t>
            </a:r>
            <a:r>
              <a:rPr lang="en-US" sz="1400" dirty="0" err="1"/>
              <a:t>jumlah</a:t>
            </a:r>
            <a:r>
              <a:rPr lang="en-US" sz="1400" dirty="0"/>
              <a:t> </a:t>
            </a:r>
            <a:r>
              <a:rPr lang="en-US" sz="1400" dirty="0" err="1"/>
              <a:t>tercatat</a:t>
            </a:r>
            <a:r>
              <a:rPr lang="en-US" sz="1400" dirty="0"/>
              <a:t> </a:t>
            </a:r>
            <a:r>
              <a:rPr lang="en-US" sz="1400" dirty="0" err="1"/>
              <a:t>suatu</a:t>
            </a:r>
            <a:r>
              <a:rPr lang="en-US" sz="1400" dirty="0"/>
              <a:t> </a:t>
            </a:r>
            <a:r>
              <a:rPr lang="en-US" sz="1400" dirty="0" err="1"/>
              <a:t>aset</a:t>
            </a:r>
            <a:r>
              <a:rPr lang="en-US" sz="1400" dirty="0"/>
              <a:t> dan </a:t>
            </a:r>
            <a:r>
              <a:rPr lang="en-US" sz="1400" dirty="0" err="1"/>
              <a:t>liabilitas</a:t>
            </a:r>
            <a:r>
              <a:rPr lang="en-US" sz="1400" dirty="0"/>
              <a:t> yang </a:t>
            </a:r>
            <a:r>
              <a:rPr lang="en-US" sz="1400" dirty="0" err="1"/>
              <a:t>timbul</a:t>
            </a:r>
            <a:r>
              <a:rPr lang="en-US" sz="1400" dirty="0"/>
              <a:t> </a:t>
            </a:r>
            <a:r>
              <a:rPr lang="en-US" sz="1400" dirty="0" err="1"/>
              <a:t>harus</a:t>
            </a:r>
            <a:r>
              <a:rPr lang="en-US" sz="1400" dirty="0"/>
              <a:t> </a:t>
            </a:r>
            <a:r>
              <a:rPr lang="en-US" sz="1400" dirty="0" err="1"/>
              <a:t>diperlakukan</a:t>
            </a:r>
            <a:r>
              <a:rPr lang="en-US" sz="1400" dirty="0"/>
              <a:t> </a:t>
            </a:r>
            <a:r>
              <a:rPr lang="en-US" sz="1400" dirty="0" err="1"/>
              <a:t>sebagai</a:t>
            </a:r>
            <a:r>
              <a:rPr lang="en-US" sz="1400" dirty="0"/>
              <a:t> </a:t>
            </a:r>
            <a:r>
              <a:rPr lang="en-US" sz="1400" dirty="0" err="1"/>
              <a:t>aset</a:t>
            </a:r>
            <a:r>
              <a:rPr lang="en-US" sz="1400" dirty="0"/>
              <a:t> dan </a:t>
            </a:r>
            <a:r>
              <a:rPr lang="en-US" sz="1400" dirty="0" err="1"/>
              <a:t>liabilitas</a:t>
            </a:r>
            <a:r>
              <a:rPr lang="en-US" sz="1400" dirty="0"/>
              <a:t> </a:t>
            </a:r>
            <a:r>
              <a:rPr lang="en-US" sz="1400" dirty="0" err="1"/>
              <a:t>dari</a:t>
            </a:r>
            <a:r>
              <a:rPr lang="en-US" sz="1400" dirty="0"/>
              <a:t> </a:t>
            </a:r>
            <a:r>
              <a:rPr lang="en-US" sz="1400" dirty="0" err="1"/>
              <a:t>kegiatan</a:t>
            </a:r>
            <a:r>
              <a:rPr lang="en-US" sz="1400" dirty="0"/>
              <a:t> </a:t>
            </a:r>
            <a:r>
              <a:rPr lang="en-US" sz="1400" dirty="0" err="1"/>
              <a:t>usaha</a:t>
            </a:r>
            <a:r>
              <a:rPr lang="en-US" sz="1400" dirty="0"/>
              <a:t> </a:t>
            </a:r>
            <a:r>
              <a:rPr lang="en-US" sz="1400" dirty="0" err="1"/>
              <a:t>luar</a:t>
            </a:r>
            <a:r>
              <a:rPr lang="en-US" sz="1400" dirty="0"/>
              <a:t> negeri </a:t>
            </a:r>
            <a:r>
              <a:rPr lang="en-US" sz="1400" dirty="0" err="1"/>
              <a:t>itu</a:t>
            </a:r>
            <a:r>
              <a:rPr lang="en-US" sz="1400" dirty="0"/>
              <a:t>. </a:t>
            </a:r>
            <a:r>
              <a:rPr lang="en-US" sz="1400" dirty="0" err="1"/>
              <a:t>Dengan</a:t>
            </a:r>
            <a:r>
              <a:rPr lang="en-US" sz="1400" dirty="0"/>
              <a:t> </a:t>
            </a:r>
            <a:r>
              <a:rPr lang="en-US" sz="1400" dirty="0" err="1"/>
              <a:t>demikian</a:t>
            </a:r>
            <a:r>
              <a:rPr lang="en-US" sz="1400" dirty="0"/>
              <a:t>, </a:t>
            </a:r>
            <a:r>
              <a:rPr lang="en-US" sz="1400" dirty="0" err="1"/>
              <a:t>aset</a:t>
            </a:r>
            <a:r>
              <a:rPr lang="en-US" sz="1400" dirty="0"/>
              <a:t> </a:t>
            </a:r>
            <a:r>
              <a:rPr lang="en-US" sz="1400" dirty="0" err="1"/>
              <a:t>dan</a:t>
            </a:r>
            <a:r>
              <a:rPr lang="en-US" sz="1400" dirty="0"/>
              <a:t> </a:t>
            </a:r>
            <a:r>
              <a:rPr lang="en-US" sz="1400" dirty="0" err="1"/>
              <a:t>liabilitas</a:t>
            </a:r>
            <a:r>
              <a:rPr lang="en-US" sz="1400" dirty="0"/>
              <a:t> </a:t>
            </a:r>
            <a:r>
              <a:rPr lang="en-US" sz="1400" dirty="0" err="1"/>
              <a:t>tersebut</a:t>
            </a:r>
            <a:r>
              <a:rPr lang="en-US" sz="1400" dirty="0"/>
              <a:t> </a:t>
            </a:r>
            <a:r>
              <a:rPr lang="en-US" sz="1400" dirty="0" err="1"/>
              <a:t>harus</a:t>
            </a:r>
            <a:r>
              <a:rPr lang="en-US" sz="1400" dirty="0"/>
              <a:t> </a:t>
            </a:r>
            <a:r>
              <a:rPr lang="en-US" sz="1400" dirty="0" err="1"/>
              <a:t>dinyatakan</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a:t>
            </a:r>
            <a:r>
              <a:rPr lang="en-US" sz="1400" dirty="0" err="1"/>
              <a:t>fungsional</a:t>
            </a:r>
            <a:r>
              <a:rPr lang="en-US" sz="1400" dirty="0"/>
              <a:t> </a:t>
            </a:r>
            <a:r>
              <a:rPr lang="en-US" sz="1400" dirty="0" err="1"/>
              <a:t>dari</a:t>
            </a:r>
            <a:r>
              <a:rPr lang="en-US" sz="1400" dirty="0"/>
              <a:t> </a:t>
            </a:r>
            <a:r>
              <a:rPr lang="en-US" sz="1400" dirty="0" err="1"/>
              <a:t>kegiatan</a:t>
            </a:r>
            <a:r>
              <a:rPr lang="en-US" sz="1400" dirty="0"/>
              <a:t> </a:t>
            </a:r>
            <a:r>
              <a:rPr lang="en-US" sz="1400" dirty="0" err="1"/>
              <a:t>usaha</a:t>
            </a:r>
            <a:r>
              <a:rPr lang="en-US" sz="1400" dirty="0"/>
              <a:t> </a:t>
            </a:r>
            <a:r>
              <a:rPr lang="en-US" sz="1400" dirty="0" err="1"/>
              <a:t>luar</a:t>
            </a:r>
            <a:r>
              <a:rPr lang="en-US" sz="1400" dirty="0"/>
              <a:t> </a:t>
            </a:r>
            <a:r>
              <a:rPr lang="en-US" sz="1400" dirty="0" err="1"/>
              <a:t>negeri</a:t>
            </a:r>
            <a:r>
              <a:rPr lang="en-US" sz="1400" dirty="0"/>
              <a:t> </a:t>
            </a:r>
            <a:r>
              <a:rPr lang="en-US" sz="1400" dirty="0" err="1"/>
              <a:t>dan</a:t>
            </a:r>
            <a:r>
              <a:rPr lang="en-US" sz="1400" dirty="0"/>
              <a:t> </a:t>
            </a:r>
            <a:r>
              <a:rPr lang="en-US" sz="1400" dirty="0" err="1"/>
              <a:t>harus</a:t>
            </a:r>
            <a:r>
              <a:rPr lang="en-US" sz="1400" dirty="0"/>
              <a:t> </a:t>
            </a:r>
            <a:r>
              <a:rPr lang="en-US" sz="1400" dirty="0" err="1"/>
              <a:t>dijabarkan</a:t>
            </a:r>
            <a:r>
              <a:rPr lang="en-US" sz="1400" dirty="0"/>
              <a:t> </a:t>
            </a:r>
            <a:r>
              <a:rPr lang="en-US" sz="1400" dirty="0" err="1"/>
              <a:t>menggunakan</a:t>
            </a:r>
            <a:r>
              <a:rPr lang="en-US" sz="1400" dirty="0"/>
              <a:t> </a:t>
            </a:r>
            <a:r>
              <a:rPr lang="en-US" sz="1400" dirty="0" err="1"/>
              <a:t>kurs</a:t>
            </a:r>
            <a:r>
              <a:rPr lang="en-US" sz="1400" dirty="0"/>
              <a:t> </a:t>
            </a:r>
            <a:r>
              <a:rPr lang="en-US" sz="1400" dirty="0" err="1"/>
              <a:t>penutup</a:t>
            </a:r>
            <a:r>
              <a:rPr lang="en-US" sz="1400" dirty="0"/>
              <a:t>. </a:t>
            </a:r>
            <a:r>
              <a:rPr lang="en-US" sz="1400" dirty="0" err="1"/>
              <a:t>Penjabaran</a:t>
            </a:r>
            <a:r>
              <a:rPr lang="en-US" sz="1400" dirty="0"/>
              <a:t> </a:t>
            </a:r>
            <a:r>
              <a:rPr lang="en-US" sz="1400" dirty="0" err="1"/>
              <a:t>ini</a:t>
            </a:r>
            <a:r>
              <a:rPr lang="en-US" sz="1400" dirty="0"/>
              <a:t> </a:t>
            </a:r>
            <a:r>
              <a:rPr lang="en-US" sz="1400" dirty="0" err="1"/>
              <a:t>dapat</a:t>
            </a:r>
            <a:r>
              <a:rPr lang="en-US" sz="1400" dirty="0"/>
              <a:t> </a:t>
            </a:r>
            <a:r>
              <a:rPr lang="en-US" sz="1400" dirty="0" err="1"/>
              <a:t>menimbulkan</a:t>
            </a:r>
            <a:r>
              <a:rPr lang="en-US" sz="1400" dirty="0"/>
              <a:t> </a:t>
            </a:r>
            <a:r>
              <a:rPr lang="en-US" sz="1400" dirty="0" err="1"/>
              <a:t>selisih</a:t>
            </a:r>
            <a:r>
              <a:rPr lang="en-US" sz="1400" dirty="0"/>
              <a:t> </a:t>
            </a:r>
            <a:r>
              <a:rPr lang="en-US" sz="1400" dirty="0" err="1"/>
              <a:t>akibat</a:t>
            </a:r>
            <a:r>
              <a:rPr lang="en-US" sz="1400" dirty="0"/>
              <a:t> </a:t>
            </a:r>
            <a:r>
              <a:rPr lang="en-US" sz="1400" dirty="0" err="1"/>
              <a:t>perbedaan</a:t>
            </a:r>
            <a:r>
              <a:rPr lang="en-US" sz="1400" dirty="0"/>
              <a:t> </a:t>
            </a:r>
            <a:r>
              <a:rPr lang="en-US" sz="1400" dirty="0" err="1"/>
              <a:t>kurs</a:t>
            </a:r>
            <a:r>
              <a:rPr lang="en-US" sz="1400" dirty="0"/>
              <a:t> </a:t>
            </a:r>
            <a:r>
              <a:rPr lang="en-US" sz="1400" dirty="0" err="1"/>
              <a:t>penutup</a:t>
            </a:r>
            <a:r>
              <a:rPr lang="en-US" sz="1400" dirty="0"/>
              <a:t> </a:t>
            </a:r>
            <a:r>
              <a:rPr lang="en-US" sz="1400" dirty="0" err="1"/>
              <a:t>antarperiode</a:t>
            </a:r>
            <a:r>
              <a:rPr lang="en-US" sz="1400" dirty="0"/>
              <a:t>. </a:t>
            </a:r>
            <a:r>
              <a:rPr lang="en-US" sz="1400" dirty="0" err="1"/>
              <a:t>Penjabaran</a:t>
            </a:r>
            <a:r>
              <a:rPr lang="en-US" sz="1400" i="1" dirty="0"/>
              <a:t> goodwill </a:t>
            </a:r>
            <a:r>
              <a:rPr lang="en-US" sz="1400" dirty="0" err="1"/>
              <a:t>dalam</a:t>
            </a:r>
            <a:r>
              <a:rPr lang="en-US" sz="1400" dirty="0"/>
              <a:t> </a:t>
            </a:r>
            <a:r>
              <a:rPr lang="en-US" sz="1400" dirty="0" err="1"/>
              <a:t>kasus</a:t>
            </a:r>
            <a:r>
              <a:rPr lang="en-US" sz="1400" dirty="0"/>
              <a:t> </a:t>
            </a:r>
            <a:r>
              <a:rPr lang="en-US" sz="1400" dirty="0" err="1"/>
              <a:t>ini</a:t>
            </a:r>
            <a:r>
              <a:rPr lang="en-US" sz="1400" dirty="0"/>
              <a:t> </a:t>
            </a:r>
            <a:r>
              <a:rPr lang="en-US" sz="1400" dirty="0" err="1"/>
              <a:t>adalah</a:t>
            </a:r>
            <a:r>
              <a:rPr lang="en-US" sz="1400" dirty="0"/>
              <a:t> </a:t>
            </a:r>
            <a:r>
              <a:rPr lang="en-US" sz="1400" dirty="0" err="1"/>
              <a:t>sebagai</a:t>
            </a:r>
            <a:r>
              <a:rPr lang="en-US" sz="1400" dirty="0"/>
              <a:t> </a:t>
            </a:r>
            <a:r>
              <a:rPr lang="en-US" sz="1400" dirty="0" err="1"/>
              <a:t>berikut</a:t>
            </a:r>
            <a:r>
              <a:rPr lang="en-US" sz="1400" dirty="0"/>
              <a:t>. </a:t>
            </a:r>
            <a:r>
              <a:rPr lang="en-US" sz="1400" i="1" dirty="0"/>
              <a:t>	</a:t>
            </a:r>
          </a:p>
          <a:p>
            <a:pPr>
              <a:buNone/>
            </a:pPr>
            <a:endParaRPr lang="en-US" sz="1400" dirty="0"/>
          </a:p>
        </p:txBody>
      </p:sp>
      <p:pic>
        <p:nvPicPr>
          <p:cNvPr id="9219" name="Picture 3"/>
          <p:cNvPicPr>
            <a:picLocks noChangeAspect="1" noChangeArrowheads="1"/>
          </p:cNvPicPr>
          <p:nvPr/>
        </p:nvPicPr>
        <p:blipFill>
          <a:blip r:embed="rId2"/>
          <a:srcRect/>
          <a:stretch>
            <a:fillRect/>
          </a:stretch>
        </p:blipFill>
        <p:spPr bwMode="auto">
          <a:xfrm>
            <a:off x="2271713" y="5076825"/>
            <a:ext cx="4600575" cy="101917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2667000"/>
          </a:xfrm>
        </p:spPr>
        <p:txBody>
          <a:bodyPr>
            <a:normAutofit lnSpcReduction="10000"/>
          </a:bodyPr>
          <a:lstStyle/>
          <a:p>
            <a:pPr>
              <a:buNone/>
            </a:pPr>
            <a:r>
              <a:rPr lang="en-US" sz="1400" dirty="0"/>
              <a:t>	</a:t>
            </a:r>
            <a:r>
              <a:rPr lang="en-US" sz="1500" dirty="0" err="1"/>
              <a:t>Selisih</a:t>
            </a:r>
            <a:r>
              <a:rPr lang="en-US" sz="1500" dirty="0"/>
              <a:t> </a:t>
            </a:r>
            <a:r>
              <a:rPr lang="en-US" sz="1500" dirty="0" err="1"/>
              <a:t>penjabaran</a:t>
            </a:r>
            <a:r>
              <a:rPr lang="en-US" sz="1500" dirty="0"/>
              <a:t> Rp750.000 </a:t>
            </a:r>
            <a:r>
              <a:rPr lang="en-US" sz="1500" dirty="0" err="1"/>
              <a:t>diakui</a:t>
            </a:r>
            <a:r>
              <a:rPr lang="en-US" sz="1500" dirty="0"/>
              <a:t> </a:t>
            </a:r>
            <a:r>
              <a:rPr lang="en-US" sz="1500" dirty="0" err="1"/>
              <a:t>sebesar</a:t>
            </a:r>
            <a:r>
              <a:rPr lang="en-US" sz="1500" dirty="0"/>
              <a:t> 80% </a:t>
            </a:r>
            <a:r>
              <a:rPr lang="en-US" sz="1500" dirty="0" err="1"/>
              <a:t>oleh</a:t>
            </a:r>
            <a:r>
              <a:rPr lang="en-US" sz="1500" dirty="0"/>
              <a:t> PT </a:t>
            </a:r>
            <a:r>
              <a:rPr lang="en-US" sz="1500" dirty="0" err="1"/>
              <a:t>Induk</a:t>
            </a:r>
            <a:r>
              <a:rPr lang="en-US" sz="1500" dirty="0"/>
              <a:t> </a:t>
            </a:r>
            <a:r>
              <a:rPr lang="en-US" sz="1500" dirty="0" err="1"/>
              <a:t>dengan</a:t>
            </a:r>
            <a:r>
              <a:rPr lang="en-US" sz="1500" dirty="0"/>
              <a:t> </a:t>
            </a:r>
            <a:r>
              <a:rPr lang="en-US" sz="1500" dirty="0" err="1"/>
              <a:t>menjurnal</a:t>
            </a:r>
            <a:r>
              <a:rPr lang="en-US" sz="1500" dirty="0"/>
              <a:t> </a:t>
            </a:r>
            <a:r>
              <a:rPr lang="en-US" sz="1500" dirty="0" err="1"/>
              <a:t>sebagai</a:t>
            </a:r>
            <a:r>
              <a:rPr lang="en-US" sz="1500" dirty="0"/>
              <a:t> </a:t>
            </a:r>
            <a:r>
              <a:rPr lang="en-US" sz="1500" dirty="0" err="1"/>
              <a:t>berikut</a:t>
            </a:r>
            <a:r>
              <a:rPr lang="en-US" sz="1500" dirty="0"/>
              <a:t>.</a:t>
            </a:r>
          </a:p>
          <a:p>
            <a:pPr marL="628650" indent="0">
              <a:spcBef>
                <a:spcPts val="0"/>
              </a:spcBef>
              <a:buNone/>
            </a:pPr>
            <a:r>
              <a:rPr lang="en-US" sz="1500" u="sng" dirty="0"/>
              <a:t>31 </a:t>
            </a:r>
            <a:r>
              <a:rPr lang="en-US" sz="1500" u="sng" dirty="0" err="1"/>
              <a:t>Desember</a:t>
            </a:r>
            <a:r>
              <a:rPr lang="en-US" sz="1500" u="sng" dirty="0"/>
              <a:t> 2020</a:t>
            </a:r>
          </a:p>
          <a:p>
            <a:pPr marL="628650" indent="0">
              <a:spcBef>
                <a:spcPts val="0"/>
              </a:spcBef>
              <a:buNone/>
            </a:pPr>
            <a:r>
              <a:rPr lang="en-US" sz="1500" dirty="0" err="1"/>
              <a:t>Investasi</a:t>
            </a:r>
            <a:r>
              <a:rPr lang="en-US" sz="1500" dirty="0"/>
              <a:t> </a:t>
            </a:r>
            <a:r>
              <a:rPr lang="en-US" sz="1500" dirty="0" err="1"/>
              <a:t>pada</a:t>
            </a:r>
            <a:r>
              <a:rPr lang="en-US" sz="1500" dirty="0"/>
              <a:t> PT </a:t>
            </a:r>
            <a:r>
              <a:rPr lang="en-US" sz="1500" dirty="0" err="1"/>
              <a:t>Anak</a:t>
            </a:r>
            <a:r>
              <a:rPr lang="en-US" sz="1500" dirty="0"/>
              <a:t>		Rp600.000 	</a:t>
            </a:r>
          </a:p>
          <a:p>
            <a:pPr marL="628650" indent="0">
              <a:spcBef>
                <a:spcPts val="0"/>
              </a:spcBef>
              <a:buNone/>
            </a:pPr>
            <a:r>
              <a:rPr lang="en-US" sz="1500" dirty="0"/>
              <a:t>	</a:t>
            </a:r>
            <a:r>
              <a:rPr lang="en-US" sz="1500" dirty="0" err="1"/>
              <a:t>Penghasilan</a:t>
            </a:r>
            <a:r>
              <a:rPr lang="en-US" sz="1500" dirty="0"/>
              <a:t> </a:t>
            </a:r>
            <a:r>
              <a:rPr lang="en-US" sz="1500" dirty="0" err="1"/>
              <a:t>Komprehensif</a:t>
            </a:r>
            <a:r>
              <a:rPr lang="en-US" sz="1500" dirty="0"/>
              <a:t> Lain		Rp600.000	</a:t>
            </a:r>
          </a:p>
          <a:p>
            <a:pPr marL="628650" indent="0">
              <a:spcBef>
                <a:spcPts val="0"/>
              </a:spcBef>
              <a:buNone/>
            </a:pPr>
            <a:r>
              <a:rPr lang="sv-SE" sz="1500" i="1" dirty="0"/>
              <a:t>Mencatat pengakuan selisih penjabaran atas PT Anak (80% × Rp750.000)</a:t>
            </a:r>
          </a:p>
          <a:p>
            <a:pPr marL="628650" indent="0">
              <a:spcBef>
                <a:spcPts val="0"/>
              </a:spcBef>
              <a:buNone/>
            </a:pPr>
            <a:endParaRPr lang="sv-SE" sz="600" i="1" dirty="0"/>
          </a:p>
          <a:p>
            <a:pPr algn="just">
              <a:buNone/>
            </a:pPr>
            <a:r>
              <a:rPr lang="en-US" sz="1400" dirty="0"/>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Berdasarkan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serangkaian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jurnal</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dicatat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oleh PT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Induk</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di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diperoleh</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saldo</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Investasi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PT Anak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akhir</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tahun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2020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senilai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Rp625.240.000, Bagian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Laba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PT Anak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senilai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Rp40.400.000, dan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Penghasilan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Komprehensif</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Lain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senilai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Rp8.960.000,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seperti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dapat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dilihat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kertas</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kerja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konsolidasian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kolom</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Induk</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Tabel</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10.7.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Ketiga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dieliminasi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jurnal</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eliminasi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berikut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sv-SE" sz="1400" i="1" dirty="0"/>
              <a:t>	</a:t>
            </a:r>
          </a:p>
          <a:p>
            <a:endParaRPr lang="en-US" sz="1400" dirty="0"/>
          </a:p>
        </p:txBody>
      </p:sp>
      <p:pic>
        <p:nvPicPr>
          <p:cNvPr id="5" name="Picture 4">
            <a:extLst>
              <a:ext uri="{FF2B5EF4-FFF2-40B4-BE49-F238E27FC236}">
                <a16:creationId xmlns:a16="http://schemas.microsoft.com/office/drawing/2014/main" id="{7F6C0B1F-8AF3-4E5C-BB77-9A14C675E33F}"/>
              </a:ext>
            </a:extLst>
          </p:cNvPr>
          <p:cNvPicPr>
            <a:picLocks noChangeAspect="1"/>
          </p:cNvPicPr>
          <p:nvPr/>
        </p:nvPicPr>
        <p:blipFill>
          <a:blip r:embed="rId2"/>
          <a:stretch>
            <a:fillRect/>
          </a:stretch>
        </p:blipFill>
        <p:spPr>
          <a:xfrm>
            <a:off x="1600200" y="4381500"/>
            <a:ext cx="6477000" cy="17907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2209800"/>
          </a:xfrm>
        </p:spPr>
        <p:txBody>
          <a:bodyPr>
            <a:normAutofit/>
          </a:bodyPr>
          <a:lstStyle/>
          <a:p>
            <a:pPr>
              <a:buNone/>
            </a:pPr>
            <a:r>
              <a:rPr lang="en-US" sz="1400" dirty="0" err="1"/>
              <a:t>Berdasarkan</a:t>
            </a:r>
            <a:r>
              <a:rPr lang="en-US" sz="1400" dirty="0"/>
              <a:t> </a:t>
            </a:r>
            <a:r>
              <a:rPr lang="en-US" sz="1400" dirty="0" err="1"/>
              <a:t>Tabel</a:t>
            </a:r>
            <a:r>
              <a:rPr lang="en-US" sz="1400" dirty="0"/>
              <a:t> 10.5 </a:t>
            </a:r>
            <a:r>
              <a:rPr lang="en-US" sz="1400" dirty="0" err="1"/>
              <a:t>diperoleh</a:t>
            </a:r>
            <a:r>
              <a:rPr lang="en-US" sz="1400" dirty="0"/>
              <a:t> </a:t>
            </a:r>
            <a:r>
              <a:rPr lang="en-US" sz="1400" dirty="0" err="1"/>
              <a:t>jurnal</a:t>
            </a:r>
            <a:r>
              <a:rPr lang="en-US" sz="1400" dirty="0"/>
              <a:t> </a:t>
            </a:r>
            <a:r>
              <a:rPr lang="en-US" sz="1400" dirty="0" err="1"/>
              <a:t>eliminasi</a:t>
            </a:r>
            <a:r>
              <a:rPr lang="en-US" sz="1400" dirty="0"/>
              <a:t> </a:t>
            </a:r>
            <a:r>
              <a:rPr lang="en-US" sz="1400" dirty="0" err="1"/>
              <a:t>sebagai</a:t>
            </a:r>
            <a:r>
              <a:rPr lang="en-US" sz="1400" dirty="0"/>
              <a:t> </a:t>
            </a:r>
            <a:r>
              <a:rPr lang="en-US" sz="1400" dirty="0" err="1"/>
              <a:t>berikut</a:t>
            </a:r>
            <a:r>
              <a:rPr lang="en-US" sz="1400" dirty="0"/>
              <a:t>.</a:t>
            </a:r>
          </a:p>
          <a:p>
            <a:pPr marL="628650" indent="0">
              <a:spcBef>
                <a:spcPts val="0"/>
              </a:spcBef>
              <a:buNone/>
            </a:pPr>
            <a:r>
              <a:rPr lang="en-US" sz="1400" dirty="0" err="1"/>
              <a:t>Saham</a:t>
            </a:r>
            <a:r>
              <a:rPr lang="en-US" sz="1400" dirty="0"/>
              <a:t> </a:t>
            </a:r>
            <a:r>
              <a:rPr lang="en-US" sz="1400" dirty="0" err="1"/>
              <a:t>Biasa</a:t>
            </a:r>
            <a:r>
              <a:rPr lang="en-US" sz="1400" dirty="0"/>
              <a:t>				Rp500.000.000 	</a:t>
            </a:r>
          </a:p>
          <a:p>
            <a:pPr marL="628650" indent="0">
              <a:spcBef>
                <a:spcPts val="0"/>
              </a:spcBef>
              <a:buNone/>
            </a:pPr>
            <a:r>
              <a:rPr lang="en-US" sz="1400" dirty="0" err="1"/>
              <a:t>Saldo</a:t>
            </a:r>
            <a:r>
              <a:rPr lang="en-US" sz="1400" dirty="0"/>
              <a:t> </a:t>
            </a:r>
            <a:r>
              <a:rPr lang="en-US" sz="1400" dirty="0" err="1"/>
              <a:t>Laba</a:t>
            </a:r>
            <a:r>
              <a:rPr lang="en-US" sz="1400" dirty="0"/>
              <a:t>				     200.000.000 	</a:t>
            </a:r>
          </a:p>
          <a:p>
            <a:pPr marL="628650" indent="0">
              <a:spcBef>
                <a:spcPts val="0"/>
              </a:spcBef>
              <a:buNone/>
            </a:pPr>
            <a:r>
              <a:rPr lang="es-ES" sz="1400" dirty="0" err="1"/>
              <a:t>Bagian</a:t>
            </a:r>
            <a:r>
              <a:rPr lang="es-ES" sz="1400" dirty="0"/>
              <a:t> </a:t>
            </a:r>
            <a:r>
              <a:rPr lang="es-ES" sz="1400" dirty="0" err="1"/>
              <a:t>Laba</a:t>
            </a:r>
            <a:r>
              <a:rPr lang="es-ES" sz="1400" dirty="0"/>
              <a:t> atas PT </a:t>
            </a:r>
            <a:r>
              <a:rPr lang="es-ES" sz="1400" dirty="0" err="1"/>
              <a:t>Anak</a:t>
            </a:r>
            <a:r>
              <a:rPr lang="es-ES" sz="1400" dirty="0"/>
              <a:t>			       40.400.000 	</a:t>
            </a:r>
          </a:p>
          <a:p>
            <a:pPr marL="628650" indent="0">
              <a:spcBef>
                <a:spcPts val="0"/>
              </a:spcBef>
              <a:buNone/>
            </a:pPr>
            <a:r>
              <a:rPr lang="en-US" sz="1400" dirty="0" err="1"/>
              <a:t>Bagian</a:t>
            </a:r>
            <a:r>
              <a:rPr lang="en-US" sz="1400" dirty="0"/>
              <a:t> </a:t>
            </a:r>
            <a:r>
              <a:rPr lang="en-US" sz="1400" dirty="0" err="1"/>
              <a:t>Laba</a:t>
            </a:r>
            <a:r>
              <a:rPr lang="en-US" sz="1400" dirty="0"/>
              <a:t> </a:t>
            </a:r>
            <a:r>
              <a:rPr lang="en-US" sz="1400" dirty="0" err="1"/>
              <a:t>Kepentingan</a:t>
            </a:r>
            <a:r>
              <a:rPr lang="en-US" sz="1400" dirty="0"/>
              <a:t> </a:t>
            </a:r>
            <a:r>
              <a:rPr lang="en-US" sz="1400" dirty="0" err="1"/>
              <a:t>Nonpengendali</a:t>
            </a:r>
            <a:r>
              <a:rPr lang="en-US" sz="1400" dirty="0"/>
              <a:t>	       10.100.000 	</a:t>
            </a:r>
          </a:p>
          <a:p>
            <a:pPr marL="628650" indent="0">
              <a:spcBef>
                <a:spcPts val="0"/>
              </a:spcBef>
              <a:buNone/>
            </a:pPr>
            <a:r>
              <a:rPr lang="en-US" sz="1400" dirty="0"/>
              <a:t>	</a:t>
            </a:r>
            <a:r>
              <a:rPr lang="en-US" sz="1400" dirty="0" err="1"/>
              <a:t>Dividen</a:t>
            </a:r>
            <a:r>
              <a:rPr lang="en-US" sz="1400" dirty="0"/>
              <a:t> </a:t>
            </a:r>
            <a:r>
              <a:rPr lang="en-US" sz="1400" dirty="0" err="1"/>
              <a:t>Diumumkan</a:t>
            </a:r>
            <a:r>
              <a:rPr lang="en-US" sz="1400" dirty="0"/>
              <a:t> (</a:t>
            </a:r>
            <a:r>
              <a:rPr lang="en-US" sz="1400" dirty="0" err="1"/>
              <a:t>pasca</a:t>
            </a:r>
            <a:r>
              <a:rPr lang="en-US" sz="1400" dirty="0"/>
              <a:t>) 			        Rp30.150.000 	</a:t>
            </a:r>
          </a:p>
          <a:p>
            <a:pPr marL="628650" indent="0">
              <a:spcBef>
                <a:spcPts val="0"/>
              </a:spcBef>
              <a:buNone/>
            </a:pPr>
            <a:r>
              <a:rPr lang="en-US" sz="1400" dirty="0"/>
              <a:t>	</a:t>
            </a:r>
            <a:r>
              <a:rPr lang="en-US" sz="1400" dirty="0" err="1"/>
              <a:t>Investasi</a:t>
            </a:r>
            <a:r>
              <a:rPr lang="en-US" sz="1400" dirty="0"/>
              <a:t> </a:t>
            </a:r>
            <a:r>
              <a:rPr lang="en-US" sz="1400" dirty="0" err="1"/>
              <a:t>pada</a:t>
            </a:r>
            <a:r>
              <a:rPr lang="en-US" sz="1400" dirty="0"/>
              <a:t> PT </a:t>
            </a:r>
            <a:r>
              <a:rPr lang="en-US" sz="1400" dirty="0" err="1"/>
              <a:t>Anak</a:t>
            </a:r>
            <a:r>
              <a:rPr lang="en-US" sz="1400" dirty="0"/>
              <a:t> 				           576.280.000 	</a:t>
            </a:r>
          </a:p>
          <a:p>
            <a:pPr marL="628650" indent="0">
              <a:spcBef>
                <a:spcPts val="0"/>
              </a:spcBef>
              <a:buNone/>
            </a:pPr>
            <a:r>
              <a:rPr lang="en-US" sz="1400" dirty="0"/>
              <a:t>	</a:t>
            </a:r>
            <a:r>
              <a:rPr lang="en-US" sz="1400" dirty="0" err="1"/>
              <a:t>Kepentingan</a:t>
            </a:r>
            <a:r>
              <a:rPr lang="en-US" sz="1400" dirty="0"/>
              <a:t> </a:t>
            </a:r>
            <a:r>
              <a:rPr lang="en-US" sz="1400" dirty="0" err="1"/>
              <a:t>Nonpengendali</a:t>
            </a:r>
            <a:r>
              <a:rPr lang="en-US" sz="1400" dirty="0"/>
              <a:t> 			           144.070.000 	</a:t>
            </a:r>
          </a:p>
          <a:p>
            <a:pPr marL="628650" indent="0">
              <a:spcBef>
                <a:spcPts val="0"/>
              </a:spcBef>
              <a:buNone/>
            </a:pPr>
            <a:r>
              <a:rPr lang="en-US" sz="1400" i="1" dirty="0"/>
              <a:t>(</a:t>
            </a:r>
            <a:r>
              <a:rPr lang="en-US" sz="1400" i="1" dirty="0" err="1"/>
              <a:t>Mengeliminasi</a:t>
            </a:r>
            <a:r>
              <a:rPr lang="en-US" sz="1400" i="1" dirty="0"/>
              <a:t> </a:t>
            </a:r>
            <a:r>
              <a:rPr lang="en-US" sz="1400" i="1" dirty="0" err="1"/>
              <a:t>investasi</a:t>
            </a:r>
            <a:r>
              <a:rPr lang="en-US" sz="1400" i="1" dirty="0"/>
              <a:t> </a:t>
            </a:r>
            <a:r>
              <a:rPr lang="en-US" sz="1400" i="1" dirty="0" err="1"/>
              <a:t>dan</a:t>
            </a:r>
            <a:r>
              <a:rPr lang="en-US" sz="1400" i="1" dirty="0"/>
              <a:t> </a:t>
            </a:r>
            <a:r>
              <a:rPr lang="en-US" sz="1400" i="1" dirty="0" err="1"/>
              <a:t>ekuitas</a:t>
            </a:r>
            <a:r>
              <a:rPr lang="en-US" sz="1400" i="1" dirty="0"/>
              <a:t> </a:t>
            </a:r>
            <a:r>
              <a:rPr lang="en-US" sz="1400" i="1" dirty="0" err="1"/>
              <a:t>pada</a:t>
            </a:r>
            <a:r>
              <a:rPr lang="en-US" sz="1400" i="1" dirty="0"/>
              <a:t> PT </a:t>
            </a:r>
            <a:r>
              <a:rPr lang="en-US" sz="1400" i="1" dirty="0" err="1"/>
              <a:t>Anak</a:t>
            </a:r>
            <a:r>
              <a:rPr lang="en-US" sz="1400" i="1" dirty="0"/>
              <a:t>)	</a:t>
            </a:r>
          </a:p>
          <a:p>
            <a:endParaRPr lang="en-US" sz="1400" dirty="0"/>
          </a:p>
        </p:txBody>
      </p:sp>
      <p:sp>
        <p:nvSpPr>
          <p:cNvPr id="5" name="Rectangle 4"/>
          <p:cNvSpPr/>
          <p:nvPr/>
        </p:nvSpPr>
        <p:spPr>
          <a:xfrm>
            <a:off x="609600" y="5613737"/>
            <a:ext cx="8153400" cy="1015663"/>
          </a:xfrm>
          <a:prstGeom prst="rect">
            <a:avLst/>
          </a:prstGeom>
        </p:spPr>
        <p:txBody>
          <a:bodyPr wrap="square">
            <a:spAutoFit/>
          </a:bodyPr>
          <a:lstStyle/>
          <a:p>
            <a:pPr marL="628650"/>
            <a:r>
              <a:rPr lang="en-US" sz="1400" i="1" dirty="0">
                <a:latin typeface="Myriad Pro" pitchFamily="34" charset="0"/>
              </a:rPr>
              <a:t>Goodwill		</a:t>
            </a:r>
            <a:r>
              <a:rPr lang="en-US" sz="1400" dirty="0">
                <a:latin typeface="Myriad Pro" pitchFamily="34" charset="0"/>
              </a:rPr>
              <a:t>Rp50.000.000</a:t>
            </a:r>
            <a:r>
              <a:rPr lang="en-US" sz="1400" i="1" dirty="0">
                <a:latin typeface="Myriad Pro" pitchFamily="34" charset="0"/>
              </a:rPr>
              <a:t> 	</a:t>
            </a:r>
          </a:p>
          <a:p>
            <a:pPr marL="628650"/>
            <a:r>
              <a:rPr lang="en-US" sz="1400" dirty="0">
                <a:latin typeface="Myriad Pro" pitchFamily="34" charset="0"/>
              </a:rPr>
              <a:t>	</a:t>
            </a:r>
            <a:r>
              <a:rPr lang="en-US" sz="1400" dirty="0" err="1">
                <a:latin typeface="Myriad Pro" pitchFamily="34" charset="0"/>
              </a:rPr>
              <a:t>Investasi</a:t>
            </a:r>
            <a:r>
              <a:rPr lang="en-US" sz="1400" dirty="0">
                <a:latin typeface="Myriad Pro" pitchFamily="34" charset="0"/>
              </a:rPr>
              <a:t> </a:t>
            </a:r>
            <a:r>
              <a:rPr lang="en-US" sz="1400" dirty="0" err="1">
                <a:latin typeface="Myriad Pro" pitchFamily="34" charset="0"/>
              </a:rPr>
              <a:t>pada</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Rp40.000.000 	</a:t>
            </a:r>
          </a:p>
          <a:p>
            <a:pPr marL="628650"/>
            <a:r>
              <a:rPr lang="en-US" sz="1400" dirty="0">
                <a:latin typeface="Myriad Pro" pitchFamily="34" charset="0"/>
              </a:rPr>
              <a:t>	</a:t>
            </a:r>
            <a:r>
              <a:rPr lang="en-US" sz="1400" dirty="0" err="1">
                <a:latin typeface="Myriad Pro" pitchFamily="34" charset="0"/>
              </a:rPr>
              <a:t>Kepentingan</a:t>
            </a:r>
            <a:r>
              <a:rPr lang="en-US" sz="1400" dirty="0">
                <a:latin typeface="Myriad Pro" pitchFamily="34" charset="0"/>
              </a:rPr>
              <a:t> </a:t>
            </a:r>
            <a:r>
              <a:rPr lang="en-US" sz="1400" dirty="0" err="1">
                <a:latin typeface="Myriad Pro" pitchFamily="34" charset="0"/>
              </a:rPr>
              <a:t>Nonpengendali</a:t>
            </a:r>
            <a:r>
              <a:rPr lang="en-US" sz="1400" dirty="0">
                <a:latin typeface="Myriad Pro" pitchFamily="34" charset="0"/>
              </a:rPr>
              <a:t> 	           10.000.000 	</a:t>
            </a:r>
          </a:p>
          <a:p>
            <a:pPr marL="628650"/>
            <a:r>
              <a:rPr lang="en-US" sz="1400" i="1" dirty="0">
                <a:latin typeface="Myriad Pro" pitchFamily="34" charset="0"/>
              </a:rPr>
              <a:t>(</a:t>
            </a:r>
            <a:r>
              <a:rPr lang="en-US" sz="1400" i="1" dirty="0" err="1">
                <a:latin typeface="Myriad Pro" pitchFamily="34" charset="0"/>
              </a:rPr>
              <a:t>Mengeliminasi</a:t>
            </a:r>
            <a:r>
              <a:rPr lang="en-US" sz="1400" i="1" dirty="0">
                <a:latin typeface="Myriad Pro" pitchFamily="34" charset="0"/>
              </a:rPr>
              <a:t> </a:t>
            </a:r>
            <a:r>
              <a:rPr lang="en-US" sz="1400" i="1" dirty="0" err="1">
                <a:latin typeface="Myriad Pro" pitchFamily="34" charset="0"/>
              </a:rPr>
              <a:t>investasi</a:t>
            </a:r>
            <a:r>
              <a:rPr lang="en-US" sz="1400" i="1" dirty="0">
                <a:latin typeface="Myriad Pro" pitchFamily="34" charset="0"/>
              </a:rPr>
              <a:t>  </a:t>
            </a:r>
            <a:r>
              <a:rPr lang="en-US" sz="1400" i="1" dirty="0" err="1">
                <a:latin typeface="Myriad Pro" pitchFamily="34" charset="0"/>
              </a:rPr>
              <a:t>dan</a:t>
            </a:r>
            <a:r>
              <a:rPr lang="en-US" sz="1400" i="1" dirty="0">
                <a:latin typeface="Myriad Pro" pitchFamily="34" charset="0"/>
              </a:rPr>
              <a:t> </a:t>
            </a:r>
            <a:r>
              <a:rPr lang="en-US" sz="1400" i="1" dirty="0" err="1">
                <a:latin typeface="Myriad Pro" pitchFamily="34" charset="0"/>
              </a:rPr>
              <a:t>pengakuan</a:t>
            </a:r>
            <a:r>
              <a:rPr lang="en-US" sz="1400" i="1" dirty="0">
                <a:latin typeface="Myriad Pro" pitchFamily="34" charset="0"/>
              </a:rPr>
              <a:t> goodwill) </a:t>
            </a:r>
            <a:r>
              <a:rPr lang="en-US" i="1" dirty="0"/>
              <a:t>	</a:t>
            </a:r>
          </a:p>
        </p:txBody>
      </p:sp>
      <p:pic>
        <p:nvPicPr>
          <p:cNvPr id="6" name="Picture 5">
            <a:extLst>
              <a:ext uri="{FF2B5EF4-FFF2-40B4-BE49-F238E27FC236}">
                <a16:creationId xmlns:a16="http://schemas.microsoft.com/office/drawing/2014/main" id="{7DB9E00F-F81D-4147-B0DD-0F16D3ABC25C}"/>
              </a:ext>
            </a:extLst>
          </p:cNvPr>
          <p:cNvPicPr>
            <a:picLocks noChangeAspect="1"/>
          </p:cNvPicPr>
          <p:nvPr/>
        </p:nvPicPr>
        <p:blipFill>
          <a:blip r:embed="rId2"/>
          <a:stretch>
            <a:fillRect/>
          </a:stretch>
        </p:blipFill>
        <p:spPr>
          <a:xfrm>
            <a:off x="1328737" y="3962400"/>
            <a:ext cx="6486525" cy="1524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2286000"/>
          </a:xfrm>
        </p:spPr>
        <p:txBody>
          <a:bodyPr>
            <a:normAutofit/>
          </a:bodyPr>
          <a:lstStyle/>
          <a:p>
            <a:pPr algn="just">
              <a:buNone/>
            </a:pPr>
            <a:r>
              <a:rPr lang="en-US" sz="1400" dirty="0"/>
              <a:t>	</a:t>
            </a:r>
            <a:r>
              <a:rPr lang="en-US" sz="1400" dirty="0" err="1"/>
              <a:t>Selain</a:t>
            </a:r>
            <a:r>
              <a:rPr lang="en-US" sz="1400" dirty="0"/>
              <a:t> </a:t>
            </a:r>
            <a:r>
              <a:rPr lang="en-US" sz="1400" dirty="0" err="1"/>
              <a:t>itu</a:t>
            </a:r>
            <a:r>
              <a:rPr lang="en-US" sz="1400" dirty="0"/>
              <a:t>, </a:t>
            </a:r>
            <a:r>
              <a:rPr lang="en-US" sz="1400" dirty="0" err="1"/>
              <a:t>penghasilan</a:t>
            </a:r>
            <a:r>
              <a:rPr lang="en-US" sz="1400" dirty="0"/>
              <a:t> </a:t>
            </a:r>
            <a:r>
              <a:rPr lang="en-US" sz="1400" dirty="0" err="1"/>
              <a:t>komprehensif</a:t>
            </a:r>
            <a:r>
              <a:rPr lang="en-US" sz="1400" dirty="0"/>
              <a:t> lain </a:t>
            </a:r>
            <a:r>
              <a:rPr lang="en-US" sz="1400" dirty="0" err="1"/>
              <a:t>dalam</a:t>
            </a:r>
            <a:r>
              <a:rPr lang="en-US" sz="1400" dirty="0"/>
              <a:t> </a:t>
            </a:r>
            <a:r>
              <a:rPr lang="en-US" sz="1400" dirty="0" err="1"/>
              <a:t>laporan</a:t>
            </a:r>
            <a:r>
              <a:rPr lang="en-US" sz="1400" dirty="0"/>
              <a:t> </a:t>
            </a:r>
            <a:r>
              <a:rPr lang="en-US" sz="1400" dirty="0" err="1"/>
              <a:t>keuangan</a:t>
            </a:r>
            <a:r>
              <a:rPr lang="en-US" sz="1400" dirty="0"/>
              <a:t> PT </a:t>
            </a:r>
            <a:r>
              <a:rPr lang="en-US" sz="1400" dirty="0" err="1"/>
              <a:t>Anak</a:t>
            </a:r>
            <a:r>
              <a:rPr lang="en-US" sz="1400" dirty="0"/>
              <a:t> </a:t>
            </a:r>
            <a:r>
              <a:rPr lang="en-US" sz="1400" dirty="0" err="1"/>
              <a:t>dieliminasi</a:t>
            </a:r>
            <a:r>
              <a:rPr lang="en-US" sz="1400" dirty="0"/>
              <a:t> </a:t>
            </a:r>
            <a:r>
              <a:rPr lang="en-US" sz="1400" dirty="0" err="1"/>
              <a:t>dan</a:t>
            </a:r>
            <a:r>
              <a:rPr lang="en-US" sz="1400" dirty="0"/>
              <a:t> </a:t>
            </a:r>
            <a:r>
              <a:rPr lang="en-US" sz="1400" dirty="0" err="1"/>
              <a:t>dialokasikan</a:t>
            </a:r>
            <a:r>
              <a:rPr lang="en-US" sz="1400" dirty="0"/>
              <a:t> </a:t>
            </a:r>
            <a:r>
              <a:rPr lang="en-US" sz="1400" dirty="0" err="1"/>
              <a:t>antara</a:t>
            </a:r>
            <a:r>
              <a:rPr lang="en-US" sz="1400" dirty="0"/>
              <a:t> PT </a:t>
            </a:r>
            <a:r>
              <a:rPr lang="en-US" sz="1400" dirty="0" err="1"/>
              <a:t>Induk</a:t>
            </a:r>
            <a:r>
              <a:rPr lang="en-US" sz="1400" dirty="0"/>
              <a:t> </a:t>
            </a:r>
            <a:r>
              <a:rPr lang="en-US" sz="1400" dirty="0" err="1"/>
              <a:t>dan</a:t>
            </a:r>
            <a:r>
              <a:rPr lang="en-US" sz="1400" dirty="0"/>
              <a:t> </a:t>
            </a:r>
            <a:r>
              <a:rPr lang="en-US" sz="1400" dirty="0" err="1"/>
              <a:t>kepentingan</a:t>
            </a:r>
            <a:r>
              <a:rPr lang="en-US" sz="1400" dirty="0"/>
              <a:t> </a:t>
            </a:r>
            <a:r>
              <a:rPr lang="en-US" sz="1400" dirty="0" err="1"/>
              <a:t>nonpengendali</a:t>
            </a:r>
            <a:r>
              <a:rPr lang="en-US" sz="1400" dirty="0"/>
              <a:t> </a:t>
            </a:r>
            <a:r>
              <a:rPr lang="en-US" sz="1400" dirty="0" err="1"/>
              <a:t>dengan</a:t>
            </a:r>
            <a:r>
              <a:rPr lang="en-US" sz="1400" dirty="0"/>
              <a:t> </a:t>
            </a:r>
            <a:r>
              <a:rPr lang="en-US" sz="1400" dirty="0" err="1"/>
              <a:t>jurnal</a:t>
            </a:r>
            <a:r>
              <a:rPr lang="en-US" sz="1400" dirty="0"/>
              <a:t> </a:t>
            </a:r>
            <a:r>
              <a:rPr lang="en-US" sz="1400" dirty="0" err="1"/>
              <a:t>sebagai</a:t>
            </a:r>
            <a:r>
              <a:rPr lang="en-US" sz="1400" dirty="0"/>
              <a:t> </a:t>
            </a:r>
            <a:r>
              <a:rPr lang="en-US" sz="1400" dirty="0" err="1"/>
              <a:t>berikut</a:t>
            </a:r>
            <a:r>
              <a:rPr lang="en-US" sz="1400" dirty="0"/>
              <a:t>.</a:t>
            </a:r>
          </a:p>
          <a:p>
            <a:pPr>
              <a:buNone/>
            </a:pPr>
            <a:endParaRPr lang="en-US" sz="600" dirty="0"/>
          </a:p>
          <a:p>
            <a:pPr marL="623888" indent="4763">
              <a:spcBef>
                <a:spcPts val="0"/>
              </a:spcBef>
              <a:buNone/>
            </a:pPr>
            <a:r>
              <a:rPr lang="fi-FI" sz="1400" dirty="0"/>
              <a:t>Penghasilan Komprehensif Lain	Rp10.450.000 	</a:t>
            </a:r>
          </a:p>
          <a:p>
            <a:pPr marL="623888" indent="4763">
              <a:spcBef>
                <a:spcPts val="0"/>
              </a:spcBef>
              <a:buNone/>
            </a:pPr>
            <a:r>
              <a:rPr lang="en-US" sz="1400" dirty="0"/>
              <a:t>	</a:t>
            </a:r>
            <a:r>
              <a:rPr lang="en-US" sz="1400" dirty="0" err="1"/>
              <a:t>Investasi</a:t>
            </a:r>
            <a:r>
              <a:rPr lang="en-US" sz="1400" dirty="0"/>
              <a:t> </a:t>
            </a:r>
            <a:r>
              <a:rPr lang="en-US" sz="1400" dirty="0" err="1"/>
              <a:t>pada</a:t>
            </a:r>
            <a:r>
              <a:rPr lang="en-US" sz="1400" dirty="0"/>
              <a:t> PT </a:t>
            </a:r>
            <a:r>
              <a:rPr lang="en-US" sz="1400" dirty="0" err="1"/>
              <a:t>Anak</a:t>
            </a:r>
            <a:r>
              <a:rPr lang="en-US" sz="1400" dirty="0"/>
              <a:t>			     Rp8.360.000 	</a:t>
            </a:r>
          </a:p>
          <a:p>
            <a:pPr marL="623888" indent="4763">
              <a:spcBef>
                <a:spcPts val="0"/>
              </a:spcBef>
              <a:buNone/>
            </a:pPr>
            <a:r>
              <a:rPr lang="en-US" sz="1400" dirty="0"/>
              <a:t>	</a:t>
            </a:r>
            <a:r>
              <a:rPr lang="en-US" sz="1400" dirty="0" err="1"/>
              <a:t>Kepentingan</a:t>
            </a:r>
            <a:r>
              <a:rPr lang="en-US" sz="1400" dirty="0"/>
              <a:t> </a:t>
            </a:r>
            <a:r>
              <a:rPr lang="en-US" sz="1400" dirty="0" err="1"/>
              <a:t>Nonpengendali</a:t>
            </a:r>
            <a:r>
              <a:rPr lang="en-US" sz="1400" dirty="0"/>
              <a:t>		          2.090.000	</a:t>
            </a:r>
          </a:p>
          <a:p>
            <a:pPr marL="623888" indent="4763">
              <a:spcBef>
                <a:spcPts val="0"/>
              </a:spcBef>
              <a:buNone/>
            </a:pPr>
            <a:r>
              <a:rPr lang="fi-FI" sz="1400" i="1" dirty="0"/>
              <a:t>(Mengeliminasi penghasilan komprehensif lain terkait translasi.)</a:t>
            </a:r>
          </a:p>
          <a:p>
            <a:pPr marL="623888" indent="4763">
              <a:spcBef>
                <a:spcPts val="0"/>
              </a:spcBef>
              <a:buNone/>
            </a:pPr>
            <a:endParaRPr lang="fi-FI" sz="600" i="1" dirty="0"/>
          </a:p>
          <a:p>
            <a:pPr marL="338138" indent="4763" algn="just">
              <a:spcBef>
                <a:spcPts val="0"/>
              </a:spcBef>
              <a:buNone/>
            </a:pPr>
            <a:r>
              <a:rPr lang="en-US" sz="1400" dirty="0" err="1"/>
              <a:t>Selisih</a:t>
            </a:r>
            <a:r>
              <a:rPr lang="en-US" sz="1400" dirty="0"/>
              <a:t> </a:t>
            </a:r>
            <a:r>
              <a:rPr lang="en-US" sz="1400" dirty="0" err="1"/>
              <a:t>penjabaran</a:t>
            </a:r>
            <a:r>
              <a:rPr lang="en-US" sz="1400" dirty="0"/>
              <a:t> Rp750.000 </a:t>
            </a:r>
            <a:r>
              <a:rPr lang="en-US" sz="1400" dirty="0" err="1"/>
              <a:t>disesuaikan</a:t>
            </a:r>
            <a:r>
              <a:rPr lang="en-US" sz="1400" dirty="0"/>
              <a:t> </a:t>
            </a:r>
            <a:r>
              <a:rPr lang="en-US" sz="1400" dirty="0" err="1"/>
              <a:t>pada</a:t>
            </a:r>
            <a:r>
              <a:rPr lang="en-US" sz="1400" dirty="0"/>
              <a:t> </a:t>
            </a:r>
            <a:r>
              <a:rPr lang="en-US" sz="1400" dirty="0" err="1"/>
              <a:t>saldo</a:t>
            </a:r>
            <a:r>
              <a:rPr lang="en-US" sz="1400" dirty="0"/>
              <a:t> </a:t>
            </a:r>
            <a:r>
              <a:rPr lang="en-US" sz="1400" i="1" dirty="0"/>
              <a:t>goodwill</a:t>
            </a:r>
            <a:r>
              <a:rPr lang="en-US" sz="1400" dirty="0"/>
              <a:t> </a:t>
            </a:r>
            <a:r>
              <a:rPr lang="en-US" sz="1400" dirty="0" err="1"/>
              <a:t>untuk</a:t>
            </a:r>
            <a:r>
              <a:rPr lang="en-US" sz="1400" dirty="0"/>
              <a:t> </a:t>
            </a:r>
            <a:r>
              <a:rPr lang="en-US" sz="1400" dirty="0" err="1"/>
              <a:t>mencerminkan</a:t>
            </a:r>
            <a:r>
              <a:rPr lang="en-US" sz="1400" dirty="0"/>
              <a:t> </a:t>
            </a:r>
            <a:r>
              <a:rPr lang="en-US" sz="1400" dirty="0" err="1"/>
              <a:t>saldo</a:t>
            </a:r>
            <a:r>
              <a:rPr lang="en-US" sz="1400" dirty="0"/>
              <a:t> </a:t>
            </a:r>
            <a:r>
              <a:rPr lang="en-US" sz="1400" dirty="0" err="1"/>
              <a:t>dengan</a:t>
            </a:r>
            <a:r>
              <a:rPr lang="en-US" sz="1400" dirty="0"/>
              <a:t> </a:t>
            </a:r>
            <a:r>
              <a:rPr lang="en-US" sz="1400" dirty="0" err="1"/>
              <a:t>kurs</a:t>
            </a:r>
            <a:r>
              <a:rPr lang="en-US" sz="1400" dirty="0"/>
              <a:t> </a:t>
            </a:r>
            <a:r>
              <a:rPr lang="en-US" sz="1400" dirty="0" err="1"/>
              <a:t>penutup</a:t>
            </a:r>
            <a:r>
              <a:rPr lang="en-US" sz="1400" dirty="0"/>
              <a:t>. </a:t>
            </a:r>
            <a:r>
              <a:rPr lang="en-US" sz="1400" dirty="0" err="1"/>
              <a:t>Jurnal</a:t>
            </a:r>
            <a:r>
              <a:rPr lang="en-US" sz="1400" dirty="0"/>
              <a:t> </a:t>
            </a:r>
            <a:r>
              <a:rPr lang="en-US" sz="1400" dirty="0" err="1"/>
              <a:t>eliminasi</a:t>
            </a:r>
            <a:r>
              <a:rPr lang="en-US" sz="1400" dirty="0"/>
              <a:t> yang </a:t>
            </a:r>
            <a:r>
              <a:rPr lang="en-US" sz="1400" dirty="0" err="1"/>
              <a:t>telah</a:t>
            </a:r>
            <a:r>
              <a:rPr lang="en-US" sz="1400" dirty="0"/>
              <a:t> </a:t>
            </a:r>
            <a:r>
              <a:rPr lang="en-US" sz="1400" dirty="0" err="1"/>
              <a:t>dibuat</a:t>
            </a:r>
            <a:r>
              <a:rPr lang="en-US" sz="1400" dirty="0"/>
              <a:t> </a:t>
            </a:r>
            <a:r>
              <a:rPr lang="en-US" sz="1400" dirty="0" err="1"/>
              <a:t>selanjutnya</a:t>
            </a:r>
            <a:r>
              <a:rPr lang="en-US" sz="1400" dirty="0"/>
              <a:t> </a:t>
            </a:r>
            <a:r>
              <a:rPr lang="en-US" sz="1400" dirty="0" err="1"/>
              <a:t>dimasukkan</a:t>
            </a:r>
            <a:r>
              <a:rPr lang="en-US" sz="1400" dirty="0"/>
              <a:t> </a:t>
            </a:r>
            <a:r>
              <a:rPr lang="en-US" sz="1400" dirty="0" err="1"/>
              <a:t>ke</a:t>
            </a:r>
            <a:r>
              <a:rPr lang="en-US" sz="1400" dirty="0"/>
              <a:t> </a:t>
            </a:r>
            <a:r>
              <a:rPr lang="en-US" sz="1400" dirty="0" err="1"/>
              <a:t>dalam</a:t>
            </a:r>
            <a:r>
              <a:rPr lang="en-US" sz="1400" dirty="0"/>
              <a:t> </a:t>
            </a:r>
            <a:r>
              <a:rPr lang="en-US" sz="1400" dirty="0" err="1"/>
              <a:t>kertas</a:t>
            </a:r>
            <a:r>
              <a:rPr lang="en-US" sz="1400" dirty="0"/>
              <a:t> </a:t>
            </a:r>
            <a:r>
              <a:rPr lang="en-US" sz="1400" dirty="0" err="1"/>
              <a:t>kerja</a:t>
            </a:r>
            <a:r>
              <a:rPr lang="en-US" sz="1400" dirty="0"/>
              <a:t> </a:t>
            </a:r>
            <a:r>
              <a:rPr lang="en-US" sz="1400" dirty="0" err="1"/>
              <a:t>konsolidasian</a:t>
            </a:r>
            <a:r>
              <a:rPr lang="en-US" sz="1400" dirty="0"/>
              <a:t> </a:t>
            </a:r>
            <a:r>
              <a:rPr lang="en-US" sz="1400" dirty="0" err="1"/>
              <a:t>sebagai</a:t>
            </a:r>
            <a:r>
              <a:rPr lang="en-US" sz="1400" dirty="0"/>
              <a:t> </a:t>
            </a:r>
            <a:r>
              <a:rPr lang="en-US" sz="1400" dirty="0" err="1"/>
              <a:t>berikut</a:t>
            </a:r>
            <a:r>
              <a:rPr lang="en-US" sz="1400" dirty="0"/>
              <a:t>. </a:t>
            </a:r>
            <a:r>
              <a:rPr lang="fi-FI" sz="1400" i="1" dirty="0"/>
              <a:t>	</a:t>
            </a:r>
          </a:p>
          <a:p>
            <a:pPr algn="just">
              <a:buNone/>
            </a:pPr>
            <a:endParaRPr lang="en-US" sz="1400" dirty="0"/>
          </a:p>
        </p:txBody>
      </p:sp>
      <p:cxnSp>
        <p:nvCxnSpPr>
          <p:cNvPr id="6" name="Straight Connector 5"/>
          <p:cNvCxnSpPr/>
          <p:nvPr/>
        </p:nvCxnSpPr>
        <p:spPr>
          <a:xfrm>
            <a:off x="1447800" y="6475412"/>
            <a:ext cx="6019800" cy="1588"/>
          </a:xfrm>
          <a:prstGeom prst="line">
            <a:avLst/>
          </a:prstGeom>
          <a:ln w="3175"/>
        </p:spPr>
        <p:style>
          <a:lnRef idx="1">
            <a:schemeClr val="dk1"/>
          </a:lnRef>
          <a:fillRef idx="0">
            <a:schemeClr val="dk1"/>
          </a:fillRef>
          <a:effectRef idx="0">
            <a:schemeClr val="dk1"/>
          </a:effectRef>
          <a:fontRef idx="minor">
            <a:schemeClr val="tx1"/>
          </a:fontRef>
        </p:style>
      </p:cxnSp>
      <p:sp>
        <p:nvSpPr>
          <p:cNvPr id="7" name="Rectangle 6"/>
          <p:cNvSpPr/>
          <p:nvPr/>
        </p:nvSpPr>
        <p:spPr>
          <a:xfrm>
            <a:off x="6858000" y="6535579"/>
            <a:ext cx="762000" cy="246221"/>
          </a:xfrm>
          <a:prstGeom prst="rect">
            <a:avLst/>
          </a:prstGeom>
        </p:spPr>
        <p:txBody>
          <a:bodyPr wrap="square">
            <a:spAutoFit/>
          </a:bodyPr>
          <a:lstStyle/>
          <a:p>
            <a:r>
              <a:rPr lang="en-US" sz="1000" i="1" dirty="0">
                <a:latin typeface="Agency FB" pitchFamily="34" charset="0"/>
              </a:rPr>
              <a:t>(</a:t>
            </a:r>
            <a:r>
              <a:rPr lang="en-US" sz="1000" i="1" dirty="0" err="1">
                <a:latin typeface="Agency FB" pitchFamily="34" charset="0"/>
              </a:rPr>
              <a:t>bersambung</a:t>
            </a:r>
            <a:r>
              <a:rPr lang="en-US" sz="1000" i="1" dirty="0">
                <a:latin typeface="Agency FB" pitchFamily="34" charset="0"/>
              </a:rPr>
              <a:t>)</a:t>
            </a:r>
          </a:p>
        </p:txBody>
      </p:sp>
      <p:pic>
        <p:nvPicPr>
          <p:cNvPr id="5" name="Picture 4">
            <a:extLst>
              <a:ext uri="{FF2B5EF4-FFF2-40B4-BE49-F238E27FC236}">
                <a16:creationId xmlns:a16="http://schemas.microsoft.com/office/drawing/2014/main" id="{16B45189-3E86-4179-9CA0-DF41D072677D}"/>
              </a:ext>
            </a:extLst>
          </p:cNvPr>
          <p:cNvPicPr>
            <a:picLocks noChangeAspect="1"/>
          </p:cNvPicPr>
          <p:nvPr/>
        </p:nvPicPr>
        <p:blipFill>
          <a:blip r:embed="rId2"/>
          <a:stretch>
            <a:fillRect/>
          </a:stretch>
        </p:blipFill>
        <p:spPr>
          <a:xfrm>
            <a:off x="1352550" y="3990975"/>
            <a:ext cx="6438900" cy="24860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7B65B3AE-E2A7-4277-8FE7-DA6D7F3A31EA}"/>
              </a:ext>
            </a:extLst>
          </p:cNvPr>
          <p:cNvPicPr>
            <a:picLocks noGrp="1" noChangeAspect="1"/>
          </p:cNvPicPr>
          <p:nvPr>
            <p:ph sz="quarter" idx="1"/>
          </p:nvPr>
        </p:nvPicPr>
        <p:blipFill>
          <a:blip r:embed="rId2"/>
          <a:stretch>
            <a:fillRect/>
          </a:stretch>
        </p:blipFill>
        <p:spPr>
          <a:xfrm>
            <a:off x="2924175" y="1581150"/>
            <a:ext cx="3295650" cy="476250"/>
          </a:xfrm>
        </p:spPr>
      </p:pic>
      <p:pic>
        <p:nvPicPr>
          <p:cNvPr id="9" name="Picture 8">
            <a:extLst>
              <a:ext uri="{FF2B5EF4-FFF2-40B4-BE49-F238E27FC236}">
                <a16:creationId xmlns:a16="http://schemas.microsoft.com/office/drawing/2014/main" id="{CEA6A58C-A30C-4E03-85BB-58D4EC56A125}"/>
              </a:ext>
            </a:extLst>
          </p:cNvPr>
          <p:cNvPicPr>
            <a:picLocks noChangeAspect="1"/>
          </p:cNvPicPr>
          <p:nvPr/>
        </p:nvPicPr>
        <p:blipFill>
          <a:blip r:embed="rId3"/>
          <a:stretch>
            <a:fillRect/>
          </a:stretch>
        </p:blipFill>
        <p:spPr>
          <a:xfrm>
            <a:off x="1362075" y="2343150"/>
            <a:ext cx="6419850" cy="3829050"/>
          </a:xfrm>
          <a:prstGeom prst="rect">
            <a:avLst/>
          </a:prstGeom>
        </p:spPr>
      </p:pic>
      <p:cxnSp>
        <p:nvCxnSpPr>
          <p:cNvPr id="12" name="Straight Connector 11">
            <a:extLst>
              <a:ext uri="{FF2B5EF4-FFF2-40B4-BE49-F238E27FC236}">
                <a16:creationId xmlns:a16="http://schemas.microsoft.com/office/drawing/2014/main" id="{3534855B-4753-4E35-A14C-DC9500939B91}"/>
              </a:ext>
            </a:extLst>
          </p:cNvPr>
          <p:cNvCxnSpPr/>
          <p:nvPr/>
        </p:nvCxnSpPr>
        <p:spPr>
          <a:xfrm>
            <a:off x="1447800" y="2333625"/>
            <a:ext cx="6019800" cy="1588"/>
          </a:xfrm>
          <a:prstGeom prst="line">
            <a:avLst/>
          </a:prstGeom>
          <a:ln w="3175"/>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CB9F5A48-D7DD-4BC2-813D-1D4A0951DCDD}"/>
              </a:ext>
            </a:extLst>
          </p:cNvPr>
          <p:cNvSpPr/>
          <p:nvPr/>
        </p:nvSpPr>
        <p:spPr>
          <a:xfrm>
            <a:off x="1371600" y="2038350"/>
            <a:ext cx="762000" cy="246221"/>
          </a:xfrm>
          <a:prstGeom prst="rect">
            <a:avLst/>
          </a:prstGeom>
        </p:spPr>
        <p:txBody>
          <a:bodyPr wrap="square">
            <a:spAutoFit/>
          </a:bodyPr>
          <a:lstStyle/>
          <a:p>
            <a:r>
              <a:rPr lang="en-US" sz="1000" i="1" dirty="0">
                <a:latin typeface="Agency FB" pitchFamily="34" charset="0"/>
              </a:rPr>
              <a:t>(</a:t>
            </a:r>
            <a:r>
              <a:rPr lang="en-US" sz="1000" i="1" dirty="0" err="1">
                <a:latin typeface="Agency FB" pitchFamily="34" charset="0"/>
              </a:rPr>
              <a:t>lanjutan</a:t>
            </a:r>
            <a:r>
              <a:rPr lang="en-US" sz="1000" i="1" dirty="0">
                <a:latin typeface="Agency FB"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609600" y="457200"/>
            <a:ext cx="6734175" cy="533400"/>
          </a:xfrm>
          <a:prstGeom prst="rect">
            <a:avLst/>
          </a:prstGeom>
          <a:noFill/>
          <a:ln w="9525">
            <a:noFill/>
            <a:miter lim="800000"/>
            <a:headEnd/>
            <a:tailEnd/>
          </a:ln>
          <a:effectLst/>
        </p:spPr>
      </p:pic>
      <p:pic>
        <p:nvPicPr>
          <p:cNvPr id="6" name="Picture 5">
            <a:extLst>
              <a:ext uri="{FF2B5EF4-FFF2-40B4-BE49-F238E27FC236}">
                <a16:creationId xmlns:a16="http://schemas.microsoft.com/office/drawing/2014/main" id="{EB9BD84B-B084-4ACF-A536-0A65AC186D41}"/>
              </a:ext>
            </a:extLst>
          </p:cNvPr>
          <p:cNvPicPr>
            <a:picLocks noChangeAspect="1"/>
          </p:cNvPicPr>
          <p:nvPr/>
        </p:nvPicPr>
        <p:blipFill>
          <a:blip r:embed="rId3"/>
          <a:stretch>
            <a:fillRect/>
          </a:stretch>
        </p:blipFill>
        <p:spPr>
          <a:xfrm>
            <a:off x="838200" y="1795462"/>
            <a:ext cx="7199508" cy="4529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1066800"/>
          </a:xfrm>
        </p:spPr>
        <p:txBody>
          <a:bodyPr>
            <a:normAutofit/>
          </a:bodyPr>
          <a:lstStyle/>
          <a:p>
            <a:r>
              <a:rPr lang="en-US" sz="1400" b="1" dirty="0" err="1"/>
              <a:t>Kertas</a:t>
            </a:r>
            <a:r>
              <a:rPr lang="en-US" sz="1400" b="1" dirty="0"/>
              <a:t> </a:t>
            </a:r>
            <a:r>
              <a:rPr lang="en-US" sz="1400" b="1" dirty="0" err="1"/>
              <a:t>Kerja</a:t>
            </a:r>
            <a:r>
              <a:rPr lang="en-US" sz="1400" b="1" dirty="0"/>
              <a:t> </a:t>
            </a:r>
            <a:r>
              <a:rPr lang="en-US" sz="1400" b="1" dirty="0" err="1"/>
              <a:t>Tahun</a:t>
            </a:r>
            <a:r>
              <a:rPr lang="en-US" sz="1400" b="1" dirty="0"/>
              <a:t> </a:t>
            </a:r>
            <a:r>
              <a:rPr lang="en-US" sz="1400" b="1" dirty="0" err="1"/>
              <a:t>Berikutnya</a:t>
            </a:r>
            <a:endParaRPr lang="en-US" sz="1400" b="1" dirty="0"/>
          </a:p>
          <a:p>
            <a:pPr algn="just">
              <a:buNone/>
            </a:pPr>
            <a:r>
              <a:rPr lang="en-US" sz="1400" dirty="0"/>
              <a:t>	Pada </a:t>
            </a:r>
            <a:r>
              <a:rPr lang="en-US" sz="1400" dirty="0" err="1"/>
              <a:t>tahun</a:t>
            </a:r>
            <a:r>
              <a:rPr lang="en-US" sz="1400" dirty="0"/>
              <a:t> 2021, PT Anak </a:t>
            </a:r>
            <a:r>
              <a:rPr lang="en-US" sz="1400" dirty="0" err="1"/>
              <a:t>melaporkan</a:t>
            </a:r>
            <a:r>
              <a:rPr lang="en-US" sz="1400" dirty="0"/>
              <a:t> </a:t>
            </a:r>
            <a:r>
              <a:rPr lang="en-US" sz="1400" dirty="0" err="1"/>
              <a:t>laba</a:t>
            </a:r>
            <a:r>
              <a:rPr lang="en-US" sz="1400" dirty="0"/>
              <a:t> </a:t>
            </a:r>
            <a:r>
              <a:rPr lang="en-US" sz="1400" dirty="0" err="1"/>
              <a:t>sebesar</a:t>
            </a:r>
            <a:r>
              <a:rPr lang="en-US" sz="1400" dirty="0"/>
              <a:t> S$8.000 dan </a:t>
            </a:r>
            <a:r>
              <a:rPr lang="en-US" sz="1400" dirty="0" err="1"/>
              <a:t>mengumumkan</a:t>
            </a:r>
            <a:r>
              <a:rPr lang="en-US" sz="1400" dirty="0"/>
              <a:t> </a:t>
            </a:r>
            <a:r>
              <a:rPr lang="en-US" sz="1400" dirty="0" err="1"/>
              <a:t>dividen</a:t>
            </a:r>
            <a:r>
              <a:rPr lang="en-US" sz="1400" dirty="0"/>
              <a:t> </a:t>
            </a:r>
            <a:r>
              <a:rPr lang="en-US" sz="1400" dirty="0" err="1"/>
              <a:t>sebesar</a:t>
            </a:r>
            <a:r>
              <a:rPr lang="en-US" sz="1400" dirty="0"/>
              <a:t> S$5.000 pada </a:t>
            </a:r>
            <a:r>
              <a:rPr lang="en-US" sz="1400" dirty="0" err="1"/>
              <a:t>tanggal</a:t>
            </a:r>
            <a:r>
              <a:rPr lang="en-US" sz="1400" dirty="0"/>
              <a:t> 1 Mei 2021. </a:t>
            </a:r>
            <a:r>
              <a:rPr lang="en-US" sz="1400" dirty="0" err="1"/>
              <a:t>Selain</a:t>
            </a:r>
            <a:r>
              <a:rPr lang="en-US" sz="1400" dirty="0"/>
              <a:t> </a:t>
            </a:r>
            <a:r>
              <a:rPr lang="en-US" sz="1400" dirty="0" err="1"/>
              <a:t>itu</a:t>
            </a:r>
            <a:r>
              <a:rPr lang="en-US" sz="1400" dirty="0"/>
              <a:t>, </a:t>
            </a:r>
            <a:r>
              <a:rPr lang="en-US" sz="1400" i="1" dirty="0"/>
              <a:t>goodwill </a:t>
            </a:r>
            <a:r>
              <a:rPr lang="en-US" sz="1400" dirty="0" err="1"/>
              <a:t>mengalami</a:t>
            </a:r>
            <a:r>
              <a:rPr lang="en-US" sz="1400" dirty="0"/>
              <a:t> </a:t>
            </a:r>
            <a:r>
              <a:rPr lang="en-US" sz="1400" dirty="0" err="1"/>
              <a:t>penurunan</a:t>
            </a:r>
            <a:r>
              <a:rPr lang="en-US" sz="1400" dirty="0"/>
              <a:t> </a:t>
            </a:r>
            <a:r>
              <a:rPr lang="en-US" sz="1400" dirty="0" err="1"/>
              <a:t>nilai</a:t>
            </a:r>
            <a:r>
              <a:rPr lang="en-US" sz="1400" dirty="0"/>
              <a:t> </a:t>
            </a:r>
            <a:r>
              <a:rPr lang="en-US" sz="1400" dirty="0" err="1"/>
              <a:t>sebesar</a:t>
            </a:r>
            <a:r>
              <a:rPr lang="en-US" sz="1400" dirty="0"/>
              <a:t> S$1.000. </a:t>
            </a:r>
            <a:r>
              <a:rPr lang="en-US" sz="1400" dirty="0" err="1"/>
              <a:t>Berikut</a:t>
            </a:r>
            <a:r>
              <a:rPr lang="en-US" sz="1400" dirty="0"/>
              <a:t> </a:t>
            </a:r>
            <a:r>
              <a:rPr lang="en-US" sz="1400" dirty="0" err="1"/>
              <a:t>kurs</a:t>
            </a:r>
            <a:r>
              <a:rPr lang="en-US" sz="1400" dirty="0"/>
              <a:t> yang </a:t>
            </a:r>
            <a:r>
              <a:rPr lang="en-US" sz="1400" dirty="0" err="1"/>
              <a:t>relevan</a:t>
            </a:r>
            <a:r>
              <a:rPr lang="en-US" sz="1400" dirty="0"/>
              <a:t> </a:t>
            </a:r>
            <a:r>
              <a:rPr lang="en-US" sz="1400" dirty="0" err="1"/>
              <a:t>untuk</a:t>
            </a:r>
            <a:r>
              <a:rPr lang="en-US" sz="1400" dirty="0"/>
              <a:t> </a:t>
            </a:r>
            <a:r>
              <a:rPr lang="en-US" sz="1400" dirty="0" err="1"/>
              <a:t>tahun</a:t>
            </a:r>
            <a:r>
              <a:rPr lang="en-US" sz="1400" dirty="0"/>
              <a:t> 2020 dan 2021.</a:t>
            </a:r>
          </a:p>
        </p:txBody>
      </p:sp>
      <p:sp>
        <p:nvSpPr>
          <p:cNvPr id="5" name="Rectangle 4"/>
          <p:cNvSpPr/>
          <p:nvPr/>
        </p:nvSpPr>
        <p:spPr>
          <a:xfrm>
            <a:off x="609600" y="4495800"/>
            <a:ext cx="8153400" cy="2123658"/>
          </a:xfrm>
          <a:prstGeom prst="rect">
            <a:avLst/>
          </a:prstGeom>
        </p:spPr>
        <p:txBody>
          <a:bodyPr wrap="square">
            <a:spAutoFit/>
          </a:bodyPr>
          <a:lstStyle/>
          <a:p>
            <a:pPr marL="342900" algn="just"/>
            <a:r>
              <a:rPr lang="en-US" sz="1400" dirty="0" err="1">
                <a:latin typeface="Myriad Pro" pitchFamily="34" charset="0"/>
              </a:rPr>
              <a:t>Selama</a:t>
            </a:r>
            <a:r>
              <a:rPr lang="en-US" sz="1400" dirty="0">
                <a:latin typeface="Myriad Pro" pitchFamily="34" charset="0"/>
              </a:rPr>
              <a:t> </a:t>
            </a:r>
            <a:r>
              <a:rPr lang="en-US" sz="1400" dirty="0" err="1">
                <a:latin typeface="Myriad Pro" pitchFamily="34" charset="0"/>
              </a:rPr>
              <a:t>tahun</a:t>
            </a:r>
            <a:r>
              <a:rPr lang="en-US" sz="1400" dirty="0">
                <a:latin typeface="Myriad Pro" pitchFamily="34" charset="0"/>
              </a:rPr>
              <a:t> 2021, 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akan</a:t>
            </a:r>
            <a:r>
              <a:rPr lang="en-US" sz="1400" dirty="0">
                <a:latin typeface="Myriad Pro" pitchFamily="34" charset="0"/>
              </a:rPr>
              <a:t> </a:t>
            </a:r>
            <a:r>
              <a:rPr lang="en-US" sz="1400" dirty="0" err="1">
                <a:latin typeface="Myriad Pro" pitchFamily="34" charset="0"/>
              </a:rPr>
              <a:t>mencatat</a:t>
            </a:r>
            <a:r>
              <a:rPr lang="en-US" sz="1400" dirty="0">
                <a:latin typeface="Myriad Pro" pitchFamily="34" charset="0"/>
              </a:rPr>
              <a:t> </a:t>
            </a:r>
            <a:r>
              <a:rPr lang="en-US" sz="1400" dirty="0" err="1">
                <a:latin typeface="Myriad Pro" pitchFamily="34" charset="0"/>
              </a:rPr>
              <a:t>investasinya</a:t>
            </a:r>
            <a:r>
              <a:rPr lang="en-US" sz="1400" dirty="0">
                <a:latin typeface="Myriad Pro" pitchFamily="34" charset="0"/>
              </a:rPr>
              <a:t> </a:t>
            </a:r>
            <a:r>
              <a:rPr lang="en-US" sz="1400" dirty="0" err="1">
                <a:latin typeface="Myriad Pro" pitchFamily="34" charset="0"/>
              </a:rPr>
              <a:t>atas</a:t>
            </a:r>
            <a:r>
              <a:rPr lang="en-US" sz="1400" dirty="0">
                <a:latin typeface="Myriad Pro" pitchFamily="34" charset="0"/>
              </a:rPr>
              <a:t> PT Anak </a:t>
            </a:r>
            <a:r>
              <a:rPr lang="en-US" sz="1400" dirty="0" err="1">
                <a:latin typeface="Myriad Pro" pitchFamily="34" charset="0"/>
              </a:rPr>
              <a:t>sebagai</a:t>
            </a:r>
            <a:r>
              <a:rPr lang="en-US" sz="1400" dirty="0">
                <a:latin typeface="Myriad Pro" pitchFamily="34" charset="0"/>
              </a:rPr>
              <a:t> </a:t>
            </a:r>
            <a:r>
              <a:rPr lang="en-US" sz="1400" dirty="0" err="1">
                <a:latin typeface="Myriad Pro" pitchFamily="34" charset="0"/>
              </a:rPr>
              <a:t>berikut</a:t>
            </a:r>
            <a:r>
              <a:rPr lang="en-US" sz="1400" dirty="0">
                <a:latin typeface="Myriad Pro" pitchFamily="34" charset="0"/>
              </a:rPr>
              <a:t>.</a:t>
            </a:r>
          </a:p>
          <a:p>
            <a:pPr marL="628650" algn="just"/>
            <a:r>
              <a:rPr lang="en-US" sz="1400" u="sng" dirty="0">
                <a:latin typeface="Myriad Pro" pitchFamily="34" charset="0"/>
              </a:rPr>
              <a:t>1 Mei 2021</a:t>
            </a:r>
            <a:r>
              <a:rPr lang="en-US" sz="1400" dirty="0">
                <a:latin typeface="Myriad Pro" pitchFamily="34" charset="0"/>
              </a:rPr>
              <a:t>	</a:t>
            </a:r>
          </a:p>
          <a:p>
            <a:pPr marL="628650" algn="just"/>
            <a:r>
              <a:rPr lang="en-US" sz="1400" dirty="0" err="1">
                <a:latin typeface="Myriad Pro" pitchFamily="34" charset="0"/>
              </a:rPr>
              <a:t>Kas</a:t>
            </a:r>
            <a:r>
              <a:rPr lang="en-US" sz="1400" dirty="0">
                <a:latin typeface="Myriad Pro" pitchFamily="34" charset="0"/>
              </a:rPr>
              <a:t>			Rp40.280.000 	</a:t>
            </a:r>
          </a:p>
          <a:p>
            <a:pPr marL="628650" algn="just"/>
            <a:r>
              <a:rPr lang="en-US" sz="1400" dirty="0">
                <a:latin typeface="Myriad Pro" pitchFamily="34" charset="0"/>
              </a:rPr>
              <a:t>	</a:t>
            </a:r>
            <a:r>
              <a:rPr lang="en-US" sz="1400" dirty="0" err="1">
                <a:latin typeface="Myriad Pro" pitchFamily="34" charset="0"/>
              </a:rPr>
              <a:t>Investasi</a:t>
            </a:r>
            <a:r>
              <a:rPr lang="en-US" sz="1400" dirty="0">
                <a:latin typeface="Myriad Pro" pitchFamily="34" charset="0"/>
              </a:rPr>
              <a:t> </a:t>
            </a:r>
            <a:r>
              <a:rPr lang="en-US" sz="1400" dirty="0" err="1">
                <a:latin typeface="Myriad Pro" pitchFamily="34" charset="0"/>
              </a:rPr>
              <a:t>pada</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Rp40.280.000	</a:t>
            </a:r>
          </a:p>
          <a:p>
            <a:pPr marL="628650" algn="just"/>
            <a:r>
              <a:rPr lang="nl-NL" sz="1400" i="1" dirty="0">
                <a:latin typeface="Myriad Pro" pitchFamily="34" charset="0"/>
              </a:rPr>
              <a:t>Mencatat penerimaan dividen (80% × S$5.000 × 10.070)</a:t>
            </a:r>
          </a:p>
          <a:p>
            <a:endParaRPr lang="en-US" sz="600" dirty="0"/>
          </a:p>
          <a:p>
            <a:pPr marL="628650"/>
            <a:r>
              <a:rPr lang="en-US" sz="1400" dirty="0">
                <a:latin typeface="Myriad Pro" pitchFamily="34" charset="0"/>
              </a:rPr>
              <a:t>31 </a:t>
            </a:r>
            <a:r>
              <a:rPr lang="en-US" sz="1400" dirty="0" err="1">
                <a:latin typeface="Myriad Pro" pitchFamily="34" charset="0"/>
              </a:rPr>
              <a:t>Desember</a:t>
            </a:r>
            <a:r>
              <a:rPr lang="en-US" sz="1400" dirty="0">
                <a:latin typeface="Myriad Pro" pitchFamily="34" charset="0"/>
              </a:rPr>
              <a:t> 2021	</a:t>
            </a:r>
          </a:p>
          <a:p>
            <a:pPr marL="628650"/>
            <a:r>
              <a:rPr lang="en-US" sz="1400" dirty="0" err="1">
                <a:latin typeface="Myriad Pro" pitchFamily="34" charset="0"/>
              </a:rPr>
              <a:t>Investasi</a:t>
            </a:r>
            <a:r>
              <a:rPr lang="en-US" sz="1400" dirty="0">
                <a:latin typeface="Myriad Pro" pitchFamily="34" charset="0"/>
              </a:rPr>
              <a:t> </a:t>
            </a:r>
            <a:r>
              <a:rPr lang="en-US" sz="1400" dirty="0" err="1">
                <a:latin typeface="Myriad Pro" pitchFamily="34" charset="0"/>
              </a:rPr>
              <a:t>pada</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Rp64.768.000 	</a:t>
            </a:r>
          </a:p>
          <a:p>
            <a:pPr marL="628650"/>
            <a:r>
              <a:rPr lang="es-ES" sz="1400" dirty="0">
                <a:latin typeface="Myriad Pro" pitchFamily="34" charset="0"/>
              </a:rPr>
              <a:t>	</a:t>
            </a:r>
            <a:r>
              <a:rPr lang="es-ES" sz="1400" dirty="0" err="1">
                <a:latin typeface="Myriad Pro" pitchFamily="34" charset="0"/>
              </a:rPr>
              <a:t>Bagian</a:t>
            </a:r>
            <a:r>
              <a:rPr lang="es-ES" sz="1400" dirty="0">
                <a:latin typeface="Myriad Pro" pitchFamily="34" charset="0"/>
              </a:rPr>
              <a:t> </a:t>
            </a:r>
            <a:r>
              <a:rPr lang="es-ES" sz="1400" dirty="0" err="1">
                <a:latin typeface="Myriad Pro" pitchFamily="34" charset="0"/>
              </a:rPr>
              <a:t>laba</a:t>
            </a:r>
            <a:r>
              <a:rPr lang="es-ES" sz="1400" dirty="0">
                <a:latin typeface="Myriad Pro" pitchFamily="34" charset="0"/>
              </a:rPr>
              <a:t> PT </a:t>
            </a:r>
            <a:r>
              <a:rPr lang="es-ES" sz="1400" dirty="0" err="1">
                <a:latin typeface="Myriad Pro" pitchFamily="34" charset="0"/>
              </a:rPr>
              <a:t>Anak</a:t>
            </a:r>
            <a:r>
              <a:rPr lang="es-ES" sz="1400" dirty="0">
                <a:latin typeface="Myriad Pro" pitchFamily="34" charset="0"/>
              </a:rPr>
              <a:t>		    Rp64.768.000	</a:t>
            </a:r>
          </a:p>
          <a:p>
            <a:pPr marL="628650"/>
            <a:r>
              <a:rPr lang="en-US" sz="1400" i="1" dirty="0" err="1">
                <a:latin typeface="Myriad Pro" pitchFamily="34" charset="0"/>
              </a:rPr>
              <a:t>Mencatat</a:t>
            </a:r>
            <a:r>
              <a:rPr lang="en-US" sz="1400" i="1" dirty="0">
                <a:latin typeface="Myriad Pro" pitchFamily="34" charset="0"/>
              </a:rPr>
              <a:t> </a:t>
            </a:r>
            <a:r>
              <a:rPr lang="en-US" sz="1400" i="1" dirty="0" err="1">
                <a:latin typeface="Myriad Pro" pitchFamily="34" charset="0"/>
              </a:rPr>
              <a:t>pengakuan</a:t>
            </a:r>
            <a:r>
              <a:rPr lang="en-US" sz="1400" i="1" dirty="0">
                <a:latin typeface="Myriad Pro" pitchFamily="34" charset="0"/>
              </a:rPr>
              <a:t> </a:t>
            </a:r>
            <a:r>
              <a:rPr lang="en-US" sz="1400" i="1" dirty="0" err="1">
                <a:latin typeface="Myriad Pro" pitchFamily="34" charset="0"/>
              </a:rPr>
              <a:t>bagian</a:t>
            </a:r>
            <a:r>
              <a:rPr lang="en-US" sz="1400" i="1" dirty="0">
                <a:latin typeface="Myriad Pro" pitchFamily="34" charset="0"/>
              </a:rPr>
              <a:t> </a:t>
            </a:r>
            <a:r>
              <a:rPr lang="en-US" sz="1400" i="1" dirty="0" err="1">
                <a:latin typeface="Myriad Pro" pitchFamily="34" charset="0"/>
              </a:rPr>
              <a:t>laba</a:t>
            </a:r>
            <a:r>
              <a:rPr lang="en-US" sz="1400" i="1" dirty="0">
                <a:latin typeface="Myriad Pro" pitchFamily="34" charset="0"/>
              </a:rPr>
              <a:t> (80% × S$ 8.000 × 10.120)</a:t>
            </a:r>
            <a:endParaRPr lang="nl-NL" sz="1400" i="1" dirty="0">
              <a:latin typeface="Myriad Pro" pitchFamily="34" charset="0"/>
            </a:endParaRPr>
          </a:p>
        </p:txBody>
      </p:sp>
      <p:pic>
        <p:nvPicPr>
          <p:cNvPr id="6" name="Picture 5">
            <a:extLst>
              <a:ext uri="{FF2B5EF4-FFF2-40B4-BE49-F238E27FC236}">
                <a16:creationId xmlns:a16="http://schemas.microsoft.com/office/drawing/2014/main" id="{A40ACE1E-33BE-420E-8075-147F2F25FFE5}"/>
              </a:ext>
            </a:extLst>
          </p:cNvPr>
          <p:cNvPicPr>
            <a:picLocks noChangeAspect="1"/>
          </p:cNvPicPr>
          <p:nvPr/>
        </p:nvPicPr>
        <p:blipFill>
          <a:blip r:embed="rId2"/>
          <a:stretch>
            <a:fillRect/>
          </a:stretch>
        </p:blipFill>
        <p:spPr>
          <a:xfrm>
            <a:off x="3409950" y="2809875"/>
            <a:ext cx="2324100" cy="16097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533400"/>
          </a:xfrm>
        </p:spPr>
        <p:txBody>
          <a:bodyPr>
            <a:normAutofit/>
          </a:bodyPr>
          <a:lstStyle/>
          <a:p>
            <a:pPr>
              <a:buNone/>
            </a:pPr>
            <a:r>
              <a:rPr lang="en-US" sz="1400" dirty="0"/>
              <a:t>	Pada </a:t>
            </a:r>
            <a:r>
              <a:rPr lang="en-US" sz="1400" dirty="0" err="1"/>
              <a:t>akhir</a:t>
            </a:r>
            <a:r>
              <a:rPr lang="en-US" sz="1400" dirty="0"/>
              <a:t> </a:t>
            </a:r>
            <a:r>
              <a:rPr lang="en-US" sz="1400" dirty="0" err="1"/>
              <a:t>tahun</a:t>
            </a:r>
            <a:r>
              <a:rPr lang="en-US" sz="1400" dirty="0"/>
              <a:t> 2021, </a:t>
            </a:r>
            <a:r>
              <a:rPr lang="en-US" sz="1400" dirty="0" err="1"/>
              <a:t>laporan</a:t>
            </a:r>
            <a:r>
              <a:rPr lang="en-US" sz="1400" dirty="0"/>
              <a:t> </a:t>
            </a:r>
            <a:r>
              <a:rPr lang="en-US" sz="1400" dirty="0" err="1"/>
              <a:t>keuangan</a:t>
            </a:r>
            <a:r>
              <a:rPr lang="en-US" sz="1400" dirty="0"/>
              <a:t> PT Anak </a:t>
            </a:r>
            <a:r>
              <a:rPr lang="en-US" sz="1400" dirty="0" err="1"/>
              <a:t>kembali</a:t>
            </a:r>
            <a:r>
              <a:rPr lang="en-US" sz="1400" dirty="0"/>
              <a:t> </a:t>
            </a:r>
            <a:r>
              <a:rPr lang="en-US" sz="1400" dirty="0" err="1"/>
              <a:t>dijabarkan</a:t>
            </a:r>
            <a:r>
              <a:rPr lang="en-US" sz="1400" dirty="0"/>
              <a:t> </a:t>
            </a:r>
            <a:r>
              <a:rPr lang="en-US" sz="1400" dirty="0" err="1"/>
              <a:t>dari</a:t>
            </a:r>
            <a:r>
              <a:rPr lang="en-US" sz="1400" dirty="0"/>
              <a:t> </a:t>
            </a:r>
            <a:r>
              <a:rPr lang="en-US" sz="1400" dirty="0" err="1"/>
              <a:t>dolar</a:t>
            </a:r>
            <a:r>
              <a:rPr lang="en-US" sz="1400" dirty="0"/>
              <a:t> Singapura </a:t>
            </a:r>
            <a:r>
              <a:rPr lang="en-US" sz="1400" dirty="0" err="1"/>
              <a:t>ke</a:t>
            </a:r>
            <a:r>
              <a:rPr lang="en-US" sz="1400" dirty="0"/>
              <a:t> Rupiah. </a:t>
            </a:r>
            <a:r>
              <a:rPr lang="en-US" sz="1400" dirty="0" err="1"/>
              <a:t>Penjabaran</a:t>
            </a:r>
            <a:r>
              <a:rPr lang="en-US" sz="1400" dirty="0"/>
              <a:t> kali </a:t>
            </a:r>
            <a:r>
              <a:rPr lang="en-US" sz="1400" dirty="0" err="1"/>
              <a:t>ini</a:t>
            </a:r>
            <a:r>
              <a:rPr lang="en-US" sz="1400" dirty="0"/>
              <a:t> </a:t>
            </a:r>
            <a:r>
              <a:rPr lang="en-US" sz="1400" dirty="0" err="1"/>
              <a:t>sudah</a:t>
            </a:r>
            <a:r>
              <a:rPr lang="en-US" sz="1400" dirty="0"/>
              <a:t> </a:t>
            </a:r>
            <a:r>
              <a:rPr lang="en-US" sz="1400" dirty="0" err="1"/>
              <a:t>melibatkan</a:t>
            </a:r>
            <a:r>
              <a:rPr lang="en-US" sz="1400" dirty="0"/>
              <a:t> </a:t>
            </a:r>
            <a:r>
              <a:rPr lang="en-US" sz="1400" dirty="0" err="1"/>
              <a:t>hasil</a:t>
            </a:r>
            <a:r>
              <a:rPr lang="en-US" sz="1400" dirty="0"/>
              <a:t> </a:t>
            </a:r>
            <a:r>
              <a:rPr lang="en-US" sz="1400" dirty="0" err="1"/>
              <a:t>operasi</a:t>
            </a:r>
            <a:r>
              <a:rPr lang="en-US" sz="1400" dirty="0"/>
              <a:t> </a:t>
            </a:r>
            <a:r>
              <a:rPr lang="en-US" sz="1400" dirty="0" err="1"/>
              <a:t>dan</a:t>
            </a:r>
            <a:r>
              <a:rPr lang="en-US" sz="1400" dirty="0"/>
              <a:t> </a:t>
            </a:r>
            <a:r>
              <a:rPr lang="en-US" sz="1400" dirty="0" err="1"/>
              <a:t>dividen</a:t>
            </a:r>
            <a:r>
              <a:rPr lang="en-US" sz="1400" dirty="0"/>
              <a:t> PT </a:t>
            </a:r>
            <a:r>
              <a:rPr lang="en-US" sz="1400" dirty="0" err="1"/>
              <a:t>Anak</a:t>
            </a:r>
            <a:r>
              <a:rPr lang="en-US" sz="1400" dirty="0"/>
              <a:t>. </a:t>
            </a:r>
            <a:r>
              <a:rPr lang="en-US" sz="1400" dirty="0" err="1"/>
              <a:t>Berikut</a:t>
            </a:r>
            <a:r>
              <a:rPr lang="en-US" sz="1400" dirty="0"/>
              <a:t> </a:t>
            </a:r>
            <a:r>
              <a:rPr lang="en-US" sz="1400" dirty="0" err="1"/>
              <a:t>hasil</a:t>
            </a:r>
            <a:r>
              <a:rPr lang="en-US" sz="1400" dirty="0"/>
              <a:t> </a:t>
            </a:r>
            <a:r>
              <a:rPr lang="en-US" sz="1400" dirty="0" err="1"/>
              <a:t>penjabarannya</a:t>
            </a:r>
            <a:r>
              <a:rPr lang="en-US" sz="1400" dirty="0"/>
              <a:t>.</a:t>
            </a:r>
          </a:p>
          <a:p>
            <a:pPr>
              <a:buNone/>
            </a:pPr>
            <a:endParaRPr lang="en-US" sz="1400" dirty="0"/>
          </a:p>
        </p:txBody>
      </p:sp>
      <p:pic>
        <p:nvPicPr>
          <p:cNvPr id="5" name="Picture 4">
            <a:extLst>
              <a:ext uri="{FF2B5EF4-FFF2-40B4-BE49-F238E27FC236}">
                <a16:creationId xmlns:a16="http://schemas.microsoft.com/office/drawing/2014/main" id="{9FA196B8-E8C8-4F5A-A0BF-385D737EC25B}"/>
              </a:ext>
            </a:extLst>
          </p:cNvPr>
          <p:cNvPicPr>
            <a:picLocks noChangeAspect="1"/>
          </p:cNvPicPr>
          <p:nvPr/>
        </p:nvPicPr>
        <p:blipFill>
          <a:blip r:embed="rId2"/>
          <a:stretch>
            <a:fillRect/>
          </a:stretch>
        </p:blipFill>
        <p:spPr>
          <a:xfrm>
            <a:off x="1376362" y="2419350"/>
            <a:ext cx="6391275" cy="40576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3276600"/>
          </a:xfrm>
        </p:spPr>
        <p:txBody>
          <a:bodyPr>
            <a:normAutofit lnSpcReduction="10000"/>
          </a:bodyPr>
          <a:lstStyle/>
          <a:p>
            <a:pPr algn="just">
              <a:buNone/>
            </a:pPr>
            <a:r>
              <a:rPr lang="en-US" sz="1400" dirty="0"/>
              <a:t>	</a:t>
            </a:r>
            <a:r>
              <a:rPr lang="en-US" sz="1400" dirty="0" err="1"/>
              <a:t>Berdasarkan</a:t>
            </a:r>
            <a:r>
              <a:rPr lang="en-US" sz="1400" dirty="0"/>
              <a:t> </a:t>
            </a:r>
            <a:r>
              <a:rPr lang="en-US" sz="1400" dirty="0" err="1"/>
              <a:t>Tabel</a:t>
            </a:r>
            <a:r>
              <a:rPr lang="en-US" sz="1400" dirty="0"/>
              <a:t> 10.8, </a:t>
            </a:r>
            <a:r>
              <a:rPr lang="en-US" sz="1400" dirty="0" err="1"/>
              <a:t>translasi</a:t>
            </a:r>
            <a:r>
              <a:rPr lang="en-US" sz="1400" dirty="0"/>
              <a:t> </a:t>
            </a:r>
            <a:r>
              <a:rPr lang="en-US" sz="1400" dirty="0" err="1"/>
              <a:t>laporan</a:t>
            </a:r>
            <a:r>
              <a:rPr lang="en-US" sz="1400" dirty="0"/>
              <a:t> </a:t>
            </a:r>
            <a:r>
              <a:rPr lang="en-US" sz="1400" dirty="0" err="1"/>
              <a:t>keuangan</a:t>
            </a:r>
            <a:r>
              <a:rPr lang="en-US" sz="1400" dirty="0"/>
              <a:t> </a:t>
            </a:r>
            <a:r>
              <a:rPr lang="en-US" sz="1400" dirty="0" err="1"/>
              <a:t>menghasikan</a:t>
            </a:r>
            <a:r>
              <a:rPr lang="en-US" sz="1400" dirty="0"/>
              <a:t> </a:t>
            </a:r>
            <a:r>
              <a:rPr lang="en-US" sz="1400" dirty="0" err="1"/>
              <a:t>selisih</a:t>
            </a:r>
            <a:r>
              <a:rPr lang="en-US" sz="1400" dirty="0"/>
              <a:t> </a:t>
            </a:r>
            <a:r>
              <a:rPr lang="en-US" sz="1400" dirty="0" err="1"/>
              <a:t>di</a:t>
            </a:r>
            <a:r>
              <a:rPr lang="en-US" sz="1400" dirty="0"/>
              <a:t> </a:t>
            </a:r>
            <a:r>
              <a:rPr lang="en-US" sz="1400" dirty="0" err="1"/>
              <a:t>bagian</a:t>
            </a:r>
            <a:r>
              <a:rPr lang="en-US" sz="1400" dirty="0"/>
              <a:t> </a:t>
            </a:r>
            <a:r>
              <a:rPr lang="en-US" sz="1400" dirty="0" err="1"/>
              <a:t>kredit</a:t>
            </a:r>
            <a:r>
              <a:rPr lang="en-US" sz="1400" dirty="0"/>
              <a:t> </a:t>
            </a:r>
            <a:r>
              <a:rPr lang="en-US" sz="1400" dirty="0" err="1"/>
              <a:t>sebesar</a:t>
            </a:r>
            <a:r>
              <a:rPr lang="en-US" sz="1400" dirty="0"/>
              <a:t> Rp14.040.000. </a:t>
            </a:r>
            <a:r>
              <a:rPr lang="en-US" sz="1400" dirty="0" err="1"/>
              <a:t>Pada</a:t>
            </a:r>
            <a:r>
              <a:rPr lang="en-US" sz="1400" dirty="0"/>
              <a:t> </a:t>
            </a:r>
            <a:r>
              <a:rPr lang="en-US" sz="1400" dirty="0" err="1"/>
              <a:t>laporan</a:t>
            </a:r>
            <a:r>
              <a:rPr lang="en-US" sz="1400" dirty="0"/>
              <a:t> </a:t>
            </a:r>
            <a:r>
              <a:rPr lang="en-US" sz="1400" dirty="0" err="1"/>
              <a:t>keuangan</a:t>
            </a:r>
            <a:r>
              <a:rPr lang="en-US" sz="1400" dirty="0"/>
              <a:t> PT </a:t>
            </a:r>
            <a:r>
              <a:rPr lang="en-US" sz="1400" dirty="0" err="1"/>
              <a:t>Anak</a:t>
            </a:r>
            <a:r>
              <a:rPr lang="en-US" sz="1400" dirty="0"/>
              <a:t> yang </a:t>
            </a:r>
            <a:r>
              <a:rPr lang="en-US" sz="1400" dirty="0" err="1"/>
              <a:t>telah</a:t>
            </a:r>
            <a:r>
              <a:rPr lang="en-US" sz="1400" dirty="0"/>
              <a:t> </a:t>
            </a:r>
            <a:r>
              <a:rPr lang="en-US" sz="1400" dirty="0" err="1"/>
              <a:t>dijabarkan</a:t>
            </a:r>
            <a:r>
              <a:rPr lang="en-US" sz="1400" dirty="0"/>
              <a:t> </a:t>
            </a:r>
            <a:r>
              <a:rPr lang="en-US" sz="1400" dirty="0" err="1"/>
              <a:t>ke</a:t>
            </a:r>
            <a:r>
              <a:rPr lang="en-US" sz="1400" dirty="0"/>
              <a:t> </a:t>
            </a:r>
            <a:r>
              <a:rPr lang="en-US" sz="1400" dirty="0" err="1"/>
              <a:t>dalam</a:t>
            </a:r>
            <a:r>
              <a:rPr lang="en-US" sz="1400" dirty="0"/>
              <a:t> rupiah, </a:t>
            </a:r>
            <a:r>
              <a:rPr lang="en-US" sz="1400" dirty="0" err="1"/>
              <a:t>nilai</a:t>
            </a:r>
            <a:r>
              <a:rPr lang="en-US" sz="1400" dirty="0"/>
              <a:t> </a:t>
            </a:r>
            <a:r>
              <a:rPr lang="en-US" sz="1400" dirty="0" err="1"/>
              <a:t>tersebut</a:t>
            </a:r>
            <a:r>
              <a:rPr lang="en-US" sz="1400" dirty="0"/>
              <a:t> </a:t>
            </a:r>
            <a:r>
              <a:rPr lang="en-US" sz="1400" dirty="0" err="1"/>
              <a:t>akan</a:t>
            </a:r>
            <a:r>
              <a:rPr lang="en-US" sz="1400" dirty="0"/>
              <a:t> </a:t>
            </a:r>
            <a:r>
              <a:rPr lang="en-US" sz="1400" dirty="0" err="1"/>
              <a:t>disajikan</a:t>
            </a:r>
            <a:r>
              <a:rPr lang="en-US" sz="1400" dirty="0"/>
              <a:t> </a:t>
            </a:r>
            <a:r>
              <a:rPr lang="en-US" sz="1400" dirty="0" err="1"/>
              <a:t>sebagai</a:t>
            </a:r>
            <a:r>
              <a:rPr lang="en-US" sz="1400" dirty="0"/>
              <a:t> </a:t>
            </a:r>
            <a:r>
              <a:rPr lang="en-US" sz="1400" dirty="0" err="1"/>
              <a:t>saldo</a:t>
            </a:r>
            <a:r>
              <a:rPr lang="en-US" sz="1400" dirty="0"/>
              <a:t> </a:t>
            </a:r>
            <a:r>
              <a:rPr lang="en-US" sz="1400" dirty="0" err="1"/>
              <a:t>akhir</a:t>
            </a:r>
            <a:r>
              <a:rPr lang="en-US" sz="1400" dirty="0"/>
              <a:t> </a:t>
            </a:r>
            <a:r>
              <a:rPr lang="en-US" sz="1400" dirty="0" err="1"/>
              <a:t>penghasilan</a:t>
            </a:r>
            <a:r>
              <a:rPr lang="en-US" sz="1400" dirty="0"/>
              <a:t> </a:t>
            </a:r>
            <a:r>
              <a:rPr lang="en-US" sz="1400" dirty="0" err="1"/>
              <a:t>komprehentif</a:t>
            </a:r>
            <a:r>
              <a:rPr lang="en-US" sz="1400" dirty="0"/>
              <a:t> lain </a:t>
            </a:r>
            <a:r>
              <a:rPr lang="en-US" sz="1400" dirty="0" err="1"/>
              <a:t>pada</a:t>
            </a:r>
            <a:r>
              <a:rPr lang="en-US" sz="1400" dirty="0"/>
              <a:t> </a:t>
            </a:r>
            <a:r>
              <a:rPr lang="en-US" sz="1400" dirty="0" err="1"/>
              <a:t>kelompok</a:t>
            </a:r>
            <a:r>
              <a:rPr lang="en-US" sz="1400" dirty="0"/>
              <a:t> </a:t>
            </a:r>
            <a:r>
              <a:rPr lang="en-US" sz="1400" dirty="0" err="1"/>
              <a:t>ekuitas</a:t>
            </a:r>
            <a:r>
              <a:rPr lang="en-US" sz="1400" dirty="0"/>
              <a:t>. </a:t>
            </a:r>
            <a:r>
              <a:rPr lang="en-US" sz="1400" dirty="0" err="1"/>
              <a:t>Jumlah</a:t>
            </a:r>
            <a:r>
              <a:rPr lang="en-US" sz="1400" dirty="0"/>
              <a:t> yang </a:t>
            </a:r>
            <a:r>
              <a:rPr lang="en-US" sz="1400" dirty="0" err="1"/>
              <a:t>diakui</a:t>
            </a:r>
            <a:r>
              <a:rPr lang="en-US" sz="1400" dirty="0"/>
              <a:t> </a:t>
            </a:r>
            <a:r>
              <a:rPr lang="en-US" sz="1400" dirty="0" err="1"/>
              <a:t>oleh</a:t>
            </a:r>
            <a:r>
              <a:rPr lang="en-US" sz="1400" dirty="0"/>
              <a:t> PT </a:t>
            </a:r>
            <a:r>
              <a:rPr lang="en-US" sz="1400" dirty="0" err="1"/>
              <a:t>Induk</a:t>
            </a:r>
            <a:r>
              <a:rPr lang="en-US" sz="1400" dirty="0"/>
              <a:t> </a:t>
            </a:r>
            <a:r>
              <a:rPr lang="en-US" sz="1400" dirty="0" err="1"/>
              <a:t>adalah</a:t>
            </a:r>
            <a:r>
              <a:rPr lang="en-US" sz="1400" dirty="0"/>
              <a:t> 80% </a:t>
            </a:r>
            <a:r>
              <a:rPr lang="en-US" sz="1400" dirty="0" err="1"/>
              <a:t>atas</a:t>
            </a:r>
            <a:r>
              <a:rPr lang="en-US" sz="1400" dirty="0"/>
              <a:t> </a:t>
            </a:r>
            <a:r>
              <a:rPr lang="en-US" sz="1400" dirty="0" err="1"/>
              <a:t>kenaikan</a:t>
            </a:r>
            <a:r>
              <a:rPr lang="en-US" sz="1400" dirty="0"/>
              <a:t>/</a:t>
            </a:r>
            <a:r>
              <a:rPr lang="en-US" sz="1400" dirty="0" err="1"/>
              <a:t>penurunan</a:t>
            </a:r>
            <a:r>
              <a:rPr lang="en-US" sz="1400" dirty="0"/>
              <a:t> </a:t>
            </a:r>
            <a:r>
              <a:rPr lang="en-US" sz="1400" dirty="0" err="1"/>
              <a:t>saldo</a:t>
            </a:r>
            <a:r>
              <a:rPr lang="en-US" sz="1400" dirty="0"/>
              <a:t> </a:t>
            </a:r>
            <a:r>
              <a:rPr lang="en-US" sz="1400" dirty="0" err="1"/>
              <a:t>penghasilan</a:t>
            </a:r>
            <a:r>
              <a:rPr lang="en-US" sz="1400" dirty="0"/>
              <a:t> </a:t>
            </a:r>
            <a:r>
              <a:rPr lang="en-US" sz="1400" dirty="0" err="1"/>
              <a:t>komprehensif</a:t>
            </a:r>
            <a:r>
              <a:rPr lang="en-US" sz="1400" dirty="0"/>
              <a:t> lain </a:t>
            </a:r>
            <a:r>
              <a:rPr lang="en-US" sz="1400" dirty="0" err="1"/>
              <a:t>tersebut</a:t>
            </a:r>
            <a:r>
              <a:rPr lang="en-US" sz="1400" dirty="0"/>
              <a:t> </a:t>
            </a:r>
            <a:r>
              <a:rPr lang="en-US" sz="1400" dirty="0" err="1"/>
              <a:t>dibandingkan</a:t>
            </a:r>
            <a:r>
              <a:rPr lang="en-US" sz="1400" dirty="0"/>
              <a:t> </a:t>
            </a:r>
            <a:r>
              <a:rPr lang="en-US" sz="1400" dirty="0" err="1"/>
              <a:t>dengan</a:t>
            </a:r>
            <a:r>
              <a:rPr lang="en-US" sz="1400" dirty="0"/>
              <a:t> </a:t>
            </a:r>
            <a:r>
              <a:rPr lang="en-US" sz="1400" dirty="0" err="1"/>
              <a:t>periode</a:t>
            </a:r>
            <a:r>
              <a:rPr lang="en-US" sz="1400" dirty="0"/>
              <a:t> </a:t>
            </a:r>
            <a:r>
              <a:rPr lang="en-US" sz="1400" dirty="0" err="1"/>
              <a:t>sebelumnya</a:t>
            </a:r>
            <a:r>
              <a:rPr lang="en-US" sz="1400" dirty="0"/>
              <a:t>, </a:t>
            </a:r>
            <a:r>
              <a:rPr lang="en-US" sz="1400" dirty="0" err="1"/>
              <a:t>yaitu</a:t>
            </a:r>
            <a:r>
              <a:rPr lang="en-US" sz="1400" dirty="0"/>
              <a:t> Rp2.872.000 (80% × [14.040.000 - 10.450.000]). Nilai </a:t>
            </a:r>
            <a:r>
              <a:rPr lang="en-US" sz="1400" dirty="0" err="1"/>
              <a:t>tersebut</a:t>
            </a:r>
            <a:r>
              <a:rPr lang="en-US" sz="1400" dirty="0"/>
              <a:t> </a:t>
            </a:r>
            <a:r>
              <a:rPr lang="en-US" sz="1400" dirty="0" err="1"/>
              <a:t>meningkat</a:t>
            </a:r>
            <a:r>
              <a:rPr lang="en-US" sz="1400" dirty="0"/>
              <a:t> pada </a:t>
            </a:r>
            <a:r>
              <a:rPr lang="en-US" sz="1400" dirty="0" err="1"/>
              <a:t>tahun</a:t>
            </a:r>
            <a:r>
              <a:rPr lang="en-US" sz="1400" dirty="0"/>
              <a:t> 2021 </a:t>
            </a:r>
            <a:r>
              <a:rPr lang="en-US" sz="1400" dirty="0" err="1"/>
              <a:t>sehingga</a:t>
            </a:r>
            <a:r>
              <a:rPr lang="en-US" sz="1400" dirty="0"/>
              <a:t> PT </a:t>
            </a:r>
            <a:r>
              <a:rPr lang="en-US" sz="1400" dirty="0" err="1"/>
              <a:t>Induk</a:t>
            </a:r>
            <a:r>
              <a:rPr lang="en-US" sz="1400" dirty="0"/>
              <a:t> juga </a:t>
            </a:r>
            <a:r>
              <a:rPr lang="en-US" sz="1400" dirty="0" err="1"/>
              <a:t>akan</a:t>
            </a:r>
            <a:r>
              <a:rPr lang="en-US" sz="1400" dirty="0"/>
              <a:t> </a:t>
            </a:r>
            <a:r>
              <a:rPr lang="en-US" sz="1400" dirty="0" err="1"/>
              <a:t>mengakui</a:t>
            </a:r>
            <a:r>
              <a:rPr lang="en-US" sz="1400" dirty="0"/>
              <a:t> </a:t>
            </a:r>
            <a:r>
              <a:rPr lang="en-US" sz="1400" dirty="0" err="1"/>
              <a:t>dengan</a:t>
            </a:r>
            <a:r>
              <a:rPr lang="en-US" sz="1400" dirty="0"/>
              <a:t> </a:t>
            </a:r>
            <a:r>
              <a:rPr lang="en-US" sz="1400" dirty="0" err="1"/>
              <a:t>jurnal</a:t>
            </a:r>
            <a:r>
              <a:rPr lang="en-US" sz="1400" dirty="0"/>
              <a:t> </a:t>
            </a:r>
            <a:r>
              <a:rPr lang="en-US" sz="1400" dirty="0" err="1"/>
              <a:t>sebagai</a:t>
            </a:r>
            <a:r>
              <a:rPr lang="en-US" sz="1400" dirty="0"/>
              <a:t> </a:t>
            </a:r>
            <a:r>
              <a:rPr lang="en-US" sz="1400" dirty="0" err="1"/>
              <a:t>berikut</a:t>
            </a:r>
            <a:r>
              <a:rPr lang="en-US" sz="1400" dirty="0"/>
              <a:t>.</a:t>
            </a:r>
          </a:p>
          <a:p>
            <a:endParaRPr lang="en-US" sz="600" dirty="0"/>
          </a:p>
          <a:p>
            <a:pPr marL="623888" indent="4763">
              <a:spcBef>
                <a:spcPts val="0"/>
              </a:spcBef>
              <a:buNone/>
            </a:pPr>
            <a:r>
              <a:rPr lang="en-US" sz="1300" u="sng" dirty="0"/>
              <a:t>31 </a:t>
            </a:r>
            <a:r>
              <a:rPr lang="en-US" sz="1300" u="sng" dirty="0" err="1"/>
              <a:t>Desember</a:t>
            </a:r>
            <a:r>
              <a:rPr lang="en-US" sz="1300" u="sng" dirty="0"/>
              <a:t> 2021</a:t>
            </a:r>
            <a:r>
              <a:rPr lang="en-US" sz="1300" dirty="0"/>
              <a:t>	</a:t>
            </a:r>
          </a:p>
          <a:p>
            <a:pPr marL="623888" indent="4763">
              <a:spcBef>
                <a:spcPts val="0"/>
              </a:spcBef>
              <a:buNone/>
            </a:pPr>
            <a:r>
              <a:rPr lang="en-US" sz="1300" dirty="0" err="1"/>
              <a:t>Investasi</a:t>
            </a:r>
            <a:r>
              <a:rPr lang="en-US" sz="1300" dirty="0"/>
              <a:t> </a:t>
            </a:r>
            <a:r>
              <a:rPr lang="en-US" sz="1300" dirty="0" err="1"/>
              <a:t>pada</a:t>
            </a:r>
            <a:r>
              <a:rPr lang="en-US" sz="1300" dirty="0"/>
              <a:t> PT </a:t>
            </a:r>
            <a:r>
              <a:rPr lang="en-US" sz="1300" dirty="0" err="1"/>
              <a:t>Anak</a:t>
            </a:r>
            <a:r>
              <a:rPr lang="en-US" sz="1300" dirty="0"/>
              <a:t>		Rp2.872.000 	</a:t>
            </a:r>
          </a:p>
          <a:p>
            <a:pPr marL="623888" indent="4763">
              <a:spcBef>
                <a:spcPts val="0"/>
              </a:spcBef>
              <a:buNone/>
            </a:pPr>
            <a:r>
              <a:rPr lang="en-US" sz="1300" dirty="0"/>
              <a:t>	</a:t>
            </a:r>
            <a:r>
              <a:rPr lang="en-US" sz="1300" dirty="0" err="1"/>
              <a:t>Penghasilan</a:t>
            </a:r>
            <a:r>
              <a:rPr lang="en-US" sz="1300" dirty="0"/>
              <a:t> </a:t>
            </a:r>
            <a:r>
              <a:rPr lang="en-US" sz="1300" dirty="0" err="1"/>
              <a:t>Komprehensif</a:t>
            </a:r>
            <a:r>
              <a:rPr lang="en-US" sz="1300" dirty="0"/>
              <a:t> Lain		    Rp2.872.000	</a:t>
            </a:r>
          </a:p>
          <a:p>
            <a:pPr marL="623888" indent="4763">
              <a:spcBef>
                <a:spcPts val="0"/>
              </a:spcBef>
              <a:buNone/>
            </a:pPr>
            <a:r>
              <a:rPr lang="en-US" sz="1300" i="1" dirty="0" err="1"/>
              <a:t>Mencatat</a:t>
            </a:r>
            <a:r>
              <a:rPr lang="en-US" sz="1300" i="1" dirty="0"/>
              <a:t> </a:t>
            </a:r>
            <a:r>
              <a:rPr lang="en-US" sz="1300" i="1" dirty="0" err="1"/>
              <a:t>pengakuan</a:t>
            </a:r>
            <a:r>
              <a:rPr lang="en-US" sz="1300" i="1" dirty="0"/>
              <a:t> </a:t>
            </a:r>
            <a:r>
              <a:rPr lang="en-US" sz="1300" i="1" dirty="0" err="1"/>
              <a:t>bagian</a:t>
            </a:r>
            <a:r>
              <a:rPr lang="en-US" sz="1300" i="1" dirty="0"/>
              <a:t> </a:t>
            </a:r>
            <a:r>
              <a:rPr lang="en-US" sz="1300" i="1" dirty="0" err="1"/>
              <a:t>komprehensif</a:t>
            </a:r>
            <a:r>
              <a:rPr lang="en-US" sz="1300" i="1" dirty="0"/>
              <a:t> lain </a:t>
            </a:r>
            <a:r>
              <a:rPr lang="en-US" sz="1300" i="1" dirty="0" err="1"/>
              <a:t>atas</a:t>
            </a:r>
            <a:r>
              <a:rPr lang="en-US" sz="1300" i="1" dirty="0"/>
              <a:t> PT </a:t>
            </a:r>
            <a:r>
              <a:rPr lang="en-US" sz="1300" i="1" dirty="0" err="1"/>
              <a:t>Anak</a:t>
            </a:r>
            <a:r>
              <a:rPr lang="en-US" sz="1300" i="1" dirty="0"/>
              <a:t> (80% ×[14.040.000-10.450.000])</a:t>
            </a:r>
          </a:p>
          <a:p>
            <a:pPr marL="623888" indent="4763">
              <a:spcBef>
                <a:spcPts val="0"/>
              </a:spcBef>
              <a:buNone/>
            </a:pPr>
            <a:endParaRPr lang="en-US" sz="600" i="1" dirty="0"/>
          </a:p>
          <a:p>
            <a:pPr marL="338138" indent="4763" algn="just">
              <a:spcBef>
                <a:spcPts val="0"/>
              </a:spcBef>
              <a:buNone/>
            </a:pPr>
            <a:r>
              <a:rPr lang="en-US" sz="1400" dirty="0"/>
              <a:t>Pada </a:t>
            </a:r>
            <a:r>
              <a:rPr lang="en-US" sz="1400" dirty="0" err="1"/>
              <a:t>tahun</a:t>
            </a:r>
            <a:r>
              <a:rPr lang="en-US" sz="1400" dirty="0"/>
              <a:t> 2021, </a:t>
            </a:r>
            <a:r>
              <a:rPr lang="en-US" sz="1400" dirty="0" err="1"/>
              <a:t>penjabaran</a:t>
            </a:r>
            <a:r>
              <a:rPr lang="en-US" sz="1400" dirty="0"/>
              <a:t> </a:t>
            </a:r>
            <a:r>
              <a:rPr lang="en-US" sz="1400" dirty="0" err="1"/>
              <a:t>dilakukan</a:t>
            </a:r>
            <a:r>
              <a:rPr lang="en-US" sz="1400" dirty="0"/>
              <a:t> </a:t>
            </a:r>
            <a:r>
              <a:rPr lang="en-US" sz="1400" dirty="0" err="1"/>
              <a:t>dengan</a:t>
            </a:r>
            <a:r>
              <a:rPr lang="en-US" sz="1400" dirty="0"/>
              <a:t> </a:t>
            </a:r>
            <a:r>
              <a:rPr lang="en-US" sz="1400" dirty="0" err="1"/>
              <a:t>cara</a:t>
            </a:r>
            <a:r>
              <a:rPr lang="en-US" sz="1400" dirty="0"/>
              <a:t> yang </a:t>
            </a:r>
            <a:r>
              <a:rPr lang="en-US" sz="1400" dirty="0" err="1"/>
              <a:t>sama</a:t>
            </a:r>
            <a:r>
              <a:rPr lang="en-US" sz="1400" dirty="0"/>
              <a:t> </a:t>
            </a:r>
            <a:r>
              <a:rPr lang="en-US" sz="1400" dirty="0" err="1"/>
              <a:t>menggunakan</a:t>
            </a:r>
            <a:r>
              <a:rPr lang="en-US" sz="1400" dirty="0"/>
              <a:t> </a:t>
            </a:r>
            <a:r>
              <a:rPr lang="en-US" sz="1400" dirty="0" err="1"/>
              <a:t>kurs</a:t>
            </a:r>
            <a:r>
              <a:rPr lang="en-US" sz="1400" dirty="0"/>
              <a:t> yang </a:t>
            </a:r>
            <a:r>
              <a:rPr lang="en-US" sz="1400" dirty="0" err="1"/>
              <a:t>relevan</a:t>
            </a:r>
            <a:r>
              <a:rPr lang="en-US" sz="1400" dirty="0"/>
              <a:t> </a:t>
            </a:r>
            <a:r>
              <a:rPr lang="en-US" sz="1400" dirty="0" err="1"/>
              <a:t>untuk</a:t>
            </a:r>
            <a:r>
              <a:rPr lang="en-US" sz="1400" dirty="0"/>
              <a:t> </a:t>
            </a:r>
            <a:r>
              <a:rPr lang="en-US" sz="1400" dirty="0" err="1"/>
              <a:t>tahun</a:t>
            </a:r>
            <a:r>
              <a:rPr lang="en-US" sz="1400" dirty="0"/>
              <a:t> 2021. </a:t>
            </a:r>
            <a:r>
              <a:rPr lang="en-US" sz="1400" dirty="0" err="1"/>
              <a:t>Perbedaan</a:t>
            </a:r>
            <a:r>
              <a:rPr lang="en-US" sz="1400" dirty="0"/>
              <a:t> </a:t>
            </a:r>
            <a:r>
              <a:rPr lang="en-US" sz="1400" dirty="0" err="1"/>
              <a:t>hanya</a:t>
            </a:r>
            <a:r>
              <a:rPr lang="en-US" sz="1400" dirty="0"/>
              <a:t> </a:t>
            </a:r>
            <a:r>
              <a:rPr lang="en-US" sz="1400" dirty="0" err="1"/>
              <a:t>terdapat</a:t>
            </a:r>
            <a:r>
              <a:rPr lang="en-US" sz="1400" dirty="0"/>
              <a:t> pada </a:t>
            </a:r>
            <a:r>
              <a:rPr lang="en-US" sz="1400" dirty="0" err="1"/>
              <a:t>penjabaran</a:t>
            </a:r>
            <a:r>
              <a:rPr lang="en-US" sz="1400" dirty="0"/>
              <a:t> </a:t>
            </a:r>
            <a:r>
              <a:rPr lang="en-US" sz="1400" dirty="0" err="1"/>
              <a:t>saldo</a:t>
            </a:r>
            <a:r>
              <a:rPr lang="en-US" sz="1400" dirty="0"/>
              <a:t> </a:t>
            </a:r>
            <a:r>
              <a:rPr lang="en-US" sz="1400" dirty="0" err="1"/>
              <a:t>laba</a:t>
            </a:r>
            <a:r>
              <a:rPr lang="en-US" sz="1400" dirty="0"/>
              <a:t> 2021 yang </a:t>
            </a:r>
            <a:r>
              <a:rPr lang="en-US" sz="1400" dirty="0" err="1"/>
              <a:t>harus</a:t>
            </a:r>
            <a:r>
              <a:rPr lang="en-US" sz="1400" dirty="0"/>
              <a:t> </a:t>
            </a:r>
            <a:r>
              <a:rPr lang="en-US" sz="1400" dirty="0" err="1"/>
              <a:t>dihitung</a:t>
            </a:r>
            <a:r>
              <a:rPr lang="en-US" sz="1400" dirty="0"/>
              <a:t> </a:t>
            </a:r>
            <a:r>
              <a:rPr lang="en-US" sz="1400" dirty="0" err="1"/>
              <a:t>sebagai</a:t>
            </a:r>
            <a:r>
              <a:rPr lang="en-US" sz="1400" dirty="0"/>
              <a:t> </a:t>
            </a:r>
            <a:r>
              <a:rPr lang="en-US" sz="1400" dirty="0" err="1"/>
              <a:t>berikut</a:t>
            </a:r>
            <a:r>
              <a:rPr lang="en-US" sz="1400" dirty="0"/>
              <a:t>.</a:t>
            </a:r>
            <a:r>
              <a:rPr lang="en-US" sz="1400" i="1" dirty="0"/>
              <a:t>	</a:t>
            </a:r>
          </a:p>
          <a:p>
            <a:pPr>
              <a:buNone/>
            </a:pPr>
            <a:endParaRPr lang="en-US" sz="1400" dirty="0"/>
          </a:p>
        </p:txBody>
      </p:sp>
      <p:pic>
        <p:nvPicPr>
          <p:cNvPr id="5" name="Picture 4">
            <a:extLst>
              <a:ext uri="{FF2B5EF4-FFF2-40B4-BE49-F238E27FC236}">
                <a16:creationId xmlns:a16="http://schemas.microsoft.com/office/drawing/2014/main" id="{7321C7FF-59EC-4A4C-BF2F-0D29CBB4633C}"/>
              </a:ext>
            </a:extLst>
          </p:cNvPr>
          <p:cNvPicPr>
            <a:picLocks noChangeAspect="1"/>
          </p:cNvPicPr>
          <p:nvPr/>
        </p:nvPicPr>
        <p:blipFill>
          <a:blip r:embed="rId2"/>
          <a:stretch>
            <a:fillRect/>
          </a:stretch>
        </p:blipFill>
        <p:spPr>
          <a:xfrm>
            <a:off x="1490662" y="4953000"/>
            <a:ext cx="6391275" cy="10858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2286000"/>
          </a:xfrm>
        </p:spPr>
        <p:txBody>
          <a:bodyPr>
            <a:normAutofit lnSpcReduction="10000"/>
          </a:bodyPr>
          <a:lstStyle/>
          <a:p>
            <a:pPr algn="just">
              <a:buNone/>
            </a:pPr>
            <a:r>
              <a:rPr lang="en-US" sz="1400" dirty="0"/>
              <a:t>	</a:t>
            </a:r>
            <a:r>
              <a:rPr lang="en-US" sz="1400" dirty="0" err="1"/>
              <a:t>Perhitungan</a:t>
            </a:r>
            <a:r>
              <a:rPr lang="en-US" sz="1400" dirty="0"/>
              <a:t> di </a:t>
            </a:r>
            <a:r>
              <a:rPr lang="en-US" sz="1400" dirty="0" err="1"/>
              <a:t>atas</a:t>
            </a:r>
            <a:r>
              <a:rPr lang="en-US" sz="1400" dirty="0"/>
              <a:t> </a:t>
            </a:r>
            <a:r>
              <a:rPr lang="en-US" sz="1400" dirty="0" err="1"/>
              <a:t>masih</a:t>
            </a:r>
            <a:r>
              <a:rPr lang="en-US" sz="1400" dirty="0"/>
              <a:t> </a:t>
            </a:r>
            <a:r>
              <a:rPr lang="en-US" sz="1400" dirty="0" err="1"/>
              <a:t>menggunakan</a:t>
            </a:r>
            <a:r>
              <a:rPr lang="en-US" sz="1400" dirty="0"/>
              <a:t> </a:t>
            </a:r>
            <a:r>
              <a:rPr lang="en-US" sz="1400" dirty="0" err="1"/>
              <a:t>laba</a:t>
            </a:r>
            <a:r>
              <a:rPr lang="en-US" sz="1400" dirty="0"/>
              <a:t> </a:t>
            </a:r>
            <a:r>
              <a:rPr lang="en-US" sz="1400" dirty="0" err="1"/>
              <a:t>neto</a:t>
            </a:r>
            <a:r>
              <a:rPr lang="en-US" sz="1400" dirty="0"/>
              <a:t> dan </a:t>
            </a:r>
            <a:r>
              <a:rPr lang="en-US" sz="1400" dirty="0" err="1"/>
              <a:t>dividen</a:t>
            </a:r>
            <a:r>
              <a:rPr lang="en-US" sz="1400" dirty="0"/>
              <a:t> </a:t>
            </a:r>
            <a:r>
              <a:rPr lang="en-US" sz="1400" dirty="0" err="1"/>
              <a:t>tahun</a:t>
            </a:r>
            <a:r>
              <a:rPr lang="en-US" sz="1400" dirty="0"/>
              <a:t> 2020. </a:t>
            </a:r>
            <a:r>
              <a:rPr lang="en-US" sz="1400" dirty="0" err="1"/>
              <a:t>Perlu</a:t>
            </a:r>
            <a:r>
              <a:rPr lang="en-US" sz="1400" dirty="0"/>
              <a:t> </a:t>
            </a:r>
            <a:r>
              <a:rPr lang="en-US" sz="1400" dirty="0" err="1"/>
              <a:t>diperhatikan</a:t>
            </a:r>
            <a:r>
              <a:rPr lang="en-US" sz="1400" dirty="0"/>
              <a:t> </a:t>
            </a:r>
            <a:r>
              <a:rPr lang="en-US" sz="1400" dirty="0" err="1"/>
              <a:t>bahwa</a:t>
            </a:r>
            <a:r>
              <a:rPr lang="en-US" sz="1400" dirty="0"/>
              <a:t> </a:t>
            </a:r>
            <a:r>
              <a:rPr lang="en-US" sz="1400" dirty="0" err="1"/>
              <a:t>kertas</a:t>
            </a:r>
            <a:r>
              <a:rPr lang="en-US" sz="1400" dirty="0"/>
              <a:t> </a:t>
            </a:r>
            <a:r>
              <a:rPr lang="en-US" sz="1400" dirty="0" err="1"/>
              <a:t>kerja</a:t>
            </a:r>
            <a:r>
              <a:rPr lang="en-US" sz="1400" dirty="0"/>
              <a:t> </a:t>
            </a:r>
            <a:r>
              <a:rPr lang="en-US" sz="1400" dirty="0" err="1"/>
              <a:t>penjabaran</a:t>
            </a:r>
            <a:r>
              <a:rPr lang="en-US" sz="1400" dirty="0"/>
              <a:t> </a:t>
            </a:r>
            <a:r>
              <a:rPr lang="en-US" sz="1400" dirty="0" err="1"/>
              <a:t>menggunakan</a:t>
            </a:r>
            <a:r>
              <a:rPr lang="en-US" sz="1400" dirty="0"/>
              <a:t> format </a:t>
            </a:r>
            <a:r>
              <a:rPr lang="en-US" sz="1400" dirty="0" err="1"/>
              <a:t>neraca</a:t>
            </a:r>
            <a:r>
              <a:rPr lang="en-US" sz="1400" dirty="0"/>
              <a:t> </a:t>
            </a:r>
            <a:r>
              <a:rPr lang="en-US" sz="1400" dirty="0" err="1"/>
              <a:t>saldo</a:t>
            </a:r>
            <a:r>
              <a:rPr lang="en-US" sz="1400" dirty="0"/>
              <a:t> </a:t>
            </a:r>
            <a:r>
              <a:rPr lang="en-US" sz="1400" dirty="0" err="1"/>
              <a:t>sehingga</a:t>
            </a:r>
            <a:r>
              <a:rPr lang="en-US" sz="1400" dirty="0"/>
              <a:t> </a:t>
            </a:r>
            <a:r>
              <a:rPr lang="en-US" sz="1400" dirty="0" err="1"/>
              <a:t>saldo</a:t>
            </a:r>
            <a:r>
              <a:rPr lang="en-US" sz="1400" dirty="0"/>
              <a:t> </a:t>
            </a:r>
            <a:r>
              <a:rPr lang="en-US" sz="1400" dirty="0" err="1"/>
              <a:t>laba</a:t>
            </a:r>
            <a:r>
              <a:rPr lang="en-US" sz="1400" dirty="0"/>
              <a:t> </a:t>
            </a:r>
            <a:r>
              <a:rPr lang="en-US" sz="1400" dirty="0" err="1"/>
              <a:t>masih</a:t>
            </a:r>
            <a:r>
              <a:rPr lang="en-US" sz="1400" dirty="0"/>
              <a:t> </a:t>
            </a:r>
            <a:r>
              <a:rPr lang="en-US" sz="1400" dirty="0" err="1"/>
              <a:t>posisi</a:t>
            </a:r>
            <a:r>
              <a:rPr lang="en-US" sz="1400" dirty="0"/>
              <a:t> </a:t>
            </a:r>
            <a:r>
              <a:rPr lang="en-US" sz="1400" dirty="0" err="1"/>
              <a:t>awal</a:t>
            </a:r>
            <a:r>
              <a:rPr lang="en-US" sz="1400" dirty="0"/>
              <a:t> </a:t>
            </a:r>
            <a:r>
              <a:rPr lang="en-US" sz="1400" dirty="0" err="1"/>
              <a:t>periode</a:t>
            </a:r>
            <a:r>
              <a:rPr lang="en-US" sz="1400" dirty="0"/>
              <a:t>. Pada </a:t>
            </a:r>
            <a:r>
              <a:rPr lang="en-US" sz="1400" dirty="0" err="1"/>
              <a:t>kertas</a:t>
            </a:r>
            <a:r>
              <a:rPr lang="en-US" sz="1400" dirty="0"/>
              <a:t> </a:t>
            </a:r>
            <a:r>
              <a:rPr lang="en-US" sz="1400" dirty="0" err="1"/>
              <a:t>kerja</a:t>
            </a:r>
            <a:r>
              <a:rPr lang="en-US" sz="1400" dirty="0"/>
              <a:t> 2021, </a:t>
            </a:r>
            <a:r>
              <a:rPr lang="en-US" sz="1400" dirty="0" err="1"/>
              <a:t>maka</a:t>
            </a:r>
            <a:r>
              <a:rPr lang="en-US" sz="1400" dirty="0"/>
              <a:t> </a:t>
            </a:r>
            <a:r>
              <a:rPr lang="en-US" sz="1400" dirty="0" err="1"/>
              <a:t>saldo</a:t>
            </a:r>
            <a:r>
              <a:rPr lang="en-US" sz="1400" dirty="0"/>
              <a:t> </a:t>
            </a:r>
            <a:r>
              <a:rPr lang="en-US" sz="1400" dirty="0" err="1"/>
              <a:t>laba</a:t>
            </a:r>
            <a:r>
              <a:rPr lang="en-US" sz="1400" dirty="0"/>
              <a:t> </a:t>
            </a:r>
            <a:r>
              <a:rPr lang="en-US" sz="1400" dirty="0" err="1"/>
              <a:t>masih</a:t>
            </a:r>
            <a:r>
              <a:rPr lang="en-US" sz="1400" dirty="0"/>
              <a:t> </a:t>
            </a:r>
            <a:r>
              <a:rPr lang="en-US" sz="1400" dirty="0" err="1"/>
              <a:t>posisi</a:t>
            </a:r>
            <a:r>
              <a:rPr lang="en-US" sz="1400" dirty="0"/>
              <a:t> </a:t>
            </a:r>
            <a:r>
              <a:rPr lang="en-US" sz="1400" dirty="0" err="1"/>
              <a:t>awal</a:t>
            </a:r>
            <a:r>
              <a:rPr lang="en-US" sz="1400" dirty="0"/>
              <a:t> </a:t>
            </a:r>
            <a:r>
              <a:rPr lang="en-US" sz="1400" dirty="0" err="1"/>
              <a:t>tahun</a:t>
            </a:r>
            <a:r>
              <a:rPr lang="en-US" sz="1400" dirty="0"/>
              <a:t> 2021 (</a:t>
            </a:r>
            <a:r>
              <a:rPr lang="en-US" sz="1400" dirty="0" err="1"/>
              <a:t>akhir</a:t>
            </a:r>
            <a:r>
              <a:rPr lang="en-US" sz="1400" dirty="0"/>
              <a:t> </a:t>
            </a:r>
            <a:r>
              <a:rPr lang="en-US" sz="1400" dirty="0" err="1"/>
              <a:t>tahun</a:t>
            </a:r>
            <a:r>
              <a:rPr lang="en-US" sz="1400" dirty="0"/>
              <a:t> 2020) </a:t>
            </a:r>
            <a:r>
              <a:rPr lang="en-US" sz="1400" dirty="0" err="1"/>
              <a:t>sehingga</a:t>
            </a:r>
            <a:r>
              <a:rPr lang="en-US" sz="1400" dirty="0"/>
              <a:t> </a:t>
            </a:r>
            <a:r>
              <a:rPr lang="en-US" sz="1400" dirty="0" err="1"/>
              <a:t>perhitungannya</a:t>
            </a:r>
            <a:r>
              <a:rPr lang="en-US" sz="1400" dirty="0"/>
              <a:t> </a:t>
            </a:r>
            <a:r>
              <a:rPr lang="en-US" sz="1400" dirty="0" err="1"/>
              <a:t>masih</a:t>
            </a:r>
            <a:r>
              <a:rPr lang="en-US" sz="1400" dirty="0"/>
              <a:t> </a:t>
            </a:r>
            <a:r>
              <a:rPr lang="en-US" sz="1400" dirty="0" err="1"/>
              <a:t>menggunakan</a:t>
            </a:r>
            <a:r>
              <a:rPr lang="en-US" sz="1400" dirty="0"/>
              <a:t> </a:t>
            </a:r>
            <a:r>
              <a:rPr lang="en-US" sz="1400" dirty="0" err="1"/>
              <a:t>saldo</a:t>
            </a:r>
            <a:r>
              <a:rPr lang="en-US" sz="1400" dirty="0"/>
              <a:t> dan </a:t>
            </a:r>
            <a:r>
              <a:rPr lang="en-US" sz="1400" dirty="0" err="1"/>
              <a:t>kurs</a:t>
            </a:r>
            <a:r>
              <a:rPr lang="en-US" sz="1400" dirty="0"/>
              <a:t> </a:t>
            </a:r>
            <a:r>
              <a:rPr lang="en-US" sz="1400" dirty="0" err="1"/>
              <a:t>selama</a:t>
            </a:r>
            <a:r>
              <a:rPr lang="en-US" sz="1400" dirty="0"/>
              <a:t> </a:t>
            </a:r>
            <a:r>
              <a:rPr lang="en-US" sz="1400" dirty="0" err="1"/>
              <a:t>tahun</a:t>
            </a:r>
            <a:r>
              <a:rPr lang="en-US" sz="1400" dirty="0"/>
              <a:t> 2020. </a:t>
            </a:r>
            <a:r>
              <a:rPr lang="en-US" sz="1400" dirty="0" err="1"/>
              <a:t>Perhitungan</a:t>
            </a:r>
            <a:r>
              <a:rPr lang="en-US" sz="1400" dirty="0"/>
              <a:t> pada </a:t>
            </a:r>
            <a:r>
              <a:rPr lang="en-US" sz="1400" dirty="0" err="1"/>
              <a:t>tabel</a:t>
            </a:r>
            <a:r>
              <a:rPr lang="en-US" sz="1400" dirty="0"/>
              <a:t> di </a:t>
            </a:r>
            <a:r>
              <a:rPr lang="en-US" sz="1400" dirty="0" err="1"/>
              <a:t>atas</a:t>
            </a:r>
            <a:r>
              <a:rPr lang="en-US" sz="1400" dirty="0"/>
              <a:t> </a:t>
            </a:r>
            <a:r>
              <a:rPr lang="en-US" sz="1400" dirty="0" err="1"/>
              <a:t>dapat</a:t>
            </a:r>
            <a:r>
              <a:rPr lang="en-US" sz="1400" dirty="0"/>
              <a:t> juga </a:t>
            </a:r>
            <a:r>
              <a:rPr lang="en-US" sz="1400" dirty="0" err="1"/>
              <a:t>diperoleh</a:t>
            </a:r>
            <a:r>
              <a:rPr lang="en-US" sz="1400" dirty="0"/>
              <a:t> </a:t>
            </a:r>
            <a:r>
              <a:rPr lang="en-US" sz="1400" dirty="0" err="1"/>
              <a:t>dari</a:t>
            </a:r>
            <a:r>
              <a:rPr lang="en-US" sz="1400" dirty="0"/>
              <a:t> </a:t>
            </a:r>
            <a:r>
              <a:rPr lang="en-US" sz="1400" dirty="0" err="1"/>
              <a:t>kertas</a:t>
            </a:r>
            <a:r>
              <a:rPr lang="en-US" sz="1400" dirty="0"/>
              <a:t> </a:t>
            </a:r>
            <a:r>
              <a:rPr lang="en-US" sz="1400" dirty="0" err="1"/>
              <a:t>kerja</a:t>
            </a:r>
            <a:r>
              <a:rPr lang="en-US" sz="1400" dirty="0"/>
              <a:t> </a:t>
            </a:r>
            <a:r>
              <a:rPr lang="en-US" sz="1400" dirty="0" err="1"/>
              <a:t>konsolidasian</a:t>
            </a:r>
            <a:r>
              <a:rPr lang="en-US" sz="1400" dirty="0"/>
              <a:t> </a:t>
            </a:r>
            <a:r>
              <a:rPr lang="en-US" sz="1400" dirty="0" err="1"/>
              <a:t>tahun</a:t>
            </a:r>
            <a:r>
              <a:rPr lang="en-US" sz="1400" dirty="0"/>
              <a:t> 2020 pada </a:t>
            </a:r>
            <a:r>
              <a:rPr lang="en-US" sz="1400" dirty="0" err="1"/>
              <a:t>bagian</a:t>
            </a:r>
            <a:r>
              <a:rPr lang="en-US" sz="1400" dirty="0"/>
              <a:t> </a:t>
            </a:r>
            <a:r>
              <a:rPr lang="en-US" sz="1400" dirty="0" err="1"/>
              <a:t>perhitungan</a:t>
            </a:r>
            <a:r>
              <a:rPr lang="en-US" sz="1400" dirty="0"/>
              <a:t> </a:t>
            </a:r>
            <a:r>
              <a:rPr lang="en-US" sz="1400" dirty="0" err="1"/>
              <a:t>saldo</a:t>
            </a:r>
            <a:r>
              <a:rPr lang="en-US" sz="1400" dirty="0"/>
              <a:t> </a:t>
            </a:r>
            <a:r>
              <a:rPr lang="en-US" sz="1400" dirty="0" err="1"/>
              <a:t>laba</a:t>
            </a:r>
            <a:r>
              <a:rPr lang="en-US" sz="1400" dirty="0"/>
              <a:t> PT Anak.</a:t>
            </a:r>
          </a:p>
          <a:p>
            <a:pPr algn="just">
              <a:buNone/>
            </a:pPr>
            <a:r>
              <a:rPr lang="en-US" sz="1400" dirty="0"/>
              <a:t>	Sama </a:t>
            </a:r>
            <a:r>
              <a:rPr lang="en-US" sz="1400" dirty="0" err="1"/>
              <a:t>halnya</a:t>
            </a:r>
            <a:r>
              <a:rPr lang="en-US" sz="1400" dirty="0"/>
              <a:t> </a:t>
            </a:r>
            <a:r>
              <a:rPr lang="en-US" sz="1400" dirty="0" err="1"/>
              <a:t>dengan</a:t>
            </a:r>
            <a:r>
              <a:rPr lang="en-US" sz="1400" dirty="0"/>
              <a:t> </a:t>
            </a:r>
            <a:r>
              <a:rPr lang="en-US" sz="1400" dirty="0" err="1"/>
              <a:t>tahun</a:t>
            </a:r>
            <a:r>
              <a:rPr lang="en-US" sz="1400" dirty="0"/>
              <a:t> 2020, pada </a:t>
            </a:r>
            <a:r>
              <a:rPr lang="en-US" sz="1400" dirty="0" err="1"/>
              <a:t>tahun</a:t>
            </a:r>
            <a:r>
              <a:rPr lang="en-US" sz="1400" dirty="0"/>
              <a:t> 2021 </a:t>
            </a:r>
            <a:r>
              <a:rPr lang="en-US" sz="1400" dirty="0" err="1"/>
              <a:t>saldo</a:t>
            </a:r>
            <a:r>
              <a:rPr lang="en-US" sz="1400" dirty="0"/>
              <a:t> </a:t>
            </a:r>
            <a:r>
              <a:rPr lang="en-US" sz="1400" i="1" dirty="0"/>
              <a:t>goodwill </a:t>
            </a:r>
            <a:r>
              <a:rPr lang="en-US" sz="1400" dirty="0" err="1"/>
              <a:t>kembali</a:t>
            </a:r>
            <a:r>
              <a:rPr lang="en-US" sz="1400" dirty="0"/>
              <a:t> </a:t>
            </a:r>
            <a:r>
              <a:rPr lang="en-US" sz="1400" dirty="0" err="1"/>
              <a:t>dijabarkan</a:t>
            </a:r>
            <a:r>
              <a:rPr lang="en-US" sz="1400" dirty="0"/>
              <a:t> pada </a:t>
            </a:r>
            <a:r>
              <a:rPr lang="en-US" sz="1400" dirty="0" err="1"/>
              <a:t>kurs</a:t>
            </a:r>
            <a:r>
              <a:rPr lang="en-US" sz="1400" dirty="0"/>
              <a:t> </a:t>
            </a:r>
            <a:r>
              <a:rPr lang="en-US" sz="1400" dirty="0" err="1"/>
              <a:t>penutup</a:t>
            </a:r>
            <a:r>
              <a:rPr lang="en-US" sz="1400" dirty="0"/>
              <a:t> </a:t>
            </a:r>
            <a:r>
              <a:rPr lang="en-US" sz="1400" dirty="0" err="1"/>
              <a:t>tahun</a:t>
            </a:r>
            <a:r>
              <a:rPr lang="en-US" sz="1400" dirty="0"/>
              <a:t> 2021 </a:t>
            </a:r>
            <a:r>
              <a:rPr lang="en-US" sz="1400" dirty="0" err="1"/>
              <a:t>sehingga</a:t>
            </a:r>
            <a:r>
              <a:rPr lang="en-US" sz="1400" dirty="0"/>
              <a:t> </a:t>
            </a:r>
            <a:r>
              <a:rPr lang="en-US" sz="1400" dirty="0" err="1"/>
              <a:t>memungkinkan</a:t>
            </a:r>
            <a:r>
              <a:rPr lang="en-US" sz="1400" dirty="0"/>
              <a:t> </a:t>
            </a:r>
            <a:r>
              <a:rPr lang="en-US" sz="1400" dirty="0" err="1"/>
              <a:t>timbulnya</a:t>
            </a:r>
            <a:r>
              <a:rPr lang="en-US" sz="1400" dirty="0"/>
              <a:t> </a:t>
            </a:r>
            <a:r>
              <a:rPr lang="en-US" sz="1400" dirty="0" err="1"/>
              <a:t>selisih</a:t>
            </a:r>
            <a:r>
              <a:rPr lang="en-US" sz="1400" dirty="0"/>
              <a:t> </a:t>
            </a:r>
            <a:r>
              <a:rPr lang="en-US" sz="1400" dirty="0" err="1"/>
              <a:t>penjabaran</a:t>
            </a:r>
            <a:r>
              <a:rPr lang="en-US" sz="1400" dirty="0"/>
              <a:t>. </a:t>
            </a:r>
            <a:r>
              <a:rPr lang="en-US" sz="1400" dirty="0" err="1"/>
              <a:t>Selain</a:t>
            </a:r>
            <a:r>
              <a:rPr lang="en-US" sz="1400" dirty="0"/>
              <a:t> </a:t>
            </a:r>
            <a:r>
              <a:rPr lang="en-US" sz="1400" dirty="0" err="1"/>
              <a:t>itu</a:t>
            </a:r>
            <a:r>
              <a:rPr lang="en-US" sz="1400" dirty="0"/>
              <a:t>, pada </a:t>
            </a:r>
            <a:r>
              <a:rPr lang="en-US" sz="1400" dirty="0" err="1"/>
              <a:t>tahun</a:t>
            </a:r>
            <a:r>
              <a:rPr lang="en-US" sz="1400" dirty="0"/>
              <a:t> 2021 </a:t>
            </a:r>
            <a:r>
              <a:rPr lang="en-US" sz="1400" i="1" dirty="0"/>
              <a:t>goodwill </a:t>
            </a:r>
            <a:r>
              <a:rPr lang="en-US" sz="1400" dirty="0" err="1"/>
              <a:t>mengalami</a:t>
            </a:r>
            <a:r>
              <a:rPr lang="en-US" sz="1400" dirty="0"/>
              <a:t> </a:t>
            </a:r>
            <a:r>
              <a:rPr lang="en-US" sz="1400" dirty="0" err="1"/>
              <a:t>penurunan</a:t>
            </a:r>
            <a:r>
              <a:rPr lang="en-US" sz="1400" dirty="0"/>
              <a:t> </a:t>
            </a:r>
            <a:r>
              <a:rPr lang="en-US" sz="1400" dirty="0" err="1"/>
              <a:t>nilai</a:t>
            </a:r>
            <a:r>
              <a:rPr lang="en-US" sz="1400" dirty="0"/>
              <a:t> </a:t>
            </a:r>
            <a:r>
              <a:rPr lang="en-US" sz="1400" dirty="0" err="1"/>
              <a:t>sebesar</a:t>
            </a:r>
            <a:r>
              <a:rPr lang="en-US" sz="1400" dirty="0"/>
              <a:t> S$1.000 </a:t>
            </a:r>
            <a:r>
              <a:rPr lang="en-US" sz="1400" dirty="0" err="1"/>
              <a:t>sehingga</a:t>
            </a:r>
            <a:r>
              <a:rPr lang="en-US" sz="1400" dirty="0"/>
              <a:t> </a:t>
            </a:r>
            <a:r>
              <a:rPr lang="en-US" sz="1400" dirty="0" err="1"/>
              <a:t>perhitungannya</a:t>
            </a:r>
            <a:r>
              <a:rPr lang="en-US" sz="1400" dirty="0"/>
              <a:t> </a:t>
            </a:r>
            <a:r>
              <a:rPr lang="en-US" sz="1400" dirty="0" err="1"/>
              <a:t>dapat</a:t>
            </a:r>
            <a:r>
              <a:rPr lang="en-US" sz="1400" dirty="0"/>
              <a:t> </a:t>
            </a:r>
            <a:r>
              <a:rPr lang="en-US" sz="1400" dirty="0" err="1"/>
              <a:t>digabung</a:t>
            </a:r>
            <a:r>
              <a:rPr lang="en-US" sz="1400" dirty="0"/>
              <a:t> </a:t>
            </a:r>
            <a:r>
              <a:rPr lang="en-US" sz="1400" dirty="0" err="1"/>
              <a:t>menjadi</a:t>
            </a:r>
            <a:r>
              <a:rPr lang="en-US" sz="1400" dirty="0"/>
              <a:t>:</a:t>
            </a:r>
          </a:p>
        </p:txBody>
      </p:sp>
      <p:sp>
        <p:nvSpPr>
          <p:cNvPr id="5" name="Rectangle 4"/>
          <p:cNvSpPr/>
          <p:nvPr/>
        </p:nvSpPr>
        <p:spPr>
          <a:xfrm>
            <a:off x="609600" y="5305961"/>
            <a:ext cx="8153400" cy="1323439"/>
          </a:xfrm>
          <a:prstGeom prst="rect">
            <a:avLst/>
          </a:prstGeom>
        </p:spPr>
        <p:txBody>
          <a:bodyPr wrap="square">
            <a:spAutoFit/>
          </a:bodyPr>
          <a:lstStyle/>
          <a:p>
            <a:r>
              <a:rPr lang="en-US" sz="1400" dirty="0" err="1">
                <a:latin typeface="Myriad Pro" pitchFamily="34" charset="0"/>
              </a:rPr>
              <a:t>Selisih</a:t>
            </a:r>
            <a:r>
              <a:rPr lang="en-US" sz="1400" dirty="0">
                <a:latin typeface="Myriad Pro" pitchFamily="34" charset="0"/>
              </a:rPr>
              <a:t> Rp170.000 </a:t>
            </a:r>
            <a:r>
              <a:rPr lang="en-US" sz="1400" dirty="0" err="1">
                <a:latin typeface="Myriad Pro" pitchFamily="34" charset="0"/>
              </a:rPr>
              <a:t>diakui</a:t>
            </a:r>
            <a:r>
              <a:rPr lang="en-US" sz="1400" dirty="0">
                <a:latin typeface="Myriad Pro" pitchFamily="34" charset="0"/>
              </a:rPr>
              <a:t> </a:t>
            </a:r>
            <a:r>
              <a:rPr lang="en-US" sz="1400" dirty="0" err="1">
                <a:latin typeface="Myriad Pro" pitchFamily="34" charset="0"/>
              </a:rPr>
              <a:t>sebesar</a:t>
            </a:r>
            <a:r>
              <a:rPr lang="en-US" sz="1400" dirty="0">
                <a:latin typeface="Myriad Pro" pitchFamily="34" charset="0"/>
              </a:rPr>
              <a:t> 80% </a:t>
            </a:r>
            <a:r>
              <a:rPr lang="en-US" sz="1400" dirty="0" err="1">
                <a:latin typeface="Myriad Pro" pitchFamily="34" charset="0"/>
              </a:rPr>
              <a:t>oleh</a:t>
            </a:r>
            <a:r>
              <a:rPr lang="en-US" sz="1400" dirty="0">
                <a:latin typeface="Myriad Pro" pitchFamily="34" charset="0"/>
              </a:rPr>
              <a:t> 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dengan</a:t>
            </a:r>
            <a:r>
              <a:rPr lang="en-US" sz="1400" dirty="0">
                <a:latin typeface="Myriad Pro" pitchFamily="34" charset="0"/>
              </a:rPr>
              <a:t> </a:t>
            </a:r>
            <a:r>
              <a:rPr lang="en-US" sz="1400" dirty="0" err="1">
                <a:latin typeface="Myriad Pro" pitchFamily="34" charset="0"/>
              </a:rPr>
              <a:t>membuat</a:t>
            </a:r>
            <a:r>
              <a:rPr lang="en-US" sz="1400" dirty="0">
                <a:latin typeface="Myriad Pro" pitchFamily="34" charset="0"/>
              </a:rPr>
              <a:t> </a:t>
            </a:r>
            <a:r>
              <a:rPr lang="en-US" sz="1400" dirty="0" err="1">
                <a:latin typeface="Myriad Pro" pitchFamily="34" charset="0"/>
              </a:rPr>
              <a:t>jurnal</a:t>
            </a:r>
            <a:r>
              <a:rPr lang="en-US" sz="1400" dirty="0">
                <a:latin typeface="Myriad Pro" pitchFamily="34" charset="0"/>
              </a:rPr>
              <a:t> </a:t>
            </a:r>
            <a:r>
              <a:rPr lang="en-US" sz="1400" dirty="0" err="1">
                <a:latin typeface="Myriad Pro" pitchFamily="34" charset="0"/>
              </a:rPr>
              <a:t>sebagai</a:t>
            </a:r>
            <a:r>
              <a:rPr lang="en-US" sz="1400" dirty="0">
                <a:latin typeface="Myriad Pro" pitchFamily="34" charset="0"/>
              </a:rPr>
              <a:t> </a:t>
            </a:r>
            <a:r>
              <a:rPr lang="en-US" sz="1400" dirty="0" err="1">
                <a:latin typeface="Myriad Pro" pitchFamily="34" charset="0"/>
              </a:rPr>
              <a:t>berikut</a:t>
            </a:r>
            <a:r>
              <a:rPr lang="en-US" sz="1400" dirty="0">
                <a:latin typeface="Myriad Pro" pitchFamily="34" charset="0"/>
              </a:rPr>
              <a:t>.</a:t>
            </a:r>
          </a:p>
          <a:p>
            <a:endParaRPr lang="en-US" sz="600" dirty="0">
              <a:latin typeface="Myriad Pro" pitchFamily="34" charset="0"/>
            </a:endParaRPr>
          </a:p>
          <a:p>
            <a:pPr marL="628650"/>
            <a:r>
              <a:rPr lang="en-US" sz="1400" u="sng" dirty="0">
                <a:latin typeface="Myriad Pro" pitchFamily="34" charset="0"/>
              </a:rPr>
              <a:t>31 </a:t>
            </a:r>
            <a:r>
              <a:rPr lang="en-US" sz="1400" u="sng" dirty="0" err="1">
                <a:latin typeface="Myriad Pro" pitchFamily="34" charset="0"/>
              </a:rPr>
              <a:t>Desember</a:t>
            </a:r>
            <a:r>
              <a:rPr lang="en-US" sz="1400" u="sng" dirty="0">
                <a:latin typeface="Myriad Pro" pitchFamily="34" charset="0"/>
              </a:rPr>
              <a:t> 2021</a:t>
            </a:r>
            <a:r>
              <a:rPr lang="en-US" sz="1400" dirty="0">
                <a:latin typeface="Myriad Pro" pitchFamily="34" charset="0"/>
              </a:rPr>
              <a:t>	</a:t>
            </a:r>
          </a:p>
          <a:p>
            <a:pPr marL="628650"/>
            <a:r>
              <a:rPr lang="en-US" sz="1400" dirty="0" err="1">
                <a:latin typeface="Myriad Pro" pitchFamily="34" charset="0"/>
              </a:rPr>
              <a:t>Investasi</a:t>
            </a:r>
            <a:r>
              <a:rPr lang="en-US" sz="1400" dirty="0">
                <a:latin typeface="Myriad Pro" pitchFamily="34" charset="0"/>
              </a:rPr>
              <a:t> </a:t>
            </a:r>
            <a:r>
              <a:rPr lang="en-US" sz="1400" dirty="0" err="1">
                <a:latin typeface="Myriad Pro" pitchFamily="34" charset="0"/>
              </a:rPr>
              <a:t>pada</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Rp136.000 	</a:t>
            </a:r>
          </a:p>
          <a:p>
            <a:pPr marL="628650"/>
            <a:r>
              <a:rPr lang="en-US" sz="1400" dirty="0">
                <a:latin typeface="Myriad Pro" pitchFamily="34" charset="0"/>
              </a:rPr>
              <a:t>	</a:t>
            </a:r>
            <a:r>
              <a:rPr lang="en-US" sz="1400" dirty="0" err="1">
                <a:latin typeface="Myriad Pro" pitchFamily="34" charset="0"/>
              </a:rPr>
              <a:t>Penghasilan</a:t>
            </a:r>
            <a:r>
              <a:rPr lang="en-US" sz="1400" dirty="0">
                <a:latin typeface="Myriad Pro" pitchFamily="34" charset="0"/>
              </a:rPr>
              <a:t> </a:t>
            </a:r>
            <a:r>
              <a:rPr lang="en-US" sz="1400" dirty="0" err="1">
                <a:latin typeface="Myriad Pro" pitchFamily="34" charset="0"/>
              </a:rPr>
              <a:t>Komprehensif</a:t>
            </a:r>
            <a:r>
              <a:rPr lang="en-US" sz="1400" dirty="0">
                <a:latin typeface="Myriad Pro" pitchFamily="34" charset="0"/>
              </a:rPr>
              <a:t> Lain		Rp136.000	</a:t>
            </a:r>
          </a:p>
          <a:p>
            <a:pPr marL="628650"/>
            <a:r>
              <a:rPr lang="sv-SE" sz="1400" i="1" dirty="0">
                <a:latin typeface="Myriad Pro" pitchFamily="34" charset="0"/>
              </a:rPr>
              <a:t>Mencatat pengakuan selisih penjabaran atas PT Anak (80% × Rp170.000)</a:t>
            </a:r>
            <a:r>
              <a:rPr lang="sv-SE" i="1" dirty="0"/>
              <a:t>	</a:t>
            </a:r>
          </a:p>
        </p:txBody>
      </p:sp>
      <p:pic>
        <p:nvPicPr>
          <p:cNvPr id="6" name="Picture 5">
            <a:extLst>
              <a:ext uri="{FF2B5EF4-FFF2-40B4-BE49-F238E27FC236}">
                <a16:creationId xmlns:a16="http://schemas.microsoft.com/office/drawing/2014/main" id="{07EDC675-42A0-4DDA-B6AD-F241891BA140}"/>
              </a:ext>
            </a:extLst>
          </p:cNvPr>
          <p:cNvPicPr>
            <a:picLocks noChangeAspect="1"/>
          </p:cNvPicPr>
          <p:nvPr/>
        </p:nvPicPr>
        <p:blipFill>
          <a:blip r:embed="rId2"/>
          <a:stretch>
            <a:fillRect/>
          </a:stretch>
        </p:blipFill>
        <p:spPr>
          <a:xfrm>
            <a:off x="1371600" y="3876675"/>
            <a:ext cx="6400800" cy="10763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3352800"/>
          </a:xfrm>
        </p:spPr>
        <p:txBody>
          <a:bodyPr>
            <a:normAutofit fontScale="92500" lnSpcReduction="20000"/>
          </a:bodyPr>
          <a:lstStyle/>
          <a:p>
            <a:pPr algn="just">
              <a:buNone/>
            </a:pPr>
            <a:r>
              <a:rPr lang="en-US" sz="1400" dirty="0"/>
              <a:t>	</a:t>
            </a:r>
            <a:r>
              <a:rPr lang="en-US" sz="1500" dirty="0"/>
              <a:t>Nilai yang </a:t>
            </a:r>
            <a:r>
              <a:rPr lang="en-US" sz="1500" dirty="0" err="1"/>
              <a:t>diakui</a:t>
            </a:r>
            <a:r>
              <a:rPr lang="en-US" sz="1500" dirty="0"/>
              <a:t> </a:t>
            </a:r>
            <a:r>
              <a:rPr lang="en-US" sz="1500" dirty="0" err="1"/>
              <a:t>bukan</a:t>
            </a:r>
            <a:r>
              <a:rPr lang="en-US" sz="1500" dirty="0"/>
              <a:t> 80% </a:t>
            </a:r>
            <a:r>
              <a:rPr lang="en-US" sz="1500" dirty="0" err="1"/>
              <a:t>dari</a:t>
            </a:r>
            <a:r>
              <a:rPr lang="en-US" sz="1500" dirty="0"/>
              <a:t> </a:t>
            </a:r>
            <a:r>
              <a:rPr lang="en-US" sz="1500" dirty="0" err="1"/>
              <a:t>kenaikan</a:t>
            </a:r>
            <a:r>
              <a:rPr lang="en-US" sz="1500" dirty="0"/>
              <a:t>/</a:t>
            </a:r>
            <a:r>
              <a:rPr lang="en-US" sz="1500" dirty="0" err="1"/>
              <a:t>penurunan</a:t>
            </a:r>
            <a:r>
              <a:rPr lang="en-US" sz="1500" dirty="0"/>
              <a:t> </a:t>
            </a:r>
            <a:r>
              <a:rPr lang="en-US" sz="1500" dirty="0" err="1"/>
              <a:t>selisih</a:t>
            </a:r>
            <a:r>
              <a:rPr lang="en-US" sz="1500" dirty="0"/>
              <a:t> </a:t>
            </a:r>
            <a:r>
              <a:rPr lang="en-US" sz="1500" dirty="0" err="1"/>
              <a:t>penjabaran</a:t>
            </a:r>
            <a:r>
              <a:rPr lang="en-US" sz="1500" dirty="0"/>
              <a:t> </a:t>
            </a:r>
            <a:r>
              <a:rPr lang="en-US" sz="1500" dirty="0" err="1"/>
              <a:t>dari</a:t>
            </a:r>
            <a:r>
              <a:rPr lang="en-US" sz="1500" dirty="0"/>
              <a:t> </a:t>
            </a:r>
            <a:r>
              <a:rPr lang="en-US" sz="1500" dirty="0" err="1"/>
              <a:t>periode</a:t>
            </a:r>
            <a:r>
              <a:rPr lang="en-US" sz="1500" dirty="0"/>
              <a:t> </a:t>
            </a:r>
            <a:r>
              <a:rPr lang="en-US" sz="1500" dirty="0" err="1"/>
              <a:t>sebelumnya</a:t>
            </a:r>
            <a:r>
              <a:rPr lang="en-US" sz="1500" dirty="0"/>
              <a:t> </a:t>
            </a:r>
            <a:r>
              <a:rPr lang="en-US" sz="1500" dirty="0" err="1"/>
              <a:t>karena</a:t>
            </a:r>
            <a:r>
              <a:rPr lang="en-US" sz="1500" dirty="0"/>
              <a:t> </a:t>
            </a:r>
            <a:r>
              <a:rPr lang="en-US" sz="1500" dirty="0" err="1"/>
              <a:t>perhitungan</a:t>
            </a:r>
            <a:r>
              <a:rPr lang="en-US" sz="1500" dirty="0"/>
              <a:t> di </a:t>
            </a:r>
            <a:r>
              <a:rPr lang="en-US" sz="1500" dirty="0" err="1"/>
              <a:t>atas</a:t>
            </a:r>
            <a:r>
              <a:rPr lang="en-US" sz="1500" dirty="0"/>
              <a:t> </a:t>
            </a:r>
            <a:r>
              <a:rPr lang="en-US" sz="1500" dirty="0" err="1"/>
              <a:t>sudah</a:t>
            </a:r>
            <a:r>
              <a:rPr lang="en-US" sz="1500" dirty="0"/>
              <a:t> </a:t>
            </a:r>
            <a:r>
              <a:rPr lang="en-US" sz="1500" dirty="0" err="1"/>
              <a:t>dimulai</a:t>
            </a:r>
            <a:r>
              <a:rPr lang="en-US" sz="1500" dirty="0"/>
              <a:t> </a:t>
            </a:r>
            <a:r>
              <a:rPr lang="en-US" sz="1500" dirty="0" err="1"/>
              <a:t>dari</a:t>
            </a:r>
            <a:r>
              <a:rPr lang="en-US" sz="1500" dirty="0"/>
              <a:t> </a:t>
            </a:r>
            <a:r>
              <a:rPr lang="en-US" sz="1500" dirty="0" err="1"/>
              <a:t>kurs</a:t>
            </a:r>
            <a:r>
              <a:rPr lang="en-US" sz="1500" dirty="0"/>
              <a:t> </a:t>
            </a:r>
            <a:r>
              <a:rPr lang="en-US" sz="1500" dirty="0" err="1"/>
              <a:t>penutup</a:t>
            </a:r>
            <a:r>
              <a:rPr lang="en-US" sz="1500" dirty="0"/>
              <a:t> 2020 yang </a:t>
            </a:r>
            <a:r>
              <a:rPr lang="en-US" sz="1500" dirty="0" err="1"/>
              <a:t>menjadi</a:t>
            </a:r>
            <a:r>
              <a:rPr lang="en-US" sz="1500" dirty="0"/>
              <a:t> </a:t>
            </a:r>
            <a:r>
              <a:rPr lang="en-US" sz="1500" dirty="0" err="1"/>
              <a:t>kurs</a:t>
            </a:r>
            <a:r>
              <a:rPr lang="en-US" sz="1500" dirty="0"/>
              <a:t> </a:t>
            </a:r>
            <a:r>
              <a:rPr lang="en-US" sz="1500" dirty="0" err="1"/>
              <a:t>awal</a:t>
            </a:r>
            <a:r>
              <a:rPr lang="en-US" sz="1500" dirty="0"/>
              <a:t> 2021. Jika pada </a:t>
            </a:r>
            <a:r>
              <a:rPr lang="en-US" sz="1500" dirty="0" err="1"/>
              <a:t>perhitungan</a:t>
            </a:r>
            <a:r>
              <a:rPr lang="en-US" sz="1500" dirty="0"/>
              <a:t> di </a:t>
            </a:r>
            <a:r>
              <a:rPr lang="en-US" sz="1500" dirty="0" err="1"/>
              <a:t>atas</a:t>
            </a:r>
            <a:r>
              <a:rPr lang="en-US" sz="1500" dirty="0"/>
              <a:t> </a:t>
            </a:r>
            <a:r>
              <a:rPr lang="en-US" sz="1500" dirty="0" err="1"/>
              <a:t>kurs</a:t>
            </a:r>
            <a:r>
              <a:rPr lang="en-US" sz="1500" dirty="0"/>
              <a:t> </a:t>
            </a:r>
            <a:r>
              <a:rPr lang="en-US" sz="1500" dirty="0" err="1"/>
              <a:t>awal</a:t>
            </a:r>
            <a:r>
              <a:rPr lang="en-US" sz="1500" dirty="0"/>
              <a:t> </a:t>
            </a:r>
            <a:r>
              <a:rPr lang="en-US" sz="1500" dirty="0" err="1"/>
              <a:t>tahun</a:t>
            </a:r>
            <a:r>
              <a:rPr lang="en-US" sz="1500" dirty="0"/>
              <a:t> 2021 </a:t>
            </a:r>
            <a:r>
              <a:rPr lang="en-US" sz="1500" dirty="0" err="1"/>
              <a:t>masih</a:t>
            </a:r>
            <a:r>
              <a:rPr lang="en-US" sz="1500" dirty="0"/>
              <a:t> </a:t>
            </a:r>
            <a:r>
              <a:rPr lang="en-US" sz="1500" dirty="0" err="1"/>
              <a:t>menggunakan</a:t>
            </a:r>
            <a:r>
              <a:rPr lang="en-US" sz="1500" dirty="0"/>
              <a:t> </a:t>
            </a:r>
            <a:r>
              <a:rPr lang="en-US" sz="1500" dirty="0" err="1"/>
              <a:t>kurs</a:t>
            </a:r>
            <a:r>
              <a:rPr lang="en-US" sz="1500" dirty="0"/>
              <a:t> </a:t>
            </a:r>
            <a:r>
              <a:rPr lang="en-US" sz="1500" dirty="0" err="1"/>
              <a:t>akuisisi</a:t>
            </a:r>
            <a:r>
              <a:rPr lang="en-US" sz="1500" dirty="0"/>
              <a:t> (2 </a:t>
            </a:r>
            <a:r>
              <a:rPr lang="en-US" sz="1500" dirty="0" err="1"/>
              <a:t>Januari</a:t>
            </a:r>
            <a:r>
              <a:rPr lang="en-US" sz="1500" dirty="0"/>
              <a:t> 2020), </a:t>
            </a:r>
            <a:r>
              <a:rPr lang="en-US" sz="1500" dirty="0" err="1"/>
              <a:t>maka</a:t>
            </a:r>
            <a:r>
              <a:rPr lang="en-US" sz="1500" dirty="0"/>
              <a:t> yang </a:t>
            </a:r>
            <a:r>
              <a:rPr lang="en-US" sz="1500" dirty="0" err="1"/>
              <a:t>diakui</a:t>
            </a:r>
            <a:r>
              <a:rPr lang="en-US" sz="1500" dirty="0"/>
              <a:t> oleh PT </a:t>
            </a:r>
            <a:r>
              <a:rPr lang="en-US" sz="1500" dirty="0" err="1"/>
              <a:t>Induk</a:t>
            </a:r>
            <a:r>
              <a:rPr lang="en-US" sz="1500" dirty="0"/>
              <a:t> </a:t>
            </a:r>
            <a:r>
              <a:rPr lang="en-US" sz="1500" dirty="0" err="1"/>
              <a:t>adalah</a:t>
            </a:r>
            <a:r>
              <a:rPr lang="en-US" sz="1500" dirty="0"/>
              <a:t> 80% </a:t>
            </a:r>
            <a:r>
              <a:rPr lang="en-US" sz="1500" dirty="0" err="1"/>
              <a:t>dari</a:t>
            </a:r>
            <a:r>
              <a:rPr lang="en-US" sz="1500" dirty="0"/>
              <a:t> </a:t>
            </a:r>
            <a:r>
              <a:rPr lang="en-US" sz="1500" dirty="0" err="1"/>
              <a:t>kenaikan</a:t>
            </a:r>
            <a:r>
              <a:rPr lang="en-US" sz="1500" dirty="0"/>
              <a:t>/</a:t>
            </a:r>
            <a:r>
              <a:rPr lang="en-US" sz="1500" dirty="0" err="1"/>
              <a:t>penurunan</a:t>
            </a:r>
            <a:r>
              <a:rPr lang="en-US" sz="1500" dirty="0"/>
              <a:t> </a:t>
            </a:r>
            <a:r>
              <a:rPr lang="en-US" sz="1500" dirty="0" err="1"/>
              <a:t>selisih</a:t>
            </a:r>
            <a:r>
              <a:rPr lang="en-US" sz="1500" dirty="0"/>
              <a:t> </a:t>
            </a:r>
            <a:r>
              <a:rPr lang="en-US" sz="1500" dirty="0" err="1"/>
              <a:t>penjabaran</a:t>
            </a:r>
            <a:r>
              <a:rPr lang="en-US" sz="1500" dirty="0"/>
              <a:t> </a:t>
            </a:r>
            <a:r>
              <a:rPr lang="en-US" sz="1500" dirty="0" err="1"/>
              <a:t>dari</a:t>
            </a:r>
            <a:r>
              <a:rPr lang="en-US" sz="1500" dirty="0"/>
              <a:t> </a:t>
            </a:r>
            <a:r>
              <a:rPr lang="en-US" sz="1500" dirty="0" err="1"/>
              <a:t>periode</a:t>
            </a:r>
            <a:r>
              <a:rPr lang="en-US" sz="1500" dirty="0"/>
              <a:t> </a:t>
            </a:r>
            <a:r>
              <a:rPr lang="en-US" sz="1500" dirty="0" err="1"/>
              <a:t>sebelumnya</a:t>
            </a:r>
            <a:r>
              <a:rPr lang="en-US" sz="1500" dirty="0"/>
              <a:t>.</a:t>
            </a:r>
          </a:p>
          <a:p>
            <a:pPr algn="just">
              <a:buNone/>
            </a:pPr>
            <a:r>
              <a:rPr lang="en-US" sz="1500" dirty="0"/>
              <a:t>	</a:t>
            </a:r>
            <a:r>
              <a:rPr lang="en-US" sz="1500" dirty="0" err="1"/>
              <a:t>Penurunan</a:t>
            </a:r>
            <a:r>
              <a:rPr lang="en-US" sz="1500" dirty="0"/>
              <a:t> </a:t>
            </a:r>
            <a:r>
              <a:rPr lang="en-US" sz="1500" dirty="0" err="1"/>
              <a:t>nilai</a:t>
            </a:r>
            <a:r>
              <a:rPr lang="en-US" sz="1500" dirty="0"/>
              <a:t> </a:t>
            </a:r>
            <a:r>
              <a:rPr lang="en-US" sz="1500" dirty="0" err="1"/>
              <a:t>atas</a:t>
            </a:r>
            <a:r>
              <a:rPr lang="en-US" sz="1500" dirty="0"/>
              <a:t> </a:t>
            </a:r>
            <a:r>
              <a:rPr lang="en-US" sz="1500" i="1" dirty="0"/>
              <a:t>goodwill </a:t>
            </a:r>
            <a:r>
              <a:rPr lang="en-US" sz="1500" dirty="0" err="1"/>
              <a:t>pada</a:t>
            </a:r>
            <a:r>
              <a:rPr lang="en-US" sz="1500" dirty="0"/>
              <a:t> </a:t>
            </a:r>
            <a:r>
              <a:rPr lang="en-US" sz="1500" dirty="0" err="1"/>
              <a:t>perhitungan</a:t>
            </a:r>
            <a:r>
              <a:rPr lang="en-US" sz="1500" dirty="0"/>
              <a:t> </a:t>
            </a:r>
            <a:r>
              <a:rPr lang="en-US" sz="1500" dirty="0" err="1"/>
              <a:t>di</a:t>
            </a:r>
            <a:r>
              <a:rPr lang="en-US" sz="1500" dirty="0"/>
              <a:t> </a:t>
            </a:r>
            <a:r>
              <a:rPr lang="en-US" sz="1500" dirty="0" err="1"/>
              <a:t>atas</a:t>
            </a:r>
            <a:r>
              <a:rPr lang="en-US" sz="1500" dirty="0"/>
              <a:t> </a:t>
            </a:r>
            <a:r>
              <a:rPr lang="en-US" sz="1500" dirty="0" err="1"/>
              <a:t>menggunakan</a:t>
            </a:r>
            <a:r>
              <a:rPr lang="en-US" sz="1500" dirty="0"/>
              <a:t> </a:t>
            </a:r>
            <a:r>
              <a:rPr lang="en-US" sz="1500" dirty="0" err="1"/>
              <a:t>kurs</a:t>
            </a:r>
            <a:r>
              <a:rPr lang="en-US" sz="1500" dirty="0"/>
              <a:t> rata-rata </a:t>
            </a:r>
            <a:r>
              <a:rPr lang="en-US" sz="1500" dirty="0" err="1"/>
              <a:t>karena</a:t>
            </a:r>
            <a:r>
              <a:rPr lang="en-US" sz="1500" dirty="0"/>
              <a:t> </a:t>
            </a:r>
            <a:r>
              <a:rPr lang="en-US" sz="1500" dirty="0" err="1"/>
              <a:t>diakui</a:t>
            </a:r>
            <a:r>
              <a:rPr lang="en-US" sz="1500" dirty="0"/>
              <a:t> </a:t>
            </a:r>
            <a:r>
              <a:rPr lang="en-US" sz="1500" dirty="0" err="1"/>
              <a:t>di</a:t>
            </a:r>
            <a:r>
              <a:rPr lang="en-US" sz="1500" dirty="0"/>
              <a:t> </a:t>
            </a:r>
            <a:r>
              <a:rPr lang="en-US" sz="1500" dirty="0" err="1"/>
              <a:t>laba</a:t>
            </a:r>
            <a:r>
              <a:rPr lang="en-US" sz="1500" dirty="0"/>
              <a:t> </a:t>
            </a:r>
            <a:r>
              <a:rPr lang="en-US" sz="1500" dirty="0" err="1"/>
              <a:t>rugi</a:t>
            </a:r>
            <a:r>
              <a:rPr lang="en-US" sz="1500" dirty="0"/>
              <a:t>. </a:t>
            </a:r>
            <a:r>
              <a:rPr lang="en-US" sz="1500" dirty="0" err="1"/>
              <a:t>Penurunan</a:t>
            </a:r>
            <a:r>
              <a:rPr lang="en-US" sz="1500" dirty="0"/>
              <a:t> </a:t>
            </a:r>
            <a:r>
              <a:rPr lang="en-US" sz="1500" dirty="0" err="1"/>
              <a:t>nilai</a:t>
            </a:r>
            <a:r>
              <a:rPr lang="en-US" sz="1500" dirty="0"/>
              <a:t> </a:t>
            </a:r>
            <a:r>
              <a:rPr lang="en-US" sz="1500" dirty="0" err="1"/>
              <a:t>tersebut</a:t>
            </a:r>
            <a:r>
              <a:rPr lang="en-US" sz="1500" dirty="0"/>
              <a:t> </a:t>
            </a:r>
            <a:r>
              <a:rPr lang="en-US" sz="1500" dirty="0" err="1"/>
              <a:t>diakui</a:t>
            </a:r>
            <a:r>
              <a:rPr lang="en-US" sz="1500" dirty="0"/>
              <a:t> </a:t>
            </a:r>
            <a:r>
              <a:rPr lang="en-US" sz="1500" dirty="0" err="1"/>
              <a:t>oleh</a:t>
            </a:r>
            <a:r>
              <a:rPr lang="en-US" sz="1500" dirty="0"/>
              <a:t> PT </a:t>
            </a:r>
            <a:r>
              <a:rPr lang="en-US" sz="1500" dirty="0" err="1"/>
              <a:t>Induk</a:t>
            </a:r>
            <a:r>
              <a:rPr lang="en-US" sz="1500" dirty="0"/>
              <a:t> </a:t>
            </a:r>
            <a:r>
              <a:rPr lang="en-US" sz="1500" dirty="0" err="1"/>
              <a:t>dengan</a:t>
            </a:r>
            <a:r>
              <a:rPr lang="en-US" sz="1500" dirty="0"/>
              <a:t> </a:t>
            </a:r>
            <a:r>
              <a:rPr lang="en-US" sz="1500" dirty="0" err="1"/>
              <a:t>menjurnal</a:t>
            </a:r>
            <a:r>
              <a:rPr lang="en-US" sz="1500" dirty="0"/>
              <a:t> </a:t>
            </a:r>
            <a:r>
              <a:rPr lang="en-US" sz="1500" dirty="0" err="1"/>
              <a:t>sebagai</a:t>
            </a:r>
            <a:r>
              <a:rPr lang="en-US" sz="1500" dirty="0"/>
              <a:t> </a:t>
            </a:r>
            <a:r>
              <a:rPr lang="en-US" sz="1500" dirty="0" err="1"/>
              <a:t>berikut</a:t>
            </a:r>
            <a:r>
              <a:rPr lang="en-US" sz="1500" dirty="0"/>
              <a:t>.</a:t>
            </a:r>
          </a:p>
          <a:p>
            <a:pPr>
              <a:buNone/>
            </a:pPr>
            <a:endParaRPr lang="en-US" sz="1500" dirty="0"/>
          </a:p>
          <a:p>
            <a:pPr marL="623888" indent="4763">
              <a:spcBef>
                <a:spcPts val="0"/>
              </a:spcBef>
              <a:buNone/>
            </a:pPr>
            <a:r>
              <a:rPr lang="en-US" sz="1500" u="sng" dirty="0"/>
              <a:t>31 </a:t>
            </a:r>
            <a:r>
              <a:rPr lang="en-US" sz="1500" u="sng" dirty="0" err="1"/>
              <a:t>Desember</a:t>
            </a:r>
            <a:r>
              <a:rPr lang="en-US" sz="1500" u="sng" dirty="0"/>
              <a:t> 2021</a:t>
            </a:r>
            <a:r>
              <a:rPr lang="en-US" sz="1500" dirty="0"/>
              <a:t>	</a:t>
            </a:r>
          </a:p>
          <a:p>
            <a:pPr marL="623888" indent="4763">
              <a:spcBef>
                <a:spcPts val="0"/>
              </a:spcBef>
              <a:buNone/>
            </a:pPr>
            <a:r>
              <a:rPr lang="es-ES" sz="1500" dirty="0" err="1"/>
              <a:t>Bagian</a:t>
            </a:r>
            <a:r>
              <a:rPr lang="es-ES" sz="1500" dirty="0"/>
              <a:t> </a:t>
            </a:r>
            <a:r>
              <a:rPr lang="es-ES" sz="1500" dirty="0" err="1"/>
              <a:t>Laba</a:t>
            </a:r>
            <a:r>
              <a:rPr lang="es-ES" sz="1500" dirty="0"/>
              <a:t> atas PT </a:t>
            </a:r>
            <a:r>
              <a:rPr lang="es-ES" sz="1500" dirty="0" err="1"/>
              <a:t>Anak</a:t>
            </a:r>
            <a:r>
              <a:rPr lang="es-ES" sz="1500" dirty="0"/>
              <a:t>		Rp8.096.000 	</a:t>
            </a:r>
          </a:p>
          <a:p>
            <a:pPr marL="623888" indent="4763">
              <a:spcBef>
                <a:spcPts val="0"/>
              </a:spcBef>
              <a:buNone/>
            </a:pPr>
            <a:r>
              <a:rPr lang="en-US" sz="1500" dirty="0"/>
              <a:t>	</a:t>
            </a:r>
            <a:r>
              <a:rPr lang="en-US" sz="1500" dirty="0" err="1"/>
              <a:t>Investasi</a:t>
            </a:r>
            <a:r>
              <a:rPr lang="en-US" sz="1500" dirty="0"/>
              <a:t> </a:t>
            </a:r>
            <a:r>
              <a:rPr lang="en-US" sz="1500" dirty="0" err="1"/>
              <a:t>pada</a:t>
            </a:r>
            <a:r>
              <a:rPr lang="en-US" sz="1500" dirty="0"/>
              <a:t> PT </a:t>
            </a:r>
            <a:r>
              <a:rPr lang="en-US" sz="1500" dirty="0" err="1"/>
              <a:t>Anak</a:t>
            </a:r>
            <a:r>
              <a:rPr lang="en-US" sz="1500" dirty="0"/>
              <a:t>			    Rp8.096.000	</a:t>
            </a:r>
          </a:p>
          <a:p>
            <a:pPr marL="623888" indent="4763">
              <a:spcBef>
                <a:spcPts val="0"/>
              </a:spcBef>
              <a:buNone/>
            </a:pPr>
            <a:r>
              <a:rPr lang="en-US" sz="1500" i="1" dirty="0" err="1"/>
              <a:t>Mencatat</a:t>
            </a:r>
            <a:r>
              <a:rPr lang="en-US" sz="1500" i="1" dirty="0"/>
              <a:t> </a:t>
            </a:r>
            <a:r>
              <a:rPr lang="en-US" sz="1500" i="1" dirty="0" err="1"/>
              <a:t>pengakuan</a:t>
            </a:r>
            <a:r>
              <a:rPr lang="en-US" sz="1500" i="1" dirty="0"/>
              <a:t> </a:t>
            </a:r>
            <a:r>
              <a:rPr lang="en-US" sz="1500" i="1" dirty="0" err="1"/>
              <a:t>penurunan</a:t>
            </a:r>
            <a:r>
              <a:rPr lang="en-US" sz="1500" i="1" dirty="0"/>
              <a:t> </a:t>
            </a:r>
            <a:r>
              <a:rPr lang="en-US" sz="1500" i="1" dirty="0" err="1"/>
              <a:t>nilai</a:t>
            </a:r>
            <a:r>
              <a:rPr lang="en-US" sz="1500" i="1" dirty="0"/>
              <a:t>  goodwill (80% × Rp10.120.000)</a:t>
            </a:r>
          </a:p>
          <a:p>
            <a:pPr marL="623888" indent="4763">
              <a:spcBef>
                <a:spcPts val="0"/>
              </a:spcBef>
              <a:buNone/>
            </a:pPr>
            <a:endParaRPr lang="en-US" sz="600" i="1" dirty="0"/>
          </a:p>
          <a:p>
            <a:pPr marL="338138" indent="4763" algn="just">
              <a:spcBef>
                <a:spcPts val="0"/>
              </a:spcBef>
              <a:buNone/>
            </a:pP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Berdasarkan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serangkaian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jurnal</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dicatat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oleh PT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Induk</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di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diperoleh</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saldo</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Investasi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PT Anak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akhir</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tahun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2021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senilai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Rp644.640.000, Bagian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Laba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PT Anak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senilai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Rp56.672.000, dan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Penghasilan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Komprehensif</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Lain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senilai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Rp11.368.000,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seperti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dapat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dilihat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kertas</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kerja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konsolidasian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kolom</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Induk</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Tabel</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10.11.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Ketiga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dieliminasi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jurnal</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eliminasi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berikut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US" sz="1300" i="1" dirty="0"/>
              <a:t>	</a:t>
            </a:r>
          </a:p>
          <a:p>
            <a:pPr algn="just">
              <a:buNone/>
            </a:pPr>
            <a:endParaRPr lang="en-US" sz="1400" dirty="0"/>
          </a:p>
        </p:txBody>
      </p:sp>
      <p:pic>
        <p:nvPicPr>
          <p:cNvPr id="5" name="Picture 4">
            <a:extLst>
              <a:ext uri="{FF2B5EF4-FFF2-40B4-BE49-F238E27FC236}">
                <a16:creationId xmlns:a16="http://schemas.microsoft.com/office/drawing/2014/main" id="{92B18B70-B99F-4B5C-95F8-859660CBC21D}"/>
              </a:ext>
            </a:extLst>
          </p:cNvPr>
          <p:cNvPicPr>
            <a:picLocks noChangeAspect="1"/>
          </p:cNvPicPr>
          <p:nvPr/>
        </p:nvPicPr>
        <p:blipFill>
          <a:blip r:embed="rId2"/>
          <a:stretch>
            <a:fillRect/>
          </a:stretch>
        </p:blipFill>
        <p:spPr>
          <a:xfrm>
            <a:off x="1366837" y="5067300"/>
            <a:ext cx="6410325" cy="1714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2209800"/>
          </a:xfrm>
        </p:spPr>
        <p:txBody>
          <a:bodyPr>
            <a:normAutofit/>
          </a:bodyPr>
          <a:lstStyle/>
          <a:p>
            <a:pPr>
              <a:buNone/>
            </a:pPr>
            <a:r>
              <a:rPr lang="en-US" sz="1400" dirty="0"/>
              <a:t>	</a:t>
            </a:r>
            <a:r>
              <a:rPr lang="en-US" sz="1400" dirty="0" err="1"/>
              <a:t>Berdasarkan</a:t>
            </a:r>
            <a:r>
              <a:rPr lang="en-US" sz="1400" dirty="0"/>
              <a:t> </a:t>
            </a:r>
            <a:r>
              <a:rPr lang="en-US" sz="1400" dirty="0" err="1"/>
              <a:t>Tabel</a:t>
            </a:r>
            <a:r>
              <a:rPr lang="en-US" sz="1400" dirty="0"/>
              <a:t> 10.9 </a:t>
            </a:r>
            <a:r>
              <a:rPr lang="en-US" sz="1400" dirty="0" err="1"/>
              <a:t>diperoleh</a:t>
            </a:r>
            <a:r>
              <a:rPr lang="en-US" sz="1400" dirty="0"/>
              <a:t> </a:t>
            </a:r>
            <a:r>
              <a:rPr lang="en-US" sz="1400" dirty="0" err="1"/>
              <a:t>jurnal</a:t>
            </a:r>
            <a:r>
              <a:rPr lang="en-US" sz="1400" dirty="0"/>
              <a:t> </a:t>
            </a:r>
            <a:r>
              <a:rPr lang="en-US" sz="1400" dirty="0" err="1"/>
              <a:t>eliminasi</a:t>
            </a:r>
            <a:r>
              <a:rPr lang="en-US" sz="1400" dirty="0"/>
              <a:t> </a:t>
            </a:r>
            <a:r>
              <a:rPr lang="en-US" sz="1400" dirty="0" err="1"/>
              <a:t>sebagai</a:t>
            </a:r>
            <a:r>
              <a:rPr lang="en-US" sz="1400" dirty="0"/>
              <a:t> </a:t>
            </a:r>
            <a:r>
              <a:rPr lang="en-US" sz="1400" dirty="0" err="1"/>
              <a:t>berikut</a:t>
            </a:r>
            <a:r>
              <a:rPr lang="en-US" sz="1400" dirty="0"/>
              <a:t>.</a:t>
            </a:r>
          </a:p>
          <a:p>
            <a:pPr>
              <a:buNone/>
            </a:pPr>
            <a:endParaRPr lang="en-US" sz="600" dirty="0"/>
          </a:p>
          <a:p>
            <a:pPr marL="623888" indent="4763">
              <a:spcBef>
                <a:spcPts val="0"/>
              </a:spcBef>
              <a:buNone/>
            </a:pPr>
            <a:r>
              <a:rPr lang="en-US" sz="1400" dirty="0" err="1"/>
              <a:t>Saham</a:t>
            </a:r>
            <a:r>
              <a:rPr lang="en-US" sz="1400" dirty="0"/>
              <a:t> </a:t>
            </a:r>
            <a:r>
              <a:rPr lang="en-US" sz="1400" dirty="0" err="1"/>
              <a:t>Biasa</a:t>
            </a:r>
            <a:r>
              <a:rPr lang="en-US" sz="1400" dirty="0"/>
              <a:t> 			Rp500.000.000 	</a:t>
            </a:r>
          </a:p>
          <a:p>
            <a:pPr marL="623888" indent="4763">
              <a:spcBef>
                <a:spcPts val="0"/>
              </a:spcBef>
              <a:buNone/>
            </a:pPr>
            <a:r>
              <a:rPr lang="en-US" sz="1400" dirty="0" err="1"/>
              <a:t>Saldo</a:t>
            </a:r>
            <a:r>
              <a:rPr lang="en-US" sz="1400" dirty="0"/>
              <a:t> </a:t>
            </a:r>
            <a:r>
              <a:rPr lang="en-US" sz="1400" dirty="0" err="1"/>
              <a:t>Laba</a:t>
            </a:r>
            <a:r>
              <a:rPr lang="en-US" sz="1400" dirty="0"/>
              <a:t> 			     220.350.000 	</a:t>
            </a:r>
          </a:p>
          <a:p>
            <a:pPr marL="623888" indent="4763">
              <a:spcBef>
                <a:spcPts val="0"/>
              </a:spcBef>
              <a:buNone/>
            </a:pPr>
            <a:r>
              <a:rPr lang="es-ES" sz="1400" dirty="0" err="1"/>
              <a:t>Bagian</a:t>
            </a:r>
            <a:r>
              <a:rPr lang="es-ES" sz="1400" dirty="0"/>
              <a:t> </a:t>
            </a:r>
            <a:r>
              <a:rPr lang="es-ES" sz="1400" dirty="0" err="1"/>
              <a:t>Laba</a:t>
            </a:r>
            <a:r>
              <a:rPr lang="es-ES" sz="1400" dirty="0"/>
              <a:t> atas PT </a:t>
            </a:r>
            <a:r>
              <a:rPr lang="es-ES" sz="1400" dirty="0" err="1"/>
              <a:t>Anak</a:t>
            </a:r>
            <a:r>
              <a:rPr lang="es-ES" sz="1400" dirty="0"/>
              <a:t> 		       64.768.000 	</a:t>
            </a:r>
          </a:p>
          <a:p>
            <a:pPr marL="623888" indent="4763">
              <a:spcBef>
                <a:spcPts val="0"/>
              </a:spcBef>
              <a:buNone/>
            </a:pPr>
            <a:r>
              <a:rPr lang="en-US" sz="1400" dirty="0" err="1"/>
              <a:t>Bagian</a:t>
            </a:r>
            <a:r>
              <a:rPr lang="en-US" sz="1400" dirty="0"/>
              <a:t> </a:t>
            </a:r>
            <a:r>
              <a:rPr lang="en-US" sz="1400" dirty="0" err="1"/>
              <a:t>Laba</a:t>
            </a:r>
            <a:r>
              <a:rPr lang="en-US" sz="1400" dirty="0"/>
              <a:t> </a:t>
            </a:r>
            <a:r>
              <a:rPr lang="en-US" sz="1400" dirty="0" err="1"/>
              <a:t>Kepentingan</a:t>
            </a:r>
            <a:r>
              <a:rPr lang="en-US" sz="1400" dirty="0"/>
              <a:t> </a:t>
            </a:r>
            <a:r>
              <a:rPr lang="en-US" sz="1400" dirty="0" err="1"/>
              <a:t>Nonpengendali</a:t>
            </a:r>
            <a:r>
              <a:rPr lang="en-US" sz="1400" dirty="0"/>
              <a:t> 	         Rp16.192.000 	</a:t>
            </a:r>
          </a:p>
          <a:p>
            <a:pPr marL="623888" indent="4763">
              <a:spcBef>
                <a:spcPts val="0"/>
              </a:spcBef>
              <a:buNone/>
            </a:pPr>
            <a:r>
              <a:rPr lang="en-US" sz="1400" dirty="0"/>
              <a:t>	</a:t>
            </a:r>
            <a:r>
              <a:rPr lang="en-US" sz="1400" dirty="0" err="1"/>
              <a:t>Dividen</a:t>
            </a:r>
            <a:r>
              <a:rPr lang="en-US" sz="1400" dirty="0"/>
              <a:t> </a:t>
            </a:r>
            <a:r>
              <a:rPr lang="en-US" sz="1400" dirty="0" err="1"/>
              <a:t>Diumumkan</a:t>
            </a:r>
            <a:r>
              <a:rPr lang="en-US" sz="1400" dirty="0"/>
              <a:t> (</a:t>
            </a:r>
            <a:r>
              <a:rPr lang="en-US" sz="1400" dirty="0" err="1"/>
              <a:t>pasca</a:t>
            </a:r>
            <a:r>
              <a:rPr lang="en-US" sz="1400" dirty="0"/>
              <a:t>) 		               50.350.000 	</a:t>
            </a:r>
          </a:p>
          <a:p>
            <a:pPr marL="623888" indent="4763">
              <a:spcBef>
                <a:spcPts val="0"/>
              </a:spcBef>
              <a:buNone/>
            </a:pPr>
            <a:r>
              <a:rPr lang="en-US" sz="1400" dirty="0"/>
              <a:t>	</a:t>
            </a:r>
            <a:r>
              <a:rPr lang="en-US" sz="1400" dirty="0" err="1"/>
              <a:t>Investasi</a:t>
            </a:r>
            <a:r>
              <a:rPr lang="en-US" sz="1400" dirty="0"/>
              <a:t> </a:t>
            </a:r>
            <a:r>
              <a:rPr lang="en-US" sz="1400" dirty="0" err="1"/>
              <a:t>pada</a:t>
            </a:r>
            <a:r>
              <a:rPr lang="en-US" sz="1400" dirty="0"/>
              <a:t> PT </a:t>
            </a:r>
            <a:r>
              <a:rPr lang="en-US" sz="1400" dirty="0" err="1"/>
              <a:t>Anak</a:t>
            </a:r>
            <a:r>
              <a:rPr lang="en-US" sz="1400" dirty="0"/>
              <a:t> 			            600.768.000 	</a:t>
            </a:r>
          </a:p>
          <a:p>
            <a:pPr marL="623888" indent="4763">
              <a:spcBef>
                <a:spcPts val="0"/>
              </a:spcBef>
              <a:buNone/>
            </a:pPr>
            <a:r>
              <a:rPr lang="en-US" sz="1400" dirty="0"/>
              <a:t>	</a:t>
            </a:r>
            <a:r>
              <a:rPr lang="en-US" sz="1400" dirty="0" err="1"/>
              <a:t>Kepentingan</a:t>
            </a:r>
            <a:r>
              <a:rPr lang="en-US" sz="1400" dirty="0"/>
              <a:t> </a:t>
            </a:r>
            <a:r>
              <a:rPr lang="en-US" sz="1400" dirty="0" err="1"/>
              <a:t>Nonpengendali</a:t>
            </a:r>
            <a:r>
              <a:rPr lang="en-US" sz="1400" dirty="0"/>
              <a:t> 		            150.192.000 	</a:t>
            </a:r>
          </a:p>
          <a:p>
            <a:pPr marL="623888" indent="4763">
              <a:spcBef>
                <a:spcPts val="0"/>
              </a:spcBef>
              <a:buNone/>
            </a:pPr>
            <a:r>
              <a:rPr lang="en-US" sz="1400" i="1" dirty="0"/>
              <a:t>(</a:t>
            </a:r>
            <a:r>
              <a:rPr lang="en-US" sz="1400" i="1" dirty="0" err="1"/>
              <a:t>Mengeliminasi</a:t>
            </a:r>
            <a:r>
              <a:rPr lang="en-US" sz="1400" i="1" dirty="0"/>
              <a:t> </a:t>
            </a:r>
            <a:r>
              <a:rPr lang="en-US" sz="1400" i="1" dirty="0" err="1"/>
              <a:t>investasi</a:t>
            </a:r>
            <a:r>
              <a:rPr lang="en-US" sz="1400" i="1" dirty="0"/>
              <a:t>  </a:t>
            </a:r>
            <a:r>
              <a:rPr lang="en-US" sz="1400" i="1" dirty="0" err="1"/>
              <a:t>dan</a:t>
            </a:r>
            <a:r>
              <a:rPr lang="en-US" sz="1400" i="1" dirty="0"/>
              <a:t> </a:t>
            </a:r>
            <a:r>
              <a:rPr lang="en-US" sz="1400" i="1" dirty="0" err="1"/>
              <a:t>ekuitas</a:t>
            </a:r>
            <a:r>
              <a:rPr lang="en-US" sz="1400" i="1" dirty="0"/>
              <a:t> </a:t>
            </a:r>
            <a:r>
              <a:rPr lang="en-US" sz="1400" i="1" dirty="0" err="1"/>
              <a:t>pada</a:t>
            </a:r>
            <a:r>
              <a:rPr lang="en-US" sz="1400" i="1" dirty="0"/>
              <a:t> PT </a:t>
            </a:r>
            <a:r>
              <a:rPr lang="en-US" sz="1400" i="1" dirty="0" err="1"/>
              <a:t>Anak</a:t>
            </a:r>
            <a:r>
              <a:rPr lang="en-US" sz="1400" i="1" dirty="0"/>
              <a:t>.)	</a:t>
            </a:r>
          </a:p>
          <a:p>
            <a:endParaRPr lang="en-US" sz="1400" dirty="0"/>
          </a:p>
        </p:txBody>
      </p:sp>
      <p:pic>
        <p:nvPicPr>
          <p:cNvPr id="5" name="Picture 4">
            <a:extLst>
              <a:ext uri="{FF2B5EF4-FFF2-40B4-BE49-F238E27FC236}">
                <a16:creationId xmlns:a16="http://schemas.microsoft.com/office/drawing/2014/main" id="{48AF89B8-E662-4CD9-8F00-E635A4861FE8}"/>
              </a:ext>
            </a:extLst>
          </p:cNvPr>
          <p:cNvPicPr>
            <a:picLocks noChangeAspect="1"/>
          </p:cNvPicPr>
          <p:nvPr/>
        </p:nvPicPr>
        <p:blipFill>
          <a:blip r:embed="rId2"/>
          <a:stretch>
            <a:fillRect/>
          </a:stretch>
        </p:blipFill>
        <p:spPr>
          <a:xfrm>
            <a:off x="1143000" y="4191000"/>
            <a:ext cx="6496050" cy="16192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marL="628650" indent="0">
              <a:spcBef>
                <a:spcPts val="0"/>
              </a:spcBef>
              <a:buNone/>
            </a:pPr>
            <a:r>
              <a:rPr lang="en-US" sz="1400" i="1" dirty="0"/>
              <a:t>Goodwill			</a:t>
            </a:r>
            <a:r>
              <a:rPr lang="en-US" sz="1400" dirty="0"/>
              <a:t>Rp40.630.000	</a:t>
            </a:r>
          </a:p>
          <a:p>
            <a:pPr marL="628650" indent="0">
              <a:spcBef>
                <a:spcPts val="0"/>
              </a:spcBef>
              <a:buNone/>
            </a:pPr>
            <a:r>
              <a:rPr lang="en-US" sz="1400" dirty="0" err="1"/>
              <a:t>Beban</a:t>
            </a:r>
            <a:r>
              <a:rPr lang="en-US" sz="1400" dirty="0"/>
              <a:t> </a:t>
            </a:r>
            <a:r>
              <a:rPr lang="en-US" sz="1400" dirty="0" err="1"/>
              <a:t>Operasi</a:t>
            </a:r>
            <a:r>
              <a:rPr lang="en-US" sz="1400" dirty="0"/>
              <a:t>			     10.120.000 	</a:t>
            </a:r>
          </a:p>
          <a:p>
            <a:pPr marL="628650" indent="0">
              <a:spcBef>
                <a:spcPts val="0"/>
              </a:spcBef>
              <a:buNone/>
            </a:pPr>
            <a:r>
              <a:rPr lang="es-ES" sz="1400" dirty="0"/>
              <a:t>	</a:t>
            </a:r>
            <a:r>
              <a:rPr lang="es-ES" sz="1400" dirty="0" err="1"/>
              <a:t>Bagian</a:t>
            </a:r>
            <a:r>
              <a:rPr lang="es-ES" sz="1400" dirty="0"/>
              <a:t> </a:t>
            </a:r>
            <a:r>
              <a:rPr lang="es-ES" sz="1400" dirty="0" err="1"/>
              <a:t>Laba</a:t>
            </a:r>
            <a:r>
              <a:rPr lang="es-ES" sz="1400" dirty="0"/>
              <a:t> atas PT </a:t>
            </a:r>
            <a:r>
              <a:rPr lang="es-ES" sz="1400" dirty="0" err="1"/>
              <a:t>Anak</a:t>
            </a:r>
            <a:r>
              <a:rPr lang="es-ES" sz="1400" dirty="0"/>
              <a:t>		     Rp8.096.000 	</a:t>
            </a:r>
          </a:p>
          <a:p>
            <a:pPr marL="628650" indent="0">
              <a:spcBef>
                <a:spcPts val="0"/>
              </a:spcBef>
              <a:buNone/>
            </a:pPr>
            <a:r>
              <a:rPr lang="en-US" sz="1400" dirty="0"/>
              <a:t>	</a:t>
            </a:r>
            <a:r>
              <a:rPr lang="en-US" sz="1400" dirty="0" err="1"/>
              <a:t>Bagian</a:t>
            </a:r>
            <a:r>
              <a:rPr lang="en-US" sz="1400" dirty="0"/>
              <a:t> </a:t>
            </a:r>
            <a:r>
              <a:rPr lang="en-US" sz="1400" dirty="0" err="1"/>
              <a:t>Laba</a:t>
            </a:r>
            <a:r>
              <a:rPr lang="en-US" sz="1400" dirty="0"/>
              <a:t> </a:t>
            </a:r>
            <a:r>
              <a:rPr lang="en-US" sz="1400" dirty="0" err="1"/>
              <a:t>Kepentingan</a:t>
            </a:r>
            <a:r>
              <a:rPr lang="en-US" sz="1400" dirty="0"/>
              <a:t> </a:t>
            </a:r>
            <a:r>
              <a:rPr lang="en-US" sz="1400" dirty="0" err="1"/>
              <a:t>Nonpengendali</a:t>
            </a:r>
            <a:r>
              <a:rPr lang="en-US" sz="1400" dirty="0"/>
              <a:t>	          2.024.000 	</a:t>
            </a:r>
          </a:p>
          <a:p>
            <a:pPr marL="628650" indent="0">
              <a:spcBef>
                <a:spcPts val="0"/>
              </a:spcBef>
              <a:buNone/>
            </a:pPr>
            <a:r>
              <a:rPr lang="en-US" sz="1400" dirty="0"/>
              <a:t>	</a:t>
            </a:r>
            <a:r>
              <a:rPr lang="en-US" sz="1400" dirty="0" err="1"/>
              <a:t>Investasi</a:t>
            </a:r>
            <a:r>
              <a:rPr lang="en-US" sz="1400" dirty="0"/>
              <a:t> </a:t>
            </a:r>
            <a:r>
              <a:rPr lang="en-US" sz="1400" dirty="0" err="1"/>
              <a:t>pada</a:t>
            </a:r>
            <a:r>
              <a:rPr lang="en-US" sz="1400" dirty="0"/>
              <a:t> PT </a:t>
            </a:r>
            <a:r>
              <a:rPr lang="en-US" sz="1400" dirty="0" err="1"/>
              <a:t>Anak</a:t>
            </a:r>
            <a:r>
              <a:rPr lang="en-US" sz="1400" dirty="0"/>
              <a:t>			        32.504.000 	</a:t>
            </a:r>
          </a:p>
          <a:p>
            <a:pPr marL="628650" indent="0">
              <a:spcBef>
                <a:spcPts val="0"/>
              </a:spcBef>
              <a:buNone/>
            </a:pPr>
            <a:r>
              <a:rPr lang="en-US" sz="1400" dirty="0"/>
              <a:t>	</a:t>
            </a:r>
            <a:r>
              <a:rPr lang="en-US" sz="1400" dirty="0" err="1"/>
              <a:t>Kepentingan</a:t>
            </a:r>
            <a:r>
              <a:rPr lang="en-US" sz="1400" dirty="0"/>
              <a:t> </a:t>
            </a:r>
            <a:r>
              <a:rPr lang="en-US" sz="1400" dirty="0" err="1"/>
              <a:t>Nonpengendali</a:t>
            </a:r>
            <a:r>
              <a:rPr lang="en-US" sz="1400" dirty="0"/>
              <a:t>		          8.126.000	</a:t>
            </a:r>
          </a:p>
          <a:p>
            <a:pPr marL="628650" indent="0">
              <a:spcBef>
                <a:spcPts val="0"/>
              </a:spcBef>
              <a:buNone/>
            </a:pPr>
            <a:r>
              <a:rPr lang="en-US" sz="1400" i="1" dirty="0"/>
              <a:t>(</a:t>
            </a:r>
            <a:r>
              <a:rPr lang="en-US" sz="1400" i="1" dirty="0" err="1"/>
              <a:t>Mengeliminasi</a:t>
            </a:r>
            <a:r>
              <a:rPr lang="en-US" sz="1400" i="1" dirty="0"/>
              <a:t> </a:t>
            </a:r>
            <a:r>
              <a:rPr lang="en-US" sz="1400" i="1" dirty="0" err="1"/>
              <a:t>investasi</a:t>
            </a:r>
            <a:r>
              <a:rPr lang="en-US" sz="1400" i="1" dirty="0"/>
              <a:t> </a:t>
            </a:r>
            <a:r>
              <a:rPr lang="en-US" sz="1400" i="1" dirty="0" err="1"/>
              <a:t>dan</a:t>
            </a:r>
            <a:r>
              <a:rPr lang="en-US" sz="1400" i="1" dirty="0"/>
              <a:t> </a:t>
            </a:r>
            <a:r>
              <a:rPr lang="en-US" sz="1400" i="1" dirty="0" err="1"/>
              <a:t>pengakuan</a:t>
            </a:r>
            <a:r>
              <a:rPr lang="en-US" sz="1400" i="1" dirty="0"/>
              <a:t> goodwill </a:t>
            </a:r>
            <a:r>
              <a:rPr lang="en-US" sz="1400" i="1" dirty="0" err="1"/>
              <a:t>berikut</a:t>
            </a:r>
            <a:r>
              <a:rPr lang="en-US" sz="1400" i="1" dirty="0"/>
              <a:t> </a:t>
            </a:r>
            <a:r>
              <a:rPr lang="en-US" sz="1400" i="1" dirty="0" err="1"/>
              <a:t>penurunan</a:t>
            </a:r>
            <a:r>
              <a:rPr lang="en-US" sz="1400" i="1" dirty="0"/>
              <a:t> </a:t>
            </a:r>
            <a:r>
              <a:rPr lang="en-US" sz="1400" i="1" dirty="0" err="1"/>
              <a:t>nilainya</a:t>
            </a:r>
            <a:r>
              <a:rPr lang="en-US" sz="1400" i="1" dirty="0"/>
              <a:t>.)</a:t>
            </a:r>
          </a:p>
          <a:p>
            <a:pPr algn="just">
              <a:buNone/>
            </a:pPr>
            <a:r>
              <a:rPr lang="en-US" sz="1400" dirty="0"/>
              <a:t>	</a:t>
            </a:r>
            <a:r>
              <a:rPr lang="en-US" sz="1400" dirty="0" err="1"/>
              <a:t>Selain</a:t>
            </a:r>
            <a:r>
              <a:rPr lang="en-US" sz="1400" dirty="0"/>
              <a:t> </a:t>
            </a:r>
            <a:r>
              <a:rPr lang="en-US" sz="1400" dirty="0" err="1"/>
              <a:t>itu</a:t>
            </a:r>
            <a:r>
              <a:rPr lang="en-US" sz="1400" dirty="0"/>
              <a:t>, </a:t>
            </a:r>
            <a:r>
              <a:rPr lang="en-US" sz="1400" dirty="0" err="1"/>
              <a:t>penghasilan</a:t>
            </a:r>
            <a:r>
              <a:rPr lang="en-US" sz="1400" dirty="0"/>
              <a:t> </a:t>
            </a:r>
            <a:r>
              <a:rPr lang="en-US" sz="1400" dirty="0" err="1"/>
              <a:t>komprehensif</a:t>
            </a:r>
            <a:r>
              <a:rPr lang="en-US" sz="1400" dirty="0"/>
              <a:t> lain yang </a:t>
            </a:r>
            <a:r>
              <a:rPr lang="en-US" sz="1400" dirty="0" err="1"/>
              <a:t>dalam</a:t>
            </a:r>
            <a:r>
              <a:rPr lang="en-US" sz="1400" dirty="0"/>
              <a:t> </a:t>
            </a:r>
            <a:r>
              <a:rPr lang="en-US" sz="1400" dirty="0" err="1"/>
              <a:t>laporan</a:t>
            </a:r>
            <a:r>
              <a:rPr lang="en-US" sz="1400" dirty="0"/>
              <a:t> </a:t>
            </a:r>
            <a:r>
              <a:rPr lang="en-US" sz="1400" dirty="0" err="1"/>
              <a:t>keuangan</a:t>
            </a:r>
            <a:r>
              <a:rPr lang="en-US" sz="1400" dirty="0"/>
              <a:t> PT </a:t>
            </a:r>
            <a:r>
              <a:rPr lang="en-US" sz="1400" dirty="0" err="1"/>
              <a:t>Anak</a:t>
            </a:r>
            <a:r>
              <a:rPr lang="en-US" sz="1400" dirty="0"/>
              <a:t> </a:t>
            </a:r>
            <a:r>
              <a:rPr lang="en-US" sz="1400" dirty="0" err="1"/>
              <a:t>dieliminasi</a:t>
            </a:r>
            <a:r>
              <a:rPr lang="en-US" sz="1400" dirty="0"/>
              <a:t> </a:t>
            </a:r>
            <a:r>
              <a:rPr lang="en-US" sz="1400" dirty="0" err="1"/>
              <a:t>dan</a:t>
            </a:r>
            <a:r>
              <a:rPr lang="en-US" sz="1400" dirty="0"/>
              <a:t> </a:t>
            </a:r>
            <a:r>
              <a:rPr lang="en-US" sz="1400" dirty="0" err="1"/>
              <a:t>dialokasikan</a:t>
            </a:r>
            <a:r>
              <a:rPr lang="en-US" sz="1400" dirty="0"/>
              <a:t> </a:t>
            </a:r>
            <a:r>
              <a:rPr lang="en-US" sz="1400" dirty="0" err="1"/>
              <a:t>antara</a:t>
            </a:r>
            <a:r>
              <a:rPr lang="en-US" sz="1400" dirty="0"/>
              <a:t> PT </a:t>
            </a:r>
            <a:r>
              <a:rPr lang="en-US" sz="1400" dirty="0" err="1"/>
              <a:t>Induk</a:t>
            </a:r>
            <a:r>
              <a:rPr lang="en-US" sz="1400" dirty="0"/>
              <a:t> </a:t>
            </a:r>
            <a:r>
              <a:rPr lang="en-US" sz="1400" dirty="0" err="1"/>
              <a:t>dan</a:t>
            </a:r>
            <a:r>
              <a:rPr lang="en-US" sz="1400" dirty="0"/>
              <a:t> </a:t>
            </a:r>
            <a:r>
              <a:rPr lang="en-US" sz="1400" dirty="0" err="1"/>
              <a:t>kepentingan</a:t>
            </a:r>
            <a:r>
              <a:rPr lang="en-US" sz="1400" dirty="0"/>
              <a:t> </a:t>
            </a:r>
            <a:r>
              <a:rPr lang="en-US" sz="1400" dirty="0" err="1"/>
              <a:t>nonpengendali</a:t>
            </a:r>
            <a:r>
              <a:rPr lang="en-US" sz="1400" dirty="0"/>
              <a:t> </a:t>
            </a:r>
            <a:r>
              <a:rPr lang="en-US" sz="1400" dirty="0" err="1"/>
              <a:t>dengan</a:t>
            </a:r>
            <a:r>
              <a:rPr lang="en-US" sz="1400" dirty="0"/>
              <a:t> </a:t>
            </a:r>
            <a:r>
              <a:rPr lang="en-US" sz="1400" dirty="0" err="1"/>
              <a:t>jurnal</a:t>
            </a:r>
            <a:r>
              <a:rPr lang="en-US" sz="1400" dirty="0"/>
              <a:t>:</a:t>
            </a:r>
          </a:p>
          <a:p>
            <a:pPr>
              <a:buNone/>
            </a:pPr>
            <a:endParaRPr lang="en-US" sz="600" dirty="0"/>
          </a:p>
          <a:p>
            <a:pPr marL="623888" indent="4763">
              <a:spcBef>
                <a:spcPts val="0"/>
              </a:spcBef>
              <a:buNone/>
            </a:pPr>
            <a:r>
              <a:rPr lang="fi-FI" sz="1400" dirty="0"/>
              <a:t>Penghasilan Komprehensif Lain 	Rp14.040.000 	</a:t>
            </a:r>
          </a:p>
          <a:p>
            <a:pPr marL="623888" indent="4763">
              <a:spcBef>
                <a:spcPts val="0"/>
              </a:spcBef>
              <a:buNone/>
            </a:pPr>
            <a:r>
              <a:rPr lang="en-US" sz="1400" dirty="0"/>
              <a:t>	</a:t>
            </a:r>
            <a:r>
              <a:rPr lang="en-US" sz="1400" dirty="0" err="1"/>
              <a:t>Investasi</a:t>
            </a:r>
            <a:r>
              <a:rPr lang="en-US" sz="1400" dirty="0"/>
              <a:t> </a:t>
            </a:r>
            <a:r>
              <a:rPr lang="en-US" sz="1400" dirty="0" err="1"/>
              <a:t>pada</a:t>
            </a:r>
            <a:r>
              <a:rPr lang="en-US" sz="1400" dirty="0"/>
              <a:t> PT </a:t>
            </a:r>
            <a:r>
              <a:rPr lang="en-US" sz="1400" dirty="0" err="1"/>
              <a:t>Anak</a:t>
            </a:r>
            <a:r>
              <a:rPr lang="en-US" sz="1400" dirty="0"/>
              <a:t> 			     Rp11.232.000 	</a:t>
            </a:r>
          </a:p>
          <a:p>
            <a:pPr marL="623888" indent="4763">
              <a:spcBef>
                <a:spcPts val="0"/>
              </a:spcBef>
              <a:buNone/>
            </a:pPr>
            <a:r>
              <a:rPr lang="en-US" sz="1400" dirty="0"/>
              <a:t>	</a:t>
            </a:r>
            <a:r>
              <a:rPr lang="en-US" sz="1400" dirty="0" err="1"/>
              <a:t>Kepentingan</a:t>
            </a:r>
            <a:r>
              <a:rPr lang="en-US" sz="1400" dirty="0"/>
              <a:t> </a:t>
            </a:r>
            <a:r>
              <a:rPr lang="en-US" sz="1400" dirty="0" err="1"/>
              <a:t>Nonpengendali</a:t>
            </a:r>
            <a:r>
              <a:rPr lang="en-US" sz="1400" dirty="0"/>
              <a:t> 		            2.808.000 	</a:t>
            </a:r>
          </a:p>
          <a:p>
            <a:pPr marL="623888" indent="4763">
              <a:spcBef>
                <a:spcPts val="0"/>
              </a:spcBef>
              <a:buNone/>
            </a:pPr>
            <a:r>
              <a:rPr lang="fi-FI" sz="1400" i="1" dirty="0"/>
              <a:t>(Mengeliminasi penghasilan komprehensif lain terkait translasi.)</a:t>
            </a:r>
          </a:p>
          <a:p>
            <a:pPr>
              <a:buNone/>
            </a:pPr>
            <a:endParaRPr lang="en-US" sz="600" dirty="0"/>
          </a:p>
          <a:p>
            <a:pPr marL="623888" indent="4763">
              <a:spcBef>
                <a:spcPts val="0"/>
              </a:spcBef>
              <a:buNone/>
            </a:pPr>
            <a:r>
              <a:rPr lang="en-US" sz="1400" i="1" dirty="0"/>
              <a:t>Goodwill 			</a:t>
            </a:r>
            <a:r>
              <a:rPr lang="en-US" sz="1400" dirty="0"/>
              <a:t>Rp170.000 </a:t>
            </a:r>
            <a:r>
              <a:rPr lang="en-US" sz="1400" i="1" dirty="0"/>
              <a:t>	</a:t>
            </a:r>
          </a:p>
          <a:p>
            <a:pPr marL="623888" indent="4763">
              <a:spcBef>
                <a:spcPts val="0"/>
              </a:spcBef>
              <a:buNone/>
            </a:pPr>
            <a:r>
              <a:rPr lang="en-US" sz="1400" dirty="0"/>
              <a:t>	</a:t>
            </a:r>
            <a:r>
              <a:rPr lang="en-US" sz="1400" dirty="0" err="1"/>
              <a:t>Investasi</a:t>
            </a:r>
            <a:r>
              <a:rPr lang="en-US" sz="1400" dirty="0"/>
              <a:t> </a:t>
            </a:r>
            <a:r>
              <a:rPr lang="en-US" sz="1400" dirty="0" err="1"/>
              <a:t>pada</a:t>
            </a:r>
            <a:r>
              <a:rPr lang="en-US" sz="1400" dirty="0"/>
              <a:t> PT </a:t>
            </a:r>
            <a:r>
              <a:rPr lang="en-US" sz="1400" dirty="0" err="1"/>
              <a:t>Anak</a:t>
            </a:r>
            <a:r>
              <a:rPr lang="en-US" sz="1400" dirty="0"/>
              <a:t> 			     Rp136.000 	</a:t>
            </a:r>
          </a:p>
          <a:p>
            <a:pPr marL="623888" indent="4763">
              <a:spcBef>
                <a:spcPts val="0"/>
              </a:spcBef>
              <a:buNone/>
            </a:pPr>
            <a:r>
              <a:rPr lang="en-US" sz="1400" dirty="0"/>
              <a:t>	</a:t>
            </a:r>
            <a:r>
              <a:rPr lang="en-US" sz="1400" dirty="0" err="1"/>
              <a:t>Kepentingan</a:t>
            </a:r>
            <a:r>
              <a:rPr lang="en-US" sz="1400" dirty="0"/>
              <a:t> </a:t>
            </a:r>
            <a:r>
              <a:rPr lang="en-US" sz="1400" dirty="0" err="1"/>
              <a:t>Nonpengendali</a:t>
            </a:r>
            <a:r>
              <a:rPr lang="en-US" sz="1400" dirty="0"/>
              <a:t> 		            34.000 	</a:t>
            </a:r>
          </a:p>
          <a:p>
            <a:pPr marL="623888" indent="4763">
              <a:spcBef>
                <a:spcPts val="0"/>
              </a:spcBef>
              <a:buNone/>
            </a:pPr>
            <a:r>
              <a:rPr lang="sv-SE" sz="1400" i="1" dirty="0"/>
              <a:t>(Mengeliminasi investasi  dan pengakuan goodwill terkait translasi.)</a:t>
            </a:r>
          </a:p>
          <a:p>
            <a:pPr marL="623888" indent="4763">
              <a:spcBef>
                <a:spcPts val="0"/>
              </a:spcBef>
              <a:buNone/>
            </a:pPr>
            <a:endParaRPr lang="sv-SE" sz="600" i="1" dirty="0"/>
          </a:p>
          <a:p>
            <a:pPr marL="342900" indent="0" algn="just">
              <a:spcBef>
                <a:spcPts val="0"/>
              </a:spcBef>
              <a:buNone/>
            </a:pPr>
            <a:r>
              <a:rPr lang="en-US" sz="1400" dirty="0" err="1"/>
              <a:t>Selisih</a:t>
            </a:r>
            <a:r>
              <a:rPr lang="en-US" sz="1400" dirty="0"/>
              <a:t> </a:t>
            </a:r>
            <a:r>
              <a:rPr lang="en-US" sz="1400" dirty="0" err="1"/>
              <a:t>penjabaran</a:t>
            </a:r>
            <a:r>
              <a:rPr lang="en-US" sz="1400" dirty="0"/>
              <a:t> Rp170.000 </a:t>
            </a:r>
            <a:r>
              <a:rPr lang="en-US" sz="1400" dirty="0" err="1"/>
              <a:t>disesuaikan</a:t>
            </a:r>
            <a:r>
              <a:rPr lang="en-US" sz="1400" dirty="0"/>
              <a:t> </a:t>
            </a:r>
            <a:r>
              <a:rPr lang="en-US" sz="1400" dirty="0" err="1"/>
              <a:t>pada</a:t>
            </a:r>
            <a:r>
              <a:rPr lang="en-US" sz="1400" dirty="0"/>
              <a:t> </a:t>
            </a:r>
            <a:r>
              <a:rPr lang="en-US" sz="1400" dirty="0" err="1"/>
              <a:t>saldo</a:t>
            </a:r>
            <a:r>
              <a:rPr lang="en-US" sz="1400" dirty="0"/>
              <a:t> </a:t>
            </a:r>
            <a:r>
              <a:rPr lang="en-US" sz="1400" i="1" dirty="0"/>
              <a:t>goodwill </a:t>
            </a:r>
            <a:r>
              <a:rPr lang="en-US" sz="1400" dirty="0" err="1"/>
              <a:t>untuk</a:t>
            </a:r>
            <a:r>
              <a:rPr lang="en-US" sz="1400" dirty="0"/>
              <a:t> </a:t>
            </a:r>
            <a:r>
              <a:rPr lang="en-US" sz="1400" dirty="0" err="1"/>
              <a:t>mencerminkan</a:t>
            </a:r>
            <a:r>
              <a:rPr lang="en-US" sz="1400" dirty="0"/>
              <a:t> </a:t>
            </a:r>
            <a:r>
              <a:rPr lang="en-US" sz="1400" dirty="0" err="1"/>
              <a:t>saldo</a:t>
            </a:r>
            <a:r>
              <a:rPr lang="en-US" sz="1400" dirty="0"/>
              <a:t> </a:t>
            </a:r>
            <a:r>
              <a:rPr lang="en-US" sz="1400" dirty="0" err="1"/>
              <a:t>dengan</a:t>
            </a:r>
            <a:r>
              <a:rPr lang="en-US" sz="1400" dirty="0"/>
              <a:t> </a:t>
            </a:r>
            <a:r>
              <a:rPr lang="en-US" sz="1400" dirty="0" err="1"/>
              <a:t>kurs</a:t>
            </a:r>
            <a:r>
              <a:rPr lang="en-US" sz="1400" dirty="0"/>
              <a:t> </a:t>
            </a:r>
            <a:r>
              <a:rPr lang="en-US" sz="1400" dirty="0" err="1"/>
              <a:t>penutup</a:t>
            </a:r>
            <a:r>
              <a:rPr lang="en-US" sz="1400" dirty="0"/>
              <a:t>. </a:t>
            </a:r>
            <a:r>
              <a:rPr lang="en-US" sz="1400" dirty="0" err="1"/>
              <a:t>Berdasarkan</a:t>
            </a:r>
            <a:r>
              <a:rPr lang="en-US" sz="1400" dirty="0"/>
              <a:t> </a:t>
            </a:r>
            <a:r>
              <a:rPr lang="en-US" sz="1400" dirty="0" err="1"/>
              <a:t>jurnal</a:t>
            </a:r>
            <a:r>
              <a:rPr lang="en-US" sz="1400" dirty="0"/>
              <a:t> </a:t>
            </a:r>
            <a:r>
              <a:rPr lang="en-US" sz="1400" dirty="0" err="1"/>
              <a:t>eliminasi</a:t>
            </a:r>
            <a:r>
              <a:rPr lang="en-US" sz="1400" dirty="0"/>
              <a:t> yang </a:t>
            </a:r>
            <a:r>
              <a:rPr lang="en-US" sz="1400" dirty="0" err="1"/>
              <a:t>ada</a:t>
            </a:r>
            <a:r>
              <a:rPr lang="en-US" sz="1400" dirty="0"/>
              <a:t>, </a:t>
            </a:r>
            <a:r>
              <a:rPr lang="en-US" sz="1400" dirty="0" err="1"/>
              <a:t>selanjutnya</a:t>
            </a:r>
            <a:r>
              <a:rPr lang="en-US" sz="1400" dirty="0"/>
              <a:t> </a:t>
            </a:r>
            <a:r>
              <a:rPr lang="en-US" sz="1400" dirty="0" err="1"/>
              <a:t>dimasukkan</a:t>
            </a:r>
            <a:r>
              <a:rPr lang="en-US" sz="1400" dirty="0"/>
              <a:t> </a:t>
            </a:r>
            <a:r>
              <a:rPr lang="en-US" sz="1400" dirty="0" err="1"/>
              <a:t>ke</a:t>
            </a:r>
            <a:r>
              <a:rPr lang="en-US" sz="1400" dirty="0"/>
              <a:t> </a:t>
            </a:r>
            <a:r>
              <a:rPr lang="en-US" sz="1400" dirty="0" err="1"/>
              <a:t>dalam</a:t>
            </a:r>
            <a:r>
              <a:rPr lang="en-US" sz="1400" dirty="0"/>
              <a:t> </a:t>
            </a:r>
            <a:r>
              <a:rPr lang="en-US" sz="1400" dirty="0" err="1"/>
              <a:t>kertas</a:t>
            </a:r>
            <a:r>
              <a:rPr lang="en-US" sz="1400" dirty="0"/>
              <a:t> </a:t>
            </a:r>
            <a:r>
              <a:rPr lang="en-US" sz="1400" dirty="0" err="1"/>
              <a:t>kerja</a:t>
            </a:r>
            <a:r>
              <a:rPr lang="en-US" sz="1400" dirty="0"/>
              <a:t> </a:t>
            </a:r>
            <a:r>
              <a:rPr lang="en-US" sz="1400" dirty="0" err="1"/>
              <a:t>konsolidasian</a:t>
            </a:r>
            <a:r>
              <a:rPr lang="en-US" sz="1400" dirty="0"/>
              <a:t> </a:t>
            </a:r>
            <a:r>
              <a:rPr lang="en-US" sz="1400" dirty="0" err="1"/>
              <a:t>sebagai</a:t>
            </a:r>
            <a:r>
              <a:rPr lang="en-US" sz="1400" dirty="0"/>
              <a:t> </a:t>
            </a:r>
            <a:r>
              <a:rPr lang="en-US" sz="1400" dirty="0" err="1"/>
              <a:t>berikut</a:t>
            </a:r>
            <a:r>
              <a:rPr lang="en-US" sz="1400" dirty="0"/>
              <a:t>.</a:t>
            </a:r>
            <a:endParaRPr lang="fi-FI"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4E032326-028E-44C3-8ADE-7F07C7D35592}"/>
              </a:ext>
            </a:extLst>
          </p:cNvPr>
          <p:cNvPicPr>
            <a:picLocks noChangeAspect="1"/>
          </p:cNvPicPr>
          <p:nvPr/>
        </p:nvPicPr>
        <p:blipFill>
          <a:blip r:embed="rId2"/>
          <a:stretch>
            <a:fillRect/>
          </a:stretch>
        </p:blipFill>
        <p:spPr>
          <a:xfrm>
            <a:off x="1355635" y="1524000"/>
            <a:ext cx="4968966" cy="2005413"/>
          </a:xfrm>
          <a:prstGeom prst="rect">
            <a:avLst/>
          </a:prstGeom>
        </p:spPr>
      </p:pic>
      <p:pic>
        <p:nvPicPr>
          <p:cNvPr id="8" name="Picture 7">
            <a:extLst>
              <a:ext uri="{FF2B5EF4-FFF2-40B4-BE49-F238E27FC236}">
                <a16:creationId xmlns:a16="http://schemas.microsoft.com/office/drawing/2014/main" id="{8775BA51-F838-46FF-85D3-D18769200AF4}"/>
              </a:ext>
            </a:extLst>
          </p:cNvPr>
          <p:cNvPicPr>
            <a:picLocks noChangeAspect="1"/>
          </p:cNvPicPr>
          <p:nvPr/>
        </p:nvPicPr>
        <p:blipFill>
          <a:blip r:embed="rId3"/>
          <a:stretch>
            <a:fillRect/>
          </a:stretch>
        </p:blipFill>
        <p:spPr>
          <a:xfrm>
            <a:off x="1355634" y="3505200"/>
            <a:ext cx="4968966" cy="31242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Font typeface="Wingdings" pitchFamily="2" charset="2"/>
              <a:buChar char="q"/>
            </a:pPr>
            <a:r>
              <a:rPr lang="en-US" sz="1900" b="1" dirty="0" err="1"/>
              <a:t>Penyajian</a:t>
            </a:r>
            <a:r>
              <a:rPr lang="en-US" sz="1900" b="1" dirty="0"/>
              <a:t> </a:t>
            </a:r>
            <a:r>
              <a:rPr lang="en-US" sz="1900" b="1" dirty="0" err="1"/>
              <a:t>dan</a:t>
            </a:r>
            <a:r>
              <a:rPr lang="en-US" sz="1900" b="1" dirty="0"/>
              <a:t> </a:t>
            </a:r>
            <a:r>
              <a:rPr lang="en-US" sz="1900" b="1" dirty="0" err="1"/>
              <a:t>Pengungkapan</a:t>
            </a:r>
            <a:endParaRPr lang="en-US" sz="1900" b="1" dirty="0"/>
          </a:p>
          <a:p>
            <a:pPr algn="just">
              <a:buNone/>
            </a:pPr>
            <a:r>
              <a:rPr lang="en-US" sz="1400" dirty="0"/>
              <a:t>	</a:t>
            </a:r>
            <a:r>
              <a:rPr lang="en-US" sz="1400" dirty="0" err="1"/>
              <a:t>Penyajian</a:t>
            </a:r>
            <a:r>
              <a:rPr lang="en-US" sz="1400" dirty="0"/>
              <a:t> </a:t>
            </a:r>
            <a:r>
              <a:rPr lang="en-US" sz="1400" dirty="0" err="1"/>
              <a:t>laporan</a:t>
            </a:r>
            <a:r>
              <a:rPr lang="en-US" sz="1400" dirty="0"/>
              <a:t> </a:t>
            </a:r>
            <a:r>
              <a:rPr lang="en-US" sz="1400" dirty="0" err="1"/>
              <a:t>keuangan</a:t>
            </a:r>
            <a:r>
              <a:rPr lang="en-US" sz="1400" dirty="0"/>
              <a:t> </a:t>
            </a:r>
            <a:r>
              <a:rPr lang="en-US" sz="1400" dirty="0" err="1"/>
              <a:t>atas</a:t>
            </a:r>
            <a:r>
              <a:rPr lang="en-US" sz="1400" dirty="0"/>
              <a:t> </a:t>
            </a:r>
            <a:r>
              <a:rPr lang="en-US" sz="1400" dirty="0" err="1"/>
              <a:t>penjabaran</a:t>
            </a:r>
            <a:r>
              <a:rPr lang="en-US" sz="1400" dirty="0"/>
              <a:t> </a:t>
            </a:r>
            <a:r>
              <a:rPr lang="en-US" sz="1400" dirty="0" err="1"/>
              <a:t>laporan</a:t>
            </a:r>
            <a:r>
              <a:rPr lang="en-US" sz="1400" dirty="0"/>
              <a:t> </a:t>
            </a:r>
            <a:r>
              <a:rPr lang="en-US" sz="1400" dirty="0" err="1"/>
              <a:t>keuangan</a:t>
            </a:r>
            <a:r>
              <a:rPr lang="en-US" sz="1400" dirty="0"/>
              <a:t> </a:t>
            </a:r>
            <a:r>
              <a:rPr lang="en-US" sz="1400" dirty="0" err="1"/>
              <a:t>pada</a:t>
            </a:r>
            <a:r>
              <a:rPr lang="en-US" sz="1400" dirty="0"/>
              <a:t> </a:t>
            </a:r>
            <a:r>
              <a:rPr lang="en-US" sz="1400" dirty="0" err="1"/>
              <a:t>dasarnya</a:t>
            </a:r>
            <a:r>
              <a:rPr lang="en-US" sz="1400" dirty="0"/>
              <a:t> </a:t>
            </a:r>
            <a:r>
              <a:rPr lang="en-US" sz="1400" dirty="0" err="1"/>
              <a:t>sama</a:t>
            </a:r>
            <a:r>
              <a:rPr lang="en-US" sz="1400" dirty="0"/>
              <a:t> </a:t>
            </a:r>
            <a:r>
              <a:rPr lang="en-US" sz="1400" dirty="0" err="1"/>
              <a:t>dengan</a:t>
            </a:r>
            <a:r>
              <a:rPr lang="en-US" sz="1400" dirty="0"/>
              <a:t> </a:t>
            </a:r>
            <a:r>
              <a:rPr lang="en-US" sz="1400" dirty="0" err="1"/>
              <a:t>penyajian</a:t>
            </a:r>
            <a:r>
              <a:rPr lang="en-US" sz="1400" dirty="0"/>
              <a:t> </a:t>
            </a:r>
            <a:r>
              <a:rPr lang="en-US" sz="1400" dirty="0" err="1"/>
              <a:t>laporan</a:t>
            </a:r>
            <a:r>
              <a:rPr lang="en-US" sz="1400" dirty="0"/>
              <a:t> </a:t>
            </a:r>
            <a:r>
              <a:rPr lang="en-US" sz="1400" dirty="0" err="1"/>
              <a:t>keuangan</a:t>
            </a:r>
            <a:r>
              <a:rPr lang="en-US" sz="1400" dirty="0"/>
              <a:t> </a:t>
            </a:r>
            <a:r>
              <a:rPr lang="en-US" sz="1400" dirty="0" err="1"/>
              <a:t>pada</a:t>
            </a:r>
            <a:r>
              <a:rPr lang="en-US" sz="1400" dirty="0"/>
              <a:t> </a:t>
            </a:r>
            <a:r>
              <a:rPr lang="en-US" sz="1400" dirty="0" err="1"/>
              <a:t>umumnya</a:t>
            </a:r>
            <a:r>
              <a:rPr lang="en-US" sz="1400" dirty="0"/>
              <a:t>. </a:t>
            </a:r>
            <a:r>
              <a:rPr lang="en-US" sz="1400" dirty="0" err="1"/>
              <a:t>Perbedaan</a:t>
            </a:r>
            <a:r>
              <a:rPr lang="en-US" sz="1400" dirty="0"/>
              <a:t> </a:t>
            </a:r>
            <a:r>
              <a:rPr lang="en-US" sz="1400" dirty="0" err="1"/>
              <a:t>hanya</a:t>
            </a:r>
            <a:r>
              <a:rPr lang="en-US" sz="1400" dirty="0"/>
              <a:t> </a:t>
            </a:r>
            <a:r>
              <a:rPr lang="en-US" sz="1400" dirty="0" err="1"/>
              <a:t>pada</a:t>
            </a:r>
            <a:r>
              <a:rPr lang="en-US" sz="1400" dirty="0"/>
              <a:t> pos </a:t>
            </a:r>
            <a:r>
              <a:rPr lang="en-US" sz="1400" dirty="0" err="1"/>
              <a:t>penghasilan</a:t>
            </a:r>
            <a:r>
              <a:rPr lang="en-US" sz="1400" dirty="0"/>
              <a:t> </a:t>
            </a:r>
            <a:r>
              <a:rPr lang="en-US" sz="1400" dirty="0" err="1"/>
              <a:t>komprehensif</a:t>
            </a:r>
            <a:r>
              <a:rPr lang="en-US" sz="1400" dirty="0"/>
              <a:t> lain yang </a:t>
            </a:r>
            <a:r>
              <a:rPr lang="en-US" sz="1400" dirty="0" err="1"/>
              <a:t>dihasilkan</a:t>
            </a:r>
            <a:r>
              <a:rPr lang="en-US" sz="1400" dirty="0"/>
              <a:t> </a:t>
            </a:r>
            <a:r>
              <a:rPr lang="en-US" sz="1400" dirty="0" err="1"/>
              <a:t>dari</a:t>
            </a:r>
            <a:r>
              <a:rPr lang="en-US" sz="1400" dirty="0"/>
              <a:t> </a:t>
            </a:r>
            <a:r>
              <a:rPr lang="en-US" sz="1400" dirty="0" err="1"/>
              <a:t>translasi</a:t>
            </a:r>
            <a:r>
              <a:rPr lang="en-US" sz="1400" dirty="0"/>
              <a:t>. </a:t>
            </a:r>
            <a:r>
              <a:rPr lang="en-US" sz="1400" dirty="0" err="1"/>
              <a:t>Penghasilan</a:t>
            </a:r>
            <a:r>
              <a:rPr lang="en-US" sz="1400" dirty="0"/>
              <a:t> </a:t>
            </a:r>
            <a:r>
              <a:rPr lang="en-US" sz="1400" dirty="0" err="1"/>
              <a:t>komprehensif</a:t>
            </a:r>
            <a:r>
              <a:rPr lang="en-US" sz="1400" dirty="0"/>
              <a:t> lain </a:t>
            </a:r>
            <a:r>
              <a:rPr lang="en-US" sz="1400" dirty="0" err="1"/>
              <a:t>tersebut</a:t>
            </a:r>
            <a:r>
              <a:rPr lang="en-US" sz="1400" dirty="0"/>
              <a:t> </a:t>
            </a:r>
            <a:r>
              <a:rPr lang="en-US" sz="1400" dirty="0" err="1"/>
              <a:t>disajikan</a:t>
            </a:r>
            <a:r>
              <a:rPr lang="en-US" sz="1400" dirty="0"/>
              <a:t> </a:t>
            </a:r>
            <a:r>
              <a:rPr lang="en-US" sz="1400" dirty="0" err="1"/>
              <a:t>sebagai</a:t>
            </a:r>
            <a:r>
              <a:rPr lang="en-US" sz="1400" dirty="0"/>
              <a:t> </a:t>
            </a:r>
            <a:r>
              <a:rPr lang="en-US" sz="1400" dirty="0" err="1"/>
              <a:t>komponen</a:t>
            </a:r>
            <a:r>
              <a:rPr lang="en-US" sz="1400" dirty="0"/>
              <a:t> </a:t>
            </a:r>
            <a:r>
              <a:rPr lang="en-US" sz="1400" dirty="0" err="1"/>
              <a:t>ekuitas</a:t>
            </a:r>
            <a:r>
              <a:rPr lang="en-US" sz="1400" dirty="0"/>
              <a:t> </a:t>
            </a:r>
            <a:r>
              <a:rPr lang="en-US" sz="1400" dirty="0" err="1"/>
              <a:t>seperti</a:t>
            </a:r>
            <a:r>
              <a:rPr lang="en-US" sz="1400" dirty="0"/>
              <a:t> </a:t>
            </a:r>
            <a:r>
              <a:rPr lang="en-US" sz="1400" dirty="0" err="1"/>
              <a:t>halnya</a:t>
            </a:r>
            <a:r>
              <a:rPr lang="en-US" sz="1400" dirty="0"/>
              <a:t> </a:t>
            </a:r>
            <a:r>
              <a:rPr lang="en-US" sz="1400" dirty="0" err="1"/>
              <a:t>penghasilan</a:t>
            </a:r>
            <a:r>
              <a:rPr lang="en-US" sz="1400" dirty="0"/>
              <a:t> </a:t>
            </a:r>
            <a:r>
              <a:rPr lang="en-US" sz="1400" dirty="0" err="1"/>
              <a:t>komprehensif</a:t>
            </a:r>
            <a:r>
              <a:rPr lang="en-US" sz="1400" dirty="0"/>
              <a:t> </a:t>
            </a:r>
            <a:r>
              <a:rPr lang="en-US" sz="1400" dirty="0" err="1"/>
              <a:t>lainnya</a:t>
            </a:r>
            <a:r>
              <a:rPr lang="en-US" sz="1400" dirty="0"/>
              <a:t>.</a:t>
            </a:r>
          </a:p>
          <a:p>
            <a:pPr>
              <a:buNone/>
            </a:pPr>
            <a:r>
              <a:rPr lang="en-US" sz="1400" dirty="0"/>
              <a:t>	</a:t>
            </a:r>
            <a:r>
              <a:rPr lang="en-US" sz="1400" dirty="0" err="1"/>
              <a:t>Pengungkapan</a:t>
            </a:r>
            <a:r>
              <a:rPr lang="en-US" sz="1400" dirty="0"/>
              <a:t> yang </a:t>
            </a:r>
            <a:r>
              <a:rPr lang="en-US" sz="1400" dirty="0" err="1"/>
              <a:t>diperlukan</a:t>
            </a:r>
            <a:r>
              <a:rPr lang="en-US" sz="1400" dirty="0"/>
              <a:t> </a:t>
            </a:r>
            <a:r>
              <a:rPr lang="en-US" sz="1400" dirty="0" err="1"/>
              <a:t>mencakup</a:t>
            </a:r>
            <a:r>
              <a:rPr lang="en-US" sz="1400" dirty="0"/>
              <a:t>:</a:t>
            </a:r>
          </a:p>
          <a:p>
            <a:pPr marL="571500" indent="-228600" algn="just">
              <a:spcBef>
                <a:spcPts val="0"/>
              </a:spcBef>
              <a:buNone/>
            </a:pPr>
            <a:r>
              <a:rPr lang="en-US" sz="1400" dirty="0"/>
              <a:t>1.	</a:t>
            </a:r>
            <a:r>
              <a:rPr lang="en-US" sz="1400" dirty="0" err="1"/>
              <a:t>Kebijakan</a:t>
            </a:r>
            <a:r>
              <a:rPr lang="en-US" sz="1400" dirty="0"/>
              <a:t> </a:t>
            </a:r>
            <a:r>
              <a:rPr lang="en-US" sz="1400" dirty="0" err="1"/>
              <a:t>akuntansi</a:t>
            </a:r>
            <a:r>
              <a:rPr lang="en-US" sz="1400" dirty="0"/>
              <a:t> </a:t>
            </a:r>
            <a:r>
              <a:rPr lang="en-US" sz="1400" dirty="0" err="1"/>
              <a:t>atas</a:t>
            </a:r>
            <a:r>
              <a:rPr lang="en-US" sz="1400" dirty="0"/>
              <a:t> </a:t>
            </a:r>
            <a:r>
              <a:rPr lang="en-US" sz="1400" dirty="0" err="1"/>
              <a:t>penjabaran</a:t>
            </a:r>
            <a:r>
              <a:rPr lang="en-US" sz="1400" dirty="0"/>
              <a:t> </a:t>
            </a:r>
            <a:r>
              <a:rPr lang="en-US" sz="1400" dirty="0" err="1"/>
              <a:t>laporan</a:t>
            </a:r>
            <a:r>
              <a:rPr lang="en-US" sz="1400" dirty="0"/>
              <a:t> </a:t>
            </a:r>
            <a:r>
              <a:rPr lang="en-US" sz="1400" dirty="0" err="1"/>
              <a:t>keuangan</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a:t>
            </a:r>
            <a:r>
              <a:rPr lang="en-US" sz="1400" dirty="0" err="1"/>
              <a:t>asing</a:t>
            </a:r>
            <a:r>
              <a:rPr lang="en-US" sz="1400" dirty="0"/>
              <a:t>.</a:t>
            </a:r>
          </a:p>
          <a:p>
            <a:pPr marL="571500" indent="-228600" algn="just">
              <a:spcBef>
                <a:spcPts val="0"/>
              </a:spcBef>
              <a:buNone/>
            </a:pPr>
            <a:r>
              <a:rPr lang="en-US" sz="1400" dirty="0"/>
              <a:t>2.	</a:t>
            </a:r>
            <a:r>
              <a:rPr lang="en-US" sz="1400" dirty="0" err="1"/>
              <a:t>Selisih</a:t>
            </a:r>
            <a:r>
              <a:rPr lang="en-US" sz="1400" dirty="0"/>
              <a:t> </a:t>
            </a:r>
            <a:r>
              <a:rPr lang="en-US" sz="1400" dirty="0" err="1"/>
              <a:t>nilai</a:t>
            </a:r>
            <a:r>
              <a:rPr lang="en-US" sz="1400" dirty="0"/>
              <a:t> </a:t>
            </a:r>
            <a:r>
              <a:rPr lang="en-US" sz="1400" dirty="0" err="1"/>
              <a:t>tukar</a:t>
            </a:r>
            <a:r>
              <a:rPr lang="en-US" sz="1400" dirty="0"/>
              <a:t> </a:t>
            </a:r>
            <a:r>
              <a:rPr lang="en-US" sz="1400" dirty="0" err="1"/>
              <a:t>neto</a:t>
            </a:r>
            <a:r>
              <a:rPr lang="en-US" sz="1400" dirty="0"/>
              <a:t> </a:t>
            </a:r>
            <a:r>
              <a:rPr lang="en-US" sz="1400" dirty="0" err="1"/>
              <a:t>diakui</a:t>
            </a:r>
            <a:r>
              <a:rPr lang="en-US" sz="1400" dirty="0"/>
              <a:t> </a:t>
            </a:r>
            <a:r>
              <a:rPr lang="en-US" sz="1400" dirty="0" err="1"/>
              <a:t>dalam</a:t>
            </a:r>
            <a:r>
              <a:rPr lang="en-US" sz="1400" dirty="0"/>
              <a:t> </a:t>
            </a:r>
            <a:r>
              <a:rPr lang="en-US" sz="1400" dirty="0" err="1"/>
              <a:t>penghasilan</a:t>
            </a:r>
            <a:r>
              <a:rPr lang="en-US" sz="1400" dirty="0"/>
              <a:t> </a:t>
            </a:r>
            <a:r>
              <a:rPr lang="en-US" sz="1400" dirty="0" err="1"/>
              <a:t>komprehensif</a:t>
            </a:r>
            <a:r>
              <a:rPr lang="en-US" sz="1400" dirty="0"/>
              <a:t> lain </a:t>
            </a:r>
            <a:r>
              <a:rPr lang="en-US" sz="1400" dirty="0" err="1"/>
              <a:t>dan</a:t>
            </a:r>
            <a:r>
              <a:rPr lang="en-US" sz="1400" dirty="0"/>
              <a:t> </a:t>
            </a:r>
            <a:r>
              <a:rPr lang="en-US" sz="1400" dirty="0" err="1"/>
              <a:t>diakumulasikan</a:t>
            </a:r>
            <a:r>
              <a:rPr lang="en-US" sz="1400" dirty="0"/>
              <a:t> </a:t>
            </a:r>
            <a:r>
              <a:rPr lang="en-US" sz="1400" dirty="0" err="1"/>
              <a:t>dalam</a:t>
            </a:r>
            <a:r>
              <a:rPr lang="en-US" sz="1400" dirty="0"/>
              <a:t> </a:t>
            </a:r>
            <a:r>
              <a:rPr lang="en-US" sz="1400" dirty="0" err="1"/>
              <a:t>komponen</a:t>
            </a:r>
            <a:r>
              <a:rPr lang="en-US" sz="1400" dirty="0"/>
              <a:t> </a:t>
            </a:r>
            <a:r>
              <a:rPr lang="en-US" sz="1400" dirty="0" err="1"/>
              <a:t>ekuitas</a:t>
            </a:r>
            <a:r>
              <a:rPr lang="en-US" sz="1400" dirty="0"/>
              <a:t> </a:t>
            </a:r>
            <a:r>
              <a:rPr lang="en-US" sz="1400" dirty="0" err="1"/>
              <a:t>terpisah</a:t>
            </a:r>
            <a:r>
              <a:rPr lang="en-US" sz="1400" dirty="0"/>
              <a:t>, </a:t>
            </a:r>
            <a:r>
              <a:rPr lang="en-US" sz="1400" dirty="0" err="1"/>
              <a:t>dan</a:t>
            </a:r>
            <a:r>
              <a:rPr lang="en-US" sz="1400" dirty="0"/>
              <a:t> </a:t>
            </a:r>
            <a:r>
              <a:rPr lang="en-US" sz="1400" dirty="0" err="1"/>
              <a:t>juga</a:t>
            </a:r>
            <a:r>
              <a:rPr lang="en-US" sz="1400" dirty="0"/>
              <a:t> </a:t>
            </a:r>
            <a:r>
              <a:rPr lang="en-US" sz="1400" dirty="0" err="1"/>
              <a:t>harus</a:t>
            </a:r>
            <a:r>
              <a:rPr lang="en-US" sz="1400" dirty="0"/>
              <a:t> </a:t>
            </a:r>
            <a:r>
              <a:rPr lang="en-US" sz="1400" dirty="0" err="1"/>
              <a:t>mengungkapkan</a:t>
            </a:r>
            <a:r>
              <a:rPr lang="en-US" sz="1400" dirty="0"/>
              <a:t> </a:t>
            </a:r>
            <a:r>
              <a:rPr lang="en-US" sz="1400" dirty="0" err="1"/>
              <a:t>rekonsiliasi</a:t>
            </a:r>
            <a:r>
              <a:rPr lang="en-US" sz="1400" dirty="0"/>
              <a:t> </a:t>
            </a:r>
            <a:r>
              <a:rPr lang="en-US" sz="1400" dirty="0" err="1"/>
              <a:t>dari</a:t>
            </a:r>
            <a:r>
              <a:rPr lang="en-US" sz="1400" dirty="0"/>
              <a:t> </a:t>
            </a:r>
            <a:r>
              <a:rPr lang="en-US" sz="1400" dirty="0" err="1"/>
              <a:t>selisih</a:t>
            </a:r>
            <a:r>
              <a:rPr lang="en-US" sz="1400" dirty="0"/>
              <a:t> </a:t>
            </a:r>
            <a:r>
              <a:rPr lang="en-US" sz="1400" dirty="0" err="1"/>
              <a:t>nilai</a:t>
            </a:r>
            <a:r>
              <a:rPr lang="en-US" sz="1400" dirty="0"/>
              <a:t> </a:t>
            </a:r>
            <a:r>
              <a:rPr lang="en-US" sz="1400" dirty="0" err="1"/>
              <a:t>tukar</a:t>
            </a:r>
            <a:r>
              <a:rPr lang="en-US" sz="1400" dirty="0"/>
              <a:t> </a:t>
            </a:r>
            <a:r>
              <a:rPr lang="en-US" sz="1400" dirty="0" err="1"/>
              <a:t>tersebut</a:t>
            </a:r>
            <a:r>
              <a:rPr lang="en-US" sz="1400" dirty="0"/>
              <a:t> </a:t>
            </a:r>
            <a:r>
              <a:rPr lang="en-US" sz="1400" dirty="0" err="1"/>
              <a:t>pada</a:t>
            </a:r>
            <a:r>
              <a:rPr lang="en-US" sz="1400" dirty="0"/>
              <a:t> </a:t>
            </a:r>
            <a:r>
              <a:rPr lang="en-US" sz="1400" dirty="0" err="1"/>
              <a:t>awal</a:t>
            </a:r>
            <a:r>
              <a:rPr lang="en-US" sz="1400" dirty="0"/>
              <a:t> </a:t>
            </a:r>
            <a:r>
              <a:rPr lang="en-US" sz="1400" dirty="0" err="1"/>
              <a:t>dan</a:t>
            </a:r>
            <a:r>
              <a:rPr lang="en-US" sz="1400" dirty="0"/>
              <a:t> </a:t>
            </a:r>
            <a:r>
              <a:rPr lang="en-US" sz="1400" dirty="0" err="1"/>
              <a:t>akhir</a:t>
            </a:r>
            <a:r>
              <a:rPr lang="en-US" sz="1400" dirty="0"/>
              <a:t> </a:t>
            </a:r>
            <a:r>
              <a:rPr lang="en-US" sz="1400" dirty="0" err="1"/>
              <a:t>periode</a:t>
            </a:r>
            <a:r>
              <a:rPr lang="en-US" sz="1400" dirty="0"/>
              <a:t>.</a:t>
            </a:r>
          </a:p>
          <a:p>
            <a:pPr marL="571500" indent="-228600" algn="just">
              <a:spcBef>
                <a:spcPts val="0"/>
              </a:spcBef>
              <a:buNone/>
            </a:pPr>
            <a:r>
              <a:rPr lang="en-US" sz="1400" dirty="0"/>
              <a:t>3.	</a:t>
            </a:r>
            <a:r>
              <a:rPr lang="en-US" sz="1400" dirty="0" err="1"/>
              <a:t>Ketika</a:t>
            </a:r>
            <a:r>
              <a:rPr lang="en-US" sz="1400" dirty="0"/>
              <a:t> </a:t>
            </a:r>
            <a:r>
              <a:rPr lang="en-US" sz="1400" dirty="0" err="1"/>
              <a:t>mata</a:t>
            </a:r>
            <a:r>
              <a:rPr lang="en-US" sz="1400" dirty="0"/>
              <a:t> </a:t>
            </a:r>
            <a:r>
              <a:rPr lang="en-US" sz="1400" dirty="0" err="1"/>
              <a:t>uang</a:t>
            </a:r>
            <a:r>
              <a:rPr lang="en-US" sz="1400" dirty="0"/>
              <a:t> </a:t>
            </a:r>
            <a:r>
              <a:rPr lang="en-US" sz="1400" dirty="0" err="1"/>
              <a:t>pelaporan</a:t>
            </a:r>
            <a:r>
              <a:rPr lang="en-US" sz="1400" dirty="0"/>
              <a:t> </a:t>
            </a:r>
            <a:r>
              <a:rPr lang="en-US" sz="1400" dirty="0" err="1"/>
              <a:t>berbeda</a:t>
            </a:r>
            <a:r>
              <a:rPr lang="en-US" sz="1400" dirty="0"/>
              <a:t> </a:t>
            </a:r>
            <a:r>
              <a:rPr lang="en-US" sz="1400" dirty="0" err="1"/>
              <a:t>dari</a:t>
            </a:r>
            <a:r>
              <a:rPr lang="en-US" sz="1400" dirty="0"/>
              <a:t> </a:t>
            </a:r>
            <a:r>
              <a:rPr lang="en-US" sz="1400" dirty="0" err="1"/>
              <a:t>mata</a:t>
            </a:r>
            <a:r>
              <a:rPr lang="en-US" sz="1400" dirty="0"/>
              <a:t> </a:t>
            </a:r>
            <a:r>
              <a:rPr lang="en-US" sz="1400" dirty="0" err="1"/>
              <a:t>uang</a:t>
            </a:r>
            <a:r>
              <a:rPr lang="en-US" sz="1400" dirty="0"/>
              <a:t> </a:t>
            </a:r>
            <a:r>
              <a:rPr lang="en-US" sz="1400" dirty="0" err="1"/>
              <a:t>fungsional</a:t>
            </a:r>
            <a:r>
              <a:rPr lang="en-US" sz="1400" dirty="0"/>
              <a:t>, </a:t>
            </a:r>
            <a:r>
              <a:rPr lang="en-US" sz="1400" dirty="0" err="1"/>
              <a:t>fakta</a:t>
            </a:r>
            <a:r>
              <a:rPr lang="en-US" sz="1400" dirty="0"/>
              <a:t> </a:t>
            </a:r>
            <a:r>
              <a:rPr lang="en-US" sz="1400" dirty="0" err="1"/>
              <a:t>tersebut</a:t>
            </a:r>
            <a:r>
              <a:rPr lang="en-US" sz="1400" dirty="0"/>
              <a:t> </a:t>
            </a:r>
            <a:r>
              <a:rPr lang="en-US" sz="1400" dirty="0" err="1"/>
              <a:t>harus</a:t>
            </a:r>
            <a:r>
              <a:rPr lang="en-US" sz="1400" dirty="0"/>
              <a:t> </a:t>
            </a:r>
            <a:r>
              <a:rPr lang="en-US" sz="1400" dirty="0" err="1"/>
              <a:t>dinyatakan</a:t>
            </a:r>
            <a:r>
              <a:rPr lang="en-US" sz="1400" dirty="0"/>
              <a:t>, </a:t>
            </a:r>
            <a:r>
              <a:rPr lang="en-US" sz="1400" dirty="0" err="1"/>
              <a:t>bersama</a:t>
            </a:r>
            <a:r>
              <a:rPr lang="en-US" sz="1400" dirty="0"/>
              <a:t> </a:t>
            </a:r>
            <a:r>
              <a:rPr lang="en-US" sz="1400" dirty="0" err="1"/>
              <a:t>dengan</a:t>
            </a:r>
            <a:r>
              <a:rPr lang="en-US" sz="1400" dirty="0"/>
              <a:t> </a:t>
            </a:r>
            <a:r>
              <a:rPr lang="en-US" sz="1400" dirty="0" err="1"/>
              <a:t>pengungkapan</a:t>
            </a:r>
            <a:r>
              <a:rPr lang="en-US" sz="1400" dirty="0"/>
              <a:t> </a:t>
            </a:r>
            <a:r>
              <a:rPr lang="en-US" sz="1400" dirty="0" err="1"/>
              <a:t>mata</a:t>
            </a:r>
            <a:r>
              <a:rPr lang="en-US" sz="1400" dirty="0"/>
              <a:t> </a:t>
            </a:r>
            <a:r>
              <a:rPr lang="en-US" sz="1400" dirty="0" err="1"/>
              <a:t>uang</a:t>
            </a:r>
            <a:r>
              <a:rPr lang="en-US" sz="1400" dirty="0"/>
              <a:t> </a:t>
            </a:r>
            <a:r>
              <a:rPr lang="en-US" sz="1400" dirty="0" err="1"/>
              <a:t>fungsional</a:t>
            </a:r>
            <a:r>
              <a:rPr lang="en-US" sz="1400" dirty="0"/>
              <a:t> </a:t>
            </a:r>
            <a:r>
              <a:rPr lang="en-US" sz="1400" dirty="0" err="1"/>
              <a:t>dan</a:t>
            </a:r>
            <a:r>
              <a:rPr lang="en-US" sz="1400" dirty="0"/>
              <a:t> </a:t>
            </a:r>
            <a:r>
              <a:rPr lang="en-US" sz="1400" dirty="0" err="1"/>
              <a:t>alasan</a:t>
            </a:r>
            <a:r>
              <a:rPr lang="en-US" sz="1400" dirty="0"/>
              <a:t> </a:t>
            </a:r>
            <a:r>
              <a:rPr lang="en-US" sz="1400" dirty="0" err="1"/>
              <a:t>untuk</a:t>
            </a:r>
            <a:r>
              <a:rPr lang="en-US" sz="1400" dirty="0"/>
              <a:t> </a:t>
            </a:r>
            <a:r>
              <a:rPr lang="en-US" sz="1400" dirty="0" err="1"/>
              <a:t>menggunakan</a:t>
            </a:r>
            <a:r>
              <a:rPr lang="en-US" sz="1400" dirty="0"/>
              <a:t> </a:t>
            </a:r>
            <a:r>
              <a:rPr lang="en-US" sz="1400" dirty="0" err="1"/>
              <a:t>suatu</a:t>
            </a:r>
            <a:r>
              <a:rPr lang="en-US" sz="1400" dirty="0"/>
              <a:t> </a:t>
            </a:r>
            <a:r>
              <a:rPr lang="en-US" sz="1400" dirty="0" err="1"/>
              <a:t>mata</a:t>
            </a:r>
            <a:r>
              <a:rPr lang="en-US" sz="1400" dirty="0"/>
              <a:t> </a:t>
            </a:r>
            <a:r>
              <a:rPr lang="en-US" sz="1400" dirty="0" err="1"/>
              <a:t>uang</a:t>
            </a:r>
            <a:r>
              <a:rPr lang="en-US" sz="1400" dirty="0"/>
              <a:t> </a:t>
            </a:r>
            <a:r>
              <a:rPr lang="en-US" sz="1400" dirty="0" err="1"/>
              <a:t>pelaporan</a:t>
            </a:r>
            <a:r>
              <a:rPr lang="en-US" sz="1400" dirty="0"/>
              <a:t> yang </a:t>
            </a:r>
            <a:r>
              <a:rPr lang="en-US" sz="1400" dirty="0" err="1"/>
              <a:t>berbeda</a:t>
            </a:r>
            <a:r>
              <a:rPr lang="en-US" sz="1400"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METODE PENGUKURAN KEMBALI</a:t>
            </a:r>
          </a:p>
        </p:txBody>
      </p:sp>
      <p:sp>
        <p:nvSpPr>
          <p:cNvPr id="3" name="Content Placeholder 2"/>
          <p:cNvSpPr>
            <a:spLocks noGrp="1"/>
          </p:cNvSpPr>
          <p:nvPr>
            <p:ph sz="quarter" idx="1"/>
          </p:nvPr>
        </p:nvSpPr>
        <p:spPr/>
        <p:txBody>
          <a:bodyPr>
            <a:normAutofit fontScale="92500" lnSpcReduction="10000"/>
          </a:bodyPr>
          <a:lstStyle/>
          <a:p>
            <a:pPr>
              <a:buFont typeface="Wingdings" pitchFamily="2" charset="2"/>
              <a:buChar char="q"/>
            </a:pPr>
            <a:r>
              <a:rPr lang="en-US" sz="1900" b="1" dirty="0" err="1"/>
              <a:t>Perlakuan</a:t>
            </a:r>
            <a:r>
              <a:rPr lang="en-US" sz="1900" b="1" dirty="0"/>
              <a:t> </a:t>
            </a:r>
            <a:r>
              <a:rPr lang="en-US" sz="1900" b="1" dirty="0" err="1"/>
              <a:t>Akuntansi</a:t>
            </a:r>
            <a:endParaRPr lang="en-US" sz="1900" b="1" dirty="0"/>
          </a:p>
          <a:p>
            <a:pPr algn="just">
              <a:buNone/>
            </a:pPr>
            <a:r>
              <a:rPr lang="en-US" sz="1400" dirty="0"/>
              <a:t>	</a:t>
            </a:r>
            <a:r>
              <a:rPr lang="en-US" sz="1400" dirty="0" err="1"/>
              <a:t>Metode</a:t>
            </a:r>
            <a:r>
              <a:rPr lang="en-US" sz="1400" dirty="0"/>
              <a:t> </a:t>
            </a:r>
            <a:r>
              <a:rPr lang="en-US" sz="1400" dirty="0" err="1"/>
              <a:t>pengukuran</a:t>
            </a:r>
            <a:r>
              <a:rPr lang="en-US" sz="1400" dirty="0"/>
              <a:t> </a:t>
            </a:r>
            <a:r>
              <a:rPr lang="en-US" sz="1400" dirty="0" err="1"/>
              <a:t>kembali</a:t>
            </a:r>
            <a:r>
              <a:rPr lang="en-US" sz="1400" dirty="0"/>
              <a:t> (</a:t>
            </a:r>
            <a:r>
              <a:rPr lang="en-US" sz="1400" i="1" dirty="0" err="1"/>
              <a:t>remeasurement</a:t>
            </a:r>
            <a:r>
              <a:rPr lang="en-US" sz="1400" i="1" dirty="0"/>
              <a:t>) </a:t>
            </a:r>
            <a:r>
              <a:rPr lang="en-US" sz="1400" dirty="0" err="1"/>
              <a:t>digunakan</a:t>
            </a:r>
            <a:r>
              <a:rPr lang="en-US" sz="1400" dirty="0"/>
              <a:t> </a:t>
            </a:r>
            <a:r>
              <a:rPr lang="en-US" sz="1400" dirty="0" err="1"/>
              <a:t>jika</a:t>
            </a:r>
            <a:r>
              <a:rPr lang="en-US" sz="1400" dirty="0"/>
              <a:t> </a:t>
            </a:r>
            <a:r>
              <a:rPr lang="en-US" sz="1400" dirty="0" err="1"/>
              <a:t>penjabaran</a:t>
            </a:r>
            <a:r>
              <a:rPr lang="en-US" sz="1400" dirty="0"/>
              <a:t> </a:t>
            </a:r>
            <a:r>
              <a:rPr lang="en-US" sz="1400" dirty="0" err="1"/>
              <a:t>laporan</a:t>
            </a:r>
            <a:r>
              <a:rPr lang="en-US" sz="1400" dirty="0"/>
              <a:t> </a:t>
            </a:r>
            <a:r>
              <a:rPr lang="en-US" sz="1400" dirty="0" err="1"/>
              <a:t>keuangan</a:t>
            </a:r>
            <a:r>
              <a:rPr lang="en-US" sz="1400" dirty="0"/>
              <a:t> </a:t>
            </a:r>
            <a:r>
              <a:rPr lang="en-US" sz="1400" dirty="0" err="1"/>
              <a:t>dilakukan</a:t>
            </a:r>
            <a:r>
              <a:rPr lang="en-US" sz="1400" dirty="0"/>
              <a:t> </a:t>
            </a:r>
            <a:r>
              <a:rPr lang="en-US" sz="1400" dirty="0" err="1"/>
              <a:t>dari</a:t>
            </a:r>
            <a:r>
              <a:rPr lang="en-US" sz="1400" dirty="0"/>
              <a:t> </a:t>
            </a:r>
            <a:r>
              <a:rPr lang="en-US" sz="1400" dirty="0" err="1"/>
              <a:t>mata</a:t>
            </a:r>
            <a:r>
              <a:rPr lang="en-US" sz="1400" dirty="0"/>
              <a:t> </a:t>
            </a:r>
            <a:r>
              <a:rPr lang="en-US" sz="1400" dirty="0" err="1"/>
              <a:t>uang</a:t>
            </a:r>
            <a:r>
              <a:rPr lang="en-US" sz="1400" dirty="0"/>
              <a:t> </a:t>
            </a:r>
            <a:r>
              <a:rPr lang="en-US" sz="1400" dirty="0" err="1"/>
              <a:t>asing</a:t>
            </a:r>
            <a:r>
              <a:rPr lang="en-US" sz="1400" dirty="0"/>
              <a:t> </a:t>
            </a:r>
            <a:r>
              <a:rPr lang="en-US" sz="1400" dirty="0" err="1"/>
              <a:t>ke</a:t>
            </a:r>
            <a:r>
              <a:rPr lang="en-US" sz="1400" dirty="0"/>
              <a:t> </a:t>
            </a:r>
            <a:r>
              <a:rPr lang="en-US" sz="1400" dirty="0" err="1"/>
              <a:t>mata</a:t>
            </a:r>
            <a:r>
              <a:rPr lang="en-US" sz="1400" dirty="0"/>
              <a:t> </a:t>
            </a:r>
            <a:r>
              <a:rPr lang="en-US" sz="1400" dirty="0" err="1"/>
              <a:t>uang</a:t>
            </a:r>
            <a:r>
              <a:rPr lang="en-US" sz="1400" dirty="0"/>
              <a:t> </a:t>
            </a:r>
            <a:r>
              <a:rPr lang="en-US" sz="1400" dirty="0" err="1"/>
              <a:t>fungsional</a:t>
            </a:r>
            <a:r>
              <a:rPr lang="en-US" sz="1400" dirty="0"/>
              <a:t>. </a:t>
            </a:r>
            <a:r>
              <a:rPr lang="en-US" sz="1400" dirty="0" err="1"/>
              <a:t>Ketika</a:t>
            </a:r>
            <a:r>
              <a:rPr lang="en-US" sz="1400" dirty="0"/>
              <a:t> </a:t>
            </a:r>
            <a:r>
              <a:rPr lang="en-US" sz="1400" dirty="0" err="1"/>
              <a:t>dijabarkan</a:t>
            </a:r>
            <a:r>
              <a:rPr lang="en-US" sz="1400" dirty="0"/>
              <a:t> </a:t>
            </a:r>
            <a:r>
              <a:rPr lang="en-US" sz="1400" dirty="0" err="1"/>
              <a:t>dari</a:t>
            </a:r>
            <a:r>
              <a:rPr lang="en-US" sz="1400" dirty="0"/>
              <a:t> </a:t>
            </a:r>
            <a:r>
              <a:rPr lang="en-US" sz="1400" dirty="0" err="1"/>
              <a:t>mata</a:t>
            </a:r>
            <a:r>
              <a:rPr lang="en-US" sz="1400" dirty="0"/>
              <a:t> </a:t>
            </a:r>
            <a:r>
              <a:rPr lang="en-US" sz="1400" dirty="0" err="1"/>
              <a:t>uang</a:t>
            </a:r>
            <a:r>
              <a:rPr lang="en-US" sz="1400" dirty="0"/>
              <a:t> </a:t>
            </a:r>
            <a:r>
              <a:rPr lang="en-US" sz="1400" dirty="0" err="1"/>
              <a:t>asing</a:t>
            </a:r>
            <a:r>
              <a:rPr lang="en-US" sz="1400" dirty="0"/>
              <a:t> </a:t>
            </a:r>
            <a:r>
              <a:rPr lang="en-US" sz="1400" dirty="0" err="1"/>
              <a:t>ke</a:t>
            </a:r>
            <a:r>
              <a:rPr lang="en-US" sz="1400" dirty="0"/>
              <a:t> </a:t>
            </a:r>
            <a:r>
              <a:rPr lang="en-US" sz="1400" dirty="0" err="1"/>
              <a:t>mata</a:t>
            </a:r>
            <a:r>
              <a:rPr lang="en-US" sz="1400" dirty="0"/>
              <a:t> </a:t>
            </a:r>
            <a:r>
              <a:rPr lang="en-US" sz="1400" dirty="0" err="1"/>
              <a:t>uang</a:t>
            </a:r>
            <a:r>
              <a:rPr lang="en-US" sz="1400" dirty="0"/>
              <a:t> </a:t>
            </a:r>
            <a:r>
              <a:rPr lang="en-US" sz="1400" dirty="0" err="1"/>
              <a:t>fungsional</a:t>
            </a:r>
            <a:r>
              <a:rPr lang="en-US" sz="1400" dirty="0"/>
              <a:t>, </a:t>
            </a:r>
            <a:r>
              <a:rPr lang="en-US" sz="1400" dirty="0" err="1"/>
              <a:t>kurs</a:t>
            </a:r>
            <a:r>
              <a:rPr lang="en-US" sz="1400" dirty="0"/>
              <a:t> yang </a:t>
            </a:r>
            <a:r>
              <a:rPr lang="en-US" sz="1400" dirty="0" err="1"/>
              <a:t>digunakan</a:t>
            </a:r>
            <a:r>
              <a:rPr lang="en-US" sz="1400" dirty="0"/>
              <a:t> </a:t>
            </a:r>
            <a:r>
              <a:rPr lang="en-US" sz="1400" dirty="0" err="1"/>
              <a:t>tidak</a:t>
            </a:r>
            <a:r>
              <a:rPr lang="en-US" sz="1400" dirty="0"/>
              <a:t> </a:t>
            </a:r>
            <a:r>
              <a:rPr lang="en-US" sz="1400" dirty="0" err="1"/>
              <a:t>sama</a:t>
            </a:r>
            <a:r>
              <a:rPr lang="en-US" sz="1400" dirty="0"/>
              <a:t> </a:t>
            </a:r>
            <a:r>
              <a:rPr lang="en-US" sz="1400" dirty="0" err="1"/>
              <a:t>untuk</a:t>
            </a:r>
            <a:r>
              <a:rPr lang="en-US" sz="1400" dirty="0"/>
              <a:t> </a:t>
            </a:r>
            <a:r>
              <a:rPr lang="en-US" sz="1400" dirty="0" err="1"/>
              <a:t>masing-masing</a:t>
            </a:r>
            <a:r>
              <a:rPr lang="en-US" sz="1400" dirty="0"/>
              <a:t> pos </a:t>
            </a:r>
            <a:r>
              <a:rPr lang="en-US" sz="1400" dirty="0" err="1"/>
              <a:t>sehingga</a:t>
            </a:r>
            <a:r>
              <a:rPr lang="en-US" sz="1400" dirty="0"/>
              <a:t> </a:t>
            </a:r>
            <a:r>
              <a:rPr lang="en-US" sz="1400" dirty="0" err="1"/>
              <a:t>juga</a:t>
            </a:r>
            <a:r>
              <a:rPr lang="en-US" sz="1400" dirty="0"/>
              <a:t> </a:t>
            </a:r>
            <a:r>
              <a:rPr lang="en-US" sz="1400" dirty="0" err="1"/>
              <a:t>menimbulkan</a:t>
            </a:r>
            <a:r>
              <a:rPr lang="en-US" sz="1400" dirty="0"/>
              <a:t> </a:t>
            </a:r>
            <a:r>
              <a:rPr lang="en-US" sz="1400" dirty="0" err="1"/>
              <a:t>selisih</a:t>
            </a:r>
            <a:r>
              <a:rPr lang="en-US" sz="1400" dirty="0"/>
              <a:t> </a:t>
            </a:r>
            <a:r>
              <a:rPr lang="en-US" sz="1400" dirty="0" err="1"/>
              <a:t>atas</a:t>
            </a:r>
            <a:r>
              <a:rPr lang="en-US" sz="1400" dirty="0"/>
              <a:t> </a:t>
            </a:r>
            <a:r>
              <a:rPr lang="en-US" sz="1400" dirty="0" err="1"/>
              <a:t>laporan</a:t>
            </a:r>
            <a:r>
              <a:rPr lang="en-US" sz="1400" dirty="0"/>
              <a:t> </a:t>
            </a:r>
            <a:r>
              <a:rPr lang="en-US" sz="1400" dirty="0" err="1"/>
              <a:t>keuangan</a:t>
            </a:r>
            <a:r>
              <a:rPr lang="en-US" sz="1400" dirty="0"/>
              <a:t> </a:t>
            </a:r>
            <a:r>
              <a:rPr lang="en-US" sz="1400" dirty="0" err="1"/>
              <a:t>hasil</a:t>
            </a:r>
            <a:r>
              <a:rPr lang="en-US" sz="1400" dirty="0"/>
              <a:t> </a:t>
            </a:r>
            <a:r>
              <a:rPr lang="en-US" sz="1400" dirty="0" err="1"/>
              <a:t>translasi</a:t>
            </a:r>
            <a:r>
              <a:rPr lang="en-US" sz="1400" dirty="0"/>
              <a:t>. </a:t>
            </a:r>
            <a:r>
              <a:rPr lang="en-US" sz="1400" dirty="0" err="1"/>
              <a:t>Selisih</a:t>
            </a:r>
            <a:r>
              <a:rPr lang="en-US" sz="1400" dirty="0"/>
              <a:t> </a:t>
            </a:r>
            <a:r>
              <a:rPr lang="en-US" sz="1400" dirty="0" err="1"/>
              <a:t>ini</a:t>
            </a:r>
            <a:r>
              <a:rPr lang="en-US" sz="1400" dirty="0"/>
              <a:t> </a:t>
            </a:r>
            <a:r>
              <a:rPr lang="en-US" sz="1400" dirty="0" err="1"/>
              <a:t>diakui</a:t>
            </a:r>
            <a:r>
              <a:rPr lang="en-US" sz="1400" dirty="0"/>
              <a:t> </a:t>
            </a:r>
            <a:r>
              <a:rPr lang="en-US" sz="1400" dirty="0" err="1"/>
              <a:t>sebagai</a:t>
            </a:r>
            <a:r>
              <a:rPr lang="en-US" sz="1400" dirty="0"/>
              <a:t> </a:t>
            </a:r>
            <a:r>
              <a:rPr lang="en-US" sz="1400" dirty="0" err="1"/>
              <a:t>keuntungan</a:t>
            </a:r>
            <a:r>
              <a:rPr lang="en-US" sz="1400" dirty="0"/>
              <a:t> </a:t>
            </a:r>
            <a:r>
              <a:rPr lang="en-US" sz="1400" dirty="0" err="1"/>
              <a:t>atau</a:t>
            </a:r>
            <a:r>
              <a:rPr lang="en-US" sz="1400" dirty="0"/>
              <a:t> </a:t>
            </a:r>
            <a:r>
              <a:rPr lang="en-US" sz="1400" dirty="0" err="1"/>
              <a:t>kerugian</a:t>
            </a:r>
            <a:r>
              <a:rPr lang="en-US" sz="1400" dirty="0"/>
              <a:t> </a:t>
            </a:r>
            <a:r>
              <a:rPr lang="en-US" sz="1400" dirty="0" err="1"/>
              <a:t>di</a:t>
            </a:r>
            <a:r>
              <a:rPr lang="en-US" sz="1400" dirty="0"/>
              <a:t> </a:t>
            </a:r>
            <a:r>
              <a:rPr lang="en-US" sz="1400" dirty="0" err="1"/>
              <a:t>laporan</a:t>
            </a:r>
            <a:r>
              <a:rPr lang="en-US" sz="1400" dirty="0"/>
              <a:t> </a:t>
            </a:r>
            <a:r>
              <a:rPr lang="en-US" sz="1400" dirty="0" err="1"/>
              <a:t>laba</a:t>
            </a:r>
            <a:r>
              <a:rPr lang="en-US" sz="1400" dirty="0"/>
              <a:t> </a:t>
            </a:r>
            <a:r>
              <a:rPr lang="en-US" sz="1400" dirty="0" err="1"/>
              <a:t>rugi</a:t>
            </a:r>
            <a:r>
              <a:rPr lang="en-US" sz="1400" dirty="0"/>
              <a:t> </a:t>
            </a:r>
            <a:r>
              <a:rPr lang="en-US" sz="1400" dirty="0" err="1"/>
              <a:t>hasil</a:t>
            </a:r>
            <a:r>
              <a:rPr lang="en-US" sz="1400" dirty="0"/>
              <a:t> </a:t>
            </a:r>
            <a:r>
              <a:rPr lang="en-US" sz="1400" dirty="0" err="1"/>
              <a:t>penjabaran</a:t>
            </a:r>
            <a:r>
              <a:rPr lang="en-US" sz="1400" dirty="0"/>
              <a:t>. </a:t>
            </a:r>
            <a:r>
              <a:rPr lang="en-US" sz="1400" dirty="0" err="1"/>
              <a:t>Kurs</a:t>
            </a:r>
            <a:r>
              <a:rPr lang="en-US" sz="1400" dirty="0"/>
              <a:t> yang </a:t>
            </a:r>
            <a:r>
              <a:rPr lang="en-US" sz="1400" dirty="0" err="1"/>
              <a:t>digunakan</a:t>
            </a:r>
            <a:r>
              <a:rPr lang="en-US" sz="1400" dirty="0"/>
              <a:t> </a:t>
            </a:r>
            <a:r>
              <a:rPr lang="en-US" sz="1400" dirty="0" err="1"/>
              <a:t>dalam</a:t>
            </a:r>
            <a:r>
              <a:rPr lang="en-US" sz="1400" dirty="0"/>
              <a:t> </a:t>
            </a:r>
            <a:r>
              <a:rPr lang="en-US" sz="1400" dirty="0" err="1"/>
              <a:t>metode</a:t>
            </a:r>
            <a:r>
              <a:rPr lang="en-US" sz="1400" dirty="0"/>
              <a:t> </a:t>
            </a:r>
            <a:r>
              <a:rPr lang="en-US" sz="1400" dirty="0" err="1"/>
              <a:t>pengukuran</a:t>
            </a:r>
            <a:r>
              <a:rPr lang="en-US" sz="1400" dirty="0"/>
              <a:t> </a:t>
            </a:r>
            <a:r>
              <a:rPr lang="en-US" sz="1400" dirty="0" err="1"/>
              <a:t>kembali</a:t>
            </a:r>
            <a:r>
              <a:rPr lang="en-US" sz="1400" dirty="0"/>
              <a:t> </a:t>
            </a:r>
            <a:r>
              <a:rPr lang="en-US" sz="1400" dirty="0" err="1"/>
              <a:t>dapat</a:t>
            </a:r>
            <a:r>
              <a:rPr lang="en-US" sz="1400" dirty="0"/>
              <a:t> </a:t>
            </a:r>
            <a:r>
              <a:rPr lang="en-US" sz="1400" dirty="0" err="1"/>
              <a:t>dilihat</a:t>
            </a:r>
            <a:r>
              <a:rPr lang="en-US" sz="1400" dirty="0"/>
              <a:t> </a:t>
            </a:r>
            <a:r>
              <a:rPr lang="en-US" sz="1400" dirty="0" err="1"/>
              <a:t>pada</a:t>
            </a:r>
            <a:r>
              <a:rPr lang="en-US" sz="1400" dirty="0"/>
              <a:t> </a:t>
            </a:r>
            <a:r>
              <a:rPr lang="en-US" sz="1400" dirty="0" err="1"/>
              <a:t>Tabel</a:t>
            </a:r>
            <a:r>
              <a:rPr lang="en-US" sz="1400" dirty="0"/>
              <a:t> 10.1 </a:t>
            </a:r>
            <a:r>
              <a:rPr lang="en-US" sz="1400" dirty="0" err="1"/>
              <a:t>untuk</a:t>
            </a:r>
            <a:r>
              <a:rPr lang="en-US" sz="1400" dirty="0"/>
              <a:t> pos </a:t>
            </a:r>
            <a:r>
              <a:rPr lang="en-US" sz="1400" dirty="0" err="1"/>
              <a:t>Laporan</a:t>
            </a:r>
            <a:r>
              <a:rPr lang="en-US" sz="1400" dirty="0"/>
              <a:t> </a:t>
            </a:r>
            <a:r>
              <a:rPr lang="en-US" sz="1400" dirty="0" err="1"/>
              <a:t>Posisi</a:t>
            </a:r>
            <a:r>
              <a:rPr lang="en-US" sz="1400" dirty="0"/>
              <a:t> </a:t>
            </a:r>
            <a:r>
              <a:rPr lang="en-US" sz="1400" dirty="0" err="1"/>
              <a:t>Keuangan</a:t>
            </a:r>
            <a:r>
              <a:rPr lang="en-US" sz="1400" dirty="0"/>
              <a:t> </a:t>
            </a:r>
            <a:r>
              <a:rPr lang="en-US" sz="1400" dirty="0" err="1"/>
              <a:t>dan</a:t>
            </a:r>
            <a:r>
              <a:rPr lang="en-US" sz="1400" dirty="0"/>
              <a:t> </a:t>
            </a:r>
            <a:r>
              <a:rPr lang="en-US" sz="1400" dirty="0" err="1"/>
              <a:t>Tabel</a:t>
            </a:r>
            <a:r>
              <a:rPr lang="en-US" sz="1400" dirty="0"/>
              <a:t> 10.2 </a:t>
            </a:r>
            <a:r>
              <a:rPr lang="en-US" sz="1400" dirty="0" err="1"/>
              <a:t>untuk</a:t>
            </a:r>
            <a:r>
              <a:rPr lang="en-US" sz="1400" dirty="0"/>
              <a:t> pos </a:t>
            </a:r>
            <a:r>
              <a:rPr lang="en-US" sz="1400" dirty="0" err="1"/>
              <a:t>di</a:t>
            </a:r>
            <a:r>
              <a:rPr lang="en-US" sz="1400" dirty="0"/>
              <a:t> </a:t>
            </a:r>
            <a:r>
              <a:rPr lang="en-US" sz="1400" dirty="0" err="1"/>
              <a:t>Laporan</a:t>
            </a:r>
            <a:r>
              <a:rPr lang="en-US" sz="1400" dirty="0"/>
              <a:t> </a:t>
            </a:r>
            <a:r>
              <a:rPr lang="en-US" sz="1400" dirty="0" err="1"/>
              <a:t>Laba</a:t>
            </a:r>
            <a:r>
              <a:rPr lang="en-US" sz="1400" dirty="0"/>
              <a:t> </a:t>
            </a:r>
            <a:r>
              <a:rPr lang="en-US" sz="1400" dirty="0" err="1"/>
              <a:t>Rugi</a:t>
            </a:r>
            <a:r>
              <a:rPr lang="en-US" sz="1400" dirty="0"/>
              <a:t>.</a:t>
            </a:r>
          </a:p>
          <a:p>
            <a:pPr algn="just">
              <a:buNone/>
            </a:pPr>
            <a:r>
              <a:rPr lang="en-US" sz="1400" dirty="0"/>
              <a:t>	</a:t>
            </a:r>
            <a:r>
              <a:rPr lang="en-US" sz="1400" dirty="0" err="1"/>
              <a:t>Berdasarkan</a:t>
            </a:r>
            <a:r>
              <a:rPr lang="en-US" sz="1400" dirty="0"/>
              <a:t> </a:t>
            </a:r>
            <a:r>
              <a:rPr lang="en-US" sz="1400" b="1" dirty="0" err="1"/>
              <a:t>Tabel</a:t>
            </a:r>
            <a:r>
              <a:rPr lang="en-US" sz="1400" b="1" dirty="0"/>
              <a:t> 10.1</a:t>
            </a:r>
            <a:r>
              <a:rPr lang="en-US" sz="1400" dirty="0"/>
              <a:t>, </a:t>
            </a:r>
            <a:r>
              <a:rPr lang="en-US" sz="1400" dirty="0" err="1"/>
              <a:t>kurs</a:t>
            </a:r>
            <a:r>
              <a:rPr lang="en-US" sz="1400" dirty="0"/>
              <a:t> yang </a:t>
            </a:r>
            <a:r>
              <a:rPr lang="en-US" sz="1400" dirty="0" err="1"/>
              <a:t>digunakan</a:t>
            </a:r>
            <a:r>
              <a:rPr lang="en-US" sz="1400" dirty="0"/>
              <a:t> </a:t>
            </a:r>
            <a:r>
              <a:rPr lang="en-US" sz="1400" dirty="0" err="1"/>
              <a:t>untuk</a:t>
            </a:r>
            <a:r>
              <a:rPr lang="en-US" sz="1400" dirty="0"/>
              <a:t> </a:t>
            </a:r>
            <a:r>
              <a:rPr lang="en-US" sz="1400" dirty="0" err="1"/>
              <a:t>metode</a:t>
            </a:r>
            <a:r>
              <a:rPr lang="en-US" sz="1400" dirty="0"/>
              <a:t> </a:t>
            </a:r>
            <a:r>
              <a:rPr lang="en-US" sz="1400" dirty="0" err="1"/>
              <a:t>pengukuran</a:t>
            </a:r>
            <a:r>
              <a:rPr lang="en-US" sz="1400" dirty="0"/>
              <a:t> </a:t>
            </a:r>
            <a:r>
              <a:rPr lang="en-US" sz="1400" dirty="0" err="1"/>
              <a:t>kembali</a:t>
            </a:r>
            <a:r>
              <a:rPr lang="en-US" sz="1400" dirty="0"/>
              <a:t> </a:t>
            </a:r>
            <a:r>
              <a:rPr lang="en-US" sz="1400" dirty="0" err="1"/>
              <a:t>berbeda-beda</a:t>
            </a:r>
            <a:r>
              <a:rPr lang="en-US" sz="1400" dirty="0"/>
              <a:t> </a:t>
            </a:r>
            <a:r>
              <a:rPr lang="en-US" sz="1400" dirty="0" err="1"/>
              <a:t>untuk</a:t>
            </a:r>
            <a:r>
              <a:rPr lang="en-US" sz="1400" dirty="0"/>
              <a:t> pos-pos </a:t>
            </a:r>
            <a:r>
              <a:rPr lang="en-US" sz="1400" dirty="0" err="1"/>
              <a:t>Laporan</a:t>
            </a:r>
            <a:r>
              <a:rPr lang="en-US" sz="1400" dirty="0"/>
              <a:t> </a:t>
            </a:r>
            <a:r>
              <a:rPr lang="en-US" sz="1400" dirty="0" err="1"/>
              <a:t>Posisi</a:t>
            </a:r>
            <a:r>
              <a:rPr lang="en-US" sz="1400" dirty="0"/>
              <a:t> </a:t>
            </a:r>
            <a:r>
              <a:rPr lang="en-US" sz="1400" dirty="0" err="1"/>
              <a:t>Keuangan</a:t>
            </a:r>
            <a:r>
              <a:rPr lang="en-US" sz="1400" dirty="0"/>
              <a:t> (</a:t>
            </a:r>
            <a:r>
              <a:rPr lang="en-US" sz="1400" dirty="0" err="1"/>
              <a:t>Neraca</a:t>
            </a:r>
            <a:r>
              <a:rPr lang="en-US" sz="1400" dirty="0"/>
              <a:t>). </a:t>
            </a:r>
            <a:r>
              <a:rPr lang="en-US" sz="1400" dirty="0" err="1"/>
              <a:t>Untuk</a:t>
            </a:r>
            <a:r>
              <a:rPr lang="en-US" sz="1400" dirty="0"/>
              <a:t> </a:t>
            </a:r>
            <a:r>
              <a:rPr lang="en-US" sz="1400" dirty="0" err="1"/>
              <a:t>aset</a:t>
            </a:r>
            <a:r>
              <a:rPr lang="en-US" sz="1400" dirty="0"/>
              <a:t> </a:t>
            </a:r>
            <a:r>
              <a:rPr lang="en-US" sz="1400" dirty="0" err="1"/>
              <a:t>dan</a:t>
            </a:r>
            <a:r>
              <a:rPr lang="en-US" sz="1400" dirty="0"/>
              <a:t> </a:t>
            </a:r>
            <a:r>
              <a:rPr lang="en-US" sz="1400" dirty="0" err="1"/>
              <a:t>liabilitas</a:t>
            </a:r>
            <a:r>
              <a:rPr lang="en-US" sz="1400" dirty="0"/>
              <a:t> </a:t>
            </a:r>
            <a:r>
              <a:rPr lang="en-US" sz="1400" dirty="0" err="1"/>
              <a:t>moneter</a:t>
            </a:r>
            <a:r>
              <a:rPr lang="en-US" sz="1400" dirty="0"/>
              <a:t> </a:t>
            </a:r>
            <a:r>
              <a:rPr lang="en-US" sz="1400" dirty="0" err="1"/>
              <a:t>menggunakan</a:t>
            </a:r>
            <a:r>
              <a:rPr lang="en-US" sz="1400" dirty="0"/>
              <a:t> </a:t>
            </a:r>
            <a:r>
              <a:rPr lang="en-US" sz="1400" dirty="0" err="1"/>
              <a:t>kurs</a:t>
            </a:r>
            <a:r>
              <a:rPr lang="en-US" sz="1400" dirty="0"/>
              <a:t> </a:t>
            </a:r>
            <a:r>
              <a:rPr lang="en-US" sz="1400" dirty="0" err="1"/>
              <a:t>penutup</a:t>
            </a:r>
            <a:r>
              <a:rPr lang="en-US" sz="1400" dirty="0"/>
              <a:t> </a:t>
            </a:r>
            <a:r>
              <a:rPr lang="en-US" sz="1400" dirty="0" err="1"/>
              <a:t>sedangkan</a:t>
            </a:r>
            <a:r>
              <a:rPr lang="en-US" sz="1400" dirty="0"/>
              <a:t> </a:t>
            </a:r>
            <a:r>
              <a:rPr lang="en-US" sz="1400" dirty="0" err="1"/>
              <a:t>aset</a:t>
            </a:r>
            <a:r>
              <a:rPr lang="en-US" sz="1400" dirty="0"/>
              <a:t> </a:t>
            </a:r>
            <a:r>
              <a:rPr lang="en-US" sz="1400" dirty="0" err="1"/>
              <a:t>dan</a:t>
            </a:r>
            <a:r>
              <a:rPr lang="en-US" sz="1400" dirty="0"/>
              <a:t> </a:t>
            </a:r>
            <a:r>
              <a:rPr lang="en-US" sz="1400" dirty="0" err="1"/>
              <a:t>liabilitas</a:t>
            </a:r>
            <a:r>
              <a:rPr lang="en-US" sz="1400" dirty="0"/>
              <a:t> </a:t>
            </a:r>
            <a:r>
              <a:rPr lang="en-US" sz="1400" dirty="0" err="1"/>
              <a:t>nonmoneter</a:t>
            </a:r>
            <a:r>
              <a:rPr lang="en-US" sz="1400" dirty="0"/>
              <a:t> </a:t>
            </a:r>
            <a:r>
              <a:rPr lang="en-US" sz="1400" dirty="0" err="1"/>
              <a:t>menggunakan</a:t>
            </a:r>
            <a:r>
              <a:rPr lang="en-US" sz="1400" dirty="0"/>
              <a:t> </a:t>
            </a:r>
            <a:r>
              <a:rPr lang="en-US" sz="1400" dirty="0" err="1"/>
              <a:t>kurs</a:t>
            </a:r>
            <a:r>
              <a:rPr lang="en-US" sz="1400" dirty="0"/>
              <a:t> </a:t>
            </a:r>
            <a:r>
              <a:rPr lang="en-US" sz="1400" dirty="0" err="1"/>
              <a:t>pada</a:t>
            </a:r>
            <a:r>
              <a:rPr lang="en-US" sz="1400" dirty="0"/>
              <a:t> </a:t>
            </a:r>
            <a:r>
              <a:rPr lang="en-US" sz="1400" dirty="0" err="1"/>
              <a:t>tanggal</a:t>
            </a:r>
            <a:r>
              <a:rPr lang="en-US" sz="1400" dirty="0"/>
              <a:t> </a:t>
            </a:r>
            <a:r>
              <a:rPr lang="en-US" sz="1400" dirty="0" err="1"/>
              <a:t>transaksi</a:t>
            </a:r>
            <a:r>
              <a:rPr lang="en-US" sz="1400" dirty="0"/>
              <a:t>. </a:t>
            </a:r>
            <a:r>
              <a:rPr lang="en-US" sz="1400" dirty="0" err="1"/>
              <a:t>Jika</a:t>
            </a:r>
            <a:r>
              <a:rPr lang="en-US" sz="1400" dirty="0"/>
              <a:t> </a:t>
            </a:r>
            <a:r>
              <a:rPr lang="en-US" sz="1400" dirty="0" err="1"/>
              <a:t>aset</a:t>
            </a:r>
            <a:r>
              <a:rPr lang="en-US" sz="1400" dirty="0"/>
              <a:t> </a:t>
            </a:r>
            <a:r>
              <a:rPr lang="en-US" sz="1400" dirty="0" err="1"/>
              <a:t>dan</a:t>
            </a:r>
            <a:r>
              <a:rPr lang="en-US" sz="1400" dirty="0"/>
              <a:t> </a:t>
            </a:r>
            <a:r>
              <a:rPr lang="en-US" sz="1400" dirty="0" err="1"/>
              <a:t>liabilitas</a:t>
            </a:r>
            <a:r>
              <a:rPr lang="en-US" sz="1400" dirty="0"/>
              <a:t> </a:t>
            </a:r>
            <a:r>
              <a:rPr lang="en-US" sz="1400" dirty="0" err="1"/>
              <a:t>nonmoneter</a:t>
            </a:r>
            <a:r>
              <a:rPr lang="en-US" sz="1400" dirty="0"/>
              <a:t> </a:t>
            </a:r>
            <a:r>
              <a:rPr lang="en-US" sz="1400" dirty="0" err="1"/>
              <a:t>diperoleh</a:t>
            </a:r>
            <a:r>
              <a:rPr lang="en-US" sz="1400" dirty="0"/>
              <a:t> </a:t>
            </a:r>
            <a:r>
              <a:rPr lang="en-US" sz="1400" dirty="0" err="1"/>
              <a:t>sebelum</a:t>
            </a:r>
            <a:r>
              <a:rPr lang="en-US" sz="1400" dirty="0"/>
              <a:t> </a:t>
            </a:r>
            <a:r>
              <a:rPr lang="en-US" sz="1400" dirty="0" err="1"/>
              <a:t>akuisisi</a:t>
            </a:r>
            <a:r>
              <a:rPr lang="en-US" sz="1400" dirty="0"/>
              <a:t>, </a:t>
            </a:r>
            <a:r>
              <a:rPr lang="en-US" sz="1400" dirty="0" err="1"/>
              <a:t>maka</a:t>
            </a:r>
            <a:r>
              <a:rPr lang="en-US" sz="1400" dirty="0"/>
              <a:t> </a:t>
            </a:r>
            <a:r>
              <a:rPr lang="en-US" sz="1400" dirty="0" err="1"/>
              <a:t>digunakan</a:t>
            </a:r>
            <a:r>
              <a:rPr lang="en-US" sz="1400" dirty="0"/>
              <a:t> </a:t>
            </a:r>
            <a:r>
              <a:rPr lang="en-US" sz="1400" dirty="0" err="1"/>
              <a:t>kurs</a:t>
            </a:r>
            <a:r>
              <a:rPr lang="en-US" sz="1400" dirty="0"/>
              <a:t> </a:t>
            </a:r>
            <a:r>
              <a:rPr lang="en-US" sz="1400" dirty="0" err="1"/>
              <a:t>akuisisi</a:t>
            </a:r>
            <a:r>
              <a:rPr lang="en-US" sz="1400" dirty="0"/>
              <a:t>. </a:t>
            </a:r>
            <a:r>
              <a:rPr lang="en-US" sz="1400" dirty="0" err="1"/>
              <a:t>Jika</a:t>
            </a:r>
            <a:r>
              <a:rPr lang="en-US" sz="1400" dirty="0"/>
              <a:t> </a:t>
            </a:r>
            <a:r>
              <a:rPr lang="en-US" sz="1400" dirty="0" err="1"/>
              <a:t>aset</a:t>
            </a:r>
            <a:r>
              <a:rPr lang="en-US" sz="1400" dirty="0"/>
              <a:t> </a:t>
            </a:r>
            <a:r>
              <a:rPr lang="en-US" sz="1400" dirty="0" err="1"/>
              <a:t>dan</a:t>
            </a:r>
            <a:r>
              <a:rPr lang="en-US" sz="1400" dirty="0"/>
              <a:t> </a:t>
            </a:r>
            <a:r>
              <a:rPr lang="en-US" sz="1400" dirty="0" err="1"/>
              <a:t>liabilitas</a:t>
            </a:r>
            <a:r>
              <a:rPr lang="en-US" sz="1400" dirty="0"/>
              <a:t> </a:t>
            </a:r>
            <a:r>
              <a:rPr lang="en-US" sz="1400" dirty="0" err="1"/>
              <a:t>nonmoneter</a:t>
            </a:r>
            <a:r>
              <a:rPr lang="en-US" sz="1400" dirty="0"/>
              <a:t> </a:t>
            </a:r>
            <a:r>
              <a:rPr lang="en-US" sz="1400" dirty="0" err="1"/>
              <a:t>diukur</a:t>
            </a:r>
            <a:r>
              <a:rPr lang="en-US" sz="1400" dirty="0"/>
              <a:t> </a:t>
            </a:r>
            <a:r>
              <a:rPr lang="en-US" sz="1400" dirty="0" err="1"/>
              <a:t>pada</a:t>
            </a:r>
            <a:r>
              <a:rPr lang="en-US" sz="1400" dirty="0"/>
              <a:t> </a:t>
            </a:r>
            <a:r>
              <a:rPr lang="en-US" sz="1400" dirty="0" err="1"/>
              <a:t>nilai</a:t>
            </a:r>
            <a:r>
              <a:rPr lang="en-US" sz="1400" dirty="0"/>
              <a:t> </a:t>
            </a:r>
            <a:r>
              <a:rPr lang="en-US" sz="1400" dirty="0" err="1"/>
              <a:t>wajar</a:t>
            </a:r>
            <a:r>
              <a:rPr lang="en-US" sz="1400" dirty="0"/>
              <a:t>, </a:t>
            </a:r>
            <a:r>
              <a:rPr lang="en-US" sz="1400" dirty="0" err="1"/>
              <a:t>maka</a:t>
            </a:r>
            <a:r>
              <a:rPr lang="en-US" sz="1400" dirty="0"/>
              <a:t> </a:t>
            </a:r>
            <a:r>
              <a:rPr lang="en-US" sz="1400" dirty="0" err="1"/>
              <a:t>digunakan</a:t>
            </a:r>
            <a:r>
              <a:rPr lang="en-US" sz="1400" dirty="0"/>
              <a:t> </a:t>
            </a:r>
            <a:r>
              <a:rPr lang="en-US" sz="1400" dirty="0" err="1"/>
              <a:t>kurs</a:t>
            </a:r>
            <a:r>
              <a:rPr lang="en-US" sz="1400" dirty="0"/>
              <a:t> </a:t>
            </a:r>
            <a:r>
              <a:rPr lang="en-US" sz="1400" dirty="0" err="1"/>
              <a:t>pada</a:t>
            </a:r>
            <a:r>
              <a:rPr lang="en-US" sz="1400" dirty="0"/>
              <a:t> </a:t>
            </a:r>
            <a:r>
              <a:rPr lang="en-US" sz="1400" dirty="0" err="1"/>
              <a:t>tanggal</a:t>
            </a:r>
            <a:r>
              <a:rPr lang="en-US" sz="1400" dirty="0"/>
              <a:t> </a:t>
            </a:r>
            <a:r>
              <a:rPr lang="en-US" sz="1400" dirty="0" err="1"/>
              <a:t>nilai</a:t>
            </a:r>
            <a:r>
              <a:rPr lang="en-US" sz="1400" dirty="0"/>
              <a:t> </a:t>
            </a:r>
            <a:r>
              <a:rPr lang="en-US" sz="1400" dirty="0" err="1"/>
              <a:t>wajar</a:t>
            </a:r>
            <a:r>
              <a:rPr lang="en-US" sz="1400" dirty="0"/>
              <a:t> </a:t>
            </a:r>
            <a:r>
              <a:rPr lang="en-US" sz="1400" dirty="0" err="1"/>
              <a:t>ditentukan</a:t>
            </a:r>
            <a:r>
              <a:rPr lang="en-US" sz="1400" dirty="0"/>
              <a:t>. Modal </a:t>
            </a:r>
            <a:r>
              <a:rPr lang="en-US" sz="1400" dirty="0" err="1"/>
              <a:t>saham</a:t>
            </a:r>
            <a:r>
              <a:rPr lang="en-US" sz="1400" dirty="0"/>
              <a:t> </a:t>
            </a:r>
            <a:r>
              <a:rPr lang="en-US" sz="1400" dirty="0" err="1"/>
              <a:t>dan</a:t>
            </a:r>
            <a:r>
              <a:rPr lang="en-US" sz="1400" dirty="0"/>
              <a:t> </a:t>
            </a:r>
            <a:r>
              <a:rPr lang="en-US" sz="1400" dirty="0" err="1"/>
              <a:t>saldo</a:t>
            </a:r>
            <a:r>
              <a:rPr lang="en-US" sz="1400" dirty="0"/>
              <a:t> </a:t>
            </a:r>
            <a:r>
              <a:rPr lang="en-US" sz="1400" dirty="0" err="1"/>
              <a:t>laba</a:t>
            </a:r>
            <a:r>
              <a:rPr lang="en-US" sz="1400" dirty="0"/>
              <a:t> </a:t>
            </a:r>
            <a:r>
              <a:rPr lang="en-US" sz="1400" dirty="0" err="1"/>
              <a:t>pra-akuisisi</a:t>
            </a:r>
            <a:r>
              <a:rPr lang="en-US" sz="1400" dirty="0"/>
              <a:t> </a:t>
            </a:r>
            <a:r>
              <a:rPr lang="en-US" sz="1400" dirty="0" err="1"/>
              <a:t>dijabarkan</a:t>
            </a:r>
            <a:r>
              <a:rPr lang="en-US" sz="1400" dirty="0"/>
              <a:t> </a:t>
            </a:r>
            <a:r>
              <a:rPr lang="en-US" sz="1400" dirty="0" err="1"/>
              <a:t>dengan</a:t>
            </a:r>
            <a:r>
              <a:rPr lang="en-US" sz="1400" dirty="0"/>
              <a:t> </a:t>
            </a:r>
            <a:r>
              <a:rPr lang="en-US" sz="1400" dirty="0" err="1"/>
              <a:t>kurs</a:t>
            </a:r>
            <a:r>
              <a:rPr lang="en-US" sz="1400" dirty="0"/>
              <a:t> </a:t>
            </a:r>
            <a:r>
              <a:rPr lang="en-US" sz="1400" dirty="0" err="1"/>
              <a:t>tanggal</a:t>
            </a:r>
            <a:r>
              <a:rPr lang="en-US" sz="1400" dirty="0"/>
              <a:t> </a:t>
            </a:r>
            <a:r>
              <a:rPr lang="en-US" sz="1400" dirty="0" err="1"/>
              <a:t>akuisisi</a:t>
            </a:r>
            <a:r>
              <a:rPr lang="en-US" sz="1400" dirty="0"/>
              <a:t>. </a:t>
            </a:r>
            <a:r>
              <a:rPr lang="en-US" sz="1400" dirty="0" err="1"/>
              <a:t>Pada</a:t>
            </a:r>
            <a:r>
              <a:rPr lang="en-US" sz="1400" dirty="0"/>
              <a:t> </a:t>
            </a:r>
            <a:r>
              <a:rPr lang="en-US" sz="1400" dirty="0" err="1"/>
              <a:t>periode</a:t>
            </a:r>
            <a:r>
              <a:rPr lang="en-US" sz="1400" dirty="0"/>
              <a:t> </a:t>
            </a:r>
            <a:r>
              <a:rPr lang="en-US" sz="1400" dirty="0" err="1"/>
              <a:t>setelah</a:t>
            </a:r>
            <a:r>
              <a:rPr lang="en-US" sz="1400" dirty="0"/>
              <a:t> </a:t>
            </a:r>
            <a:r>
              <a:rPr lang="en-US" sz="1400" dirty="0" err="1"/>
              <a:t>akuisisi</a:t>
            </a:r>
            <a:r>
              <a:rPr lang="en-US" sz="1400" dirty="0"/>
              <a:t>, </a:t>
            </a:r>
            <a:r>
              <a:rPr lang="en-US" sz="1400" dirty="0" err="1"/>
              <a:t>hanya</a:t>
            </a:r>
            <a:r>
              <a:rPr lang="en-US" sz="1400" dirty="0"/>
              <a:t> modal </a:t>
            </a:r>
            <a:r>
              <a:rPr lang="en-US" sz="1400" dirty="0" err="1"/>
              <a:t>saham</a:t>
            </a:r>
            <a:r>
              <a:rPr lang="en-US" sz="1400" dirty="0"/>
              <a:t> yang </a:t>
            </a:r>
            <a:r>
              <a:rPr lang="en-US" sz="1400" dirty="0" err="1"/>
              <a:t>dijabarkan</a:t>
            </a:r>
            <a:r>
              <a:rPr lang="en-US" sz="1400" dirty="0"/>
              <a:t> </a:t>
            </a:r>
            <a:r>
              <a:rPr lang="en-US" sz="1400" dirty="0" err="1"/>
              <a:t>dengan</a:t>
            </a:r>
            <a:r>
              <a:rPr lang="en-US" sz="1400" dirty="0"/>
              <a:t> </a:t>
            </a:r>
            <a:r>
              <a:rPr lang="en-US" sz="1400" dirty="0" err="1"/>
              <a:t>kurs</a:t>
            </a:r>
            <a:r>
              <a:rPr lang="en-US" sz="1400" dirty="0"/>
              <a:t> </a:t>
            </a:r>
            <a:r>
              <a:rPr lang="en-US" sz="1400" dirty="0" err="1"/>
              <a:t>tanggal</a:t>
            </a:r>
            <a:r>
              <a:rPr lang="en-US" sz="1400" dirty="0"/>
              <a:t> </a:t>
            </a:r>
            <a:r>
              <a:rPr lang="en-US" sz="1400" dirty="0" err="1"/>
              <a:t>akuisisi</a:t>
            </a:r>
            <a:r>
              <a:rPr lang="en-US" sz="1400" dirty="0"/>
              <a:t>, </a:t>
            </a:r>
            <a:r>
              <a:rPr lang="en-US" sz="1400" dirty="0" err="1"/>
              <a:t>sedangkan</a:t>
            </a:r>
            <a:r>
              <a:rPr lang="en-US" sz="1400" dirty="0"/>
              <a:t> </a:t>
            </a:r>
            <a:r>
              <a:rPr lang="en-US" sz="1400" dirty="0" err="1"/>
              <a:t>saldo</a:t>
            </a:r>
            <a:r>
              <a:rPr lang="en-US" sz="1400" dirty="0"/>
              <a:t> </a:t>
            </a:r>
            <a:r>
              <a:rPr lang="en-US" sz="1400" dirty="0" err="1"/>
              <a:t>laba</a:t>
            </a:r>
            <a:r>
              <a:rPr lang="en-US" sz="1400" dirty="0"/>
              <a:t> </a:t>
            </a:r>
            <a:r>
              <a:rPr lang="en-US" sz="1400" dirty="0" err="1"/>
              <a:t>pasca-akuisisi</a:t>
            </a:r>
            <a:r>
              <a:rPr lang="en-US" sz="1400" dirty="0"/>
              <a:t> </a:t>
            </a:r>
            <a:r>
              <a:rPr lang="en-US" sz="1400" dirty="0" err="1"/>
              <a:t>dihitung</a:t>
            </a:r>
            <a:r>
              <a:rPr lang="en-US" sz="1400" dirty="0"/>
              <a:t> </a:t>
            </a:r>
            <a:r>
              <a:rPr lang="en-US" sz="1400" dirty="0" err="1"/>
              <a:t>seperti</a:t>
            </a:r>
            <a:r>
              <a:rPr lang="en-US" sz="1400" dirty="0"/>
              <a:t> </a:t>
            </a:r>
            <a:r>
              <a:rPr lang="en-US" sz="1400" dirty="0" err="1"/>
              <a:t>pada</a:t>
            </a:r>
            <a:r>
              <a:rPr lang="en-US" sz="1400" dirty="0"/>
              <a:t> </a:t>
            </a:r>
            <a:r>
              <a:rPr lang="en-US" sz="1400" dirty="0" err="1"/>
              <a:t>metode</a:t>
            </a:r>
            <a:r>
              <a:rPr lang="en-US" sz="1400" dirty="0"/>
              <a:t> </a:t>
            </a:r>
            <a:r>
              <a:rPr lang="en-US" sz="1400" dirty="0" err="1"/>
              <a:t>translasi</a:t>
            </a:r>
            <a:r>
              <a:rPr lang="en-US" sz="1400" dirty="0"/>
              <a:t>.</a:t>
            </a:r>
          </a:p>
          <a:p>
            <a:pPr algn="just">
              <a:buNone/>
            </a:pPr>
            <a:r>
              <a:rPr lang="en-US" sz="1400" dirty="0"/>
              <a:t>	</a:t>
            </a:r>
            <a:r>
              <a:rPr lang="en-US" sz="1400" dirty="0" err="1"/>
              <a:t>Berdasarkan</a:t>
            </a:r>
            <a:r>
              <a:rPr lang="en-US" sz="1400" dirty="0"/>
              <a:t> </a:t>
            </a:r>
            <a:r>
              <a:rPr lang="en-US" sz="1400" b="1" dirty="0" err="1"/>
              <a:t>Tabel</a:t>
            </a:r>
            <a:r>
              <a:rPr lang="en-US" sz="1400" b="1" dirty="0"/>
              <a:t> 10.2</a:t>
            </a:r>
            <a:r>
              <a:rPr lang="en-US" sz="1400" dirty="0"/>
              <a:t>, </a:t>
            </a:r>
            <a:r>
              <a:rPr lang="en-US" sz="1400" dirty="0" err="1"/>
              <a:t>kurs</a:t>
            </a:r>
            <a:r>
              <a:rPr lang="en-US" sz="1400" dirty="0"/>
              <a:t> yang </a:t>
            </a:r>
            <a:r>
              <a:rPr lang="en-US" sz="1400" dirty="0" err="1"/>
              <a:t>digunakan</a:t>
            </a:r>
            <a:r>
              <a:rPr lang="en-US" sz="1400" dirty="0"/>
              <a:t> </a:t>
            </a:r>
            <a:r>
              <a:rPr lang="en-US" sz="1400" dirty="0" err="1"/>
              <a:t>untuk</a:t>
            </a:r>
            <a:r>
              <a:rPr lang="en-US" sz="1400" dirty="0"/>
              <a:t> </a:t>
            </a:r>
            <a:r>
              <a:rPr lang="en-US" sz="1400" dirty="0" err="1"/>
              <a:t>metode</a:t>
            </a:r>
            <a:r>
              <a:rPr lang="en-US" sz="1400" dirty="0"/>
              <a:t> </a:t>
            </a:r>
            <a:r>
              <a:rPr lang="en-US" sz="1400" dirty="0" err="1"/>
              <a:t>pengukuran</a:t>
            </a:r>
            <a:r>
              <a:rPr lang="en-US" sz="1400" dirty="0"/>
              <a:t> </a:t>
            </a:r>
            <a:r>
              <a:rPr lang="en-US" sz="1400" dirty="0" err="1"/>
              <a:t>kembali</a:t>
            </a:r>
            <a:r>
              <a:rPr lang="en-US" sz="1400" dirty="0"/>
              <a:t> </a:t>
            </a:r>
            <a:r>
              <a:rPr lang="en-US" sz="1400" dirty="0" err="1"/>
              <a:t>juga</a:t>
            </a:r>
            <a:r>
              <a:rPr lang="en-US" sz="1400" dirty="0"/>
              <a:t> </a:t>
            </a:r>
            <a:r>
              <a:rPr lang="en-US" sz="1400" dirty="0" err="1"/>
              <a:t>berbeda-beda</a:t>
            </a:r>
            <a:r>
              <a:rPr lang="en-US" sz="1400" dirty="0"/>
              <a:t> </a:t>
            </a:r>
            <a:r>
              <a:rPr lang="en-US" sz="1400" dirty="0" err="1"/>
              <a:t>untuk</a:t>
            </a:r>
            <a:r>
              <a:rPr lang="en-US" sz="1400" dirty="0"/>
              <a:t> pos-pos </a:t>
            </a:r>
            <a:r>
              <a:rPr lang="en-US" sz="1400" dirty="0" err="1"/>
              <a:t>Laporan</a:t>
            </a:r>
            <a:r>
              <a:rPr lang="en-US" sz="1400" dirty="0"/>
              <a:t> </a:t>
            </a:r>
            <a:r>
              <a:rPr lang="en-US" sz="1400" dirty="0" err="1"/>
              <a:t>Laba</a:t>
            </a:r>
            <a:r>
              <a:rPr lang="en-US" sz="1400" dirty="0"/>
              <a:t> </a:t>
            </a:r>
            <a:r>
              <a:rPr lang="en-US" sz="1400" dirty="0" err="1"/>
              <a:t>Rugi</a:t>
            </a:r>
            <a:r>
              <a:rPr lang="en-US" sz="1400" dirty="0"/>
              <a:t>. </a:t>
            </a:r>
            <a:r>
              <a:rPr lang="en-US" sz="1400" dirty="0" err="1"/>
              <a:t>Untuk</a:t>
            </a:r>
            <a:r>
              <a:rPr lang="en-US" sz="1400" dirty="0"/>
              <a:t> </a:t>
            </a:r>
            <a:r>
              <a:rPr lang="en-US" sz="1400" dirty="0" err="1"/>
              <a:t>pendapatan</a:t>
            </a:r>
            <a:r>
              <a:rPr lang="en-US" sz="1400" dirty="0"/>
              <a:t> </a:t>
            </a:r>
            <a:r>
              <a:rPr lang="en-US" sz="1400" dirty="0" err="1"/>
              <a:t>dan</a:t>
            </a:r>
            <a:r>
              <a:rPr lang="en-US" sz="1400" dirty="0"/>
              <a:t> </a:t>
            </a:r>
            <a:r>
              <a:rPr lang="en-US" sz="1400" dirty="0" err="1"/>
              <a:t>beban</a:t>
            </a:r>
            <a:r>
              <a:rPr lang="en-US" sz="1400" dirty="0"/>
              <a:t> </a:t>
            </a:r>
            <a:r>
              <a:rPr lang="en-US" sz="1400" dirty="0" err="1"/>
              <a:t>moneter</a:t>
            </a:r>
            <a:r>
              <a:rPr lang="en-US" sz="1400" dirty="0"/>
              <a:t> </a:t>
            </a:r>
            <a:r>
              <a:rPr lang="en-US" sz="1400" dirty="0" err="1"/>
              <a:t>menggunakan</a:t>
            </a:r>
            <a:r>
              <a:rPr lang="en-US" sz="1400" dirty="0"/>
              <a:t> </a:t>
            </a:r>
            <a:r>
              <a:rPr lang="en-US" sz="1400" dirty="0" err="1"/>
              <a:t>kurs</a:t>
            </a:r>
            <a:r>
              <a:rPr lang="en-US" sz="1400" dirty="0"/>
              <a:t> </a:t>
            </a:r>
            <a:r>
              <a:rPr lang="en-US" sz="1400" dirty="0" err="1"/>
              <a:t>aktual</a:t>
            </a:r>
            <a:r>
              <a:rPr lang="en-US" sz="1400" dirty="0"/>
              <a:t> </a:t>
            </a:r>
            <a:r>
              <a:rPr lang="en-US" sz="1400" dirty="0" err="1"/>
              <a:t>atau</a:t>
            </a:r>
            <a:r>
              <a:rPr lang="en-US" sz="1400" dirty="0"/>
              <a:t> rata-rata, </a:t>
            </a:r>
            <a:r>
              <a:rPr lang="en-US" sz="1400" dirty="0" err="1"/>
              <a:t>sedangkan</a:t>
            </a:r>
            <a:r>
              <a:rPr lang="en-US" sz="1400" dirty="0"/>
              <a:t> </a:t>
            </a:r>
            <a:r>
              <a:rPr lang="en-US" sz="1400" dirty="0" err="1"/>
              <a:t>pendapatan</a:t>
            </a:r>
            <a:r>
              <a:rPr lang="en-US" sz="1400" dirty="0"/>
              <a:t> </a:t>
            </a:r>
            <a:r>
              <a:rPr lang="en-US" sz="1400" dirty="0" err="1"/>
              <a:t>dan</a:t>
            </a:r>
            <a:r>
              <a:rPr lang="en-US" sz="1400" dirty="0"/>
              <a:t> </a:t>
            </a:r>
            <a:r>
              <a:rPr lang="en-US" sz="1400" dirty="0" err="1"/>
              <a:t>beban</a:t>
            </a:r>
            <a:r>
              <a:rPr lang="en-US" sz="1400" dirty="0"/>
              <a:t> </a:t>
            </a:r>
            <a:r>
              <a:rPr lang="en-US" sz="1400" dirty="0" err="1"/>
              <a:t>nonmoneter</a:t>
            </a:r>
            <a:r>
              <a:rPr lang="en-US" sz="1400" dirty="0"/>
              <a:t> </a:t>
            </a:r>
            <a:r>
              <a:rPr lang="en-US" sz="1400" dirty="0" err="1"/>
              <a:t>mengunakan</a:t>
            </a:r>
            <a:r>
              <a:rPr lang="en-US" sz="1400" dirty="0"/>
              <a:t> </a:t>
            </a:r>
            <a:r>
              <a:rPr lang="en-US" sz="1400" dirty="0" err="1"/>
              <a:t>kurs</a:t>
            </a:r>
            <a:r>
              <a:rPr lang="en-US" sz="1400" dirty="0"/>
              <a:t> </a:t>
            </a:r>
            <a:r>
              <a:rPr lang="en-US" sz="1400" dirty="0" err="1"/>
              <a:t>tanggal</a:t>
            </a:r>
            <a:r>
              <a:rPr lang="en-US" sz="1400" dirty="0"/>
              <a:t> </a:t>
            </a:r>
            <a:r>
              <a:rPr lang="en-US" sz="1400" dirty="0" err="1"/>
              <a:t>transaksi</a:t>
            </a:r>
            <a:r>
              <a:rPr lang="en-US" sz="1400" dirty="0"/>
              <a:t>. </a:t>
            </a:r>
            <a:r>
              <a:rPr lang="en-US" sz="1400" dirty="0" err="1"/>
              <a:t>Kurs</a:t>
            </a:r>
            <a:r>
              <a:rPr lang="en-US" sz="1400" dirty="0"/>
              <a:t> </a:t>
            </a:r>
            <a:r>
              <a:rPr lang="en-US" sz="1400" dirty="0" err="1"/>
              <a:t>tanggal</a:t>
            </a:r>
            <a:r>
              <a:rPr lang="en-US" sz="1400" dirty="0"/>
              <a:t> </a:t>
            </a:r>
            <a:r>
              <a:rPr lang="en-US" sz="1400" dirty="0" err="1"/>
              <a:t>transaksi</a:t>
            </a:r>
            <a:r>
              <a:rPr lang="en-US" sz="1400" dirty="0"/>
              <a:t> </a:t>
            </a:r>
            <a:r>
              <a:rPr lang="en-US" sz="1400" dirty="0" err="1"/>
              <a:t>adalah</a:t>
            </a:r>
            <a:r>
              <a:rPr lang="en-US" sz="1400" dirty="0"/>
              <a:t> </a:t>
            </a:r>
            <a:r>
              <a:rPr lang="en-US" sz="1400" dirty="0" err="1"/>
              <a:t>kurs</a:t>
            </a:r>
            <a:r>
              <a:rPr lang="en-US" sz="1400" dirty="0"/>
              <a:t> </a:t>
            </a:r>
            <a:r>
              <a:rPr lang="en-US" sz="1400" dirty="0" err="1"/>
              <a:t>tanggal</a:t>
            </a:r>
            <a:r>
              <a:rPr lang="en-US" sz="1400" dirty="0"/>
              <a:t> </a:t>
            </a:r>
            <a:r>
              <a:rPr lang="en-US" sz="1400" dirty="0" err="1"/>
              <a:t>perolehan</a:t>
            </a:r>
            <a:r>
              <a:rPr lang="en-US" sz="1400" dirty="0"/>
              <a:t> </a:t>
            </a:r>
            <a:r>
              <a:rPr lang="en-US" sz="1400" dirty="0" err="1"/>
              <a:t>dan</a:t>
            </a:r>
            <a:r>
              <a:rPr lang="en-US" sz="1400" dirty="0"/>
              <a:t> </a:t>
            </a:r>
            <a:r>
              <a:rPr lang="en-US" sz="1400" dirty="0" err="1"/>
              <a:t>jika</a:t>
            </a:r>
            <a:r>
              <a:rPr lang="en-US" sz="1400" dirty="0"/>
              <a:t> </a:t>
            </a:r>
            <a:r>
              <a:rPr lang="en-US" sz="1400" dirty="0" err="1"/>
              <a:t>perolehan</a:t>
            </a:r>
            <a:r>
              <a:rPr lang="en-US" sz="1400" dirty="0"/>
              <a:t> </a:t>
            </a:r>
            <a:r>
              <a:rPr lang="en-US" sz="1400" dirty="0" err="1"/>
              <a:t>dilakukan</a:t>
            </a:r>
            <a:r>
              <a:rPr lang="en-US" sz="1400" dirty="0"/>
              <a:t> </a:t>
            </a:r>
            <a:r>
              <a:rPr lang="en-US" sz="1400" dirty="0" err="1"/>
              <a:t>sebelum</a:t>
            </a:r>
            <a:r>
              <a:rPr lang="en-US" sz="1400" dirty="0"/>
              <a:t> </a:t>
            </a:r>
            <a:r>
              <a:rPr lang="en-US" sz="1400" dirty="0" err="1"/>
              <a:t>akuisisi</a:t>
            </a:r>
            <a:r>
              <a:rPr lang="en-US" sz="1400" dirty="0"/>
              <a:t> </a:t>
            </a:r>
            <a:r>
              <a:rPr lang="en-US" sz="1400" dirty="0" err="1"/>
              <a:t>maka</a:t>
            </a:r>
            <a:r>
              <a:rPr lang="en-US" sz="1400" dirty="0"/>
              <a:t> </a:t>
            </a:r>
            <a:r>
              <a:rPr lang="en-US" sz="1400" dirty="0" err="1"/>
              <a:t>menggunakan</a:t>
            </a:r>
            <a:r>
              <a:rPr lang="en-US" sz="1400" dirty="0"/>
              <a:t> </a:t>
            </a:r>
            <a:r>
              <a:rPr lang="en-US" sz="1400" dirty="0" err="1"/>
              <a:t>kurs</a:t>
            </a:r>
            <a:r>
              <a:rPr lang="en-US" sz="1400" dirty="0"/>
              <a:t> </a:t>
            </a:r>
            <a:r>
              <a:rPr lang="en-US" sz="1400" dirty="0" err="1"/>
              <a:t>tanggal</a:t>
            </a:r>
            <a:r>
              <a:rPr lang="en-US" sz="1400" dirty="0"/>
              <a:t> </a:t>
            </a:r>
            <a:r>
              <a:rPr lang="en-US" sz="1400" dirty="0" err="1"/>
              <a:t>akuisisi</a:t>
            </a:r>
            <a:r>
              <a:rPr lang="en-US" sz="1400" dirty="0"/>
              <a:t>. </a:t>
            </a:r>
            <a:r>
              <a:rPr lang="en-US" sz="1400" dirty="0" err="1"/>
              <a:t>Dividen</a:t>
            </a:r>
            <a:r>
              <a:rPr lang="en-US" sz="1400" dirty="0"/>
              <a:t> </a:t>
            </a:r>
            <a:r>
              <a:rPr lang="en-US" sz="1400" dirty="0" err="1"/>
              <a:t>dan</a:t>
            </a:r>
            <a:r>
              <a:rPr lang="en-US" sz="1400" dirty="0"/>
              <a:t> </a:t>
            </a:r>
            <a:r>
              <a:rPr lang="en-US" sz="1400" dirty="0" err="1"/>
              <a:t>pembagian</a:t>
            </a:r>
            <a:r>
              <a:rPr lang="en-US" sz="1400" dirty="0"/>
              <a:t> </a:t>
            </a:r>
            <a:r>
              <a:rPr lang="en-US" sz="1400" dirty="0" err="1"/>
              <a:t>laba</a:t>
            </a:r>
            <a:r>
              <a:rPr lang="en-US" sz="1400" dirty="0"/>
              <a:t> </a:t>
            </a:r>
            <a:r>
              <a:rPr lang="en-US" sz="1400" dirty="0" err="1"/>
              <a:t>lainnya</a:t>
            </a:r>
            <a:r>
              <a:rPr lang="en-US" sz="1400" dirty="0"/>
              <a:t> </a:t>
            </a:r>
            <a:r>
              <a:rPr lang="en-US" sz="1400" dirty="0" err="1"/>
              <a:t>dijabarkan</a:t>
            </a:r>
            <a:r>
              <a:rPr lang="en-US" sz="1400" dirty="0"/>
              <a:t> </a:t>
            </a:r>
            <a:r>
              <a:rPr lang="en-US" sz="1400" dirty="0" err="1"/>
              <a:t>dengan</a:t>
            </a:r>
            <a:r>
              <a:rPr lang="en-US" sz="1400" dirty="0"/>
              <a:t> </a:t>
            </a:r>
            <a:r>
              <a:rPr lang="en-US" sz="1400" dirty="0" err="1"/>
              <a:t>kurs</a:t>
            </a:r>
            <a:r>
              <a:rPr lang="en-US" sz="1400" dirty="0"/>
              <a:t> </a:t>
            </a:r>
            <a:r>
              <a:rPr lang="en-US" sz="1400" dirty="0" err="1"/>
              <a:t>aktual</a:t>
            </a:r>
            <a:r>
              <a:rPr lang="en-US" sz="1400" dirty="0"/>
              <a:t>, </a:t>
            </a:r>
            <a:r>
              <a:rPr lang="en-US" sz="1400" dirty="0" err="1"/>
              <a:t>yaitu</a:t>
            </a:r>
            <a:r>
              <a:rPr lang="en-US" sz="1400" dirty="0"/>
              <a:t> </a:t>
            </a:r>
            <a:r>
              <a:rPr lang="en-US" sz="1400" dirty="0" err="1"/>
              <a:t>kurs</a:t>
            </a:r>
            <a:r>
              <a:rPr lang="en-US" sz="1400" dirty="0"/>
              <a:t> </a:t>
            </a:r>
            <a:r>
              <a:rPr lang="en-US" sz="1400" dirty="0" err="1"/>
              <a:t>pada</a:t>
            </a:r>
            <a:r>
              <a:rPr lang="en-US" sz="1400" dirty="0"/>
              <a:t> </a:t>
            </a:r>
            <a:r>
              <a:rPr lang="en-US" sz="1400" dirty="0" err="1"/>
              <a:t>tanggal</a:t>
            </a:r>
            <a:r>
              <a:rPr lang="en-US" sz="1400" dirty="0"/>
              <a:t> </a:t>
            </a:r>
            <a:r>
              <a:rPr lang="en-US" sz="1400" dirty="0" err="1"/>
              <a:t>diumumkan</a:t>
            </a:r>
            <a:r>
              <a:rPr lang="en-US" sz="1400" dirty="0"/>
              <a:t>.</a:t>
            </a:r>
          </a:p>
          <a:p>
            <a:pPr>
              <a:buFont typeface="Wingdings" pitchFamily="2" charset="2"/>
              <a:buChar char="q"/>
            </a:pP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LAPORAN KEUANGAN DAN MATA PELAPORAN</a:t>
            </a:r>
            <a:endParaRPr lang="en-US" sz="2800" dirty="0"/>
          </a:p>
        </p:txBody>
      </p:sp>
      <p:sp>
        <p:nvSpPr>
          <p:cNvPr id="3" name="Content Placeholder 2"/>
          <p:cNvSpPr>
            <a:spLocks noGrp="1"/>
          </p:cNvSpPr>
          <p:nvPr>
            <p:ph sz="quarter" idx="1"/>
          </p:nvPr>
        </p:nvSpPr>
        <p:spPr/>
        <p:txBody>
          <a:bodyPr>
            <a:normAutofit lnSpcReduction="10000"/>
          </a:bodyPr>
          <a:lstStyle/>
          <a:p>
            <a:pPr marL="0" indent="0" algn="just">
              <a:buNone/>
            </a:pPr>
            <a:r>
              <a:rPr lang="en-US" sz="1400" dirty="0" err="1"/>
              <a:t>Transaksi</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a:t>
            </a:r>
            <a:r>
              <a:rPr lang="en-US" sz="1400" dirty="0" err="1"/>
              <a:t>asing</a:t>
            </a:r>
            <a:r>
              <a:rPr lang="en-US" sz="1400" dirty="0"/>
              <a:t> </a:t>
            </a:r>
            <a:r>
              <a:rPr lang="en-US" sz="1400" dirty="0" err="1"/>
              <a:t>dicatat</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a:t>
            </a:r>
            <a:r>
              <a:rPr lang="en-US" sz="1400" dirty="0" err="1"/>
              <a:t>pelaporan</a:t>
            </a:r>
            <a:r>
              <a:rPr lang="en-US" sz="1400" dirty="0"/>
              <a:t> </a:t>
            </a:r>
            <a:r>
              <a:rPr lang="en-US" sz="1400" dirty="0" err="1"/>
              <a:t>perusahaan</a:t>
            </a:r>
            <a:r>
              <a:rPr lang="en-US" sz="1400" dirty="0"/>
              <a:t> </a:t>
            </a:r>
            <a:r>
              <a:rPr lang="en-US" sz="1400" dirty="0" err="1"/>
              <a:t>sehingga</a:t>
            </a:r>
            <a:r>
              <a:rPr lang="en-US" sz="1400" dirty="0"/>
              <a:t> </a:t>
            </a:r>
            <a:r>
              <a:rPr lang="en-US" sz="1400" dirty="0" err="1"/>
              <a:t>menimbulkan</a:t>
            </a:r>
            <a:r>
              <a:rPr lang="en-US" sz="1400" dirty="0"/>
              <a:t> </a:t>
            </a:r>
            <a:r>
              <a:rPr lang="en-US" sz="1400" dirty="0" err="1"/>
              <a:t>selisih</a:t>
            </a:r>
            <a:r>
              <a:rPr lang="en-US" sz="1400" dirty="0"/>
              <a:t> </a:t>
            </a:r>
            <a:r>
              <a:rPr lang="en-US" sz="1400" dirty="0" err="1"/>
              <a:t>kurs</a:t>
            </a:r>
            <a:r>
              <a:rPr lang="en-US" sz="1400" dirty="0"/>
              <a:t> </a:t>
            </a:r>
            <a:r>
              <a:rPr lang="en-US" sz="1400" dirty="0" err="1"/>
              <a:t>dan</a:t>
            </a:r>
            <a:r>
              <a:rPr lang="en-US" sz="1400" dirty="0"/>
              <a:t> </a:t>
            </a:r>
            <a:r>
              <a:rPr lang="en-US" sz="1400" dirty="0" err="1"/>
              <a:t>selanjutnya</a:t>
            </a:r>
            <a:r>
              <a:rPr lang="en-US" sz="1400" dirty="0"/>
              <a:t> </a:t>
            </a:r>
            <a:r>
              <a:rPr lang="en-US" sz="1400" dirty="0" err="1"/>
              <a:t>disajikan</a:t>
            </a:r>
            <a:r>
              <a:rPr lang="en-US" sz="1400" dirty="0"/>
              <a:t> </a:t>
            </a:r>
            <a:r>
              <a:rPr lang="en-US" sz="1400" dirty="0" err="1"/>
              <a:t>dalam</a:t>
            </a:r>
            <a:r>
              <a:rPr lang="en-US" sz="1400" dirty="0"/>
              <a:t> </a:t>
            </a:r>
            <a:r>
              <a:rPr lang="en-US" sz="1400" dirty="0" err="1"/>
              <a:t>laporan</a:t>
            </a:r>
            <a:r>
              <a:rPr lang="en-US" sz="1400" dirty="0"/>
              <a:t> </a:t>
            </a:r>
            <a:r>
              <a:rPr lang="en-US" sz="1400" dirty="0" err="1"/>
              <a:t>keuangan</a:t>
            </a:r>
            <a:r>
              <a:rPr lang="en-US" sz="1400" dirty="0"/>
              <a:t>. </a:t>
            </a:r>
            <a:r>
              <a:rPr lang="en-US" sz="1400" dirty="0" err="1"/>
              <a:t>Dalam</a:t>
            </a:r>
            <a:r>
              <a:rPr lang="en-US" sz="1400" dirty="0"/>
              <a:t> </a:t>
            </a:r>
            <a:r>
              <a:rPr lang="en-US" sz="1400" dirty="0" err="1"/>
              <a:t>kasus</a:t>
            </a:r>
            <a:r>
              <a:rPr lang="en-US" sz="1400" dirty="0"/>
              <a:t> </a:t>
            </a:r>
            <a:r>
              <a:rPr lang="en-US" sz="1400" dirty="0" err="1"/>
              <a:t>ini</a:t>
            </a:r>
            <a:r>
              <a:rPr lang="en-US" sz="1400" dirty="0"/>
              <a:t>, </a:t>
            </a:r>
            <a:r>
              <a:rPr lang="en-US" sz="1400" dirty="0" err="1"/>
              <a:t>penjabaran</a:t>
            </a:r>
            <a:r>
              <a:rPr lang="en-US" sz="1400" dirty="0"/>
              <a:t> </a:t>
            </a:r>
            <a:r>
              <a:rPr lang="en-US" sz="1400" dirty="0" err="1"/>
              <a:t>dilakukan</a:t>
            </a:r>
            <a:r>
              <a:rPr lang="en-US" sz="1400" dirty="0"/>
              <a:t> </a:t>
            </a:r>
            <a:r>
              <a:rPr lang="en-US" sz="1400" dirty="0" err="1"/>
              <a:t>atas</a:t>
            </a:r>
            <a:r>
              <a:rPr lang="en-US" sz="1400" dirty="0"/>
              <a:t> </a:t>
            </a:r>
            <a:r>
              <a:rPr lang="en-US" sz="1400" dirty="0" err="1"/>
              <a:t>transaksi</a:t>
            </a:r>
            <a:r>
              <a:rPr lang="en-US" sz="1400" dirty="0"/>
              <a:t> </a:t>
            </a:r>
            <a:r>
              <a:rPr lang="en-US" sz="1400" dirty="0" err="1"/>
              <a:t>sehingga</a:t>
            </a:r>
            <a:r>
              <a:rPr lang="en-US" sz="1400" dirty="0"/>
              <a:t> </a:t>
            </a:r>
            <a:r>
              <a:rPr lang="en-US" sz="1400" dirty="0" err="1"/>
              <a:t>tidak</a:t>
            </a:r>
            <a:r>
              <a:rPr lang="en-US" sz="1400" dirty="0"/>
              <a:t> </a:t>
            </a:r>
            <a:r>
              <a:rPr lang="en-US" sz="1400" dirty="0" err="1"/>
              <a:t>ada</a:t>
            </a:r>
            <a:r>
              <a:rPr lang="en-US" sz="1400" dirty="0"/>
              <a:t> </a:t>
            </a:r>
            <a:r>
              <a:rPr lang="en-US" sz="1400" dirty="0" err="1"/>
              <a:t>lagi</a:t>
            </a:r>
            <a:r>
              <a:rPr lang="en-US" sz="1400" dirty="0"/>
              <a:t> </a:t>
            </a:r>
            <a:r>
              <a:rPr lang="en-US" sz="1400" dirty="0" err="1"/>
              <a:t>permasalahan</a:t>
            </a:r>
            <a:r>
              <a:rPr lang="en-US" sz="1400" dirty="0"/>
              <a:t> </a:t>
            </a:r>
            <a:r>
              <a:rPr lang="en-US" sz="1400" dirty="0" err="1"/>
              <a:t>atas</a:t>
            </a:r>
            <a:r>
              <a:rPr lang="en-US" sz="1400" dirty="0"/>
              <a:t> </a:t>
            </a:r>
            <a:r>
              <a:rPr lang="en-US" sz="1400" dirty="0" err="1"/>
              <a:t>perbedaan</a:t>
            </a:r>
            <a:r>
              <a:rPr lang="en-US" sz="1400" dirty="0"/>
              <a:t> </a:t>
            </a:r>
            <a:r>
              <a:rPr lang="en-US" sz="1400" dirty="0" err="1"/>
              <a:t>mata</a:t>
            </a:r>
            <a:r>
              <a:rPr lang="en-US" sz="1400" dirty="0"/>
              <a:t> </a:t>
            </a:r>
            <a:r>
              <a:rPr lang="en-US" sz="1400" dirty="0" err="1"/>
              <a:t>uang</a:t>
            </a:r>
            <a:r>
              <a:rPr lang="en-US" sz="1400" dirty="0"/>
              <a:t> </a:t>
            </a:r>
            <a:r>
              <a:rPr lang="en-US" sz="1400" dirty="0" err="1"/>
              <a:t>dari</a:t>
            </a:r>
            <a:r>
              <a:rPr lang="en-US" sz="1400" dirty="0"/>
              <a:t> </a:t>
            </a:r>
            <a:r>
              <a:rPr lang="en-US" sz="1400" dirty="0" err="1"/>
              <a:t>sisi</a:t>
            </a:r>
            <a:r>
              <a:rPr lang="en-US" sz="1400" dirty="0"/>
              <a:t> </a:t>
            </a:r>
            <a:r>
              <a:rPr lang="en-US" sz="1400" dirty="0" err="1"/>
              <a:t>laporan</a:t>
            </a:r>
            <a:r>
              <a:rPr lang="en-US" sz="1400" dirty="0"/>
              <a:t> </a:t>
            </a:r>
            <a:r>
              <a:rPr lang="en-US" sz="1400" dirty="0" err="1"/>
              <a:t>keuangan</a:t>
            </a:r>
            <a:r>
              <a:rPr lang="en-US" sz="1400" dirty="0"/>
              <a:t>. Mata </a:t>
            </a:r>
            <a:r>
              <a:rPr lang="en-US" sz="1400" dirty="0" err="1"/>
              <a:t>uang</a:t>
            </a:r>
            <a:r>
              <a:rPr lang="en-US" sz="1400" dirty="0"/>
              <a:t> </a:t>
            </a:r>
            <a:r>
              <a:rPr lang="en-US" sz="1400" dirty="0" err="1"/>
              <a:t>pencatatan</a:t>
            </a:r>
            <a:r>
              <a:rPr lang="en-US" sz="1400" dirty="0"/>
              <a:t> </a:t>
            </a:r>
            <a:r>
              <a:rPr lang="en-US" sz="1400" dirty="0" err="1"/>
              <a:t>perusahaan</a:t>
            </a:r>
            <a:r>
              <a:rPr lang="en-US" sz="1400" dirty="0"/>
              <a:t> </a:t>
            </a:r>
            <a:r>
              <a:rPr lang="en-US" sz="1400" dirty="0" err="1"/>
              <a:t>sama</a:t>
            </a:r>
            <a:r>
              <a:rPr lang="en-US" sz="1400" dirty="0"/>
              <a:t> </a:t>
            </a:r>
            <a:r>
              <a:rPr lang="en-US" sz="1400" dirty="0" err="1"/>
              <a:t>dengan</a:t>
            </a:r>
            <a:r>
              <a:rPr lang="en-US" sz="1400" dirty="0"/>
              <a:t> </a:t>
            </a:r>
            <a:r>
              <a:rPr lang="en-US" sz="1400" dirty="0" err="1"/>
              <a:t>mata</a:t>
            </a:r>
            <a:r>
              <a:rPr lang="en-US" sz="1400" dirty="0"/>
              <a:t> </a:t>
            </a:r>
            <a:r>
              <a:rPr lang="en-US" sz="1400" dirty="0" err="1"/>
              <a:t>uang</a:t>
            </a:r>
            <a:r>
              <a:rPr lang="en-US" sz="1400" dirty="0"/>
              <a:t> </a:t>
            </a:r>
            <a:r>
              <a:rPr lang="en-US" sz="1400" dirty="0" err="1"/>
              <a:t>penyajiannya</a:t>
            </a:r>
            <a:r>
              <a:rPr lang="en-US" sz="1400" dirty="0"/>
              <a:t>.</a:t>
            </a:r>
          </a:p>
          <a:p>
            <a:pPr marL="0" indent="0" algn="just">
              <a:buNone/>
            </a:pPr>
            <a:r>
              <a:rPr lang="en-US" sz="1400" dirty="0" err="1"/>
              <a:t>Permasalahan</a:t>
            </a:r>
            <a:r>
              <a:rPr lang="en-US" sz="1400" dirty="0"/>
              <a:t> </a:t>
            </a:r>
            <a:r>
              <a:rPr lang="en-US" sz="1400" dirty="0" err="1"/>
              <a:t>atas</a:t>
            </a:r>
            <a:r>
              <a:rPr lang="en-US" sz="1400" dirty="0"/>
              <a:t> </a:t>
            </a:r>
            <a:r>
              <a:rPr lang="en-US" sz="1400" dirty="0" err="1"/>
              <a:t>perbedaan</a:t>
            </a:r>
            <a:r>
              <a:rPr lang="en-US" sz="1400" dirty="0"/>
              <a:t> </a:t>
            </a:r>
            <a:r>
              <a:rPr lang="en-US" sz="1400" dirty="0" err="1"/>
              <a:t>mata</a:t>
            </a:r>
            <a:r>
              <a:rPr lang="en-US" sz="1400" dirty="0"/>
              <a:t> </a:t>
            </a:r>
            <a:r>
              <a:rPr lang="en-US" sz="1400" dirty="0" err="1"/>
              <a:t>uang</a:t>
            </a:r>
            <a:r>
              <a:rPr lang="en-US" sz="1400" dirty="0"/>
              <a:t> </a:t>
            </a:r>
            <a:r>
              <a:rPr lang="en-US" sz="1400" dirty="0" err="1"/>
              <a:t>dalam</a:t>
            </a:r>
            <a:r>
              <a:rPr lang="en-US" sz="1400" dirty="0"/>
              <a:t> </a:t>
            </a:r>
            <a:r>
              <a:rPr lang="en-US" sz="1400" dirty="0" err="1"/>
              <a:t>laporan</a:t>
            </a:r>
            <a:r>
              <a:rPr lang="en-US" sz="1400" dirty="0"/>
              <a:t> </a:t>
            </a:r>
            <a:r>
              <a:rPr lang="en-US" sz="1400" dirty="0" err="1"/>
              <a:t>keuangandapat</a:t>
            </a:r>
            <a:r>
              <a:rPr lang="en-US" sz="1400" dirty="0"/>
              <a:t> </a:t>
            </a:r>
            <a:r>
              <a:rPr lang="en-US" sz="1400" dirty="0" err="1"/>
              <a:t>timbul</a:t>
            </a:r>
            <a:r>
              <a:rPr lang="en-US" sz="1400" dirty="0"/>
              <a:t> </a:t>
            </a:r>
            <a:r>
              <a:rPr lang="en-US" sz="1400" dirty="0" err="1"/>
              <a:t>jika</a:t>
            </a:r>
            <a:r>
              <a:rPr lang="en-US" sz="1400" dirty="0"/>
              <a:t> </a:t>
            </a:r>
            <a:r>
              <a:rPr lang="en-US" sz="1400" dirty="0" err="1"/>
              <a:t>perusahaan</a:t>
            </a:r>
            <a:r>
              <a:rPr lang="en-US" sz="1400" dirty="0"/>
              <a:t> </a:t>
            </a:r>
            <a:r>
              <a:rPr lang="en-US" sz="1400" dirty="0" err="1"/>
              <a:t>mencatat</a:t>
            </a:r>
            <a:r>
              <a:rPr lang="en-US" sz="1400" dirty="0"/>
              <a:t> </a:t>
            </a:r>
            <a:r>
              <a:rPr lang="en-US" sz="1400" dirty="0" err="1"/>
              <a:t>transaksi</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yang </a:t>
            </a:r>
            <a:r>
              <a:rPr lang="en-US" sz="1400" dirty="0" err="1"/>
              <a:t>berbeda</a:t>
            </a:r>
            <a:r>
              <a:rPr lang="en-US" sz="1400" dirty="0"/>
              <a:t> </a:t>
            </a:r>
            <a:r>
              <a:rPr lang="en-US" sz="1400" dirty="0" err="1"/>
              <a:t>dengan</a:t>
            </a:r>
            <a:r>
              <a:rPr lang="en-US" sz="1400" dirty="0"/>
              <a:t> </a:t>
            </a:r>
            <a:r>
              <a:rPr lang="en-US" sz="1400" dirty="0" err="1"/>
              <a:t>mata</a:t>
            </a:r>
            <a:r>
              <a:rPr lang="en-US" sz="1400" dirty="0"/>
              <a:t> </a:t>
            </a:r>
            <a:r>
              <a:rPr lang="en-US" sz="1400" dirty="0" err="1"/>
              <a:t>uang</a:t>
            </a:r>
            <a:r>
              <a:rPr lang="en-US" sz="1400" dirty="0"/>
              <a:t> </a:t>
            </a:r>
            <a:r>
              <a:rPr lang="en-US" sz="1400" dirty="0" err="1"/>
              <a:t>pelaporannya</a:t>
            </a:r>
            <a:r>
              <a:rPr lang="en-US" sz="1400" dirty="0"/>
              <a:t>, </a:t>
            </a:r>
            <a:r>
              <a:rPr lang="en-US" sz="1400" dirty="0" err="1"/>
              <a:t>atau</a:t>
            </a:r>
            <a:r>
              <a:rPr lang="en-US" sz="1400" dirty="0"/>
              <a:t> </a:t>
            </a:r>
            <a:r>
              <a:rPr lang="en-US" sz="1400" dirty="0" err="1"/>
              <a:t>entitas</a:t>
            </a:r>
            <a:r>
              <a:rPr lang="en-US" sz="1400" dirty="0"/>
              <a:t> </a:t>
            </a:r>
            <a:r>
              <a:rPr lang="en-US" sz="1400" dirty="0" err="1"/>
              <a:t>induk</a:t>
            </a:r>
            <a:r>
              <a:rPr lang="en-US" sz="1400" dirty="0"/>
              <a:t> </a:t>
            </a:r>
            <a:r>
              <a:rPr lang="en-US" sz="1400" dirty="0" err="1"/>
              <a:t>memiliki</a:t>
            </a:r>
            <a:r>
              <a:rPr lang="en-US" sz="1400" dirty="0"/>
              <a:t> </a:t>
            </a:r>
            <a:r>
              <a:rPr lang="en-US" sz="1400" dirty="0" err="1"/>
              <a:t>mata</a:t>
            </a:r>
            <a:r>
              <a:rPr lang="en-US" sz="1400" dirty="0"/>
              <a:t> </a:t>
            </a:r>
            <a:r>
              <a:rPr lang="en-US" sz="1400" dirty="0" err="1"/>
              <a:t>uang</a:t>
            </a:r>
            <a:r>
              <a:rPr lang="en-US" sz="1400" dirty="0"/>
              <a:t> </a:t>
            </a:r>
            <a:r>
              <a:rPr lang="en-US" sz="1400" dirty="0" err="1"/>
              <a:t>pelaporan</a:t>
            </a:r>
            <a:r>
              <a:rPr lang="en-US" sz="1400" dirty="0"/>
              <a:t> yang </a:t>
            </a:r>
            <a:r>
              <a:rPr lang="en-US" sz="1400" dirty="0" err="1"/>
              <a:t>berbeda</a:t>
            </a:r>
            <a:r>
              <a:rPr lang="en-US" sz="1400" dirty="0"/>
              <a:t> </a:t>
            </a:r>
            <a:r>
              <a:rPr lang="en-US" sz="1400" dirty="0" err="1"/>
              <a:t>dengan</a:t>
            </a:r>
            <a:r>
              <a:rPr lang="en-US" sz="1400" dirty="0"/>
              <a:t> </a:t>
            </a:r>
            <a:r>
              <a:rPr lang="en-US" sz="1400" dirty="0" err="1"/>
              <a:t>mata</a:t>
            </a:r>
            <a:r>
              <a:rPr lang="en-US" sz="1400" dirty="0"/>
              <a:t> </a:t>
            </a:r>
            <a:r>
              <a:rPr lang="en-US" sz="1400" dirty="0" err="1"/>
              <a:t>uang</a:t>
            </a:r>
            <a:r>
              <a:rPr lang="en-US" sz="1400" dirty="0"/>
              <a:t> </a:t>
            </a:r>
            <a:r>
              <a:rPr lang="en-US" sz="1400" dirty="0" err="1"/>
              <a:t>pelaporan</a:t>
            </a:r>
            <a:r>
              <a:rPr lang="en-US" sz="1400" dirty="0"/>
              <a:t> </a:t>
            </a:r>
            <a:r>
              <a:rPr lang="en-US" sz="1400" dirty="0" err="1"/>
              <a:t>entitas</a:t>
            </a:r>
            <a:r>
              <a:rPr lang="en-US" sz="1400" dirty="0"/>
              <a:t> </a:t>
            </a:r>
            <a:r>
              <a:rPr lang="en-US" sz="1400" dirty="0" err="1"/>
              <a:t>anak</a:t>
            </a:r>
            <a:r>
              <a:rPr lang="en-US" sz="1400" dirty="0"/>
              <a:t> yang </a:t>
            </a:r>
            <a:r>
              <a:rPr lang="en-US" sz="1400" dirty="0" err="1"/>
              <a:t>akan</a:t>
            </a:r>
            <a:r>
              <a:rPr lang="en-US" sz="1400" dirty="0"/>
              <a:t> </a:t>
            </a:r>
            <a:r>
              <a:rPr lang="en-US" sz="1400" dirty="0" err="1"/>
              <a:t>dikonsolidasikan</a:t>
            </a:r>
            <a:r>
              <a:rPr lang="en-US" sz="1400" dirty="0"/>
              <a:t>. </a:t>
            </a:r>
          </a:p>
          <a:p>
            <a:pPr marL="0" indent="0" algn="just">
              <a:buNone/>
            </a:pPr>
            <a:endParaRPr lang="en-US" sz="800" dirty="0"/>
          </a:p>
          <a:p>
            <a:pPr marL="228600" indent="-228600" algn="just">
              <a:buFont typeface="Wingdings" pitchFamily="2" charset="2"/>
              <a:buChar char="q"/>
            </a:pPr>
            <a:r>
              <a:rPr lang="en-US" sz="1900" b="1" dirty="0"/>
              <a:t>Mata </a:t>
            </a:r>
            <a:r>
              <a:rPr lang="en-US" sz="1900" b="1" dirty="0" err="1"/>
              <a:t>Uang</a:t>
            </a:r>
            <a:r>
              <a:rPr lang="en-US" sz="1900" b="1" dirty="0"/>
              <a:t> </a:t>
            </a:r>
            <a:r>
              <a:rPr lang="en-US" sz="1900" b="1" dirty="0" err="1"/>
              <a:t>Penyajian</a:t>
            </a:r>
            <a:r>
              <a:rPr lang="en-US" sz="1900" b="1" dirty="0"/>
              <a:t> </a:t>
            </a:r>
            <a:r>
              <a:rPr lang="en-US" sz="1900" b="1" dirty="0" err="1"/>
              <a:t>dan</a:t>
            </a:r>
            <a:r>
              <a:rPr lang="en-US" sz="1900" b="1" dirty="0"/>
              <a:t> Mata </a:t>
            </a:r>
            <a:r>
              <a:rPr lang="en-US" sz="1900" b="1" dirty="0" err="1"/>
              <a:t>Uang</a:t>
            </a:r>
            <a:r>
              <a:rPr lang="en-US" sz="1900" b="1" dirty="0"/>
              <a:t> </a:t>
            </a:r>
            <a:r>
              <a:rPr lang="en-US" sz="1900" b="1" dirty="0" err="1"/>
              <a:t>Fungsional</a:t>
            </a:r>
            <a:endParaRPr lang="en-US" sz="1900" b="1" dirty="0"/>
          </a:p>
          <a:p>
            <a:pPr marL="228600" indent="-228600" algn="just">
              <a:buNone/>
            </a:pPr>
            <a:r>
              <a:rPr lang="en-US" sz="1400" dirty="0"/>
              <a:t>	</a:t>
            </a:r>
            <a:r>
              <a:rPr lang="en-US" sz="1400" dirty="0" err="1"/>
              <a:t>Menurut</a:t>
            </a:r>
            <a:r>
              <a:rPr lang="en-US" sz="1400" dirty="0"/>
              <a:t> PSAK 10 </a:t>
            </a:r>
            <a:r>
              <a:rPr lang="en-US" sz="1400" i="1" dirty="0" err="1"/>
              <a:t>Pengaruh</a:t>
            </a:r>
            <a:r>
              <a:rPr lang="en-US" sz="1400" i="1" dirty="0"/>
              <a:t> </a:t>
            </a:r>
            <a:r>
              <a:rPr lang="en-US" sz="1400" i="1" dirty="0" err="1"/>
              <a:t>Perubahan</a:t>
            </a:r>
            <a:r>
              <a:rPr lang="en-US" sz="1400" i="1" dirty="0"/>
              <a:t> Nilai </a:t>
            </a:r>
            <a:r>
              <a:rPr lang="en-US" sz="1400" i="1" dirty="0" err="1"/>
              <a:t>Tukar</a:t>
            </a:r>
            <a:r>
              <a:rPr lang="en-US" sz="1400" i="1" dirty="0"/>
              <a:t> Valuta </a:t>
            </a:r>
            <a:r>
              <a:rPr lang="en-US" sz="1400" i="1" dirty="0" err="1"/>
              <a:t>Asing</a:t>
            </a:r>
            <a:r>
              <a:rPr lang="en-US" sz="1400" i="1" dirty="0"/>
              <a:t>, </a:t>
            </a:r>
            <a:r>
              <a:rPr lang="en-US" sz="1400" dirty="0" err="1"/>
              <a:t>mata</a:t>
            </a:r>
            <a:r>
              <a:rPr lang="en-US" sz="1400" dirty="0"/>
              <a:t> uang </a:t>
            </a:r>
            <a:r>
              <a:rPr lang="en-US" sz="1400" dirty="0" err="1"/>
              <a:t>fungsional</a:t>
            </a:r>
            <a:r>
              <a:rPr lang="en-US" sz="1400" dirty="0"/>
              <a:t> </a:t>
            </a:r>
            <a:r>
              <a:rPr lang="en-US" sz="1400" dirty="0" err="1"/>
              <a:t>adalah</a:t>
            </a:r>
            <a:r>
              <a:rPr lang="en-US" sz="1400" dirty="0"/>
              <a:t> </a:t>
            </a:r>
            <a:r>
              <a:rPr lang="en-US" sz="1400" dirty="0" err="1"/>
              <a:t>mata</a:t>
            </a:r>
            <a:r>
              <a:rPr lang="en-US" sz="1400" dirty="0"/>
              <a:t> uang pada </a:t>
            </a:r>
            <a:r>
              <a:rPr lang="en-US" sz="1400" dirty="0" err="1"/>
              <a:t>lingkungan</a:t>
            </a:r>
            <a:r>
              <a:rPr lang="en-US" sz="1400" dirty="0"/>
              <a:t> </a:t>
            </a:r>
            <a:r>
              <a:rPr lang="en-US" sz="1400" dirty="0" err="1"/>
              <a:t>ekonomi</a:t>
            </a:r>
            <a:r>
              <a:rPr lang="en-US" sz="1400" dirty="0"/>
              <a:t> </a:t>
            </a:r>
            <a:r>
              <a:rPr lang="en-US" sz="1400" dirty="0" err="1"/>
              <a:t>utama</a:t>
            </a:r>
            <a:r>
              <a:rPr lang="en-US" sz="1400" dirty="0"/>
              <a:t> di mana </a:t>
            </a:r>
            <a:r>
              <a:rPr lang="en-US" sz="1400" dirty="0" err="1"/>
              <a:t>entitas</a:t>
            </a:r>
            <a:r>
              <a:rPr lang="en-US" sz="1400" dirty="0"/>
              <a:t> </a:t>
            </a:r>
            <a:r>
              <a:rPr lang="en-US" sz="1400" dirty="0" err="1"/>
              <a:t>beroperasi</a:t>
            </a:r>
            <a:r>
              <a:rPr lang="en-US" sz="1400" dirty="0"/>
              <a:t>, </a:t>
            </a:r>
            <a:r>
              <a:rPr lang="en-US" sz="1400" dirty="0" err="1"/>
              <a:t>sedangkan</a:t>
            </a:r>
            <a:r>
              <a:rPr lang="en-US" sz="1400" dirty="0"/>
              <a:t> </a:t>
            </a:r>
            <a:r>
              <a:rPr lang="en-US" sz="1400" dirty="0" err="1"/>
              <a:t>mata</a:t>
            </a:r>
            <a:r>
              <a:rPr lang="en-US" sz="1400" dirty="0"/>
              <a:t> uang </a:t>
            </a:r>
            <a:r>
              <a:rPr lang="en-US" sz="1400" dirty="0" err="1"/>
              <a:t>penyajian</a:t>
            </a:r>
            <a:r>
              <a:rPr lang="en-US" sz="1400" dirty="0"/>
              <a:t> </a:t>
            </a:r>
            <a:r>
              <a:rPr lang="en-US" sz="1400" dirty="0" err="1"/>
              <a:t>adalah</a:t>
            </a:r>
            <a:r>
              <a:rPr lang="en-US" sz="1400" dirty="0"/>
              <a:t> </a:t>
            </a:r>
            <a:r>
              <a:rPr lang="en-US" sz="1400" dirty="0" err="1"/>
              <a:t>mata</a:t>
            </a:r>
            <a:r>
              <a:rPr lang="en-US" sz="1400" dirty="0"/>
              <a:t> uang yang </a:t>
            </a:r>
            <a:r>
              <a:rPr lang="en-US" sz="1400" dirty="0" err="1"/>
              <a:t>digunakan</a:t>
            </a:r>
            <a:r>
              <a:rPr lang="en-US" sz="1400" dirty="0"/>
              <a:t> </a:t>
            </a:r>
            <a:r>
              <a:rPr lang="en-US" sz="1400" dirty="0" err="1"/>
              <a:t>dalam</a:t>
            </a:r>
            <a:r>
              <a:rPr lang="en-US" sz="1400" dirty="0"/>
              <a:t> </a:t>
            </a:r>
            <a:r>
              <a:rPr lang="en-US" sz="1400" dirty="0" err="1"/>
              <a:t>penyajian</a:t>
            </a:r>
            <a:r>
              <a:rPr lang="en-US" sz="1400" dirty="0"/>
              <a:t> </a:t>
            </a:r>
            <a:r>
              <a:rPr lang="en-US" sz="1400" dirty="0" err="1"/>
              <a:t>laporan</a:t>
            </a:r>
            <a:r>
              <a:rPr lang="en-US" sz="1400" dirty="0"/>
              <a:t> </a:t>
            </a:r>
            <a:r>
              <a:rPr lang="en-US" sz="1400" dirty="0" err="1"/>
              <a:t>keuangan</a:t>
            </a:r>
            <a:r>
              <a:rPr lang="en-US" sz="1400" dirty="0"/>
              <a:t>. </a:t>
            </a:r>
          </a:p>
          <a:p>
            <a:pPr marL="223838" indent="-204788">
              <a:buNone/>
            </a:pPr>
            <a:r>
              <a:rPr lang="en-US" sz="1400" dirty="0"/>
              <a:t>	</a:t>
            </a:r>
            <a:r>
              <a:rPr lang="en-US" sz="1400" dirty="0" err="1"/>
              <a:t>Perbedaan</a:t>
            </a:r>
            <a:r>
              <a:rPr lang="en-US" sz="1400" dirty="0"/>
              <a:t> </a:t>
            </a:r>
            <a:r>
              <a:rPr lang="en-US" sz="1400" dirty="0" err="1"/>
              <a:t>antara</a:t>
            </a:r>
            <a:r>
              <a:rPr lang="en-US" sz="1400" dirty="0"/>
              <a:t> </a:t>
            </a:r>
            <a:r>
              <a:rPr lang="en-US" sz="1400" dirty="0" err="1"/>
              <a:t>mata</a:t>
            </a:r>
            <a:r>
              <a:rPr lang="en-US" sz="1400" dirty="0"/>
              <a:t> </a:t>
            </a:r>
            <a:r>
              <a:rPr lang="en-US" sz="1400" dirty="0" err="1"/>
              <a:t>uang</a:t>
            </a:r>
            <a:r>
              <a:rPr lang="en-US" sz="1400" dirty="0"/>
              <a:t> </a:t>
            </a:r>
            <a:r>
              <a:rPr lang="en-US" sz="1400" dirty="0" err="1"/>
              <a:t>penyajian</a:t>
            </a:r>
            <a:r>
              <a:rPr lang="en-US" sz="1400" dirty="0"/>
              <a:t> </a:t>
            </a:r>
            <a:r>
              <a:rPr lang="en-US" sz="1400" dirty="0" err="1"/>
              <a:t>dan</a:t>
            </a:r>
            <a:r>
              <a:rPr lang="en-US" sz="1400" dirty="0"/>
              <a:t> </a:t>
            </a:r>
            <a:r>
              <a:rPr lang="en-US" sz="1400" dirty="0" err="1"/>
              <a:t>mata</a:t>
            </a:r>
            <a:r>
              <a:rPr lang="en-US" sz="1400" dirty="0"/>
              <a:t> </a:t>
            </a:r>
            <a:r>
              <a:rPr lang="en-US" sz="1400" dirty="0" err="1"/>
              <a:t>uang</a:t>
            </a:r>
            <a:r>
              <a:rPr lang="en-US" sz="1400" dirty="0"/>
              <a:t> </a:t>
            </a:r>
            <a:r>
              <a:rPr lang="en-US" sz="1400" dirty="0" err="1"/>
              <a:t>fungsional</a:t>
            </a:r>
            <a:r>
              <a:rPr lang="en-US" sz="1400" dirty="0"/>
              <a:t> </a:t>
            </a:r>
            <a:r>
              <a:rPr lang="en-US" sz="1400" dirty="0" err="1"/>
              <a:t>dapat</a:t>
            </a:r>
            <a:r>
              <a:rPr lang="en-US" sz="1400" dirty="0"/>
              <a:t> </a:t>
            </a:r>
            <a:r>
              <a:rPr lang="en-US" sz="1400" dirty="0" err="1"/>
              <a:t>terjadi</a:t>
            </a:r>
            <a:r>
              <a:rPr lang="en-US" sz="1400" dirty="0"/>
              <a:t> </a:t>
            </a:r>
            <a:r>
              <a:rPr lang="en-US" sz="1400" dirty="0" err="1"/>
              <a:t>dalam</a:t>
            </a:r>
            <a:r>
              <a:rPr lang="en-US" sz="1400" dirty="0"/>
              <a:t> 2 </a:t>
            </a:r>
            <a:r>
              <a:rPr lang="en-US" sz="1400" dirty="0" err="1"/>
              <a:t>kondisi</a:t>
            </a:r>
            <a:r>
              <a:rPr lang="en-US" sz="1400" dirty="0"/>
              <a:t> </a:t>
            </a:r>
            <a:r>
              <a:rPr lang="en-US" sz="1400" dirty="0" err="1"/>
              <a:t>berikut</a:t>
            </a:r>
            <a:r>
              <a:rPr lang="en-US" sz="1400" dirty="0"/>
              <a:t>.</a:t>
            </a:r>
          </a:p>
          <a:p>
            <a:pPr marL="457200" indent="-228600" algn="just">
              <a:buFont typeface="+mj-lt"/>
              <a:buAutoNum type="arabicPeriod"/>
            </a:pPr>
            <a:r>
              <a:rPr lang="en-US" sz="1400" dirty="0" err="1"/>
              <a:t>Entitas</a:t>
            </a:r>
            <a:r>
              <a:rPr lang="en-US" sz="1400" dirty="0"/>
              <a:t> </a:t>
            </a:r>
            <a:r>
              <a:rPr lang="en-US" sz="1400" dirty="0" err="1"/>
              <a:t>tunggal</a:t>
            </a:r>
            <a:r>
              <a:rPr lang="en-US" sz="1400" dirty="0"/>
              <a:t> yang </a:t>
            </a:r>
            <a:r>
              <a:rPr lang="en-US" sz="1400" dirty="0" err="1"/>
              <a:t>mencatat</a:t>
            </a:r>
            <a:r>
              <a:rPr lang="en-US" sz="1400" dirty="0"/>
              <a:t> </a:t>
            </a:r>
            <a:r>
              <a:rPr lang="en-US" sz="1400" dirty="0" err="1"/>
              <a:t>transaksinya</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a:t>
            </a:r>
            <a:r>
              <a:rPr lang="en-US" sz="1400" dirty="0" err="1"/>
              <a:t>fungsional</a:t>
            </a:r>
            <a:r>
              <a:rPr lang="en-US" sz="1400" dirty="0"/>
              <a:t> </a:t>
            </a:r>
            <a:r>
              <a:rPr lang="en-US" sz="1400" dirty="0" err="1"/>
              <a:t>dan</a:t>
            </a:r>
            <a:r>
              <a:rPr lang="en-US" sz="1400" dirty="0"/>
              <a:t> </a:t>
            </a:r>
            <a:r>
              <a:rPr lang="en-US" sz="1400" dirty="0" err="1"/>
              <a:t>menyajikan</a:t>
            </a:r>
            <a:r>
              <a:rPr lang="en-US" sz="1400" dirty="0"/>
              <a:t> </a:t>
            </a:r>
            <a:r>
              <a:rPr lang="en-US" sz="1400" dirty="0" err="1"/>
              <a:t>laporan</a:t>
            </a:r>
            <a:r>
              <a:rPr lang="en-US" sz="1400" dirty="0"/>
              <a:t> </a:t>
            </a:r>
            <a:r>
              <a:rPr lang="en-US" sz="1400" dirty="0" err="1"/>
              <a:t>keuangan</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a:t>
            </a:r>
            <a:r>
              <a:rPr lang="en-US" sz="1400" dirty="0" err="1"/>
              <a:t>asing</a:t>
            </a:r>
            <a:r>
              <a:rPr lang="en-US" sz="1400" dirty="0"/>
              <a:t>, </a:t>
            </a:r>
            <a:r>
              <a:rPr lang="en-US" sz="1400" dirty="0" err="1"/>
              <a:t>atau</a:t>
            </a:r>
            <a:r>
              <a:rPr lang="en-US" sz="1400" dirty="0"/>
              <a:t> </a:t>
            </a:r>
            <a:r>
              <a:rPr lang="en-US" sz="1400" dirty="0" err="1"/>
              <a:t>sebaliknya</a:t>
            </a:r>
            <a:r>
              <a:rPr lang="en-US" sz="1400" dirty="0"/>
              <a:t>.</a:t>
            </a:r>
          </a:p>
          <a:p>
            <a:pPr marL="457200" indent="-228600" algn="just">
              <a:buFont typeface="+mj-lt"/>
              <a:buAutoNum type="arabicPeriod"/>
            </a:pPr>
            <a:r>
              <a:rPr lang="en-US" sz="1400" dirty="0" err="1"/>
              <a:t>Entitas</a:t>
            </a:r>
            <a:r>
              <a:rPr lang="en-US" sz="1400" dirty="0"/>
              <a:t> </a:t>
            </a:r>
            <a:r>
              <a:rPr lang="en-US" sz="1400" dirty="0" err="1"/>
              <a:t>anak</a:t>
            </a:r>
            <a:r>
              <a:rPr lang="en-US" sz="1400" dirty="0"/>
              <a:t>/</a:t>
            </a:r>
            <a:r>
              <a:rPr lang="en-US" sz="1400" dirty="0" err="1"/>
              <a:t>asosiasi</a:t>
            </a:r>
            <a:r>
              <a:rPr lang="en-US" sz="1400" dirty="0"/>
              <a:t>/</a:t>
            </a:r>
            <a:r>
              <a:rPr lang="en-US" sz="1400" dirty="0" err="1"/>
              <a:t>cabang</a:t>
            </a:r>
            <a:r>
              <a:rPr lang="en-US" sz="1400" dirty="0"/>
              <a:t> yang </a:t>
            </a:r>
            <a:r>
              <a:rPr lang="en-US" sz="1400" dirty="0" err="1"/>
              <a:t>beroperasi</a:t>
            </a:r>
            <a:r>
              <a:rPr lang="en-US" sz="1400" dirty="0"/>
              <a:t> </a:t>
            </a:r>
            <a:r>
              <a:rPr lang="en-US" sz="1400" dirty="0" err="1"/>
              <a:t>di</a:t>
            </a:r>
            <a:r>
              <a:rPr lang="en-US" sz="1400" dirty="0"/>
              <a:t> </a:t>
            </a:r>
            <a:r>
              <a:rPr lang="en-US" sz="1400" dirty="0" err="1"/>
              <a:t>luar</a:t>
            </a:r>
            <a:r>
              <a:rPr lang="en-US" sz="1400" dirty="0"/>
              <a:t> </a:t>
            </a:r>
            <a:r>
              <a:rPr lang="en-US" sz="1400" dirty="0" err="1"/>
              <a:t>negeri</a:t>
            </a:r>
            <a:r>
              <a:rPr lang="en-US" sz="1400" dirty="0"/>
              <a:t> yang </a:t>
            </a:r>
            <a:r>
              <a:rPr lang="en-US" sz="1400" dirty="0" err="1"/>
              <a:t>mencatat</a:t>
            </a:r>
            <a:r>
              <a:rPr lang="en-US" sz="1400" dirty="0"/>
              <a:t> </a:t>
            </a:r>
            <a:r>
              <a:rPr lang="en-US" sz="1400" dirty="0" err="1"/>
              <a:t>transaksi</a:t>
            </a:r>
            <a:r>
              <a:rPr lang="en-US" sz="1400" dirty="0"/>
              <a:t> </a:t>
            </a:r>
            <a:r>
              <a:rPr lang="en-US" sz="1400" dirty="0" err="1"/>
              <a:t>dan</a:t>
            </a:r>
            <a:r>
              <a:rPr lang="en-US" sz="1400" dirty="0"/>
              <a:t> </a:t>
            </a:r>
            <a:r>
              <a:rPr lang="en-US" sz="1400" dirty="0" err="1"/>
              <a:t>menyajikan</a:t>
            </a:r>
            <a:r>
              <a:rPr lang="en-US" sz="1400" dirty="0"/>
              <a:t> </a:t>
            </a:r>
            <a:r>
              <a:rPr lang="en-US" sz="1400" dirty="0" err="1"/>
              <a:t>laporan</a:t>
            </a:r>
            <a:r>
              <a:rPr lang="en-US" sz="1400" dirty="0"/>
              <a:t> </a:t>
            </a:r>
            <a:r>
              <a:rPr lang="en-US" sz="1400" dirty="0" err="1"/>
              <a:t>keuangan</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a:t>
            </a:r>
            <a:r>
              <a:rPr lang="en-US" sz="1400" dirty="0" err="1"/>
              <a:t>fungsional</a:t>
            </a:r>
            <a:r>
              <a:rPr lang="en-US" sz="1400" dirty="0"/>
              <a:t>, </a:t>
            </a:r>
            <a:r>
              <a:rPr lang="en-US" sz="1400" dirty="0" err="1"/>
              <a:t>tetapi</a:t>
            </a:r>
            <a:r>
              <a:rPr lang="en-US" sz="1400" dirty="0"/>
              <a:t> </a:t>
            </a:r>
            <a:r>
              <a:rPr lang="en-US" sz="1400" dirty="0" err="1"/>
              <a:t>entitas</a:t>
            </a:r>
            <a:r>
              <a:rPr lang="en-US" sz="1400" dirty="0"/>
              <a:t> </a:t>
            </a:r>
            <a:r>
              <a:rPr lang="en-US" sz="1400" dirty="0" err="1"/>
              <a:t>induk</a:t>
            </a:r>
            <a:r>
              <a:rPr lang="en-US" sz="1400" dirty="0"/>
              <a:t>/investor/</a:t>
            </a:r>
            <a:r>
              <a:rPr lang="en-US" sz="1400" dirty="0" err="1"/>
              <a:t>pusat</a:t>
            </a:r>
            <a:r>
              <a:rPr lang="en-US" sz="1400" dirty="0"/>
              <a:t> </a:t>
            </a:r>
            <a:r>
              <a:rPr lang="en-US" sz="1400" dirty="0" err="1"/>
              <a:t>memiliki</a:t>
            </a:r>
            <a:r>
              <a:rPr lang="en-US" sz="1400" dirty="0"/>
              <a:t> </a:t>
            </a:r>
            <a:r>
              <a:rPr lang="en-US" sz="1400" dirty="0" err="1"/>
              <a:t>mata</a:t>
            </a:r>
            <a:r>
              <a:rPr lang="en-US" sz="1400" dirty="0"/>
              <a:t> </a:t>
            </a:r>
            <a:r>
              <a:rPr lang="en-US" sz="1400" dirty="0" err="1"/>
              <a:t>uang</a:t>
            </a:r>
            <a:r>
              <a:rPr lang="en-US" sz="1400" dirty="0"/>
              <a:t> </a:t>
            </a:r>
            <a:r>
              <a:rPr lang="en-US" sz="1400" dirty="0" err="1"/>
              <a:t>penyajian</a:t>
            </a:r>
            <a:r>
              <a:rPr lang="en-US" sz="1400" dirty="0"/>
              <a:t> yang </a:t>
            </a:r>
            <a:r>
              <a:rPr lang="en-US" sz="1400" dirty="0" err="1"/>
              <a:t>berbeda</a:t>
            </a:r>
            <a:r>
              <a:rPr lang="en-US" sz="1400" dirty="0"/>
              <a:t> (</a:t>
            </a:r>
            <a:r>
              <a:rPr lang="en-US" sz="1400" dirty="0" err="1"/>
              <a:t>mata</a:t>
            </a:r>
            <a:r>
              <a:rPr lang="en-US" sz="1400" dirty="0"/>
              <a:t> </a:t>
            </a:r>
            <a:r>
              <a:rPr lang="en-US" sz="1400" dirty="0" err="1"/>
              <a:t>uang</a:t>
            </a:r>
            <a:r>
              <a:rPr lang="en-US" sz="1400" dirty="0"/>
              <a:t> </a:t>
            </a:r>
            <a:r>
              <a:rPr lang="en-US" sz="1400" dirty="0" err="1"/>
              <a:t>asing</a:t>
            </a:r>
            <a:r>
              <a:rPr lang="en-US" sz="1400" dirty="0"/>
              <a:t>), </a:t>
            </a:r>
            <a:r>
              <a:rPr lang="en-US" sz="1400" dirty="0" err="1"/>
              <a:t>atau</a:t>
            </a:r>
            <a:r>
              <a:rPr lang="en-US" sz="1400" dirty="0"/>
              <a:t> </a:t>
            </a:r>
            <a:r>
              <a:rPr lang="en-US" sz="1400" dirty="0" err="1"/>
              <a:t>sebaliknya</a:t>
            </a:r>
            <a:r>
              <a:rPr lang="en-US" sz="1400"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2971800"/>
          </a:xfrm>
        </p:spPr>
        <p:txBody>
          <a:bodyPr>
            <a:normAutofit lnSpcReduction="10000"/>
          </a:bodyPr>
          <a:lstStyle/>
          <a:p>
            <a:pPr>
              <a:buFont typeface="Wingdings" pitchFamily="2" charset="2"/>
              <a:buChar char="q"/>
            </a:pPr>
            <a:r>
              <a:rPr lang="en-US" sz="1900" b="1" dirty="0" err="1"/>
              <a:t>Kertas</a:t>
            </a:r>
            <a:r>
              <a:rPr lang="en-US" sz="1900" b="1" dirty="0"/>
              <a:t> </a:t>
            </a:r>
            <a:r>
              <a:rPr lang="en-US" sz="1900" b="1" dirty="0" err="1"/>
              <a:t>Kerja</a:t>
            </a:r>
            <a:endParaRPr lang="en-US" sz="1900" b="1" dirty="0"/>
          </a:p>
          <a:p>
            <a:pPr algn="just">
              <a:buNone/>
            </a:pPr>
            <a:r>
              <a:rPr lang="en-US" sz="1400" dirty="0"/>
              <a:t>	Format </a:t>
            </a:r>
            <a:r>
              <a:rPr lang="en-US" sz="1400" dirty="0" err="1"/>
              <a:t>kertas</a:t>
            </a:r>
            <a:r>
              <a:rPr lang="en-US" sz="1400" dirty="0"/>
              <a:t> </a:t>
            </a:r>
            <a:r>
              <a:rPr lang="en-US" sz="1400" dirty="0" err="1"/>
              <a:t>kerja</a:t>
            </a:r>
            <a:r>
              <a:rPr lang="en-US" sz="1400" dirty="0"/>
              <a:t> </a:t>
            </a:r>
            <a:r>
              <a:rPr lang="en-US" sz="1400" dirty="0" err="1"/>
              <a:t>sama</a:t>
            </a:r>
            <a:r>
              <a:rPr lang="en-US" sz="1400" dirty="0"/>
              <a:t> </a:t>
            </a:r>
            <a:r>
              <a:rPr lang="en-US" sz="1400" dirty="0" err="1"/>
              <a:t>seperti</a:t>
            </a:r>
            <a:r>
              <a:rPr lang="en-US" sz="1400" dirty="0"/>
              <a:t> pada </a:t>
            </a:r>
            <a:r>
              <a:rPr lang="en-US" sz="1400" dirty="0" err="1"/>
              <a:t>metode</a:t>
            </a:r>
            <a:r>
              <a:rPr lang="en-US" sz="1400" dirty="0"/>
              <a:t> </a:t>
            </a:r>
            <a:r>
              <a:rPr lang="en-US" sz="1400" dirty="0" err="1"/>
              <a:t>pengukuran</a:t>
            </a:r>
            <a:r>
              <a:rPr lang="en-US" sz="1400" dirty="0"/>
              <a:t> </a:t>
            </a:r>
            <a:r>
              <a:rPr lang="en-US" sz="1400" dirty="0" err="1"/>
              <a:t>kembali</a:t>
            </a:r>
            <a:r>
              <a:rPr lang="en-US" sz="1400" dirty="0"/>
              <a:t> </a:t>
            </a:r>
            <a:r>
              <a:rPr lang="en-US" sz="1400" dirty="0" err="1"/>
              <a:t>terdiri</a:t>
            </a:r>
            <a:r>
              <a:rPr lang="en-US" sz="1400" dirty="0"/>
              <a:t> </a:t>
            </a:r>
            <a:r>
              <a:rPr lang="en-US" sz="1400" dirty="0" err="1"/>
              <a:t>dari</a:t>
            </a:r>
            <a:r>
              <a:rPr lang="en-US" sz="1400" dirty="0"/>
              <a:t> pos-pos </a:t>
            </a:r>
            <a:r>
              <a:rPr lang="en-US" sz="1400" dirty="0" err="1"/>
              <a:t>neraca</a:t>
            </a:r>
            <a:r>
              <a:rPr lang="en-US" sz="1400" dirty="0"/>
              <a:t> </a:t>
            </a:r>
            <a:r>
              <a:rPr lang="en-US" sz="1400" dirty="0" err="1"/>
              <a:t>saldo</a:t>
            </a:r>
            <a:r>
              <a:rPr lang="en-US" sz="1400" dirty="0"/>
              <a:t> yang </a:t>
            </a:r>
            <a:r>
              <a:rPr lang="en-US" sz="1400" dirty="0" err="1"/>
              <a:t>terdiri</a:t>
            </a:r>
            <a:r>
              <a:rPr lang="en-US" sz="1400" dirty="0"/>
              <a:t> </a:t>
            </a:r>
            <a:r>
              <a:rPr lang="en-US" sz="1400" dirty="0" err="1"/>
              <a:t>dari</a:t>
            </a:r>
            <a:r>
              <a:rPr lang="en-US" sz="1400" dirty="0"/>
              <a:t> pos-pos </a:t>
            </a:r>
            <a:r>
              <a:rPr lang="en-US" sz="1400" dirty="0" err="1"/>
              <a:t>laporan</a:t>
            </a:r>
            <a:r>
              <a:rPr lang="en-US" sz="1400" dirty="0"/>
              <a:t> </a:t>
            </a:r>
            <a:r>
              <a:rPr lang="en-US" sz="1400" dirty="0" err="1"/>
              <a:t>posisi</a:t>
            </a:r>
            <a:r>
              <a:rPr lang="en-US" sz="1400" dirty="0"/>
              <a:t> </a:t>
            </a:r>
            <a:r>
              <a:rPr lang="en-US" sz="1400" dirty="0" err="1"/>
              <a:t>keuangan</a:t>
            </a:r>
            <a:r>
              <a:rPr lang="en-US" sz="1400" dirty="0"/>
              <a:t> dan </a:t>
            </a:r>
            <a:r>
              <a:rPr lang="en-US" sz="1400" dirty="0" err="1"/>
              <a:t>laba</a:t>
            </a:r>
            <a:r>
              <a:rPr lang="en-US" sz="1400" dirty="0"/>
              <a:t> </a:t>
            </a:r>
            <a:r>
              <a:rPr lang="en-US" sz="1400" dirty="0" err="1"/>
              <a:t>rugi</a:t>
            </a:r>
            <a:r>
              <a:rPr lang="en-US" sz="1400" dirty="0"/>
              <a:t>. </a:t>
            </a:r>
            <a:r>
              <a:rPr lang="en-US" sz="1400" dirty="0" err="1"/>
              <a:t>Informasi</a:t>
            </a:r>
            <a:r>
              <a:rPr lang="en-US" sz="1400" dirty="0"/>
              <a:t> </a:t>
            </a:r>
            <a:r>
              <a:rPr lang="en-US" sz="1400" dirty="0" err="1"/>
              <a:t>neraca</a:t>
            </a:r>
            <a:r>
              <a:rPr lang="en-US" sz="1400" dirty="0"/>
              <a:t> </a:t>
            </a:r>
            <a:r>
              <a:rPr lang="en-US" sz="1400" dirty="0" err="1"/>
              <a:t>saldo</a:t>
            </a:r>
            <a:r>
              <a:rPr lang="en-US" sz="1400" dirty="0"/>
              <a:t> </a:t>
            </a:r>
            <a:r>
              <a:rPr lang="en-US" sz="1400" dirty="0" err="1"/>
              <a:t>dipisah</a:t>
            </a:r>
            <a:r>
              <a:rPr lang="en-US" sz="1400" dirty="0"/>
              <a:t> </a:t>
            </a:r>
            <a:r>
              <a:rPr lang="en-US" sz="1400" dirty="0" err="1"/>
              <a:t>antara</a:t>
            </a:r>
            <a:r>
              <a:rPr lang="en-US" sz="1400" dirty="0"/>
              <a:t> </a:t>
            </a:r>
            <a:r>
              <a:rPr lang="en-US" sz="1400" dirty="0" err="1"/>
              <a:t>saldo</a:t>
            </a:r>
            <a:r>
              <a:rPr lang="en-US" sz="1400" dirty="0"/>
              <a:t> normal debit dan </a:t>
            </a:r>
            <a:r>
              <a:rPr lang="en-US" sz="1400" dirty="0" err="1"/>
              <a:t>kredit</a:t>
            </a:r>
            <a:r>
              <a:rPr lang="en-US" sz="1400" dirty="0"/>
              <a:t> agar </a:t>
            </a:r>
            <a:r>
              <a:rPr lang="en-US" sz="1400" dirty="0" err="1"/>
              <a:t>dapat</a:t>
            </a:r>
            <a:r>
              <a:rPr lang="en-US" sz="1400" dirty="0"/>
              <a:t> </a:t>
            </a:r>
            <a:r>
              <a:rPr lang="en-US" sz="1400" dirty="0" err="1"/>
              <a:t>dihitung</a:t>
            </a:r>
            <a:r>
              <a:rPr lang="en-US" sz="1400" dirty="0"/>
              <a:t> </a:t>
            </a:r>
            <a:r>
              <a:rPr lang="en-US" sz="1400" dirty="0" err="1"/>
              <a:t>selisih</a:t>
            </a:r>
            <a:r>
              <a:rPr lang="en-US" sz="1400" dirty="0"/>
              <a:t> </a:t>
            </a:r>
            <a:r>
              <a:rPr lang="en-US" sz="1400" dirty="0" err="1"/>
              <a:t>pengukuran</a:t>
            </a:r>
            <a:r>
              <a:rPr lang="en-US" sz="1400" dirty="0"/>
              <a:t> </a:t>
            </a:r>
            <a:r>
              <a:rPr lang="en-US" sz="1400" dirty="0" err="1"/>
              <a:t>kembali</a:t>
            </a:r>
            <a:r>
              <a:rPr lang="en-US" sz="1400" dirty="0"/>
              <a:t> yang </a:t>
            </a:r>
            <a:r>
              <a:rPr lang="en-US" sz="1400" dirty="0" err="1"/>
              <a:t>dihasilkan</a:t>
            </a:r>
            <a:r>
              <a:rPr lang="en-US" sz="1400" dirty="0"/>
              <a:t>.</a:t>
            </a:r>
          </a:p>
          <a:p>
            <a:pPr>
              <a:buNone/>
            </a:pPr>
            <a:r>
              <a:rPr lang="en-US" sz="1400" b="1" dirty="0"/>
              <a:t>	</a:t>
            </a:r>
            <a:r>
              <a:rPr lang="en-US" sz="1400" b="1" dirty="0" err="1"/>
              <a:t>Contoh</a:t>
            </a:r>
            <a:r>
              <a:rPr lang="en-US" sz="1400" b="1" dirty="0"/>
              <a:t> 10.2</a:t>
            </a:r>
          </a:p>
          <a:p>
            <a:pPr algn="just">
              <a:buNone/>
            </a:pPr>
            <a:r>
              <a:rPr lang="en-US" sz="1400" dirty="0"/>
              <a:t>	PT </a:t>
            </a:r>
            <a:r>
              <a:rPr lang="en-US" sz="1400" dirty="0" err="1"/>
              <a:t>Induk</a:t>
            </a:r>
            <a:r>
              <a:rPr lang="en-US" sz="1400" dirty="0"/>
              <a:t> </a:t>
            </a:r>
            <a:r>
              <a:rPr lang="en-US" sz="1400" dirty="0" err="1"/>
              <a:t>mengakuisisi</a:t>
            </a:r>
            <a:r>
              <a:rPr lang="en-US" sz="1400" dirty="0"/>
              <a:t> 80% </a:t>
            </a:r>
            <a:r>
              <a:rPr lang="en-US" sz="1400" dirty="0" err="1"/>
              <a:t>kepemilikan</a:t>
            </a:r>
            <a:r>
              <a:rPr lang="en-US" sz="1400" dirty="0"/>
              <a:t> </a:t>
            </a:r>
            <a:r>
              <a:rPr lang="en-US" sz="1400" dirty="0" err="1"/>
              <a:t>atas</a:t>
            </a:r>
            <a:r>
              <a:rPr lang="en-US" sz="1400" dirty="0"/>
              <a:t> </a:t>
            </a:r>
            <a:r>
              <a:rPr lang="en-US" sz="1400" dirty="0" err="1"/>
              <a:t>saham</a:t>
            </a:r>
            <a:r>
              <a:rPr lang="en-US" sz="1400" dirty="0"/>
              <a:t> PT Anak yang </a:t>
            </a:r>
            <a:r>
              <a:rPr lang="en-US" sz="1400" dirty="0" err="1"/>
              <a:t>beroperasi</a:t>
            </a:r>
            <a:r>
              <a:rPr lang="en-US" sz="1400" dirty="0"/>
              <a:t> di Singapura pada </a:t>
            </a:r>
            <a:r>
              <a:rPr lang="en-US" sz="1400" dirty="0" err="1"/>
              <a:t>tanggal</a:t>
            </a:r>
            <a:r>
              <a:rPr lang="en-US" sz="1400" dirty="0"/>
              <a:t> 2 </a:t>
            </a:r>
            <a:r>
              <a:rPr lang="en-US" sz="1400" dirty="0" err="1"/>
              <a:t>Januari</a:t>
            </a:r>
            <a:r>
              <a:rPr lang="en-US" sz="1400" dirty="0"/>
              <a:t> 2020 </a:t>
            </a:r>
            <a:r>
              <a:rPr lang="en-US" sz="1400" dirty="0" err="1"/>
              <a:t>senilai</a:t>
            </a:r>
            <a:r>
              <a:rPr lang="en-US" sz="1400" dirty="0"/>
              <a:t> S$60.000. Mata </a:t>
            </a:r>
            <a:r>
              <a:rPr lang="en-US" sz="1400" dirty="0" err="1"/>
              <a:t>uang</a:t>
            </a:r>
            <a:r>
              <a:rPr lang="en-US" sz="1400" dirty="0"/>
              <a:t> </a:t>
            </a:r>
            <a:r>
              <a:rPr lang="en-US" sz="1400" dirty="0" err="1"/>
              <a:t>fungsional</a:t>
            </a:r>
            <a:r>
              <a:rPr lang="en-US" sz="1400" dirty="0"/>
              <a:t> </a:t>
            </a:r>
            <a:r>
              <a:rPr lang="en-US" sz="1400" dirty="0" err="1"/>
              <a:t>dan</a:t>
            </a:r>
            <a:r>
              <a:rPr lang="en-US" sz="1400" dirty="0"/>
              <a:t> </a:t>
            </a:r>
            <a:r>
              <a:rPr lang="en-US" sz="1400" dirty="0" err="1"/>
              <a:t>penyajian</a:t>
            </a:r>
            <a:r>
              <a:rPr lang="en-US" sz="1400" dirty="0"/>
              <a:t> PT </a:t>
            </a:r>
            <a:r>
              <a:rPr lang="en-US" sz="1400" dirty="0" err="1"/>
              <a:t>Induk</a:t>
            </a:r>
            <a:r>
              <a:rPr lang="en-US" sz="1400" dirty="0"/>
              <a:t> </a:t>
            </a:r>
            <a:r>
              <a:rPr lang="en-US" sz="1400" dirty="0" err="1"/>
              <a:t>adalah</a:t>
            </a:r>
            <a:r>
              <a:rPr lang="en-US" sz="1400" dirty="0"/>
              <a:t> rupiah (</a:t>
            </a:r>
            <a:r>
              <a:rPr lang="en-US" sz="1400" dirty="0" err="1"/>
              <a:t>Rp</a:t>
            </a:r>
            <a:r>
              <a:rPr lang="en-US" sz="1400" dirty="0"/>
              <a:t>). Mata </a:t>
            </a:r>
            <a:r>
              <a:rPr lang="en-US" sz="1400" dirty="0" err="1"/>
              <a:t>uang</a:t>
            </a:r>
            <a:r>
              <a:rPr lang="en-US" sz="1400" dirty="0"/>
              <a:t> </a:t>
            </a:r>
            <a:r>
              <a:rPr lang="en-US" sz="1400" dirty="0" err="1"/>
              <a:t>fungsional</a:t>
            </a:r>
            <a:r>
              <a:rPr lang="en-US" sz="1400" dirty="0"/>
              <a:t> PT </a:t>
            </a:r>
            <a:r>
              <a:rPr lang="en-US" sz="1400" dirty="0" err="1"/>
              <a:t>Anak</a:t>
            </a:r>
            <a:r>
              <a:rPr lang="en-US" sz="1400" dirty="0"/>
              <a:t> </a:t>
            </a:r>
            <a:r>
              <a:rPr lang="en-US" sz="1400" dirty="0" err="1"/>
              <a:t>adalah</a:t>
            </a:r>
            <a:r>
              <a:rPr lang="en-US" sz="1400" dirty="0"/>
              <a:t> rupiah (</a:t>
            </a:r>
            <a:r>
              <a:rPr lang="en-US" sz="1400" dirty="0" err="1"/>
              <a:t>Rp</a:t>
            </a:r>
            <a:r>
              <a:rPr lang="en-US" sz="1400" dirty="0"/>
              <a:t>), </a:t>
            </a:r>
            <a:r>
              <a:rPr lang="en-US" sz="1400" dirty="0" err="1"/>
              <a:t>tetapi</a:t>
            </a:r>
            <a:r>
              <a:rPr lang="en-US" sz="1400" dirty="0"/>
              <a:t> </a:t>
            </a:r>
            <a:r>
              <a:rPr lang="en-US" sz="1400" dirty="0" err="1"/>
              <a:t>mata</a:t>
            </a:r>
            <a:r>
              <a:rPr lang="en-US" sz="1400" dirty="0"/>
              <a:t> </a:t>
            </a:r>
            <a:r>
              <a:rPr lang="en-US" sz="1400" dirty="0" err="1"/>
              <a:t>uang</a:t>
            </a:r>
            <a:r>
              <a:rPr lang="en-US" sz="1400" dirty="0"/>
              <a:t> </a:t>
            </a:r>
            <a:r>
              <a:rPr lang="en-US" sz="1400" dirty="0" err="1"/>
              <a:t>penyajian</a:t>
            </a:r>
            <a:r>
              <a:rPr lang="en-US" sz="1400" dirty="0"/>
              <a:t> PT </a:t>
            </a:r>
            <a:r>
              <a:rPr lang="en-US" sz="1400" dirty="0" err="1"/>
              <a:t>Anak</a:t>
            </a:r>
            <a:r>
              <a:rPr lang="en-US" sz="1400" dirty="0"/>
              <a:t> </a:t>
            </a:r>
            <a:r>
              <a:rPr lang="en-US" sz="1400" dirty="0" err="1"/>
              <a:t>adalah</a:t>
            </a:r>
            <a:r>
              <a:rPr lang="en-US" sz="1400" dirty="0"/>
              <a:t> </a:t>
            </a:r>
            <a:r>
              <a:rPr lang="en-US" sz="1400" dirty="0" err="1"/>
              <a:t>dolar</a:t>
            </a:r>
            <a:r>
              <a:rPr lang="en-US" sz="1400" dirty="0"/>
              <a:t> </a:t>
            </a:r>
            <a:r>
              <a:rPr lang="en-US" sz="1400" dirty="0" err="1"/>
              <a:t>Singapura</a:t>
            </a:r>
            <a:r>
              <a:rPr lang="en-US" sz="1400" dirty="0"/>
              <a:t> (S$). </a:t>
            </a:r>
            <a:r>
              <a:rPr lang="en-US" sz="1400" dirty="0" err="1"/>
              <a:t>Berdasarkan</a:t>
            </a:r>
            <a:r>
              <a:rPr lang="en-US" sz="1400" dirty="0"/>
              <a:t> </a:t>
            </a:r>
            <a:r>
              <a:rPr lang="en-US" sz="1400" dirty="0" err="1"/>
              <a:t>Laporan</a:t>
            </a:r>
            <a:r>
              <a:rPr lang="en-US" sz="1400" dirty="0"/>
              <a:t> </a:t>
            </a:r>
            <a:r>
              <a:rPr lang="en-US" sz="1400" dirty="0" err="1"/>
              <a:t>Keuangan</a:t>
            </a:r>
            <a:r>
              <a:rPr lang="en-US" sz="1400" dirty="0"/>
              <a:t> PT </a:t>
            </a:r>
            <a:r>
              <a:rPr lang="en-US" sz="1400" dirty="0" err="1"/>
              <a:t>Anak</a:t>
            </a:r>
            <a:r>
              <a:rPr lang="en-US" sz="1400" dirty="0"/>
              <a:t>, </a:t>
            </a:r>
            <a:r>
              <a:rPr lang="en-US" sz="1400" dirty="0" err="1"/>
              <a:t>komposisi</a:t>
            </a:r>
            <a:r>
              <a:rPr lang="en-US" sz="1400" dirty="0"/>
              <a:t> </a:t>
            </a:r>
            <a:r>
              <a:rPr lang="en-US" sz="1400" dirty="0" err="1"/>
              <a:t>ekuitas</a:t>
            </a:r>
            <a:r>
              <a:rPr lang="en-US" sz="1400" dirty="0"/>
              <a:t> </a:t>
            </a:r>
            <a:r>
              <a:rPr lang="en-US" sz="1400" dirty="0" err="1"/>
              <a:t>saat</a:t>
            </a:r>
            <a:r>
              <a:rPr lang="en-US" sz="1400" dirty="0"/>
              <a:t> </a:t>
            </a:r>
            <a:r>
              <a:rPr lang="en-US" sz="1400" dirty="0" err="1"/>
              <a:t>akuisisi</a:t>
            </a:r>
            <a:r>
              <a:rPr lang="en-US" sz="1400" dirty="0"/>
              <a:t> </a:t>
            </a:r>
            <a:r>
              <a:rPr lang="en-US" sz="1400" dirty="0" err="1"/>
              <a:t>terdiri</a:t>
            </a:r>
            <a:r>
              <a:rPr lang="en-US" sz="1400" dirty="0"/>
              <a:t> </a:t>
            </a:r>
            <a:r>
              <a:rPr lang="en-US" sz="1400" dirty="0" err="1"/>
              <a:t>dari</a:t>
            </a:r>
            <a:r>
              <a:rPr lang="en-US" sz="1400" dirty="0"/>
              <a:t> </a:t>
            </a:r>
            <a:r>
              <a:rPr lang="en-US" sz="1400" dirty="0" err="1"/>
              <a:t>Saham</a:t>
            </a:r>
            <a:r>
              <a:rPr lang="en-US" sz="1400" dirty="0"/>
              <a:t> </a:t>
            </a:r>
            <a:r>
              <a:rPr lang="en-US" sz="1400" dirty="0" err="1"/>
              <a:t>Biasa</a:t>
            </a:r>
            <a:r>
              <a:rPr lang="en-US" sz="1400" dirty="0"/>
              <a:t> </a:t>
            </a:r>
            <a:r>
              <a:rPr lang="en-US" sz="1400" dirty="0" err="1"/>
              <a:t>dan</a:t>
            </a:r>
            <a:r>
              <a:rPr lang="en-US" sz="1400" dirty="0"/>
              <a:t> </a:t>
            </a:r>
            <a:r>
              <a:rPr lang="en-US" sz="1400" dirty="0" err="1"/>
              <a:t>Saldo</a:t>
            </a:r>
            <a:r>
              <a:rPr lang="en-US" sz="1400" dirty="0"/>
              <a:t> </a:t>
            </a:r>
            <a:r>
              <a:rPr lang="en-US" sz="1400" dirty="0" err="1"/>
              <a:t>Laba</a:t>
            </a:r>
            <a:r>
              <a:rPr lang="en-US" sz="1400" dirty="0"/>
              <a:t> </a:t>
            </a:r>
            <a:r>
              <a:rPr lang="en-US" sz="1400" dirty="0" err="1"/>
              <a:t>masing-masing</a:t>
            </a:r>
            <a:r>
              <a:rPr lang="en-US" sz="1400" dirty="0"/>
              <a:t> </a:t>
            </a:r>
            <a:r>
              <a:rPr lang="en-US" sz="1400" dirty="0" err="1"/>
              <a:t>sebesar</a:t>
            </a:r>
            <a:r>
              <a:rPr lang="en-US" sz="1400" dirty="0"/>
              <a:t> S$50.000 </a:t>
            </a:r>
            <a:r>
              <a:rPr lang="en-US" sz="1400" dirty="0" err="1"/>
              <a:t>dan</a:t>
            </a:r>
            <a:r>
              <a:rPr lang="en-US" sz="1400" dirty="0"/>
              <a:t> S$20.000. </a:t>
            </a:r>
            <a:r>
              <a:rPr lang="en-US" sz="1400" dirty="0" err="1"/>
              <a:t>Pada</a:t>
            </a:r>
            <a:r>
              <a:rPr lang="en-US" sz="1400" dirty="0"/>
              <a:t> </a:t>
            </a:r>
            <a:r>
              <a:rPr lang="en-US" sz="1400" dirty="0" err="1"/>
              <a:t>saat</a:t>
            </a:r>
            <a:r>
              <a:rPr lang="en-US" sz="1400" dirty="0"/>
              <a:t> </a:t>
            </a:r>
            <a:r>
              <a:rPr lang="en-US" sz="1400" dirty="0" err="1"/>
              <a:t>akuisisi</a:t>
            </a:r>
            <a:r>
              <a:rPr lang="en-US" sz="1400" dirty="0"/>
              <a:t>, </a:t>
            </a:r>
            <a:r>
              <a:rPr lang="en-US" sz="1400" dirty="0" err="1"/>
              <a:t>seluruh</a:t>
            </a:r>
            <a:r>
              <a:rPr lang="en-US" sz="1400" dirty="0"/>
              <a:t> </a:t>
            </a:r>
            <a:r>
              <a:rPr lang="en-US" sz="1400" dirty="0" err="1"/>
              <a:t>nilai</a:t>
            </a:r>
            <a:r>
              <a:rPr lang="en-US" sz="1400" dirty="0"/>
              <a:t> </a:t>
            </a:r>
            <a:r>
              <a:rPr lang="en-US" sz="1400" dirty="0" err="1"/>
              <a:t>tercatat</a:t>
            </a:r>
            <a:r>
              <a:rPr lang="en-US" sz="1400" dirty="0"/>
              <a:t> </a:t>
            </a:r>
            <a:r>
              <a:rPr lang="en-US" sz="1400" dirty="0" err="1"/>
              <a:t>aset</a:t>
            </a:r>
            <a:r>
              <a:rPr lang="en-US" sz="1400" dirty="0"/>
              <a:t> </a:t>
            </a:r>
            <a:r>
              <a:rPr lang="en-US" sz="1400" dirty="0" err="1"/>
              <a:t>dan</a:t>
            </a:r>
            <a:r>
              <a:rPr lang="en-US" sz="1400" dirty="0"/>
              <a:t> </a:t>
            </a:r>
            <a:r>
              <a:rPr lang="en-US" sz="1400" dirty="0" err="1"/>
              <a:t>liabilitas</a:t>
            </a:r>
            <a:r>
              <a:rPr lang="en-US" sz="1400" dirty="0"/>
              <a:t> PT </a:t>
            </a:r>
            <a:r>
              <a:rPr lang="en-US" sz="1400" dirty="0" err="1"/>
              <a:t>Anak</a:t>
            </a:r>
            <a:r>
              <a:rPr lang="en-US" sz="1400" dirty="0"/>
              <a:t> </a:t>
            </a:r>
            <a:r>
              <a:rPr lang="en-US" sz="1400" dirty="0" err="1"/>
              <a:t>sama</a:t>
            </a:r>
            <a:r>
              <a:rPr lang="en-US" sz="1400" dirty="0"/>
              <a:t> </a:t>
            </a:r>
            <a:r>
              <a:rPr lang="en-US" sz="1400" dirty="0" err="1"/>
              <a:t>dengan</a:t>
            </a:r>
            <a:r>
              <a:rPr lang="en-US" sz="1400" dirty="0"/>
              <a:t> </a:t>
            </a:r>
            <a:r>
              <a:rPr lang="en-US" sz="1400" dirty="0" err="1"/>
              <a:t>nilai</a:t>
            </a:r>
            <a:r>
              <a:rPr lang="en-US" sz="1400" dirty="0"/>
              <a:t> </a:t>
            </a:r>
            <a:r>
              <a:rPr lang="en-US" sz="1400" dirty="0" err="1"/>
              <a:t>wajarnya</a:t>
            </a:r>
            <a:r>
              <a:rPr lang="en-US" sz="1400" dirty="0"/>
              <a:t>. </a:t>
            </a:r>
            <a:r>
              <a:rPr lang="en-US" sz="1400" dirty="0" err="1"/>
              <a:t>Nilai</a:t>
            </a:r>
            <a:r>
              <a:rPr lang="en-US" sz="1400" dirty="0"/>
              <a:t> </a:t>
            </a:r>
            <a:r>
              <a:rPr lang="en-US" sz="1400" dirty="0" err="1"/>
              <a:t>wajar</a:t>
            </a:r>
            <a:r>
              <a:rPr lang="en-US" sz="1400" dirty="0"/>
              <a:t> </a:t>
            </a:r>
            <a:r>
              <a:rPr lang="en-US" sz="1400" dirty="0" err="1"/>
              <a:t>kepentingan</a:t>
            </a:r>
            <a:r>
              <a:rPr lang="en-US" sz="1400" dirty="0"/>
              <a:t> </a:t>
            </a:r>
            <a:r>
              <a:rPr lang="en-US" sz="1400" dirty="0" err="1"/>
              <a:t>nonpengendali</a:t>
            </a:r>
            <a:r>
              <a:rPr lang="en-US" sz="1400" dirty="0"/>
              <a:t> (KNP) </a:t>
            </a:r>
            <a:r>
              <a:rPr lang="en-US" sz="1400" dirty="0" err="1"/>
              <a:t>saat</a:t>
            </a:r>
            <a:r>
              <a:rPr lang="en-US" sz="1400" dirty="0"/>
              <a:t> </a:t>
            </a:r>
            <a:r>
              <a:rPr lang="en-US" sz="1400" dirty="0" err="1"/>
              <a:t>akuisisi</a:t>
            </a:r>
            <a:r>
              <a:rPr lang="en-US" sz="1400" dirty="0"/>
              <a:t> </a:t>
            </a:r>
            <a:r>
              <a:rPr lang="en-US" sz="1400" dirty="0" err="1"/>
              <a:t>adalah</a:t>
            </a:r>
            <a:r>
              <a:rPr lang="en-US" sz="1400" dirty="0"/>
              <a:t> S$15.000. PT Anak </a:t>
            </a:r>
            <a:r>
              <a:rPr lang="en-US" sz="1400" dirty="0" err="1"/>
              <a:t>mengumumkan</a:t>
            </a:r>
            <a:r>
              <a:rPr lang="en-US" sz="1400" dirty="0"/>
              <a:t> </a:t>
            </a:r>
            <a:r>
              <a:rPr lang="en-US" sz="1400" dirty="0" err="1"/>
              <a:t>laba</a:t>
            </a:r>
            <a:r>
              <a:rPr lang="en-US" sz="1400" dirty="0"/>
              <a:t> dan </a:t>
            </a:r>
            <a:r>
              <a:rPr lang="en-US" sz="1400" dirty="0" err="1"/>
              <a:t>dividen</a:t>
            </a:r>
            <a:r>
              <a:rPr lang="en-US" sz="1400" dirty="0"/>
              <a:t> (1 April 2020) </a:t>
            </a:r>
            <a:r>
              <a:rPr lang="en-US" sz="1400" dirty="0" err="1"/>
              <a:t>untuk</a:t>
            </a:r>
            <a:r>
              <a:rPr lang="en-US" sz="1400" dirty="0"/>
              <a:t> </a:t>
            </a:r>
            <a:r>
              <a:rPr lang="en-US" sz="1400" dirty="0" err="1"/>
              <a:t>tahun</a:t>
            </a:r>
            <a:r>
              <a:rPr lang="en-US" sz="1400" dirty="0"/>
              <a:t> 2020 masing-masing </a:t>
            </a:r>
            <a:r>
              <a:rPr lang="en-US" sz="1400" dirty="0" err="1"/>
              <a:t>senilai</a:t>
            </a:r>
            <a:r>
              <a:rPr lang="en-US" sz="1400" dirty="0"/>
              <a:t> S$5.000 dan S$3.000. </a:t>
            </a:r>
            <a:r>
              <a:rPr lang="en-US" sz="1400" dirty="0" err="1"/>
              <a:t>Berikut</a:t>
            </a:r>
            <a:r>
              <a:rPr lang="en-US" sz="1400" dirty="0"/>
              <a:t> </a:t>
            </a:r>
            <a:r>
              <a:rPr lang="en-US" sz="1400" dirty="0" err="1"/>
              <a:t>kurs</a:t>
            </a:r>
            <a:r>
              <a:rPr lang="en-US" sz="1400" dirty="0"/>
              <a:t> yang </a:t>
            </a:r>
            <a:r>
              <a:rPr lang="en-US" sz="1400" dirty="0" err="1"/>
              <a:t>relevan</a:t>
            </a:r>
            <a:r>
              <a:rPr lang="en-US" sz="1400" dirty="0"/>
              <a:t> (</a:t>
            </a:r>
            <a:r>
              <a:rPr lang="en-US" sz="1400" dirty="0" err="1"/>
              <a:t>Rp</a:t>
            </a:r>
            <a:r>
              <a:rPr lang="en-US" sz="1400" dirty="0"/>
              <a:t>/S$).</a:t>
            </a:r>
          </a:p>
        </p:txBody>
      </p:sp>
      <p:pic>
        <p:nvPicPr>
          <p:cNvPr id="5" name="Picture 4">
            <a:extLst>
              <a:ext uri="{FF2B5EF4-FFF2-40B4-BE49-F238E27FC236}">
                <a16:creationId xmlns:a16="http://schemas.microsoft.com/office/drawing/2014/main" id="{1B15C683-516C-45A4-A183-28FB79EE6251}"/>
              </a:ext>
            </a:extLst>
          </p:cNvPr>
          <p:cNvPicPr>
            <a:picLocks noChangeAspect="1"/>
          </p:cNvPicPr>
          <p:nvPr/>
        </p:nvPicPr>
        <p:blipFill>
          <a:blip r:embed="rId2"/>
          <a:stretch>
            <a:fillRect/>
          </a:stretch>
        </p:blipFill>
        <p:spPr>
          <a:xfrm>
            <a:off x="3276600" y="4772025"/>
            <a:ext cx="2181225" cy="185737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1066800"/>
          </a:xfrm>
        </p:spPr>
        <p:txBody>
          <a:bodyPr>
            <a:normAutofit fontScale="92500" lnSpcReduction="10000"/>
          </a:bodyPr>
          <a:lstStyle/>
          <a:p>
            <a:pPr algn="just">
              <a:buNone/>
            </a:pPr>
            <a:r>
              <a:rPr lang="en-US" sz="1400" dirty="0"/>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Laporan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keuangan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PT Anak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harus</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diukur</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kembali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mata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uang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laporan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keuangan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Induk</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Pengukuran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kembali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dilakukan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dari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mata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uang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asing</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mata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uang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fungsional</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PT Anak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sehingga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metode</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digunakan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adalah</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pengukuran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kembali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Induk</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harus</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menghitung</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akuisisi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rupiah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karena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pencatatan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investasi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harus</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dilakukan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mata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uang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fungsional</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pelaporan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Induk</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Berikut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perhitungannya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endParaRPr lang="en-US" sz="1500" dirty="0"/>
          </a:p>
        </p:txBody>
      </p:sp>
      <p:pic>
        <p:nvPicPr>
          <p:cNvPr id="23554" name="Picture 2"/>
          <p:cNvPicPr>
            <a:picLocks noChangeAspect="1" noChangeArrowheads="1"/>
          </p:cNvPicPr>
          <p:nvPr/>
        </p:nvPicPr>
        <p:blipFill>
          <a:blip r:embed="rId2"/>
          <a:srcRect/>
          <a:stretch>
            <a:fillRect/>
          </a:stretch>
        </p:blipFill>
        <p:spPr bwMode="auto">
          <a:xfrm>
            <a:off x="1843088" y="2990850"/>
            <a:ext cx="5457825" cy="895350"/>
          </a:xfrm>
          <a:prstGeom prst="rect">
            <a:avLst/>
          </a:prstGeom>
          <a:noFill/>
          <a:ln w="9525">
            <a:noFill/>
            <a:miter lim="800000"/>
            <a:headEnd/>
            <a:tailEnd/>
          </a:ln>
          <a:effectLst/>
        </p:spPr>
      </p:pic>
      <p:sp>
        <p:nvSpPr>
          <p:cNvPr id="5" name="Rectangle 4"/>
          <p:cNvSpPr/>
          <p:nvPr/>
        </p:nvSpPr>
        <p:spPr>
          <a:xfrm>
            <a:off x="609600" y="4240649"/>
            <a:ext cx="8153400" cy="1169551"/>
          </a:xfrm>
          <a:prstGeom prst="rect">
            <a:avLst/>
          </a:prstGeom>
        </p:spPr>
        <p:txBody>
          <a:bodyPr wrap="square">
            <a:spAutoFit/>
          </a:bodyPr>
          <a:lstStyle/>
          <a:p>
            <a:pPr marL="342900" algn="just"/>
            <a:r>
              <a:rPr lang="en-US" sz="1400" dirty="0" err="1">
                <a:latin typeface="Myriad Pro" pitchFamily="34" charset="0"/>
              </a:rPr>
              <a:t>Akuisisi</a:t>
            </a:r>
            <a:r>
              <a:rPr lang="en-US" sz="1400" dirty="0">
                <a:latin typeface="Myriad Pro" pitchFamily="34" charset="0"/>
              </a:rPr>
              <a:t> </a:t>
            </a:r>
            <a:r>
              <a:rPr lang="en-US" sz="1400" dirty="0" err="1">
                <a:latin typeface="Myriad Pro" pitchFamily="34" charset="0"/>
              </a:rPr>
              <a:t>tersebut</a:t>
            </a:r>
            <a:r>
              <a:rPr lang="en-US" sz="1400" dirty="0">
                <a:latin typeface="Myriad Pro" pitchFamily="34" charset="0"/>
              </a:rPr>
              <a:t> </a:t>
            </a:r>
            <a:r>
              <a:rPr lang="en-US" sz="1400" dirty="0" err="1">
                <a:latin typeface="Myriad Pro" pitchFamily="34" charset="0"/>
              </a:rPr>
              <a:t>dihasilkan</a:t>
            </a:r>
            <a:r>
              <a:rPr lang="en-US" sz="1400" dirty="0">
                <a:latin typeface="Myriad Pro" pitchFamily="34" charset="0"/>
              </a:rPr>
              <a:t> </a:t>
            </a:r>
            <a:r>
              <a:rPr lang="en-US" sz="1400" i="1" dirty="0">
                <a:latin typeface="Myriad Pro" pitchFamily="34" charset="0"/>
              </a:rPr>
              <a:t>goodwill </a:t>
            </a:r>
            <a:r>
              <a:rPr lang="en-US" sz="1400" dirty="0" err="1">
                <a:latin typeface="Myriad Pro" pitchFamily="34" charset="0"/>
              </a:rPr>
              <a:t>senilai</a:t>
            </a:r>
            <a:r>
              <a:rPr lang="en-US" sz="1400" dirty="0">
                <a:latin typeface="Myriad Pro" pitchFamily="34" charset="0"/>
              </a:rPr>
              <a:t> </a:t>
            </a:r>
            <a:r>
              <a:rPr lang="en-US" sz="1400" dirty="0" err="1">
                <a:latin typeface="Myriad Pro" pitchFamily="34" charset="0"/>
              </a:rPr>
              <a:t>Rp</a:t>
            </a:r>
            <a:r>
              <a:rPr lang="en-US" sz="1400" dirty="0">
                <a:latin typeface="Myriad Pro" pitchFamily="34" charset="0"/>
              </a:rPr>
              <a:t> 50.000.000. Pada </a:t>
            </a:r>
            <a:r>
              <a:rPr lang="en-US" sz="1400" dirty="0" err="1">
                <a:latin typeface="Myriad Pro" pitchFamily="34" charset="0"/>
              </a:rPr>
              <a:t>tanggal</a:t>
            </a:r>
            <a:r>
              <a:rPr lang="en-US" sz="1400" dirty="0">
                <a:latin typeface="Myriad Pro" pitchFamily="34" charset="0"/>
              </a:rPr>
              <a:t> </a:t>
            </a:r>
            <a:r>
              <a:rPr lang="en-US" sz="1400" dirty="0" err="1">
                <a:latin typeface="Myriad Pro" pitchFamily="34" charset="0"/>
              </a:rPr>
              <a:t>akuisisi</a:t>
            </a:r>
            <a:r>
              <a:rPr lang="en-US" sz="1400" dirty="0">
                <a:latin typeface="Myriad Pro" pitchFamily="34" charset="0"/>
              </a:rPr>
              <a:t>, </a:t>
            </a:r>
            <a:r>
              <a:rPr lang="en-US" sz="1400" dirty="0" err="1">
                <a:latin typeface="Myriad Pro" pitchFamily="34" charset="0"/>
              </a:rPr>
              <a:t>seluruh</a:t>
            </a:r>
            <a:r>
              <a:rPr lang="en-US" sz="1400" dirty="0">
                <a:latin typeface="Myriad Pro" pitchFamily="34" charset="0"/>
              </a:rPr>
              <a:t> pos </a:t>
            </a:r>
            <a:r>
              <a:rPr lang="en-US" sz="1400" dirty="0" err="1">
                <a:latin typeface="Myriad Pro" pitchFamily="34" charset="0"/>
              </a:rPr>
              <a:t>dalam</a:t>
            </a:r>
            <a:r>
              <a:rPr lang="en-US" sz="1400" dirty="0">
                <a:latin typeface="Myriad Pro" pitchFamily="34" charset="0"/>
              </a:rPr>
              <a:t> </a:t>
            </a:r>
            <a:r>
              <a:rPr lang="en-US" sz="1400" dirty="0" err="1">
                <a:latin typeface="Myriad Pro" pitchFamily="34" charset="0"/>
              </a:rPr>
              <a:t>Laporan</a:t>
            </a:r>
            <a:r>
              <a:rPr lang="en-US" sz="1400" dirty="0">
                <a:latin typeface="Myriad Pro" pitchFamily="34" charset="0"/>
              </a:rPr>
              <a:t> </a:t>
            </a:r>
            <a:r>
              <a:rPr lang="en-US" sz="1400" dirty="0" err="1">
                <a:latin typeface="Myriad Pro" pitchFamily="34" charset="0"/>
              </a:rPr>
              <a:t>Posisi</a:t>
            </a:r>
            <a:r>
              <a:rPr lang="en-US" sz="1400" dirty="0">
                <a:latin typeface="Myriad Pro" pitchFamily="34" charset="0"/>
              </a:rPr>
              <a:t> </a:t>
            </a:r>
            <a:r>
              <a:rPr lang="en-US" sz="1400" dirty="0" err="1">
                <a:latin typeface="Myriad Pro" pitchFamily="34" charset="0"/>
              </a:rPr>
              <a:t>Keuangan</a:t>
            </a:r>
            <a:r>
              <a:rPr lang="en-US" sz="1400" dirty="0">
                <a:latin typeface="Myriad Pro" pitchFamily="34" charset="0"/>
              </a:rPr>
              <a:t> PT Anak </a:t>
            </a:r>
            <a:r>
              <a:rPr lang="en-US" sz="1400" dirty="0" err="1">
                <a:latin typeface="Myriad Pro" pitchFamily="34" charset="0"/>
              </a:rPr>
              <a:t>diukur</a:t>
            </a:r>
            <a:r>
              <a:rPr lang="en-US" sz="1400" dirty="0">
                <a:latin typeface="Myriad Pro" pitchFamily="34" charset="0"/>
              </a:rPr>
              <a:t> </a:t>
            </a:r>
            <a:r>
              <a:rPr lang="en-US" sz="1400" dirty="0" err="1">
                <a:latin typeface="Myriad Pro" pitchFamily="34" charset="0"/>
              </a:rPr>
              <a:t>kembali</a:t>
            </a:r>
            <a:r>
              <a:rPr lang="en-US" sz="1400" dirty="0">
                <a:latin typeface="Myriad Pro" pitchFamily="34" charset="0"/>
              </a:rPr>
              <a:t> </a:t>
            </a:r>
            <a:r>
              <a:rPr lang="en-US" sz="1400" dirty="0" err="1">
                <a:latin typeface="Myriad Pro" pitchFamily="34" charset="0"/>
              </a:rPr>
              <a:t>dari</a:t>
            </a:r>
            <a:r>
              <a:rPr lang="en-US" sz="1400" dirty="0">
                <a:latin typeface="Myriad Pro" pitchFamily="34" charset="0"/>
              </a:rPr>
              <a:t> S$ </a:t>
            </a:r>
            <a:r>
              <a:rPr lang="en-US" sz="1400" dirty="0" err="1">
                <a:latin typeface="Myriad Pro" pitchFamily="34" charset="0"/>
              </a:rPr>
              <a:t>ke</a:t>
            </a:r>
            <a:r>
              <a:rPr lang="en-US" sz="1400" dirty="0">
                <a:latin typeface="Myriad Pro" pitchFamily="34" charset="0"/>
              </a:rPr>
              <a:t> Rp </a:t>
            </a:r>
            <a:r>
              <a:rPr lang="en-US" sz="1400" dirty="0" err="1">
                <a:latin typeface="Myriad Pro" pitchFamily="34" charset="0"/>
              </a:rPr>
              <a:t>menggunakan</a:t>
            </a:r>
            <a:r>
              <a:rPr lang="en-US" sz="1400" dirty="0">
                <a:latin typeface="Myriad Pro" pitchFamily="34" charset="0"/>
              </a:rPr>
              <a:t> </a:t>
            </a:r>
            <a:r>
              <a:rPr lang="en-US" sz="1400" dirty="0" err="1">
                <a:latin typeface="Myriad Pro" pitchFamily="34" charset="0"/>
              </a:rPr>
              <a:t>kurs</a:t>
            </a:r>
            <a:r>
              <a:rPr lang="en-US" sz="1400" dirty="0">
                <a:latin typeface="Myriad Pro" pitchFamily="34" charset="0"/>
              </a:rPr>
              <a:t> </a:t>
            </a:r>
            <a:r>
              <a:rPr lang="en-US" sz="1400" dirty="0" err="1">
                <a:latin typeface="Myriad Pro" pitchFamily="34" charset="0"/>
              </a:rPr>
              <a:t>tanggal</a:t>
            </a:r>
            <a:r>
              <a:rPr lang="en-US" sz="1400" dirty="0">
                <a:latin typeface="Myriad Pro" pitchFamily="34" charset="0"/>
              </a:rPr>
              <a:t> </a:t>
            </a:r>
            <a:r>
              <a:rPr lang="en-US" sz="1400" dirty="0" err="1">
                <a:latin typeface="Myriad Pro" pitchFamily="34" charset="0"/>
              </a:rPr>
              <a:t>akuisisi</a:t>
            </a:r>
            <a:r>
              <a:rPr lang="en-US" sz="1400" dirty="0">
                <a:latin typeface="Myriad Pro" pitchFamily="34" charset="0"/>
              </a:rPr>
              <a:t>. Hal </a:t>
            </a:r>
            <a:r>
              <a:rPr lang="en-US" sz="1400" dirty="0" err="1">
                <a:latin typeface="Myriad Pro" pitchFamily="34" charset="0"/>
              </a:rPr>
              <a:t>ini</a:t>
            </a:r>
            <a:r>
              <a:rPr lang="en-US" sz="1400" dirty="0">
                <a:latin typeface="Myriad Pro" pitchFamily="34" charset="0"/>
              </a:rPr>
              <a:t> </a:t>
            </a:r>
            <a:r>
              <a:rPr lang="en-US" sz="1400" dirty="0" err="1">
                <a:latin typeface="Myriad Pro" pitchFamily="34" charset="0"/>
              </a:rPr>
              <a:t>untuk</a:t>
            </a:r>
            <a:r>
              <a:rPr lang="en-US" sz="1400" dirty="0">
                <a:latin typeface="Myriad Pro" pitchFamily="34" charset="0"/>
              </a:rPr>
              <a:t> </a:t>
            </a:r>
            <a:r>
              <a:rPr lang="en-US" sz="1400" dirty="0" err="1">
                <a:latin typeface="Myriad Pro" pitchFamily="34" charset="0"/>
              </a:rPr>
              <a:t>menandakan</a:t>
            </a:r>
            <a:r>
              <a:rPr lang="en-US" sz="1400" dirty="0">
                <a:latin typeface="Myriad Pro" pitchFamily="34" charset="0"/>
              </a:rPr>
              <a:t> </a:t>
            </a:r>
            <a:r>
              <a:rPr lang="en-US" sz="1400" dirty="0" err="1">
                <a:latin typeface="Myriad Pro" pitchFamily="34" charset="0"/>
              </a:rPr>
              <a:t>bahwa</a:t>
            </a:r>
            <a:r>
              <a:rPr lang="en-US" sz="1400" dirty="0">
                <a:latin typeface="Myriad Pro" pitchFamily="34" charset="0"/>
              </a:rPr>
              <a:t> </a:t>
            </a:r>
            <a:r>
              <a:rPr lang="en-US" sz="1400" dirty="0" err="1">
                <a:latin typeface="Myriad Pro" pitchFamily="34" charset="0"/>
              </a:rPr>
              <a:t>kurs</a:t>
            </a:r>
            <a:r>
              <a:rPr lang="en-US" sz="1400" dirty="0">
                <a:latin typeface="Myriad Pro" pitchFamily="34" charset="0"/>
              </a:rPr>
              <a:t> </a:t>
            </a:r>
            <a:r>
              <a:rPr lang="en-US" sz="1400" dirty="0" err="1">
                <a:latin typeface="Myriad Pro" pitchFamily="34" charset="0"/>
              </a:rPr>
              <a:t>tanggal</a:t>
            </a:r>
            <a:r>
              <a:rPr lang="en-US" sz="1400" dirty="0">
                <a:latin typeface="Myriad Pro" pitchFamily="34" charset="0"/>
              </a:rPr>
              <a:t> </a:t>
            </a:r>
            <a:r>
              <a:rPr lang="en-US" sz="1400" dirty="0" err="1">
                <a:latin typeface="Myriad Pro" pitchFamily="34" charset="0"/>
              </a:rPr>
              <a:t>akuisisi</a:t>
            </a:r>
            <a:r>
              <a:rPr lang="en-US" sz="1400" dirty="0">
                <a:latin typeface="Myriad Pro" pitchFamily="34" charset="0"/>
              </a:rPr>
              <a:t> </a:t>
            </a:r>
            <a:r>
              <a:rPr lang="en-US" sz="1400" dirty="0" err="1">
                <a:latin typeface="Myriad Pro" pitchFamily="34" charset="0"/>
              </a:rPr>
              <a:t>tersebut</a:t>
            </a:r>
            <a:r>
              <a:rPr lang="en-US" sz="1400" dirty="0">
                <a:latin typeface="Myriad Pro" pitchFamily="34" charset="0"/>
              </a:rPr>
              <a:t> </a:t>
            </a:r>
            <a:r>
              <a:rPr lang="en-US" sz="1400" dirty="0" err="1">
                <a:latin typeface="Myriad Pro" pitchFamily="34" charset="0"/>
              </a:rPr>
              <a:t>adalah</a:t>
            </a:r>
            <a:r>
              <a:rPr lang="en-US" sz="1400" dirty="0">
                <a:latin typeface="Myriad Pro" pitchFamily="34" charset="0"/>
              </a:rPr>
              <a:t> </a:t>
            </a:r>
            <a:r>
              <a:rPr lang="en-US" sz="1400" dirty="0" err="1">
                <a:latin typeface="Myriad Pro" pitchFamily="34" charset="0"/>
              </a:rPr>
              <a:t>kurs</a:t>
            </a:r>
            <a:r>
              <a:rPr lang="en-US" sz="1400" dirty="0">
                <a:latin typeface="Myriad Pro" pitchFamily="34" charset="0"/>
              </a:rPr>
              <a:t> </a:t>
            </a:r>
            <a:r>
              <a:rPr lang="en-US" sz="1400" dirty="0" err="1">
                <a:latin typeface="Myriad Pro" pitchFamily="34" charset="0"/>
              </a:rPr>
              <a:t>historis</a:t>
            </a:r>
            <a:r>
              <a:rPr lang="en-US" sz="1400" dirty="0">
                <a:latin typeface="Myriad Pro" pitchFamily="34" charset="0"/>
              </a:rPr>
              <a:t> </a:t>
            </a:r>
            <a:r>
              <a:rPr lang="en-US" sz="1400" dirty="0" err="1">
                <a:latin typeface="Myriad Pro" pitchFamily="34" charset="0"/>
              </a:rPr>
              <a:t>sehingga</a:t>
            </a:r>
            <a:r>
              <a:rPr lang="en-US" sz="1400" dirty="0">
                <a:latin typeface="Myriad Pro" pitchFamily="34" charset="0"/>
              </a:rPr>
              <a:t> </a:t>
            </a:r>
            <a:r>
              <a:rPr lang="en-US" sz="1400" dirty="0" err="1">
                <a:latin typeface="Myriad Pro" pitchFamily="34" charset="0"/>
              </a:rPr>
              <a:t>kurs</a:t>
            </a:r>
            <a:r>
              <a:rPr lang="en-US" sz="1400" dirty="0">
                <a:latin typeface="Myriad Pro" pitchFamily="34" charset="0"/>
              </a:rPr>
              <a:t> yang </a:t>
            </a:r>
            <a:r>
              <a:rPr lang="en-US" sz="1400" dirty="0" err="1">
                <a:latin typeface="Myriad Pro" pitchFamily="34" charset="0"/>
              </a:rPr>
              <a:t>relevan</a:t>
            </a:r>
            <a:r>
              <a:rPr lang="en-US" sz="1400" dirty="0">
                <a:latin typeface="Myriad Pro" pitchFamily="34" charset="0"/>
              </a:rPr>
              <a:t> </a:t>
            </a:r>
            <a:r>
              <a:rPr lang="en-US" sz="1400" dirty="0" err="1">
                <a:latin typeface="Myriad Pro" pitchFamily="34" charset="0"/>
              </a:rPr>
              <a:t>untuk</a:t>
            </a:r>
            <a:r>
              <a:rPr lang="en-US" sz="1400" dirty="0">
                <a:latin typeface="Myriad Pro" pitchFamily="34" charset="0"/>
              </a:rPr>
              <a:t> pos-pos </a:t>
            </a:r>
            <a:r>
              <a:rPr lang="en-US" sz="1400" dirty="0" err="1">
                <a:latin typeface="Myriad Pro" pitchFamily="34" charset="0"/>
              </a:rPr>
              <a:t>Laporan</a:t>
            </a:r>
            <a:r>
              <a:rPr lang="en-US" sz="1400" dirty="0">
                <a:latin typeface="Myriad Pro" pitchFamily="34" charset="0"/>
              </a:rPr>
              <a:t> </a:t>
            </a:r>
            <a:r>
              <a:rPr lang="en-US" sz="1400" dirty="0" err="1">
                <a:latin typeface="Myriad Pro" pitchFamily="34" charset="0"/>
              </a:rPr>
              <a:t>Posisi</a:t>
            </a:r>
            <a:r>
              <a:rPr lang="en-US" sz="1400" dirty="0">
                <a:latin typeface="Myriad Pro" pitchFamily="34" charset="0"/>
              </a:rPr>
              <a:t> </a:t>
            </a:r>
            <a:r>
              <a:rPr lang="en-US" sz="1400" dirty="0" err="1">
                <a:latin typeface="Myriad Pro" pitchFamily="34" charset="0"/>
              </a:rPr>
              <a:t>Keuangan</a:t>
            </a:r>
            <a:r>
              <a:rPr lang="en-US" sz="1400" dirty="0">
                <a:latin typeface="Myriad Pro" pitchFamily="34" charset="0"/>
              </a:rPr>
              <a:t> </a:t>
            </a:r>
            <a:r>
              <a:rPr lang="en-US" sz="1400" dirty="0" err="1">
                <a:latin typeface="Myriad Pro" pitchFamily="34" charset="0"/>
              </a:rPr>
              <a:t>sebelum</a:t>
            </a:r>
            <a:r>
              <a:rPr lang="en-US" sz="1400" dirty="0">
                <a:latin typeface="Myriad Pro" pitchFamily="34" charset="0"/>
              </a:rPr>
              <a:t> </a:t>
            </a:r>
            <a:r>
              <a:rPr lang="en-US" sz="1400" dirty="0" err="1">
                <a:latin typeface="Myriad Pro" pitchFamily="34" charset="0"/>
              </a:rPr>
              <a:t>tanggal</a:t>
            </a:r>
            <a:r>
              <a:rPr lang="en-US" sz="1400" dirty="0">
                <a:latin typeface="Myriad Pro" pitchFamily="34" charset="0"/>
              </a:rPr>
              <a:t> </a:t>
            </a:r>
            <a:r>
              <a:rPr lang="en-US" sz="1400" dirty="0" err="1">
                <a:latin typeface="Myriad Pro" pitchFamily="34" charset="0"/>
              </a:rPr>
              <a:t>akuisisi</a:t>
            </a:r>
            <a:r>
              <a:rPr lang="en-US" sz="1400" dirty="0">
                <a:latin typeface="Myriad Pro" pitchFamily="34" charset="0"/>
              </a:rPr>
              <a:t> </a:t>
            </a:r>
            <a:r>
              <a:rPr lang="en-US" sz="1400" dirty="0" err="1">
                <a:latin typeface="Myriad Pro" pitchFamily="34" charset="0"/>
              </a:rPr>
              <a:t>menjadi</a:t>
            </a:r>
            <a:r>
              <a:rPr lang="en-US" sz="1400" dirty="0">
                <a:latin typeface="Myriad Pro" pitchFamily="34" charset="0"/>
              </a:rPr>
              <a:t> </a:t>
            </a:r>
            <a:r>
              <a:rPr lang="en-US" sz="1400" dirty="0" err="1">
                <a:latin typeface="Myriad Pro" pitchFamily="34" charset="0"/>
              </a:rPr>
              <a:t>tidak</a:t>
            </a:r>
            <a:r>
              <a:rPr lang="en-US" sz="1400" dirty="0">
                <a:latin typeface="Myriad Pro" pitchFamily="34" charset="0"/>
              </a:rPr>
              <a:t> </a:t>
            </a:r>
            <a:r>
              <a:rPr lang="en-US" sz="1400" dirty="0" err="1">
                <a:latin typeface="Myriad Pro" pitchFamily="34" charset="0"/>
              </a:rPr>
              <a:t>berlaku</a:t>
            </a:r>
            <a:r>
              <a:rPr lang="en-US" sz="1400" dirty="0">
                <a:latin typeface="Myriad Pro" pitchFamily="34" charset="0"/>
              </a:rPr>
              <a:t> </a:t>
            </a:r>
            <a:r>
              <a:rPr lang="en-US" sz="1400" dirty="0" err="1">
                <a:latin typeface="Myriad Pro" pitchFamily="34" charset="0"/>
              </a:rPr>
              <a:t>lagi</a:t>
            </a:r>
            <a:r>
              <a:rPr lang="en-US" sz="1400" dirty="0">
                <a:latin typeface="Myriad Pro" pitchFamily="34" charset="0"/>
              </a:rPr>
              <a:t>. </a:t>
            </a:r>
            <a:r>
              <a:rPr lang="en-US" sz="1400" dirty="0" err="1">
                <a:latin typeface="Myriad Pro" pitchFamily="34" charset="0"/>
              </a:rPr>
              <a:t>Berikut</a:t>
            </a:r>
            <a:r>
              <a:rPr lang="en-US" sz="1400" dirty="0">
                <a:latin typeface="Myriad Pro" pitchFamily="34" charset="0"/>
              </a:rPr>
              <a:t> proses </a:t>
            </a:r>
            <a:r>
              <a:rPr lang="en-US" sz="1400" dirty="0" err="1">
                <a:latin typeface="Myriad Pro" pitchFamily="34" charset="0"/>
              </a:rPr>
              <a:t>pengukuran</a:t>
            </a:r>
            <a:r>
              <a:rPr lang="en-US" sz="1400" dirty="0">
                <a:latin typeface="Myriad Pro" pitchFamily="34" charset="0"/>
              </a:rPr>
              <a:t> </a:t>
            </a:r>
            <a:r>
              <a:rPr lang="en-US" sz="1400" dirty="0" err="1">
                <a:latin typeface="Myriad Pro" pitchFamily="34" charset="0"/>
              </a:rPr>
              <a:t>kembali</a:t>
            </a:r>
            <a:r>
              <a:rPr lang="en-US" sz="1400" dirty="0">
                <a:latin typeface="Myriad Pro" pitchFamily="34" charset="0"/>
              </a:rPr>
              <a:t> pada </a:t>
            </a:r>
            <a:r>
              <a:rPr lang="en-US" sz="1400" dirty="0" err="1">
                <a:latin typeface="Myriad Pro" pitchFamily="34" charset="0"/>
              </a:rPr>
              <a:t>tanggal</a:t>
            </a:r>
            <a:r>
              <a:rPr lang="en-US" sz="1400" dirty="0">
                <a:latin typeface="Myriad Pro" pitchFamily="34" charset="0"/>
              </a:rPr>
              <a:t> </a:t>
            </a:r>
            <a:r>
              <a:rPr lang="en-US" sz="1400" dirty="0" err="1">
                <a:latin typeface="Myriad Pro" pitchFamily="34" charset="0"/>
              </a:rPr>
              <a:t>akuisisi</a:t>
            </a:r>
            <a:r>
              <a:rPr lang="en-US" sz="1400" dirty="0">
                <a:latin typeface="Myriad Pro" pitchFamily="34" charset="0"/>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609600" y="5141893"/>
            <a:ext cx="8153400" cy="738664"/>
          </a:xfrm>
          <a:prstGeom prst="rect">
            <a:avLst/>
          </a:prstGeom>
        </p:spPr>
        <p:txBody>
          <a:bodyPr wrap="square">
            <a:spAutoFit/>
          </a:bodyPr>
          <a:lstStyle/>
          <a:p>
            <a:pPr marL="361950" algn="just"/>
            <a:r>
              <a:rPr lang="en-US" sz="1400" dirty="0" err="1">
                <a:latin typeface="Myriad Pro" pitchFamily="34" charset="0"/>
              </a:rPr>
              <a:t>Untuk</a:t>
            </a:r>
            <a:r>
              <a:rPr lang="en-US" sz="1400" dirty="0">
                <a:latin typeface="Myriad Pro" pitchFamily="34" charset="0"/>
              </a:rPr>
              <a:t> </a:t>
            </a:r>
            <a:r>
              <a:rPr lang="en-US" sz="1400" dirty="0" err="1">
                <a:latin typeface="Myriad Pro" pitchFamily="34" charset="0"/>
              </a:rPr>
              <a:t>aset</a:t>
            </a:r>
            <a:r>
              <a:rPr lang="en-US" sz="1400" dirty="0">
                <a:latin typeface="Myriad Pro" pitchFamily="34" charset="0"/>
              </a:rPr>
              <a:t>/</a:t>
            </a:r>
            <a:r>
              <a:rPr lang="en-US" sz="1400" dirty="0" err="1">
                <a:latin typeface="Myriad Pro" pitchFamily="34" charset="0"/>
              </a:rPr>
              <a:t>liabilitas</a:t>
            </a:r>
            <a:r>
              <a:rPr lang="en-US" sz="1400" dirty="0">
                <a:latin typeface="Myriad Pro" pitchFamily="34" charset="0"/>
              </a:rPr>
              <a:t> </a:t>
            </a:r>
            <a:r>
              <a:rPr lang="en-US" sz="1400" dirty="0" err="1">
                <a:latin typeface="Myriad Pro" pitchFamily="34" charset="0"/>
              </a:rPr>
              <a:t>nonmoneter</a:t>
            </a:r>
            <a:r>
              <a:rPr lang="en-US" sz="1400" dirty="0">
                <a:latin typeface="Myriad Pro" pitchFamily="34" charset="0"/>
              </a:rPr>
              <a:t> </a:t>
            </a:r>
            <a:r>
              <a:rPr lang="en-US" sz="1400" dirty="0" err="1">
                <a:latin typeface="Myriad Pro" pitchFamily="34" charset="0"/>
              </a:rPr>
              <a:t>diukur</a:t>
            </a:r>
            <a:r>
              <a:rPr lang="en-US" sz="1400" dirty="0">
                <a:latin typeface="Myriad Pro" pitchFamily="34" charset="0"/>
              </a:rPr>
              <a:t> </a:t>
            </a:r>
            <a:r>
              <a:rPr lang="en-US" sz="1400" dirty="0" err="1">
                <a:latin typeface="Myriad Pro" pitchFamily="34" charset="0"/>
              </a:rPr>
              <a:t>kembali</a:t>
            </a:r>
            <a:r>
              <a:rPr lang="en-US" sz="1400" dirty="0">
                <a:latin typeface="Myriad Pro" pitchFamily="34" charset="0"/>
              </a:rPr>
              <a:t> </a:t>
            </a:r>
            <a:r>
              <a:rPr lang="en-US" sz="1400" dirty="0" err="1">
                <a:latin typeface="Myriad Pro" pitchFamily="34" charset="0"/>
              </a:rPr>
              <a:t>dengan</a:t>
            </a:r>
            <a:r>
              <a:rPr lang="en-US" sz="1400" dirty="0">
                <a:latin typeface="Myriad Pro" pitchFamily="34" charset="0"/>
              </a:rPr>
              <a:t> </a:t>
            </a:r>
            <a:r>
              <a:rPr lang="en-US" sz="1400" dirty="0" err="1">
                <a:latin typeface="Myriad Pro" pitchFamily="34" charset="0"/>
              </a:rPr>
              <a:t>kurs</a:t>
            </a:r>
            <a:r>
              <a:rPr lang="en-US" sz="1400" dirty="0">
                <a:latin typeface="Myriad Pro" pitchFamily="34" charset="0"/>
              </a:rPr>
              <a:t> </a:t>
            </a:r>
            <a:r>
              <a:rPr lang="en-US" sz="1400" dirty="0" err="1">
                <a:latin typeface="Myriad Pro" pitchFamily="34" charset="0"/>
              </a:rPr>
              <a:t>aktual</a:t>
            </a:r>
            <a:r>
              <a:rPr lang="en-US" sz="1400" dirty="0">
                <a:latin typeface="Myriad Pro" pitchFamily="34" charset="0"/>
              </a:rPr>
              <a:t> </a:t>
            </a:r>
            <a:r>
              <a:rPr lang="en-US" sz="1400" dirty="0" err="1">
                <a:latin typeface="Myriad Pro" pitchFamily="34" charset="0"/>
              </a:rPr>
              <a:t>perolehannya</a:t>
            </a:r>
            <a:r>
              <a:rPr lang="en-US" sz="1400" dirty="0">
                <a:latin typeface="Myriad Pro" pitchFamily="34" charset="0"/>
              </a:rPr>
              <a:t>. </a:t>
            </a:r>
            <a:r>
              <a:rPr lang="en-US" sz="1400" dirty="0" err="1">
                <a:latin typeface="Myriad Pro" pitchFamily="34" charset="0"/>
              </a:rPr>
              <a:t>Aset</a:t>
            </a:r>
            <a:r>
              <a:rPr lang="en-US" sz="1400" dirty="0">
                <a:latin typeface="Myriad Pro" pitchFamily="34" charset="0"/>
              </a:rPr>
              <a:t> </a:t>
            </a:r>
            <a:r>
              <a:rPr lang="en-US" sz="1400" dirty="0" err="1">
                <a:latin typeface="Myriad Pro" pitchFamily="34" charset="0"/>
              </a:rPr>
              <a:t>nonmoneter</a:t>
            </a:r>
            <a:r>
              <a:rPr lang="en-US" sz="1400" dirty="0">
                <a:latin typeface="Myriad Pro" pitchFamily="34" charset="0"/>
              </a:rPr>
              <a:t> yang </a:t>
            </a:r>
            <a:r>
              <a:rPr lang="en-US" sz="1400" dirty="0" err="1">
                <a:latin typeface="Myriad Pro" pitchFamily="34" charset="0"/>
              </a:rPr>
              <a:t>terdapat</a:t>
            </a:r>
            <a:r>
              <a:rPr lang="en-US" sz="1400" dirty="0">
                <a:latin typeface="Myriad Pro" pitchFamily="34" charset="0"/>
              </a:rPr>
              <a:t> </a:t>
            </a:r>
            <a:r>
              <a:rPr lang="en-US" sz="1400" dirty="0" err="1">
                <a:latin typeface="Myriad Pro" pitchFamily="34" charset="0"/>
              </a:rPr>
              <a:t>pada</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a:t>
            </a:r>
            <a:r>
              <a:rPr lang="en-US" sz="1400" dirty="0" err="1">
                <a:latin typeface="Myriad Pro" pitchFamily="34" charset="0"/>
              </a:rPr>
              <a:t>adalah</a:t>
            </a:r>
            <a:r>
              <a:rPr lang="en-US" sz="1400" dirty="0">
                <a:latin typeface="Myriad Pro" pitchFamily="34" charset="0"/>
              </a:rPr>
              <a:t> </a:t>
            </a:r>
            <a:r>
              <a:rPr lang="en-US" sz="1400" dirty="0" err="1">
                <a:latin typeface="Myriad Pro" pitchFamily="34" charset="0"/>
              </a:rPr>
              <a:t>persediaan</a:t>
            </a:r>
            <a:r>
              <a:rPr lang="en-US" sz="1400" dirty="0">
                <a:latin typeface="Myriad Pro" pitchFamily="34" charset="0"/>
              </a:rPr>
              <a:t>, </a:t>
            </a:r>
            <a:r>
              <a:rPr lang="en-US" sz="1400" dirty="0" err="1">
                <a:latin typeface="Myriad Pro" pitchFamily="34" charset="0"/>
              </a:rPr>
              <a:t>tanah</a:t>
            </a:r>
            <a:r>
              <a:rPr lang="en-US" sz="1400" dirty="0">
                <a:latin typeface="Myriad Pro" pitchFamily="34" charset="0"/>
              </a:rPr>
              <a:t>, </a:t>
            </a:r>
            <a:r>
              <a:rPr lang="en-US" sz="1400" dirty="0" err="1">
                <a:latin typeface="Myriad Pro" pitchFamily="34" charset="0"/>
              </a:rPr>
              <a:t>dan</a:t>
            </a:r>
            <a:r>
              <a:rPr lang="en-US" sz="1400" dirty="0">
                <a:latin typeface="Myriad Pro" pitchFamily="34" charset="0"/>
              </a:rPr>
              <a:t> </a:t>
            </a:r>
            <a:r>
              <a:rPr lang="en-US" sz="1400" dirty="0" err="1">
                <a:latin typeface="Myriad Pro" pitchFamily="34" charset="0"/>
              </a:rPr>
              <a:t>mesin</a:t>
            </a:r>
            <a:r>
              <a:rPr lang="en-US" sz="1400" dirty="0">
                <a:latin typeface="Myriad Pro" pitchFamily="34" charset="0"/>
              </a:rPr>
              <a:t>. </a:t>
            </a:r>
            <a:r>
              <a:rPr lang="en-US" sz="1400" dirty="0" err="1">
                <a:latin typeface="Myriad Pro" pitchFamily="34" charset="0"/>
              </a:rPr>
              <a:t>Sementara</a:t>
            </a:r>
            <a:r>
              <a:rPr lang="en-US" sz="1400" dirty="0">
                <a:latin typeface="Myriad Pro" pitchFamily="34" charset="0"/>
              </a:rPr>
              <a:t> </a:t>
            </a:r>
            <a:r>
              <a:rPr lang="en-US" sz="1400" dirty="0" err="1">
                <a:latin typeface="Myriad Pro" pitchFamily="34" charset="0"/>
              </a:rPr>
              <a:t>itu</a:t>
            </a:r>
            <a:r>
              <a:rPr lang="en-US" sz="1400" dirty="0">
                <a:latin typeface="Myriad Pro" pitchFamily="34" charset="0"/>
              </a:rPr>
              <a:t>, </a:t>
            </a:r>
            <a:r>
              <a:rPr lang="en-US" sz="1400" dirty="0" err="1">
                <a:latin typeface="Myriad Pro" pitchFamily="34" charset="0"/>
              </a:rPr>
              <a:t>untuk</a:t>
            </a:r>
            <a:r>
              <a:rPr lang="en-US" sz="1400" dirty="0">
                <a:latin typeface="Myriad Pro" pitchFamily="34" charset="0"/>
              </a:rPr>
              <a:t> </a:t>
            </a:r>
            <a:r>
              <a:rPr lang="en-US" sz="1400" dirty="0" err="1">
                <a:latin typeface="Myriad Pro" pitchFamily="34" charset="0"/>
              </a:rPr>
              <a:t>liabilitas</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a:t>
            </a:r>
            <a:r>
              <a:rPr lang="en-US" sz="1400" dirty="0" err="1">
                <a:latin typeface="Myriad Pro" pitchFamily="34" charset="0"/>
              </a:rPr>
              <a:t>semuanya</a:t>
            </a:r>
            <a:r>
              <a:rPr lang="en-US" sz="1400" dirty="0">
                <a:latin typeface="Myriad Pro" pitchFamily="34" charset="0"/>
              </a:rPr>
              <a:t> </a:t>
            </a:r>
            <a:r>
              <a:rPr lang="en-US" sz="1400" dirty="0" err="1">
                <a:latin typeface="Myriad Pro" pitchFamily="34" charset="0"/>
              </a:rPr>
              <a:t>bersifat</a:t>
            </a:r>
            <a:r>
              <a:rPr lang="en-US" sz="1400" dirty="0">
                <a:latin typeface="Myriad Pro" pitchFamily="34" charset="0"/>
              </a:rPr>
              <a:t> </a:t>
            </a:r>
            <a:r>
              <a:rPr lang="en-US" sz="1400" dirty="0" err="1">
                <a:latin typeface="Myriad Pro" pitchFamily="34" charset="0"/>
              </a:rPr>
              <a:t>moneter</a:t>
            </a:r>
            <a:r>
              <a:rPr lang="en-US" sz="1400" dirty="0">
                <a:latin typeface="Myriad Pro" pitchFamily="34" charset="0"/>
              </a:rPr>
              <a:t>. </a:t>
            </a:r>
            <a:r>
              <a:rPr lang="en-US" sz="1400" dirty="0" err="1">
                <a:latin typeface="Myriad Pro" pitchFamily="34" charset="0"/>
              </a:rPr>
              <a:t>Berikut</a:t>
            </a:r>
            <a:r>
              <a:rPr lang="en-US" sz="1400" dirty="0">
                <a:latin typeface="Myriad Pro" pitchFamily="34" charset="0"/>
              </a:rPr>
              <a:t> </a:t>
            </a:r>
            <a:r>
              <a:rPr lang="en-US" sz="1400" dirty="0" err="1">
                <a:latin typeface="Myriad Pro" pitchFamily="34" charset="0"/>
              </a:rPr>
              <a:t>kurs</a:t>
            </a:r>
            <a:r>
              <a:rPr lang="en-US" sz="1400" dirty="0">
                <a:latin typeface="Myriad Pro" pitchFamily="34" charset="0"/>
              </a:rPr>
              <a:t> </a:t>
            </a:r>
            <a:r>
              <a:rPr lang="en-US" sz="1400" dirty="0" err="1">
                <a:latin typeface="Myriad Pro" pitchFamily="34" charset="0"/>
              </a:rPr>
              <a:t>aktual</a:t>
            </a:r>
            <a:r>
              <a:rPr lang="en-US" sz="1400" dirty="0">
                <a:latin typeface="Myriad Pro" pitchFamily="34" charset="0"/>
              </a:rPr>
              <a:t> </a:t>
            </a:r>
            <a:r>
              <a:rPr lang="en-US" sz="1400" dirty="0" err="1">
                <a:latin typeface="Myriad Pro" pitchFamily="34" charset="0"/>
              </a:rPr>
              <a:t>perolehan</a:t>
            </a:r>
            <a:r>
              <a:rPr lang="en-US" sz="1400" dirty="0">
                <a:latin typeface="Myriad Pro" pitchFamily="34" charset="0"/>
              </a:rPr>
              <a:t> </a:t>
            </a:r>
            <a:r>
              <a:rPr lang="en-US" sz="1400" dirty="0" err="1">
                <a:latin typeface="Myriad Pro" pitchFamily="34" charset="0"/>
              </a:rPr>
              <a:t>aset</a:t>
            </a:r>
            <a:r>
              <a:rPr lang="en-US" sz="1400" dirty="0">
                <a:latin typeface="Myriad Pro" pitchFamily="34" charset="0"/>
              </a:rPr>
              <a:t> </a:t>
            </a:r>
            <a:r>
              <a:rPr lang="en-US" sz="1400" dirty="0" err="1">
                <a:latin typeface="Myriad Pro" pitchFamily="34" charset="0"/>
              </a:rPr>
              <a:t>nonmoneter</a:t>
            </a:r>
            <a:r>
              <a:rPr lang="en-US" sz="1400" dirty="0">
                <a:latin typeface="Myriad Pro" pitchFamily="34" charset="0"/>
              </a:rPr>
              <a:t>.</a:t>
            </a:r>
          </a:p>
        </p:txBody>
      </p:sp>
      <p:pic>
        <p:nvPicPr>
          <p:cNvPr id="7" name="Picture 6">
            <a:extLst>
              <a:ext uri="{FF2B5EF4-FFF2-40B4-BE49-F238E27FC236}">
                <a16:creationId xmlns:a16="http://schemas.microsoft.com/office/drawing/2014/main" id="{4ADB1EB5-D247-4E72-8470-44D8EBE1EFF8}"/>
              </a:ext>
            </a:extLst>
          </p:cNvPr>
          <p:cNvPicPr>
            <a:picLocks noChangeAspect="1"/>
          </p:cNvPicPr>
          <p:nvPr/>
        </p:nvPicPr>
        <p:blipFill>
          <a:blip r:embed="rId2"/>
          <a:stretch>
            <a:fillRect/>
          </a:stretch>
        </p:blipFill>
        <p:spPr>
          <a:xfrm>
            <a:off x="1352550" y="1676400"/>
            <a:ext cx="6438900" cy="32575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609600" y="3922693"/>
            <a:ext cx="8153400" cy="954107"/>
          </a:xfrm>
          <a:prstGeom prst="rect">
            <a:avLst/>
          </a:prstGeom>
        </p:spPr>
        <p:txBody>
          <a:bodyPr wrap="square">
            <a:spAutoFit/>
          </a:bodyPr>
          <a:lstStyle/>
          <a:p>
            <a:pPr marL="361950" algn="just"/>
            <a:r>
              <a:rPr lang="id-ID" sz="1400" dirty="0">
                <a:latin typeface="Myriad Pro" pitchFamily="34" charset="0"/>
              </a:rPr>
              <a:t>Beberapa aset nonmoneter diperoleh pada tahun 201</a:t>
            </a:r>
            <a:r>
              <a:rPr lang="en-US" sz="1400" dirty="0">
                <a:latin typeface="Myriad Pro" pitchFamily="34" charset="0"/>
              </a:rPr>
              <a:t>9</a:t>
            </a:r>
            <a:r>
              <a:rPr lang="id-ID" sz="1400" dirty="0">
                <a:latin typeface="Myriad Pro" pitchFamily="34" charset="0"/>
              </a:rPr>
              <a:t> dan seharusnya dijabarkan menggunakan kurs tanggal perolehannya tersebut. Namun, karena akuisisi PT Induk terjadi tanggal 2 Januari 2015, maka semua kurs perolehan sebelum tanggal tersebut dapat diabaikan dan diganti dengan kurs tanggal akuisisi. Berikut pen</a:t>
            </a:r>
            <a:r>
              <a:rPr lang="en-US" sz="1400" dirty="0" err="1">
                <a:latin typeface="Myriad Pro" pitchFamily="34" charset="0"/>
              </a:rPr>
              <a:t>gukur</a:t>
            </a:r>
            <a:r>
              <a:rPr lang="id-ID" sz="1400" dirty="0">
                <a:latin typeface="Myriad Pro" pitchFamily="34" charset="0"/>
              </a:rPr>
              <a:t>an</a:t>
            </a:r>
            <a:r>
              <a:rPr lang="en-US" sz="1400" dirty="0">
                <a:latin typeface="Myriad Pro" pitchFamily="34" charset="0"/>
              </a:rPr>
              <a:t> </a:t>
            </a:r>
            <a:r>
              <a:rPr lang="en-US" sz="1400" dirty="0" err="1">
                <a:latin typeface="Myriad Pro" pitchFamily="34" charset="0"/>
              </a:rPr>
              <a:t>kembali</a:t>
            </a:r>
            <a:r>
              <a:rPr lang="id-ID" sz="1400" dirty="0">
                <a:latin typeface="Myriad Pro" pitchFamily="34" charset="0"/>
              </a:rPr>
              <a:t> aset nonmoneter PT Anak per 31 Desember 20</a:t>
            </a:r>
            <a:r>
              <a:rPr lang="en-US" sz="1400" dirty="0">
                <a:latin typeface="Myriad Pro" pitchFamily="34" charset="0"/>
              </a:rPr>
              <a:t>20</a:t>
            </a:r>
            <a:r>
              <a:rPr lang="id-ID" sz="1400" dirty="0">
                <a:latin typeface="Myriad Pro" pitchFamily="34" charset="0"/>
              </a:rPr>
              <a:t>.</a:t>
            </a:r>
          </a:p>
        </p:txBody>
      </p:sp>
      <p:pic>
        <p:nvPicPr>
          <p:cNvPr id="6" name="Picture 5">
            <a:extLst>
              <a:ext uri="{FF2B5EF4-FFF2-40B4-BE49-F238E27FC236}">
                <a16:creationId xmlns:a16="http://schemas.microsoft.com/office/drawing/2014/main" id="{45DD7AAC-2D12-4142-8151-F800A27EEE28}"/>
              </a:ext>
            </a:extLst>
          </p:cNvPr>
          <p:cNvPicPr>
            <a:picLocks noChangeAspect="1"/>
          </p:cNvPicPr>
          <p:nvPr/>
        </p:nvPicPr>
        <p:blipFill>
          <a:blip r:embed="rId2"/>
          <a:stretch>
            <a:fillRect/>
          </a:stretch>
        </p:blipFill>
        <p:spPr>
          <a:xfrm>
            <a:off x="2286000" y="1828800"/>
            <a:ext cx="4324350" cy="17430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Picture 3">
            <a:extLst>
              <a:ext uri="{FF2B5EF4-FFF2-40B4-BE49-F238E27FC236}">
                <a16:creationId xmlns:a16="http://schemas.microsoft.com/office/drawing/2014/main" id="{DD83E0E6-EAC7-451F-A478-06717B7F5A31}"/>
              </a:ext>
            </a:extLst>
          </p:cNvPr>
          <p:cNvPicPr>
            <a:picLocks noChangeAspect="1"/>
          </p:cNvPicPr>
          <p:nvPr/>
        </p:nvPicPr>
        <p:blipFill>
          <a:blip r:embed="rId2"/>
          <a:stretch>
            <a:fillRect/>
          </a:stretch>
        </p:blipFill>
        <p:spPr>
          <a:xfrm>
            <a:off x="1385887" y="1752600"/>
            <a:ext cx="6372225" cy="4495800"/>
          </a:xfrm>
          <a:prstGeom prst="rect">
            <a:avLst/>
          </a:prstGeom>
        </p:spPr>
      </p:pic>
    </p:spTree>
    <p:extLst>
      <p:ext uri="{BB962C8B-B14F-4D97-AF65-F5344CB8AC3E}">
        <p14:creationId xmlns:p14="http://schemas.microsoft.com/office/powerpoint/2010/main" val="1770797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a:bodyPr>
          <a:lstStyle/>
          <a:p>
            <a:pPr marL="361950" indent="0" algn="just">
              <a:lnSpc>
                <a:spcPct val="110000"/>
              </a:lnSpc>
              <a:buNone/>
            </a:pPr>
            <a:r>
              <a:rPr lang="id-ID" sz="1600" dirty="0"/>
              <a:t>Berdasarkan Tabel 10.13 dapat dilihat bahwa masing-masing aset nonmoneter di</a:t>
            </a:r>
            <a:r>
              <a:rPr lang="en-US" sz="1600" dirty="0" err="1"/>
              <a:t>ukur</a:t>
            </a:r>
            <a:r>
              <a:rPr lang="en-US" sz="1600" dirty="0"/>
              <a:t> </a:t>
            </a:r>
            <a:r>
              <a:rPr lang="en-US" sz="1600" dirty="0" err="1"/>
              <a:t>kembali</a:t>
            </a:r>
            <a:r>
              <a:rPr lang="id-ID" sz="1600" dirty="0"/>
              <a:t> sesuai kurs perolehannya (kecuali diperoleh sebelum akuisisi oleh PT Induk). Jika mesin tersebut terdiri dari 2 kali perolehan, maka juga di</a:t>
            </a:r>
            <a:r>
              <a:rPr lang="en-US" sz="1600" dirty="0" err="1"/>
              <a:t>ukur</a:t>
            </a:r>
            <a:r>
              <a:rPr lang="en-US" sz="1600" dirty="0"/>
              <a:t> </a:t>
            </a:r>
            <a:r>
              <a:rPr lang="en-US" sz="1600" dirty="0" err="1"/>
              <a:t>kembali</a:t>
            </a:r>
            <a:r>
              <a:rPr lang="id-ID" sz="1600" dirty="0"/>
              <a:t> 2 kali. Perhitungan beban penyusutan dan akumulasi penyusutan mesin mengikuti kurs atas perolehan mesin, sehingga juga dibagi menjadi 2. Untuk itu harus didapatkan rincian beban dan akumulasi penyusutan untuk masing-masing mesin dalam S$ untuk di</a:t>
            </a:r>
            <a:r>
              <a:rPr lang="en-US" sz="1600" dirty="0" err="1"/>
              <a:t>ukur</a:t>
            </a:r>
            <a:r>
              <a:rPr lang="en-US" sz="1600" dirty="0"/>
              <a:t> </a:t>
            </a:r>
            <a:r>
              <a:rPr lang="en-US" sz="1600" dirty="0" err="1"/>
              <a:t>kembali</a:t>
            </a:r>
            <a:r>
              <a:rPr lang="id-ID" sz="1600" dirty="0"/>
              <a:t> sesuai kurs perolehannya. Mesin 1 diperoleh sebelum tahun 20</a:t>
            </a:r>
            <a:r>
              <a:rPr lang="en-US" sz="1600" dirty="0"/>
              <a:t>20</a:t>
            </a:r>
            <a:r>
              <a:rPr lang="id-ID" sz="1600" dirty="0"/>
              <a:t> sehingga di</a:t>
            </a:r>
            <a:r>
              <a:rPr lang="en-US" sz="1600" dirty="0" err="1"/>
              <a:t>ukur</a:t>
            </a:r>
            <a:r>
              <a:rPr lang="en-US" sz="1600" dirty="0"/>
              <a:t> </a:t>
            </a:r>
            <a:r>
              <a:rPr lang="en-US" sz="1600" dirty="0" err="1"/>
              <a:t>kembali</a:t>
            </a:r>
            <a:r>
              <a:rPr lang="id-ID" sz="1600" dirty="0"/>
              <a:t> pada kurs akuisisi berikut beban dan akumulasi penyusutannya. Perhitungan beban pokok penjualan mengikuti kurs persediaan. Persediaan awal diasumsikan diperoleh sebelum tahun 20</a:t>
            </a:r>
            <a:r>
              <a:rPr lang="en-US" sz="1600" dirty="0"/>
              <a:t>20</a:t>
            </a:r>
            <a:r>
              <a:rPr lang="id-ID" sz="1600" dirty="0"/>
              <a:t> sehingga di</a:t>
            </a:r>
            <a:r>
              <a:rPr lang="en-US" sz="1600" dirty="0" err="1"/>
              <a:t>ukur</a:t>
            </a:r>
            <a:r>
              <a:rPr lang="en-US" sz="1600" dirty="0"/>
              <a:t> </a:t>
            </a:r>
            <a:r>
              <a:rPr lang="en-US" sz="1600" dirty="0" err="1"/>
              <a:t>kembali</a:t>
            </a:r>
            <a:r>
              <a:rPr lang="id-ID" sz="1600" dirty="0"/>
              <a:t> pada kurs akuisisi. Pembelian diasumsikan merata sepanjang tahun sehingga menggunakan kurs rata-rata. Seluruh persediaan akhir diperoleh tanggal 20 Desember 20</a:t>
            </a:r>
            <a:r>
              <a:rPr lang="en-US" sz="1600" dirty="0"/>
              <a:t>20</a:t>
            </a:r>
            <a:r>
              <a:rPr lang="id-ID" sz="1600" dirty="0"/>
              <a:t>. </a:t>
            </a:r>
          </a:p>
          <a:p>
            <a:pPr marL="361950" indent="0" algn="just">
              <a:lnSpc>
                <a:spcPct val="110000"/>
              </a:lnSpc>
              <a:buNone/>
            </a:pPr>
            <a:r>
              <a:rPr lang="id-ID" sz="1600" dirty="0"/>
              <a:t>Pada akhir tahun, laporan keuangan PT Anak kembali di</a:t>
            </a:r>
            <a:r>
              <a:rPr lang="en-US" sz="1600" dirty="0" err="1"/>
              <a:t>ukur</a:t>
            </a:r>
            <a:r>
              <a:rPr lang="en-US" sz="1600" dirty="0"/>
              <a:t> </a:t>
            </a:r>
            <a:r>
              <a:rPr lang="en-US" sz="1600" dirty="0" err="1"/>
              <a:t>kembali</a:t>
            </a:r>
            <a:r>
              <a:rPr lang="id-ID" sz="1600" dirty="0"/>
              <a:t> dari S$ ke Rp. Pada pen</a:t>
            </a:r>
            <a:r>
              <a:rPr lang="en-US" sz="1600" dirty="0" err="1"/>
              <a:t>gukur</a:t>
            </a:r>
            <a:r>
              <a:rPr lang="id-ID" sz="1600" dirty="0"/>
              <a:t>an</a:t>
            </a:r>
            <a:r>
              <a:rPr lang="en-US" sz="1600" dirty="0"/>
              <a:t> </a:t>
            </a:r>
            <a:r>
              <a:rPr lang="en-US" sz="1600" dirty="0" err="1"/>
              <a:t>kembali</a:t>
            </a:r>
            <a:r>
              <a:rPr lang="id-ID" sz="1600" dirty="0"/>
              <a:t> ini sudah melibatkan hasil operasi dan dividen PT Anak. Berikut hasil pen</a:t>
            </a:r>
            <a:r>
              <a:rPr lang="en-US" sz="1600" dirty="0" err="1"/>
              <a:t>gukur</a:t>
            </a:r>
            <a:r>
              <a:rPr lang="id-ID" sz="1600" dirty="0"/>
              <a:t>an</a:t>
            </a:r>
            <a:r>
              <a:rPr lang="en-US" sz="1600" dirty="0"/>
              <a:t> </a:t>
            </a:r>
            <a:r>
              <a:rPr lang="en-US" sz="1600" dirty="0" err="1"/>
              <a:t>kembali</a:t>
            </a:r>
            <a:r>
              <a:rPr lang="id-ID" sz="1600" dirty="0"/>
              <a:t>. </a:t>
            </a:r>
          </a:p>
        </p:txBody>
      </p:sp>
    </p:spTree>
    <p:extLst>
      <p:ext uri="{BB962C8B-B14F-4D97-AF65-F5344CB8AC3E}">
        <p14:creationId xmlns:p14="http://schemas.microsoft.com/office/powerpoint/2010/main" val="2835127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Picture 4">
            <a:extLst>
              <a:ext uri="{FF2B5EF4-FFF2-40B4-BE49-F238E27FC236}">
                <a16:creationId xmlns:a16="http://schemas.microsoft.com/office/drawing/2014/main" id="{1B349BAD-3A4E-41A6-814E-A201A2A41FFE}"/>
              </a:ext>
            </a:extLst>
          </p:cNvPr>
          <p:cNvPicPr>
            <a:picLocks noChangeAspect="1"/>
          </p:cNvPicPr>
          <p:nvPr/>
        </p:nvPicPr>
        <p:blipFill>
          <a:blip r:embed="rId2"/>
          <a:stretch>
            <a:fillRect/>
          </a:stretch>
        </p:blipFill>
        <p:spPr>
          <a:xfrm>
            <a:off x="1295400" y="1676400"/>
            <a:ext cx="6381750" cy="4391025"/>
          </a:xfrm>
          <a:prstGeom prst="rect">
            <a:avLst/>
          </a:prstGeom>
        </p:spPr>
      </p:pic>
    </p:spTree>
    <p:extLst>
      <p:ext uri="{BB962C8B-B14F-4D97-AF65-F5344CB8AC3E}">
        <p14:creationId xmlns:p14="http://schemas.microsoft.com/office/powerpoint/2010/main" val="1651456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lnSpcReduction="10000"/>
          </a:bodyPr>
          <a:lstStyle/>
          <a:p>
            <a:pPr marL="361950" indent="0" algn="just">
              <a:buNone/>
            </a:pPr>
            <a:r>
              <a:rPr lang="id-ID" sz="1400" dirty="0"/>
              <a:t>Pada Tabel 10.14 dapat dilihat bahwa pen</a:t>
            </a:r>
            <a:r>
              <a:rPr lang="en-US" sz="1400" dirty="0" err="1"/>
              <a:t>gukuran</a:t>
            </a:r>
            <a:r>
              <a:rPr lang="en-US" sz="1400" dirty="0"/>
              <a:t> </a:t>
            </a:r>
            <a:r>
              <a:rPr lang="en-US" sz="1400" dirty="0" err="1"/>
              <a:t>kembali</a:t>
            </a:r>
            <a:r>
              <a:rPr lang="id-ID" sz="1400" dirty="0"/>
              <a:t> laporan keuangan menghasilkan selisih di bagian debit sebesar Rp10.600.000. Selisih tersebut akan diakui sebagai rugi di laporan laba rugi PT Anak dalam satuan rupiah. Bagian laba atas PT Anak yang diakui oleh PT Induk termasuk rugi akibat pengukuran kembali tersebut. Jika PT Induk menggunakan metode ekuitas, maka jurnal yang dicatat selama tahun 20</a:t>
            </a:r>
            <a:r>
              <a:rPr lang="en-US" sz="1400" dirty="0"/>
              <a:t>20</a:t>
            </a:r>
            <a:r>
              <a:rPr lang="id-ID" sz="1400" dirty="0"/>
              <a:t> adalah sebagai berikut.</a:t>
            </a:r>
          </a:p>
          <a:p>
            <a:pPr marL="361950" indent="0" algn="just">
              <a:buNone/>
            </a:pPr>
            <a:endParaRPr lang="id-ID" sz="600" dirty="0"/>
          </a:p>
          <a:p>
            <a:pPr marL="714375" indent="0">
              <a:spcBef>
                <a:spcPts val="0"/>
              </a:spcBef>
              <a:buNone/>
            </a:pPr>
            <a:r>
              <a:rPr lang="id-ID" sz="1400" u="sng" dirty="0"/>
              <a:t>2 Januari 20</a:t>
            </a:r>
            <a:r>
              <a:rPr lang="en-US" sz="1400" u="sng" dirty="0"/>
              <a:t>20</a:t>
            </a:r>
            <a:r>
              <a:rPr lang="id-ID" sz="1400" dirty="0"/>
              <a:t>	</a:t>
            </a:r>
          </a:p>
          <a:p>
            <a:pPr marL="714375" indent="0">
              <a:spcBef>
                <a:spcPts val="0"/>
              </a:spcBef>
              <a:buNone/>
            </a:pPr>
            <a:r>
              <a:rPr lang="id-ID" sz="1400" dirty="0"/>
              <a:t>Investasi pada PT Anak	Rp600.000.000 	</a:t>
            </a:r>
          </a:p>
          <a:p>
            <a:pPr marL="714375" indent="0">
              <a:spcBef>
                <a:spcPts val="0"/>
              </a:spcBef>
              <a:buNone/>
            </a:pPr>
            <a:r>
              <a:rPr lang="id-ID" sz="1400" dirty="0"/>
              <a:t>	Kas			        Rp600.000.000	</a:t>
            </a:r>
          </a:p>
          <a:p>
            <a:pPr marL="714375" indent="0">
              <a:spcBef>
                <a:spcPts val="0"/>
              </a:spcBef>
              <a:buNone/>
            </a:pPr>
            <a:r>
              <a:rPr lang="id-ID" sz="1400" i="1" dirty="0"/>
              <a:t>Mencatat investasi awal (S$60.000 × 10.000)</a:t>
            </a:r>
          </a:p>
          <a:p>
            <a:pPr marL="0" indent="0">
              <a:buNone/>
            </a:pPr>
            <a:endParaRPr lang="id-ID" sz="600" dirty="0"/>
          </a:p>
          <a:p>
            <a:pPr marL="714375" indent="0">
              <a:spcBef>
                <a:spcPts val="0"/>
              </a:spcBef>
              <a:buNone/>
            </a:pPr>
            <a:r>
              <a:rPr lang="id-ID" sz="1400" u="sng" dirty="0"/>
              <a:t>1 April 20</a:t>
            </a:r>
            <a:r>
              <a:rPr lang="en-US" sz="1400" u="sng" dirty="0"/>
              <a:t>20</a:t>
            </a:r>
            <a:r>
              <a:rPr lang="id-ID" sz="1400" dirty="0"/>
              <a:t>	</a:t>
            </a:r>
          </a:p>
          <a:p>
            <a:pPr marL="714375" indent="0">
              <a:spcBef>
                <a:spcPts val="0"/>
              </a:spcBef>
              <a:buNone/>
            </a:pPr>
            <a:r>
              <a:rPr lang="id-ID" sz="1400" dirty="0"/>
              <a:t>Kas		  Rp24.120.000 	</a:t>
            </a:r>
          </a:p>
          <a:p>
            <a:pPr marL="714375" indent="0">
              <a:spcBef>
                <a:spcPts val="0"/>
              </a:spcBef>
              <a:buNone/>
            </a:pPr>
            <a:r>
              <a:rPr lang="id-ID" sz="1400" dirty="0"/>
              <a:t>	Investasi pada PT Anak		          Rp24.120.000	</a:t>
            </a:r>
          </a:p>
          <a:p>
            <a:pPr marL="714375" indent="0">
              <a:spcBef>
                <a:spcPts val="0"/>
              </a:spcBef>
              <a:buNone/>
            </a:pPr>
            <a:r>
              <a:rPr lang="nl-NL" sz="1400" i="1" dirty="0"/>
              <a:t>Mencatat penerimaan dividen (80% × S$3.000 x 10.050)</a:t>
            </a:r>
            <a:endParaRPr lang="id-ID" sz="1400" i="1" dirty="0"/>
          </a:p>
          <a:p>
            <a:pPr marL="714375" indent="0">
              <a:spcBef>
                <a:spcPts val="0"/>
              </a:spcBef>
              <a:buNone/>
            </a:pPr>
            <a:endParaRPr lang="id-ID" sz="700" i="1" dirty="0"/>
          </a:p>
          <a:p>
            <a:pPr marL="714375" indent="0">
              <a:lnSpc>
                <a:spcPct val="120000"/>
              </a:lnSpc>
              <a:spcBef>
                <a:spcPts val="0"/>
              </a:spcBef>
              <a:buNone/>
            </a:pPr>
            <a:r>
              <a:rPr lang="id-ID" sz="1400" u="sng" dirty="0"/>
              <a:t>31 Desember 20</a:t>
            </a:r>
            <a:r>
              <a:rPr lang="en-US" sz="1400" u="sng" dirty="0"/>
              <a:t>20</a:t>
            </a:r>
            <a:r>
              <a:rPr lang="id-ID" sz="1400" dirty="0"/>
              <a:t>	</a:t>
            </a:r>
          </a:p>
          <a:p>
            <a:pPr marL="714375" indent="0">
              <a:lnSpc>
                <a:spcPct val="120000"/>
              </a:lnSpc>
              <a:spcBef>
                <a:spcPts val="0"/>
              </a:spcBef>
              <a:buNone/>
            </a:pPr>
            <a:r>
              <a:rPr lang="id-ID" sz="1400" dirty="0"/>
              <a:t>Investasi pada PT Anak	  Rp34.168.000 	</a:t>
            </a:r>
          </a:p>
          <a:p>
            <a:pPr marL="714375" indent="0">
              <a:lnSpc>
                <a:spcPct val="120000"/>
              </a:lnSpc>
              <a:spcBef>
                <a:spcPts val="0"/>
              </a:spcBef>
              <a:buNone/>
            </a:pPr>
            <a:r>
              <a:rPr lang="id-ID" sz="1400" dirty="0"/>
              <a:t>	</a:t>
            </a:r>
            <a:r>
              <a:rPr lang="es-ES" sz="1400" dirty="0" err="1"/>
              <a:t>Bagian</a:t>
            </a:r>
            <a:r>
              <a:rPr lang="es-ES" sz="1400" dirty="0"/>
              <a:t> </a:t>
            </a:r>
            <a:r>
              <a:rPr lang="es-ES" sz="1400" dirty="0" err="1"/>
              <a:t>Laba</a:t>
            </a:r>
            <a:r>
              <a:rPr lang="es-ES" sz="1400" dirty="0"/>
              <a:t> atas PT </a:t>
            </a:r>
            <a:r>
              <a:rPr lang="es-ES" sz="1400" dirty="0" err="1"/>
              <a:t>Anak</a:t>
            </a:r>
            <a:r>
              <a:rPr lang="es-ES" sz="1400" dirty="0"/>
              <a:t>	</a:t>
            </a:r>
            <a:r>
              <a:rPr lang="id-ID" sz="1400" dirty="0"/>
              <a:t>	          Rp</a:t>
            </a:r>
            <a:r>
              <a:rPr lang="es-ES" sz="1400" dirty="0"/>
              <a:t>34.168.000	</a:t>
            </a:r>
          </a:p>
          <a:p>
            <a:pPr marL="714375" indent="0">
              <a:lnSpc>
                <a:spcPct val="120000"/>
              </a:lnSpc>
              <a:spcBef>
                <a:spcPts val="0"/>
              </a:spcBef>
              <a:buNone/>
            </a:pPr>
            <a:r>
              <a:rPr lang="id-ID" sz="1400" i="1" dirty="0"/>
              <a:t>Mencatat pengakuan bagian laba atas PT Anak (80% × [252.500.000 </a:t>
            </a:r>
            <a:r>
              <a:rPr lang="id-ID" sz="1400" dirty="0"/>
              <a:t>– </a:t>
            </a:r>
            <a:r>
              <a:rPr lang="id-ID" sz="1400" i="1" dirty="0"/>
              <a:t>98.570.000 </a:t>
            </a:r>
            <a:r>
              <a:rPr lang="id-ID" sz="1400" dirty="0"/>
              <a:t>– </a:t>
            </a:r>
            <a:r>
              <a:rPr lang="id-ID" sz="1400" i="1" dirty="0"/>
              <a:t>50.120.000-50.500.000 </a:t>
            </a:r>
            <a:r>
              <a:rPr lang="id-ID" sz="1400" dirty="0"/>
              <a:t>–</a:t>
            </a:r>
            <a:r>
              <a:rPr lang="id-ID" sz="1400" i="1" dirty="0"/>
              <a:t>10.600.000])</a:t>
            </a:r>
            <a:endParaRPr lang="id-ID" sz="1400" dirty="0"/>
          </a:p>
          <a:p>
            <a:endParaRPr lang="id-ID" sz="1400" dirty="0"/>
          </a:p>
        </p:txBody>
      </p:sp>
    </p:spTree>
    <p:extLst>
      <p:ext uri="{BB962C8B-B14F-4D97-AF65-F5344CB8AC3E}">
        <p14:creationId xmlns:p14="http://schemas.microsoft.com/office/powerpoint/2010/main" val="2941227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a:xfrm>
            <a:off x="609600" y="1676400"/>
            <a:ext cx="8153400" cy="685800"/>
          </a:xfrm>
        </p:spPr>
        <p:txBody>
          <a:bodyPr>
            <a:normAutofit lnSpcReduction="10000"/>
          </a:bodyPr>
          <a:lstStyle/>
          <a:p>
            <a:pPr marL="361950" indent="0" algn="just">
              <a:buNone/>
            </a:pPr>
            <a:r>
              <a:rPr lang="id-ID" sz="1400" dirty="0"/>
              <a:t>Berdasarkan serangkaian jurnal yang dicatat oleh PT Induk di atas, maka diperoleh saldo Investasi pada PT Anak akhir tahun 20</a:t>
            </a:r>
            <a:r>
              <a:rPr lang="en-US" sz="1400" dirty="0"/>
              <a:t>20</a:t>
            </a:r>
            <a:r>
              <a:rPr lang="id-ID" sz="1400" dirty="0"/>
              <a:t> senilai Rp610.048.000 dan Bagian Laba atas PT Anak senilai Rp34.168.000. Angka tersebut juga dapat diuji dengan perhitungan jurnal eliminasi di bawah ini. </a:t>
            </a:r>
          </a:p>
        </p:txBody>
      </p:sp>
      <p:sp>
        <p:nvSpPr>
          <p:cNvPr id="4" name="Rectangle 3"/>
          <p:cNvSpPr/>
          <p:nvPr/>
        </p:nvSpPr>
        <p:spPr>
          <a:xfrm>
            <a:off x="609600" y="4079319"/>
            <a:ext cx="8153400" cy="2185214"/>
          </a:xfrm>
          <a:prstGeom prst="rect">
            <a:avLst/>
          </a:prstGeom>
        </p:spPr>
        <p:txBody>
          <a:bodyPr wrap="square">
            <a:spAutoFit/>
          </a:bodyPr>
          <a:lstStyle/>
          <a:p>
            <a:pPr marL="361950"/>
            <a:r>
              <a:rPr lang="id-ID" sz="1400" dirty="0">
                <a:latin typeface="Myriad Pro" pitchFamily="34" charset="0"/>
              </a:rPr>
              <a:t>Berdasarkan Tabel 10.15 diperoleh jurnal eliminasi sebagai berikut.</a:t>
            </a:r>
          </a:p>
          <a:p>
            <a:pPr marL="361950"/>
            <a:endParaRPr lang="id-ID" sz="600" dirty="0">
              <a:latin typeface="Myriad Pro" pitchFamily="34" charset="0"/>
            </a:endParaRPr>
          </a:p>
          <a:p>
            <a:pPr marL="714375"/>
            <a:r>
              <a:rPr lang="id-ID" sz="1400" dirty="0">
                <a:latin typeface="Myriad Pro" pitchFamily="34" charset="0"/>
              </a:rPr>
              <a:t>Saham Biasa				Rp500.000.000 	</a:t>
            </a:r>
          </a:p>
          <a:p>
            <a:pPr marL="714375"/>
            <a:r>
              <a:rPr lang="id-ID" sz="1400" dirty="0">
                <a:latin typeface="Myriad Pro" pitchFamily="34" charset="0"/>
              </a:rPr>
              <a:t>Saldo Laba				     200.000.000 	</a:t>
            </a:r>
          </a:p>
          <a:p>
            <a:pPr marL="714375"/>
            <a:r>
              <a:rPr lang="es-ES" sz="1400" dirty="0" err="1">
                <a:latin typeface="Myriad Pro" pitchFamily="34" charset="0"/>
              </a:rPr>
              <a:t>Bagian</a:t>
            </a:r>
            <a:r>
              <a:rPr lang="es-ES" sz="1400" dirty="0">
                <a:latin typeface="Myriad Pro" pitchFamily="34" charset="0"/>
              </a:rPr>
              <a:t> </a:t>
            </a:r>
            <a:r>
              <a:rPr lang="es-ES" sz="1400" dirty="0" err="1">
                <a:latin typeface="Myriad Pro" pitchFamily="34" charset="0"/>
              </a:rPr>
              <a:t>Laba</a:t>
            </a:r>
            <a:r>
              <a:rPr lang="es-ES" sz="1400" dirty="0">
                <a:latin typeface="Myriad Pro" pitchFamily="34" charset="0"/>
              </a:rPr>
              <a:t> atas PT </a:t>
            </a:r>
            <a:r>
              <a:rPr lang="es-ES" sz="1400" dirty="0" err="1">
                <a:latin typeface="Myriad Pro" pitchFamily="34" charset="0"/>
              </a:rPr>
              <a:t>Anak</a:t>
            </a:r>
            <a:r>
              <a:rPr lang="es-ES" sz="1400" dirty="0">
                <a:latin typeface="Myriad Pro" pitchFamily="34" charset="0"/>
              </a:rPr>
              <a:t>	</a:t>
            </a:r>
            <a:r>
              <a:rPr lang="id-ID" sz="1400" dirty="0">
                <a:latin typeface="Myriad Pro" pitchFamily="34" charset="0"/>
              </a:rPr>
              <a:t>		        </a:t>
            </a:r>
            <a:r>
              <a:rPr lang="es-ES" sz="1400" dirty="0">
                <a:latin typeface="Myriad Pro" pitchFamily="34" charset="0"/>
              </a:rPr>
              <a:t>34.168.000 	</a:t>
            </a:r>
          </a:p>
          <a:p>
            <a:pPr marL="714375"/>
            <a:r>
              <a:rPr lang="id-ID" sz="1400" dirty="0">
                <a:latin typeface="Myriad Pro" pitchFamily="34" charset="0"/>
              </a:rPr>
              <a:t>Bagian Laba Kepentingan Nonpengendali	          8.542.000 	</a:t>
            </a:r>
          </a:p>
          <a:p>
            <a:pPr marL="714375"/>
            <a:r>
              <a:rPr lang="id-ID" sz="1400" dirty="0">
                <a:latin typeface="Myriad Pro" pitchFamily="34" charset="0"/>
              </a:rPr>
              <a:t>	Dividen Diumumkan (pasca) 			         Rp30.150.000 	</a:t>
            </a:r>
          </a:p>
          <a:p>
            <a:pPr marL="714375"/>
            <a:r>
              <a:rPr lang="id-ID" sz="1400" dirty="0">
                <a:latin typeface="Myriad Pro" pitchFamily="34" charset="0"/>
              </a:rPr>
              <a:t>	Investasi pada PT Anak 				            570.048.000 	</a:t>
            </a:r>
          </a:p>
          <a:p>
            <a:pPr marL="714375"/>
            <a:r>
              <a:rPr lang="id-ID" sz="1400" dirty="0">
                <a:latin typeface="Myriad Pro" pitchFamily="34" charset="0"/>
              </a:rPr>
              <a:t>	Kepentingan Nonpengendali 			            142.512.000 	</a:t>
            </a:r>
          </a:p>
          <a:p>
            <a:pPr marL="714375"/>
            <a:r>
              <a:rPr lang="id-ID" sz="1400" i="1" dirty="0">
                <a:latin typeface="Myriad Pro" pitchFamily="34" charset="0"/>
              </a:rPr>
              <a:t>(Mengeliminasi investasi  dan ekuitas pada PT Anak.)</a:t>
            </a:r>
            <a:r>
              <a:rPr lang="id-ID" dirty="0"/>
              <a:t>	</a:t>
            </a:r>
          </a:p>
        </p:txBody>
      </p:sp>
      <p:pic>
        <p:nvPicPr>
          <p:cNvPr id="6" name="Picture 5">
            <a:extLst>
              <a:ext uri="{FF2B5EF4-FFF2-40B4-BE49-F238E27FC236}">
                <a16:creationId xmlns:a16="http://schemas.microsoft.com/office/drawing/2014/main" id="{6A6F1560-5450-4AB4-8396-3B81C41F36AF}"/>
              </a:ext>
            </a:extLst>
          </p:cNvPr>
          <p:cNvPicPr>
            <a:picLocks noChangeAspect="1"/>
          </p:cNvPicPr>
          <p:nvPr/>
        </p:nvPicPr>
        <p:blipFill>
          <a:blip r:embed="rId2"/>
          <a:stretch>
            <a:fillRect/>
          </a:stretch>
        </p:blipFill>
        <p:spPr>
          <a:xfrm>
            <a:off x="1381125" y="2438400"/>
            <a:ext cx="6381750" cy="1609725"/>
          </a:xfrm>
          <a:prstGeom prst="rect">
            <a:avLst/>
          </a:prstGeom>
        </p:spPr>
      </p:pic>
    </p:spTree>
    <p:extLst>
      <p:ext uri="{BB962C8B-B14F-4D97-AF65-F5344CB8AC3E}">
        <p14:creationId xmlns:p14="http://schemas.microsoft.com/office/powerpoint/2010/main" val="604412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Rectangle 3"/>
          <p:cNvSpPr/>
          <p:nvPr/>
        </p:nvSpPr>
        <p:spPr>
          <a:xfrm>
            <a:off x="609600" y="3327737"/>
            <a:ext cx="8153400" cy="1015663"/>
          </a:xfrm>
          <a:prstGeom prst="rect">
            <a:avLst/>
          </a:prstGeom>
        </p:spPr>
        <p:txBody>
          <a:bodyPr wrap="square">
            <a:spAutoFit/>
          </a:bodyPr>
          <a:lstStyle/>
          <a:p>
            <a:pPr marL="714375"/>
            <a:r>
              <a:rPr lang="id-ID" sz="1400" i="1" dirty="0">
                <a:latin typeface="Myriad Pro" pitchFamily="34" charset="0"/>
              </a:rPr>
              <a:t>Goodwill </a:t>
            </a:r>
            <a:r>
              <a:rPr lang="id-ID" sz="1400" dirty="0">
                <a:latin typeface="Myriad Pro" pitchFamily="34" charset="0"/>
              </a:rPr>
              <a:t>			Rp50.000.000 	</a:t>
            </a:r>
          </a:p>
          <a:p>
            <a:pPr marL="714375"/>
            <a:r>
              <a:rPr lang="id-ID" sz="1400" dirty="0">
                <a:latin typeface="Myriad Pro" pitchFamily="34" charset="0"/>
              </a:rPr>
              <a:t>	Investasi pada PT Anak 			      Rp40.000.000 	</a:t>
            </a:r>
          </a:p>
          <a:p>
            <a:pPr marL="714375"/>
            <a:r>
              <a:rPr lang="id-ID" sz="1400" dirty="0">
                <a:latin typeface="Myriad Pro" pitchFamily="34" charset="0"/>
              </a:rPr>
              <a:t>	Kepentingan Nonpengendali 		           10.000.000 	</a:t>
            </a:r>
          </a:p>
          <a:p>
            <a:pPr marL="714375"/>
            <a:r>
              <a:rPr lang="id-ID" sz="1400" i="1" dirty="0">
                <a:latin typeface="Myriad Pro" pitchFamily="34" charset="0"/>
              </a:rPr>
              <a:t>(Mengeliminasi investasi  dan pengakuan goodwill.)</a:t>
            </a:r>
            <a:r>
              <a:rPr lang="id-ID" dirty="0"/>
              <a:t>	</a:t>
            </a:r>
          </a:p>
        </p:txBody>
      </p:sp>
      <p:sp>
        <p:nvSpPr>
          <p:cNvPr id="5" name="Rectangle 4"/>
          <p:cNvSpPr/>
          <p:nvPr/>
        </p:nvSpPr>
        <p:spPr>
          <a:xfrm>
            <a:off x="609600" y="4482405"/>
            <a:ext cx="8153400" cy="1384995"/>
          </a:xfrm>
          <a:prstGeom prst="rect">
            <a:avLst/>
          </a:prstGeom>
        </p:spPr>
        <p:txBody>
          <a:bodyPr wrap="square">
            <a:spAutoFit/>
          </a:bodyPr>
          <a:lstStyle/>
          <a:p>
            <a:pPr marL="361950" algn="just"/>
            <a:r>
              <a:rPr lang="id-ID" sz="1400" dirty="0">
                <a:latin typeface="Myriad Pro" pitchFamily="34" charset="0"/>
              </a:rPr>
              <a:t>Menurut PSAK 10, setiap </a:t>
            </a:r>
            <a:r>
              <a:rPr lang="id-ID" sz="1400" i="1" dirty="0">
                <a:latin typeface="Myriad Pro" pitchFamily="34" charset="0"/>
              </a:rPr>
              <a:t>goodwill </a:t>
            </a:r>
            <a:r>
              <a:rPr lang="id-ID" sz="1400" dirty="0">
                <a:latin typeface="Myriad Pro" pitchFamily="34" charset="0"/>
              </a:rPr>
              <a:t>yang timbul pada akuisisi suatu kegiatan usaha luar negeri dan setiap penyesuaian nilai wajar jumlah tercatat suatu aset dan liabilitas yang timbul pada akuisisi kegiatan usaha luar negeri tersebut harus diperlakukan sebagai aset dan liabilitas dari kegiatan usaha luar negeri itu. Jika </a:t>
            </a:r>
            <a:r>
              <a:rPr lang="en-US" sz="1400" dirty="0" err="1">
                <a:latin typeface="Myriad Pro" pitchFamily="34" charset="0"/>
              </a:rPr>
              <a:t>menggunakan</a:t>
            </a:r>
            <a:r>
              <a:rPr lang="id-ID" sz="1400" dirty="0">
                <a:latin typeface="Myriad Pro" pitchFamily="34" charset="0"/>
              </a:rPr>
              <a:t> metode pengukuran kembali, maka </a:t>
            </a:r>
            <a:r>
              <a:rPr lang="id-ID" sz="1400" i="1" dirty="0">
                <a:latin typeface="Myriad Pro" pitchFamily="34" charset="0"/>
              </a:rPr>
              <a:t>goodwill </a:t>
            </a:r>
            <a:r>
              <a:rPr lang="id-ID" sz="1400" dirty="0">
                <a:latin typeface="Myriad Pro" pitchFamily="34" charset="0"/>
              </a:rPr>
              <a:t>adalah aset nonmoneter sehingga di</a:t>
            </a:r>
            <a:r>
              <a:rPr lang="en-US" sz="1400" dirty="0" err="1">
                <a:latin typeface="Myriad Pro" pitchFamily="34" charset="0"/>
              </a:rPr>
              <a:t>ukur</a:t>
            </a:r>
            <a:r>
              <a:rPr lang="en-US" sz="1400" dirty="0">
                <a:latin typeface="Myriad Pro" pitchFamily="34" charset="0"/>
              </a:rPr>
              <a:t> </a:t>
            </a:r>
            <a:r>
              <a:rPr lang="en-US" sz="1400" dirty="0" err="1">
                <a:latin typeface="Myriad Pro" pitchFamily="34" charset="0"/>
              </a:rPr>
              <a:t>kembali</a:t>
            </a:r>
            <a:r>
              <a:rPr lang="id-ID" sz="1400" dirty="0">
                <a:latin typeface="Myriad Pro" pitchFamily="34" charset="0"/>
              </a:rPr>
              <a:t> menggunakan kurs tanggal akuisisi dan tidak ada selisih pengukuran kembali antarperiode.</a:t>
            </a:r>
          </a:p>
        </p:txBody>
      </p:sp>
      <p:pic>
        <p:nvPicPr>
          <p:cNvPr id="7" name="Picture 6">
            <a:extLst>
              <a:ext uri="{FF2B5EF4-FFF2-40B4-BE49-F238E27FC236}">
                <a16:creationId xmlns:a16="http://schemas.microsoft.com/office/drawing/2014/main" id="{2F6A617C-4FD5-43BC-8E79-446FA545198C}"/>
              </a:ext>
            </a:extLst>
          </p:cNvPr>
          <p:cNvPicPr>
            <a:picLocks noChangeAspect="1"/>
          </p:cNvPicPr>
          <p:nvPr/>
        </p:nvPicPr>
        <p:blipFill>
          <a:blip r:embed="rId2"/>
          <a:stretch>
            <a:fillRect/>
          </a:stretch>
        </p:blipFill>
        <p:spPr>
          <a:xfrm>
            <a:off x="1143000" y="1645682"/>
            <a:ext cx="6372225" cy="1543050"/>
          </a:xfrm>
          <a:prstGeom prst="rect">
            <a:avLst/>
          </a:prstGeom>
        </p:spPr>
      </p:pic>
    </p:spTree>
    <p:extLst>
      <p:ext uri="{BB962C8B-B14F-4D97-AF65-F5344CB8AC3E}">
        <p14:creationId xmlns:p14="http://schemas.microsoft.com/office/powerpoint/2010/main" val="2875914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lgn="just">
              <a:buNone/>
            </a:pPr>
            <a:r>
              <a:rPr lang="en-US" sz="1400" dirty="0"/>
              <a:t>	</a:t>
            </a:r>
            <a:r>
              <a:rPr lang="en-US" sz="1400" dirty="0" err="1"/>
              <a:t>Pada</a:t>
            </a:r>
            <a:r>
              <a:rPr lang="en-US" sz="1400" dirty="0"/>
              <a:t> </a:t>
            </a:r>
            <a:r>
              <a:rPr lang="en-US" sz="1400" dirty="0" err="1"/>
              <a:t>kasus</a:t>
            </a:r>
            <a:r>
              <a:rPr lang="en-US" sz="1400" dirty="0"/>
              <a:t> </a:t>
            </a:r>
            <a:r>
              <a:rPr lang="en-US" sz="1400" dirty="0" err="1"/>
              <a:t>pertama</a:t>
            </a:r>
            <a:r>
              <a:rPr lang="en-US" sz="1400" dirty="0"/>
              <a:t>, </a:t>
            </a:r>
            <a:r>
              <a:rPr lang="en-US" sz="1400" dirty="0" err="1"/>
              <a:t>informasi</a:t>
            </a:r>
            <a:r>
              <a:rPr lang="en-US" sz="1400" dirty="0"/>
              <a:t> </a:t>
            </a:r>
            <a:r>
              <a:rPr lang="en-US" sz="1400" dirty="0" err="1"/>
              <a:t>atas</a:t>
            </a:r>
            <a:r>
              <a:rPr lang="en-US" sz="1400" dirty="0"/>
              <a:t> </a:t>
            </a:r>
            <a:r>
              <a:rPr lang="en-US" sz="1400" dirty="0" err="1"/>
              <a:t>laporan</a:t>
            </a:r>
            <a:r>
              <a:rPr lang="en-US" sz="1400" dirty="0"/>
              <a:t> </a:t>
            </a:r>
            <a:r>
              <a:rPr lang="en-US" sz="1400" dirty="0" err="1"/>
              <a:t>keuangan</a:t>
            </a:r>
            <a:r>
              <a:rPr lang="en-US" sz="1400" dirty="0"/>
              <a:t> yang </a:t>
            </a:r>
            <a:r>
              <a:rPr lang="en-US" sz="1400" dirty="0" err="1"/>
              <a:t>dihasilkan</a:t>
            </a:r>
            <a:r>
              <a:rPr lang="en-US" sz="1400" dirty="0"/>
              <a:t> </a:t>
            </a:r>
            <a:r>
              <a:rPr lang="en-US" sz="1400" dirty="0" err="1"/>
              <a:t>dari</a:t>
            </a:r>
            <a:r>
              <a:rPr lang="en-US" sz="1400" dirty="0"/>
              <a:t> </a:t>
            </a:r>
            <a:r>
              <a:rPr lang="en-US" sz="1400" dirty="0" err="1"/>
              <a:t>pencatatan</a:t>
            </a:r>
            <a:r>
              <a:rPr lang="en-US" sz="1400" dirty="0"/>
              <a:t> </a:t>
            </a:r>
            <a:r>
              <a:rPr lang="en-US" sz="1400" dirty="0" err="1"/>
              <a:t>harus</a:t>
            </a:r>
            <a:r>
              <a:rPr lang="en-US" sz="1400" dirty="0"/>
              <a:t> </a:t>
            </a:r>
            <a:r>
              <a:rPr lang="en-US" sz="1400" dirty="0" err="1"/>
              <a:t>dijabarkan</a:t>
            </a:r>
            <a:r>
              <a:rPr lang="en-US" sz="1400" dirty="0"/>
              <a:t> </a:t>
            </a:r>
            <a:r>
              <a:rPr lang="en-US" sz="1400" dirty="0" err="1"/>
              <a:t>ke</a:t>
            </a:r>
            <a:r>
              <a:rPr lang="en-US" sz="1400" dirty="0"/>
              <a:t> </a:t>
            </a:r>
            <a:r>
              <a:rPr lang="en-US" sz="1400" dirty="0" err="1"/>
              <a:t>mata</a:t>
            </a:r>
            <a:r>
              <a:rPr lang="en-US" sz="1400" dirty="0"/>
              <a:t> </a:t>
            </a:r>
            <a:r>
              <a:rPr lang="en-US" sz="1400" dirty="0" err="1"/>
              <a:t>uang</a:t>
            </a:r>
            <a:r>
              <a:rPr lang="en-US" sz="1400" dirty="0"/>
              <a:t> </a:t>
            </a:r>
            <a:r>
              <a:rPr lang="en-US" sz="1400" dirty="0" err="1"/>
              <a:t>penyajian</a:t>
            </a:r>
            <a:r>
              <a:rPr lang="en-US" sz="1400" dirty="0"/>
              <a:t> </a:t>
            </a:r>
            <a:r>
              <a:rPr lang="en-US" sz="1400" dirty="0" err="1"/>
              <a:t>untuk</a:t>
            </a:r>
            <a:r>
              <a:rPr lang="en-US" sz="1400" dirty="0"/>
              <a:t> </a:t>
            </a:r>
            <a:r>
              <a:rPr lang="en-US" sz="1400" dirty="0" err="1"/>
              <a:t>menghasilkan</a:t>
            </a:r>
            <a:r>
              <a:rPr lang="en-US" sz="1400" dirty="0"/>
              <a:t> </a:t>
            </a:r>
            <a:r>
              <a:rPr lang="en-US" sz="1400" dirty="0" err="1"/>
              <a:t>laporan</a:t>
            </a:r>
            <a:r>
              <a:rPr lang="en-US" sz="1400" dirty="0"/>
              <a:t> </a:t>
            </a:r>
            <a:r>
              <a:rPr lang="en-US" sz="1400" dirty="0" err="1"/>
              <a:t>keuangan</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a:t>
            </a:r>
            <a:r>
              <a:rPr lang="en-US" sz="1400" dirty="0" err="1"/>
              <a:t>penyajian</a:t>
            </a:r>
            <a:r>
              <a:rPr lang="en-US" sz="1400" dirty="0"/>
              <a:t>. </a:t>
            </a:r>
            <a:r>
              <a:rPr lang="en-US" sz="1400" dirty="0" err="1"/>
              <a:t>Misalnya</a:t>
            </a:r>
            <a:r>
              <a:rPr lang="en-US" sz="1400" dirty="0"/>
              <a:t>, </a:t>
            </a:r>
            <a:r>
              <a:rPr lang="en-US" sz="1400" dirty="0" err="1"/>
              <a:t>jika</a:t>
            </a:r>
            <a:r>
              <a:rPr lang="en-US" sz="1400" dirty="0"/>
              <a:t> </a:t>
            </a:r>
            <a:r>
              <a:rPr lang="en-US" sz="1400" dirty="0" err="1"/>
              <a:t>transaksi</a:t>
            </a:r>
            <a:r>
              <a:rPr lang="en-US" sz="1400" dirty="0"/>
              <a:t> </a:t>
            </a:r>
            <a:r>
              <a:rPr lang="en-US" sz="1400" dirty="0" err="1"/>
              <a:t>dicatat</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a:t>
            </a:r>
            <a:r>
              <a:rPr lang="en-US" sz="1400" dirty="0" err="1"/>
              <a:t>dolar</a:t>
            </a:r>
            <a:r>
              <a:rPr lang="en-US" sz="1400" dirty="0"/>
              <a:t> AS </a:t>
            </a:r>
            <a:r>
              <a:rPr lang="en-US" sz="1400" dirty="0" err="1"/>
              <a:t>maka</a:t>
            </a:r>
            <a:r>
              <a:rPr lang="en-US" sz="1400" dirty="0"/>
              <a:t> </a:t>
            </a:r>
            <a:r>
              <a:rPr lang="en-US" sz="1400" dirty="0" err="1"/>
              <a:t>informasi</a:t>
            </a:r>
            <a:r>
              <a:rPr lang="en-US" sz="1400" dirty="0"/>
              <a:t> </a:t>
            </a:r>
            <a:r>
              <a:rPr lang="en-US" sz="1400" dirty="0" err="1"/>
              <a:t>atas</a:t>
            </a:r>
            <a:r>
              <a:rPr lang="en-US" sz="1400" dirty="0"/>
              <a:t> </a:t>
            </a:r>
            <a:r>
              <a:rPr lang="en-US" sz="1400" dirty="0" err="1"/>
              <a:t>laporan</a:t>
            </a:r>
            <a:r>
              <a:rPr lang="en-US" sz="1400" dirty="0"/>
              <a:t> </a:t>
            </a:r>
            <a:r>
              <a:rPr lang="en-US" sz="1400" dirty="0" err="1"/>
              <a:t>keuangan</a:t>
            </a:r>
            <a:r>
              <a:rPr lang="en-US" sz="1400" dirty="0"/>
              <a:t> yang </a:t>
            </a:r>
            <a:r>
              <a:rPr lang="en-US" sz="1400" dirty="0" err="1"/>
              <a:t>dihasilkan</a:t>
            </a:r>
            <a:r>
              <a:rPr lang="en-US" sz="1400" dirty="0"/>
              <a:t> </a:t>
            </a:r>
            <a:r>
              <a:rPr lang="en-US" sz="1400" dirty="0" err="1"/>
              <a:t>juga</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a:t>
            </a:r>
            <a:r>
              <a:rPr lang="en-US" sz="1400" dirty="0" err="1"/>
              <a:t>dolar</a:t>
            </a:r>
            <a:r>
              <a:rPr lang="en-US" sz="1400" dirty="0"/>
              <a:t> AS. </a:t>
            </a:r>
            <a:r>
              <a:rPr lang="en-US" sz="1400" dirty="0" err="1"/>
              <a:t>Namun</a:t>
            </a:r>
            <a:r>
              <a:rPr lang="en-US" sz="1400" dirty="0"/>
              <a:t>, </a:t>
            </a:r>
            <a:r>
              <a:rPr lang="en-US" sz="1400" dirty="0" err="1"/>
              <a:t>karena</a:t>
            </a:r>
            <a:r>
              <a:rPr lang="en-US" sz="1400" dirty="0"/>
              <a:t> </a:t>
            </a:r>
            <a:r>
              <a:rPr lang="en-US" sz="1400" dirty="0" err="1"/>
              <a:t>mata</a:t>
            </a:r>
            <a:r>
              <a:rPr lang="en-US" sz="1400" dirty="0"/>
              <a:t> </a:t>
            </a:r>
            <a:r>
              <a:rPr lang="en-US" sz="1400" dirty="0" err="1"/>
              <a:t>uang</a:t>
            </a:r>
            <a:r>
              <a:rPr lang="en-US" sz="1400" dirty="0"/>
              <a:t> </a:t>
            </a:r>
            <a:r>
              <a:rPr lang="en-US" sz="1400" dirty="0" err="1"/>
              <a:t>penyajian</a:t>
            </a:r>
            <a:r>
              <a:rPr lang="en-US" sz="1400" dirty="0"/>
              <a:t> </a:t>
            </a:r>
            <a:r>
              <a:rPr lang="en-US" sz="1400" dirty="0" err="1"/>
              <a:t>adalah</a:t>
            </a:r>
            <a:r>
              <a:rPr lang="en-US" sz="1400" dirty="0"/>
              <a:t> rupiah, </a:t>
            </a:r>
            <a:r>
              <a:rPr lang="en-US" sz="1400" dirty="0" err="1"/>
              <a:t>maka</a:t>
            </a:r>
            <a:r>
              <a:rPr lang="en-US" sz="1400" dirty="0"/>
              <a:t> </a:t>
            </a:r>
            <a:r>
              <a:rPr lang="en-US" sz="1400" dirty="0" err="1"/>
              <a:t>informasi</a:t>
            </a:r>
            <a:r>
              <a:rPr lang="en-US" sz="1400" dirty="0"/>
              <a:t> </a:t>
            </a:r>
            <a:r>
              <a:rPr lang="en-US" sz="1400" dirty="0" err="1"/>
              <a:t>keuangan</a:t>
            </a:r>
            <a:r>
              <a:rPr lang="en-US" sz="1400" dirty="0"/>
              <a:t> </a:t>
            </a:r>
            <a:r>
              <a:rPr lang="en-US" sz="1400" dirty="0" err="1"/>
              <a:t>tersebut</a:t>
            </a:r>
            <a:r>
              <a:rPr lang="en-US" sz="1400" dirty="0"/>
              <a:t> </a:t>
            </a:r>
            <a:r>
              <a:rPr lang="en-US" sz="1400" dirty="0" err="1"/>
              <a:t>harus</a:t>
            </a:r>
            <a:r>
              <a:rPr lang="en-US" sz="1400" dirty="0"/>
              <a:t> </a:t>
            </a:r>
            <a:r>
              <a:rPr lang="en-US" sz="1400" dirty="0" err="1"/>
              <a:t>dijabarkan</a:t>
            </a:r>
            <a:r>
              <a:rPr lang="en-US" sz="1400" dirty="0"/>
              <a:t> </a:t>
            </a:r>
            <a:r>
              <a:rPr lang="en-US" sz="1400" dirty="0" err="1"/>
              <a:t>ke</a:t>
            </a:r>
            <a:r>
              <a:rPr lang="en-US" sz="1400" dirty="0"/>
              <a:t> </a:t>
            </a:r>
            <a:r>
              <a:rPr lang="en-US" sz="1400" dirty="0" err="1"/>
              <a:t>dalam</a:t>
            </a:r>
            <a:r>
              <a:rPr lang="en-US" sz="1400" dirty="0"/>
              <a:t> rupiah.</a:t>
            </a:r>
          </a:p>
          <a:p>
            <a:pPr algn="just">
              <a:buNone/>
            </a:pPr>
            <a:r>
              <a:rPr lang="en-US" sz="1400" dirty="0"/>
              <a:t>	</a:t>
            </a:r>
            <a:r>
              <a:rPr lang="en-US" sz="1400" dirty="0" err="1"/>
              <a:t>Pada</a:t>
            </a:r>
            <a:r>
              <a:rPr lang="en-US" sz="1400" dirty="0"/>
              <a:t> </a:t>
            </a:r>
            <a:r>
              <a:rPr lang="en-US" sz="1400" dirty="0" err="1"/>
              <a:t>kasus</a:t>
            </a:r>
            <a:r>
              <a:rPr lang="en-US" sz="1400" dirty="0"/>
              <a:t> </a:t>
            </a:r>
            <a:r>
              <a:rPr lang="en-US" sz="1400" dirty="0" err="1"/>
              <a:t>kedua</a:t>
            </a:r>
            <a:r>
              <a:rPr lang="en-US" sz="1400" dirty="0"/>
              <a:t>, </a:t>
            </a:r>
            <a:r>
              <a:rPr lang="en-US" sz="1400" dirty="0" err="1"/>
              <a:t>informasi</a:t>
            </a:r>
            <a:r>
              <a:rPr lang="en-US" sz="1400" dirty="0"/>
              <a:t> </a:t>
            </a:r>
            <a:r>
              <a:rPr lang="en-US" sz="1400" dirty="0" err="1"/>
              <a:t>atas</a:t>
            </a:r>
            <a:r>
              <a:rPr lang="en-US" sz="1400" dirty="0"/>
              <a:t> </a:t>
            </a:r>
            <a:r>
              <a:rPr lang="en-US" sz="1400" dirty="0" err="1"/>
              <a:t>laporan</a:t>
            </a:r>
            <a:r>
              <a:rPr lang="en-US" sz="1400" dirty="0"/>
              <a:t> </a:t>
            </a:r>
            <a:r>
              <a:rPr lang="en-US" sz="1400" dirty="0" err="1"/>
              <a:t>keuangan</a:t>
            </a:r>
            <a:r>
              <a:rPr lang="en-US" sz="1400" dirty="0"/>
              <a:t> yang </a:t>
            </a:r>
            <a:r>
              <a:rPr lang="en-US" sz="1400" dirty="0" err="1"/>
              <a:t>dihasilkan</a:t>
            </a:r>
            <a:r>
              <a:rPr lang="en-US" sz="1400" dirty="0"/>
              <a:t> </a:t>
            </a:r>
            <a:r>
              <a:rPr lang="en-US" sz="1400" dirty="0" err="1"/>
              <a:t>dari</a:t>
            </a:r>
            <a:r>
              <a:rPr lang="en-US" sz="1400" dirty="0"/>
              <a:t> </a:t>
            </a:r>
            <a:r>
              <a:rPr lang="en-US" sz="1400" dirty="0" err="1"/>
              <a:t>pencatatan</a:t>
            </a:r>
            <a:r>
              <a:rPr lang="en-US" sz="1400" dirty="0"/>
              <a:t> </a:t>
            </a:r>
            <a:r>
              <a:rPr lang="en-US" sz="1400" dirty="0" err="1"/>
              <a:t>sudah</a:t>
            </a:r>
            <a:r>
              <a:rPr lang="en-US" sz="1400" dirty="0"/>
              <a:t> </a:t>
            </a:r>
            <a:r>
              <a:rPr lang="en-US" sz="1400" dirty="0" err="1"/>
              <a:t>sama</a:t>
            </a:r>
            <a:r>
              <a:rPr lang="en-US" sz="1400" dirty="0"/>
              <a:t> </a:t>
            </a:r>
            <a:r>
              <a:rPr lang="en-US" sz="1400" dirty="0" err="1"/>
              <a:t>dengan</a:t>
            </a:r>
            <a:r>
              <a:rPr lang="en-US" sz="1400" dirty="0"/>
              <a:t> </a:t>
            </a:r>
            <a:r>
              <a:rPr lang="en-US" sz="1400" dirty="0" err="1"/>
              <a:t>mata</a:t>
            </a:r>
            <a:r>
              <a:rPr lang="en-US" sz="1400" dirty="0"/>
              <a:t> </a:t>
            </a:r>
            <a:r>
              <a:rPr lang="en-US" sz="1400" dirty="0" err="1"/>
              <a:t>uang</a:t>
            </a:r>
            <a:r>
              <a:rPr lang="en-US" sz="1400" dirty="0"/>
              <a:t> </a:t>
            </a:r>
            <a:r>
              <a:rPr lang="en-US" sz="1400" dirty="0" err="1"/>
              <a:t>penyajian</a:t>
            </a:r>
            <a:r>
              <a:rPr lang="en-US" sz="1400" dirty="0"/>
              <a:t>, </a:t>
            </a:r>
            <a:r>
              <a:rPr lang="en-US" sz="1400" dirty="0" err="1"/>
              <a:t>tetapi</a:t>
            </a:r>
            <a:r>
              <a:rPr lang="en-US" sz="1400" dirty="0"/>
              <a:t> </a:t>
            </a:r>
            <a:r>
              <a:rPr lang="en-US" sz="1400" dirty="0" err="1"/>
              <a:t>untuk</a:t>
            </a:r>
            <a:r>
              <a:rPr lang="en-US" sz="1400" dirty="0"/>
              <a:t> </a:t>
            </a:r>
            <a:r>
              <a:rPr lang="en-US" sz="1400" dirty="0" err="1"/>
              <a:t>tujuan</a:t>
            </a:r>
            <a:r>
              <a:rPr lang="en-US" sz="1400" dirty="0"/>
              <a:t> </a:t>
            </a:r>
            <a:r>
              <a:rPr lang="en-US" sz="1400" dirty="0" err="1"/>
              <a:t>konsolidasi</a:t>
            </a:r>
            <a:r>
              <a:rPr lang="en-US" sz="1400" dirty="0"/>
              <a:t> </a:t>
            </a:r>
            <a:r>
              <a:rPr lang="en-US" sz="1400" dirty="0" err="1"/>
              <a:t>laporan</a:t>
            </a:r>
            <a:r>
              <a:rPr lang="en-US" sz="1400" dirty="0"/>
              <a:t> </a:t>
            </a:r>
            <a:r>
              <a:rPr lang="en-US" sz="1400" dirty="0" err="1"/>
              <a:t>keuangan</a:t>
            </a:r>
            <a:r>
              <a:rPr lang="en-US" sz="1400" dirty="0"/>
              <a:t> </a:t>
            </a:r>
            <a:r>
              <a:rPr lang="en-US" sz="1400" dirty="0" err="1"/>
              <a:t>harus</a:t>
            </a:r>
            <a:r>
              <a:rPr lang="en-US" sz="1400" dirty="0"/>
              <a:t> </a:t>
            </a:r>
            <a:r>
              <a:rPr lang="en-US" sz="1400" dirty="0" err="1"/>
              <a:t>dijabarkan</a:t>
            </a:r>
            <a:r>
              <a:rPr lang="en-US" sz="1400" dirty="0"/>
              <a:t> </a:t>
            </a:r>
            <a:r>
              <a:rPr lang="en-US" sz="1400" dirty="0" err="1"/>
              <a:t>ke</a:t>
            </a:r>
            <a:r>
              <a:rPr lang="en-US" sz="1400" dirty="0"/>
              <a:t> </a:t>
            </a:r>
            <a:r>
              <a:rPr lang="en-US" sz="1400" dirty="0" err="1"/>
              <a:t>mata</a:t>
            </a:r>
            <a:r>
              <a:rPr lang="en-US" sz="1400" dirty="0"/>
              <a:t> </a:t>
            </a:r>
            <a:r>
              <a:rPr lang="en-US" sz="1400" dirty="0" err="1"/>
              <a:t>uang</a:t>
            </a:r>
            <a:r>
              <a:rPr lang="en-US" sz="1400" dirty="0"/>
              <a:t> </a:t>
            </a:r>
            <a:r>
              <a:rPr lang="en-US" sz="1400" dirty="0" err="1"/>
              <a:t>penyajian</a:t>
            </a:r>
            <a:r>
              <a:rPr lang="en-US" sz="1400" dirty="0"/>
              <a:t> </a:t>
            </a:r>
            <a:r>
              <a:rPr lang="en-US" sz="1400" dirty="0" err="1"/>
              <a:t>entitas</a:t>
            </a:r>
            <a:r>
              <a:rPr lang="en-US" sz="1400" dirty="0"/>
              <a:t> </a:t>
            </a:r>
            <a:r>
              <a:rPr lang="en-US" sz="1400" dirty="0" err="1"/>
              <a:t>induk</a:t>
            </a:r>
            <a:r>
              <a:rPr lang="en-US" sz="1400" dirty="0"/>
              <a:t>/investor/</a:t>
            </a:r>
            <a:r>
              <a:rPr lang="en-US" sz="1400" dirty="0" err="1"/>
              <a:t>pusat</a:t>
            </a:r>
            <a:r>
              <a:rPr lang="en-US" sz="1400" dirty="0"/>
              <a:t>. </a:t>
            </a:r>
            <a:r>
              <a:rPr lang="en-US" sz="1400" dirty="0" err="1"/>
              <a:t>Misalnya</a:t>
            </a:r>
            <a:r>
              <a:rPr lang="en-US" sz="1400" dirty="0"/>
              <a:t>, </a:t>
            </a:r>
            <a:r>
              <a:rPr lang="en-US" sz="1400" dirty="0" err="1"/>
              <a:t>jika</a:t>
            </a:r>
            <a:r>
              <a:rPr lang="en-US" sz="1400" dirty="0"/>
              <a:t> </a:t>
            </a:r>
            <a:r>
              <a:rPr lang="en-US" sz="1400" dirty="0" err="1"/>
              <a:t>mata</a:t>
            </a:r>
            <a:r>
              <a:rPr lang="en-US" sz="1400" dirty="0"/>
              <a:t> </a:t>
            </a:r>
            <a:r>
              <a:rPr lang="en-US" sz="1400" dirty="0" err="1"/>
              <a:t>uang</a:t>
            </a:r>
            <a:r>
              <a:rPr lang="en-US" sz="1400" dirty="0"/>
              <a:t> </a:t>
            </a:r>
            <a:r>
              <a:rPr lang="en-US" sz="1400" dirty="0" err="1"/>
              <a:t>pencatatan</a:t>
            </a:r>
            <a:r>
              <a:rPr lang="en-US" sz="1400" dirty="0"/>
              <a:t> </a:t>
            </a:r>
            <a:r>
              <a:rPr lang="en-US" sz="1400" dirty="0" err="1"/>
              <a:t>dan</a:t>
            </a:r>
            <a:r>
              <a:rPr lang="en-US" sz="1400" dirty="0"/>
              <a:t> </a:t>
            </a:r>
            <a:r>
              <a:rPr lang="en-US" sz="1400" dirty="0" err="1"/>
              <a:t>penyajian</a:t>
            </a:r>
            <a:r>
              <a:rPr lang="en-US" sz="1400" dirty="0"/>
              <a:t> </a:t>
            </a:r>
            <a:r>
              <a:rPr lang="en-US" sz="1400" dirty="0" err="1"/>
              <a:t>entitas</a:t>
            </a:r>
            <a:r>
              <a:rPr lang="en-US" sz="1400" dirty="0"/>
              <a:t> </a:t>
            </a:r>
            <a:r>
              <a:rPr lang="en-US" sz="1400" dirty="0" err="1"/>
              <a:t>anak</a:t>
            </a:r>
            <a:r>
              <a:rPr lang="en-US" sz="1400" dirty="0"/>
              <a:t> </a:t>
            </a:r>
            <a:r>
              <a:rPr lang="en-US" sz="1400" dirty="0" err="1"/>
              <a:t>adalah</a:t>
            </a:r>
            <a:r>
              <a:rPr lang="en-US" sz="1400" dirty="0"/>
              <a:t> rupiah, </a:t>
            </a:r>
            <a:r>
              <a:rPr lang="en-US" sz="1400" dirty="0" err="1"/>
              <a:t>dan</a:t>
            </a:r>
            <a:r>
              <a:rPr lang="en-US" sz="1400" dirty="0"/>
              <a:t> </a:t>
            </a:r>
            <a:r>
              <a:rPr lang="en-US" sz="1400" dirty="0" err="1"/>
              <a:t>laporan</a:t>
            </a:r>
            <a:r>
              <a:rPr lang="en-US" sz="1400" dirty="0"/>
              <a:t> </a:t>
            </a:r>
            <a:r>
              <a:rPr lang="en-US" sz="1400" dirty="0" err="1"/>
              <a:t>keuangan</a:t>
            </a:r>
            <a:r>
              <a:rPr lang="en-US" sz="1400" dirty="0"/>
              <a:t> </a:t>
            </a:r>
            <a:r>
              <a:rPr lang="en-US" sz="1400" dirty="0" err="1"/>
              <a:t>akan</a:t>
            </a:r>
            <a:r>
              <a:rPr lang="en-US" sz="1400" dirty="0"/>
              <a:t> </a:t>
            </a:r>
            <a:r>
              <a:rPr lang="en-US" sz="1400" dirty="0" err="1"/>
              <a:t>dikonsolidasikan</a:t>
            </a:r>
            <a:r>
              <a:rPr lang="en-US" sz="1400" dirty="0"/>
              <a:t> </a:t>
            </a:r>
            <a:r>
              <a:rPr lang="en-US" sz="1400" dirty="0" err="1"/>
              <a:t>dengan</a:t>
            </a:r>
            <a:r>
              <a:rPr lang="en-US" sz="1400" dirty="0"/>
              <a:t> </a:t>
            </a:r>
            <a:r>
              <a:rPr lang="en-US" sz="1400" dirty="0" err="1"/>
              <a:t>entitas</a:t>
            </a:r>
            <a:r>
              <a:rPr lang="en-US" sz="1400" dirty="0"/>
              <a:t> </a:t>
            </a:r>
            <a:r>
              <a:rPr lang="en-US" sz="1400" dirty="0" err="1"/>
              <a:t>induknya</a:t>
            </a:r>
            <a:r>
              <a:rPr lang="en-US" sz="1400" dirty="0"/>
              <a:t>. </a:t>
            </a:r>
            <a:r>
              <a:rPr lang="en-US" sz="1400" dirty="0" err="1"/>
              <a:t>Namun</a:t>
            </a:r>
            <a:r>
              <a:rPr lang="en-US" sz="1400" dirty="0"/>
              <a:t>, </a:t>
            </a:r>
            <a:r>
              <a:rPr lang="en-US" sz="1400" dirty="0" err="1"/>
              <a:t>karena</a:t>
            </a:r>
            <a:r>
              <a:rPr lang="en-US" sz="1400" dirty="0"/>
              <a:t> </a:t>
            </a:r>
            <a:r>
              <a:rPr lang="en-US" sz="1400" dirty="0" err="1"/>
              <a:t>mata</a:t>
            </a:r>
            <a:r>
              <a:rPr lang="en-US" sz="1400" dirty="0"/>
              <a:t> </a:t>
            </a:r>
            <a:r>
              <a:rPr lang="en-US" sz="1400" dirty="0" err="1"/>
              <a:t>uang</a:t>
            </a:r>
            <a:r>
              <a:rPr lang="en-US" sz="1400" dirty="0"/>
              <a:t> </a:t>
            </a:r>
            <a:r>
              <a:rPr lang="en-US" sz="1400" dirty="0" err="1"/>
              <a:t>penyajian</a:t>
            </a:r>
            <a:r>
              <a:rPr lang="en-US" sz="1400" dirty="0"/>
              <a:t> </a:t>
            </a:r>
            <a:r>
              <a:rPr lang="en-US" sz="1400" dirty="0" err="1"/>
              <a:t>entitas</a:t>
            </a:r>
            <a:r>
              <a:rPr lang="en-US" sz="1400" dirty="0"/>
              <a:t> </a:t>
            </a:r>
            <a:r>
              <a:rPr lang="en-US" sz="1400" dirty="0" err="1"/>
              <a:t>induk</a:t>
            </a:r>
            <a:r>
              <a:rPr lang="en-US" sz="1400" dirty="0"/>
              <a:t> </a:t>
            </a:r>
            <a:r>
              <a:rPr lang="en-US" sz="1400" dirty="0" err="1"/>
              <a:t>adalah</a:t>
            </a:r>
            <a:r>
              <a:rPr lang="en-US" sz="1400" dirty="0"/>
              <a:t> </a:t>
            </a:r>
            <a:r>
              <a:rPr lang="en-US" sz="1400" dirty="0" err="1"/>
              <a:t>dolar</a:t>
            </a:r>
            <a:r>
              <a:rPr lang="en-US" sz="1400" dirty="0"/>
              <a:t> AS, </a:t>
            </a:r>
            <a:r>
              <a:rPr lang="en-US" sz="1400" dirty="0" err="1"/>
              <a:t>maka</a:t>
            </a:r>
            <a:r>
              <a:rPr lang="en-US" sz="1400" dirty="0"/>
              <a:t> </a:t>
            </a:r>
            <a:r>
              <a:rPr lang="en-US" sz="1400" dirty="0" err="1"/>
              <a:t>laporan</a:t>
            </a:r>
            <a:r>
              <a:rPr lang="en-US" sz="1400" dirty="0"/>
              <a:t> </a:t>
            </a:r>
            <a:r>
              <a:rPr lang="en-US" sz="1400" dirty="0" err="1"/>
              <a:t>keuangan</a:t>
            </a:r>
            <a:r>
              <a:rPr lang="en-US" sz="1400" dirty="0"/>
              <a:t> </a:t>
            </a:r>
            <a:r>
              <a:rPr lang="en-US" sz="1400" dirty="0" err="1"/>
              <a:t>entitas</a:t>
            </a:r>
            <a:r>
              <a:rPr lang="en-US" sz="1400" dirty="0"/>
              <a:t> </a:t>
            </a:r>
            <a:r>
              <a:rPr lang="en-US" sz="1400" dirty="0" err="1"/>
              <a:t>anak</a:t>
            </a:r>
            <a:r>
              <a:rPr lang="en-US" sz="1400" dirty="0"/>
              <a:t> yang </a:t>
            </a:r>
            <a:r>
              <a:rPr lang="en-US" sz="1400" dirty="0" err="1"/>
              <a:t>dalam</a:t>
            </a:r>
            <a:r>
              <a:rPr lang="en-US" sz="1400" dirty="0"/>
              <a:t> rupiah </a:t>
            </a:r>
            <a:r>
              <a:rPr lang="en-US" sz="1400" dirty="0" err="1"/>
              <a:t>tersebut</a:t>
            </a:r>
            <a:r>
              <a:rPr lang="en-US" sz="1400" dirty="0"/>
              <a:t> </a:t>
            </a:r>
            <a:r>
              <a:rPr lang="en-US" sz="1400" dirty="0" err="1"/>
              <a:t>harus</a:t>
            </a:r>
            <a:r>
              <a:rPr lang="en-US" sz="1400" dirty="0"/>
              <a:t> </a:t>
            </a:r>
            <a:r>
              <a:rPr lang="en-US" sz="1400" dirty="0" err="1"/>
              <a:t>dijabarkan</a:t>
            </a:r>
            <a:r>
              <a:rPr lang="en-US" sz="1400" dirty="0"/>
              <a:t> </a:t>
            </a:r>
            <a:r>
              <a:rPr lang="en-US" sz="1400" dirty="0" err="1"/>
              <a:t>ke</a:t>
            </a:r>
            <a:r>
              <a:rPr lang="en-US" sz="1400" dirty="0"/>
              <a:t> </a:t>
            </a:r>
            <a:r>
              <a:rPr lang="en-US" sz="1400" dirty="0" err="1"/>
              <a:t>dalam</a:t>
            </a:r>
            <a:r>
              <a:rPr lang="en-US" sz="1400" dirty="0"/>
              <a:t> </a:t>
            </a:r>
            <a:r>
              <a:rPr lang="en-US" sz="1400" dirty="0" err="1"/>
              <a:t>dolar</a:t>
            </a:r>
            <a:r>
              <a:rPr lang="en-US" sz="1400" dirty="0"/>
              <a:t> AS. </a:t>
            </a:r>
          </a:p>
          <a:p>
            <a:pPr algn="just">
              <a:buNone/>
            </a:pPr>
            <a:endParaRPr lang="en-US" sz="800" dirty="0"/>
          </a:p>
          <a:p>
            <a:pPr algn="just">
              <a:buFont typeface="Wingdings" pitchFamily="2" charset="2"/>
              <a:buChar char="q"/>
            </a:pPr>
            <a:r>
              <a:rPr lang="en-US" sz="1900" b="1" dirty="0" err="1"/>
              <a:t>Metode</a:t>
            </a:r>
            <a:r>
              <a:rPr lang="en-US" sz="1900" b="1" dirty="0"/>
              <a:t> </a:t>
            </a:r>
            <a:r>
              <a:rPr lang="en-US" sz="1900" b="1" dirty="0" err="1"/>
              <a:t>Penjabaran</a:t>
            </a:r>
            <a:r>
              <a:rPr lang="en-US" sz="1900" b="1" dirty="0"/>
              <a:t> </a:t>
            </a:r>
            <a:r>
              <a:rPr lang="en-US" sz="1900" b="1" dirty="0" err="1"/>
              <a:t>Laporan</a:t>
            </a:r>
            <a:r>
              <a:rPr lang="en-US" sz="1900" b="1" dirty="0"/>
              <a:t> </a:t>
            </a:r>
            <a:r>
              <a:rPr lang="en-US" sz="1900" b="1" dirty="0" err="1"/>
              <a:t>Keuangan</a:t>
            </a:r>
            <a:r>
              <a:rPr lang="en-US" sz="1900" b="1" dirty="0"/>
              <a:t> </a:t>
            </a:r>
            <a:r>
              <a:rPr lang="en-US" sz="1900" b="1" dirty="0" err="1"/>
              <a:t>dalam</a:t>
            </a:r>
            <a:r>
              <a:rPr lang="en-US" sz="1900" b="1" dirty="0"/>
              <a:t> Mata </a:t>
            </a:r>
            <a:r>
              <a:rPr lang="en-US" sz="1900" b="1" dirty="0" err="1"/>
              <a:t>Uang</a:t>
            </a:r>
            <a:r>
              <a:rPr lang="en-US" sz="1900" b="1" dirty="0"/>
              <a:t> </a:t>
            </a:r>
            <a:r>
              <a:rPr lang="en-US" sz="1900" b="1" dirty="0" err="1"/>
              <a:t>Asing</a:t>
            </a:r>
            <a:endParaRPr lang="en-US" sz="1900" b="1" dirty="0"/>
          </a:p>
          <a:p>
            <a:pPr algn="just">
              <a:buNone/>
            </a:pPr>
            <a:r>
              <a:rPr lang="en-US" sz="1400" dirty="0"/>
              <a:t>	</a:t>
            </a:r>
            <a:r>
              <a:rPr lang="en-US" sz="1400" dirty="0" err="1"/>
              <a:t>Menurut</a:t>
            </a:r>
            <a:r>
              <a:rPr lang="en-US" sz="1400" dirty="0"/>
              <a:t> PSAK 10, </a:t>
            </a:r>
            <a:r>
              <a:rPr lang="en-US" sz="1400" dirty="0" err="1"/>
              <a:t>ada</a:t>
            </a:r>
            <a:r>
              <a:rPr lang="en-US" sz="1400" dirty="0"/>
              <a:t> 2 </a:t>
            </a:r>
            <a:r>
              <a:rPr lang="en-US" sz="1400" dirty="0" err="1"/>
              <a:t>metode</a:t>
            </a:r>
            <a:r>
              <a:rPr lang="en-US" sz="1400" dirty="0"/>
              <a:t> </a:t>
            </a:r>
            <a:r>
              <a:rPr lang="en-US" sz="1400" dirty="0" err="1"/>
              <a:t>dalam</a:t>
            </a:r>
            <a:r>
              <a:rPr lang="en-US" sz="1400" dirty="0"/>
              <a:t> </a:t>
            </a:r>
            <a:r>
              <a:rPr lang="en-US" sz="1400" dirty="0" err="1"/>
              <a:t>penjabaran</a:t>
            </a:r>
            <a:r>
              <a:rPr lang="en-US" sz="1400" dirty="0"/>
              <a:t> </a:t>
            </a:r>
            <a:r>
              <a:rPr lang="en-US" sz="1400" dirty="0" err="1"/>
              <a:t>laporan</a:t>
            </a:r>
            <a:r>
              <a:rPr lang="en-US" sz="1400" dirty="0"/>
              <a:t> </a:t>
            </a:r>
            <a:r>
              <a:rPr lang="en-US" sz="1400" dirty="0" err="1"/>
              <a:t>keuangan</a:t>
            </a:r>
            <a:r>
              <a:rPr lang="en-US" sz="1400" dirty="0"/>
              <a:t>: </a:t>
            </a:r>
            <a:r>
              <a:rPr lang="en-US" sz="1400" dirty="0" err="1"/>
              <a:t>metode</a:t>
            </a:r>
            <a:r>
              <a:rPr lang="en-US" sz="1400" dirty="0"/>
              <a:t> </a:t>
            </a:r>
            <a:r>
              <a:rPr lang="en-US" sz="1400" dirty="0" err="1"/>
              <a:t>translasi</a:t>
            </a:r>
            <a:r>
              <a:rPr lang="en-US" sz="1400" dirty="0"/>
              <a:t> dan </a:t>
            </a:r>
            <a:r>
              <a:rPr lang="en-US" sz="1400" dirty="0" err="1"/>
              <a:t>metode</a:t>
            </a:r>
            <a:r>
              <a:rPr lang="en-US" sz="1400" dirty="0"/>
              <a:t> </a:t>
            </a:r>
            <a:r>
              <a:rPr lang="en-US" sz="1400" dirty="0" err="1"/>
              <a:t>pengukuran</a:t>
            </a:r>
            <a:r>
              <a:rPr lang="en-US" sz="1400" dirty="0"/>
              <a:t> </a:t>
            </a:r>
            <a:r>
              <a:rPr lang="en-US" sz="1400" dirty="0" err="1"/>
              <a:t>kembali</a:t>
            </a:r>
            <a:r>
              <a:rPr lang="en-US" sz="1400" dirty="0"/>
              <a:t>. </a:t>
            </a:r>
          </a:p>
          <a:p>
            <a:pPr algn="just"/>
            <a:r>
              <a:rPr lang="en-US" sz="1400" b="1" dirty="0" err="1"/>
              <a:t>Metode</a:t>
            </a:r>
            <a:r>
              <a:rPr lang="en-US" sz="1400" b="1" dirty="0"/>
              <a:t> </a:t>
            </a:r>
            <a:r>
              <a:rPr lang="en-US" sz="1400" b="1" dirty="0" err="1"/>
              <a:t>Translasi</a:t>
            </a:r>
            <a:r>
              <a:rPr lang="en-US" sz="1400" b="1" dirty="0"/>
              <a:t> </a:t>
            </a:r>
          </a:p>
          <a:p>
            <a:pPr algn="just">
              <a:buNone/>
            </a:pPr>
            <a:r>
              <a:rPr lang="en-US" sz="1400" dirty="0"/>
              <a:t>	</a:t>
            </a:r>
            <a:r>
              <a:rPr lang="en-US" sz="1400" dirty="0" err="1"/>
              <a:t>Metode</a:t>
            </a:r>
            <a:r>
              <a:rPr lang="en-US" sz="1400" dirty="0"/>
              <a:t> </a:t>
            </a:r>
            <a:r>
              <a:rPr lang="en-US" sz="1400" dirty="0" err="1"/>
              <a:t>translasi</a:t>
            </a:r>
            <a:r>
              <a:rPr lang="en-US" sz="1400" dirty="0"/>
              <a:t> (</a:t>
            </a:r>
            <a:r>
              <a:rPr lang="en-US" sz="1400" i="1" dirty="0"/>
              <a:t>translation) </a:t>
            </a:r>
            <a:r>
              <a:rPr lang="en-US" sz="1400" dirty="0" err="1"/>
              <a:t>digunakan</a:t>
            </a:r>
            <a:r>
              <a:rPr lang="en-US" sz="1400" dirty="0"/>
              <a:t> </a:t>
            </a:r>
            <a:r>
              <a:rPr lang="en-US" sz="1400" dirty="0" err="1"/>
              <a:t>jika</a:t>
            </a:r>
            <a:r>
              <a:rPr lang="en-US" sz="1400" dirty="0"/>
              <a:t> </a:t>
            </a:r>
            <a:r>
              <a:rPr lang="en-US" sz="1400" dirty="0" err="1"/>
              <a:t>penjabaran</a:t>
            </a:r>
            <a:r>
              <a:rPr lang="en-US" sz="1400" dirty="0"/>
              <a:t> </a:t>
            </a:r>
            <a:r>
              <a:rPr lang="en-US" sz="1400" dirty="0" err="1"/>
              <a:t>laporan</a:t>
            </a:r>
            <a:r>
              <a:rPr lang="en-US" sz="1400" dirty="0"/>
              <a:t> </a:t>
            </a:r>
            <a:r>
              <a:rPr lang="en-US" sz="1400" dirty="0" err="1"/>
              <a:t>keuangan</a:t>
            </a:r>
            <a:r>
              <a:rPr lang="en-US" sz="1400" dirty="0"/>
              <a:t> </a:t>
            </a:r>
            <a:r>
              <a:rPr lang="en-US" sz="1400" dirty="0" err="1"/>
              <a:t>dilakukan</a:t>
            </a:r>
            <a:r>
              <a:rPr lang="en-US" sz="1400" dirty="0"/>
              <a:t> </a:t>
            </a:r>
            <a:r>
              <a:rPr lang="en-US" sz="1400" dirty="0" err="1"/>
              <a:t>dari</a:t>
            </a:r>
            <a:r>
              <a:rPr lang="en-US" sz="1400" dirty="0"/>
              <a:t> </a:t>
            </a:r>
            <a:r>
              <a:rPr lang="en-US" sz="1400" dirty="0" err="1"/>
              <a:t>mata</a:t>
            </a:r>
            <a:r>
              <a:rPr lang="en-US" sz="1400" dirty="0"/>
              <a:t> </a:t>
            </a:r>
            <a:r>
              <a:rPr lang="en-US" sz="1400" dirty="0" err="1"/>
              <a:t>uang</a:t>
            </a:r>
            <a:r>
              <a:rPr lang="en-US" sz="1400" dirty="0"/>
              <a:t> </a:t>
            </a:r>
            <a:r>
              <a:rPr lang="en-US" sz="1400" dirty="0" err="1"/>
              <a:t>fungsional</a:t>
            </a:r>
            <a:r>
              <a:rPr lang="en-US" sz="1400" dirty="0"/>
              <a:t> </a:t>
            </a:r>
            <a:r>
              <a:rPr lang="en-US" sz="1400" dirty="0" err="1"/>
              <a:t>ke</a:t>
            </a:r>
            <a:r>
              <a:rPr lang="en-US" sz="1400" dirty="0"/>
              <a:t> </a:t>
            </a:r>
            <a:r>
              <a:rPr lang="en-US" sz="1400" dirty="0" err="1"/>
              <a:t>mata</a:t>
            </a:r>
            <a:r>
              <a:rPr lang="en-US" sz="1400" dirty="0"/>
              <a:t> </a:t>
            </a:r>
            <a:r>
              <a:rPr lang="en-US" sz="1400" dirty="0" err="1"/>
              <a:t>uang</a:t>
            </a:r>
            <a:r>
              <a:rPr lang="en-US" sz="1400" dirty="0"/>
              <a:t> lain yang </a:t>
            </a:r>
            <a:r>
              <a:rPr lang="en-US" sz="1400" dirty="0" err="1"/>
              <a:t>berbeda</a:t>
            </a:r>
            <a:r>
              <a:rPr lang="en-US" sz="1400" dirty="0"/>
              <a:t> </a:t>
            </a:r>
            <a:r>
              <a:rPr lang="en-US" sz="1400" dirty="0" err="1"/>
              <a:t>dengan</a:t>
            </a:r>
            <a:r>
              <a:rPr lang="en-US" sz="1400" dirty="0"/>
              <a:t> </a:t>
            </a:r>
            <a:r>
              <a:rPr lang="en-US" sz="1400" dirty="0" err="1"/>
              <a:t>mata</a:t>
            </a:r>
            <a:r>
              <a:rPr lang="en-US" sz="1400" dirty="0"/>
              <a:t> </a:t>
            </a:r>
            <a:r>
              <a:rPr lang="en-US" sz="1400" dirty="0" err="1"/>
              <a:t>uang</a:t>
            </a:r>
            <a:r>
              <a:rPr lang="en-US" sz="1400" dirty="0"/>
              <a:t> </a:t>
            </a:r>
            <a:r>
              <a:rPr lang="en-US" sz="1400" dirty="0" err="1"/>
              <a:t>fungsionalnya</a:t>
            </a:r>
            <a:r>
              <a:rPr lang="en-US" sz="1400" dirty="0"/>
              <a:t> (</a:t>
            </a:r>
            <a:r>
              <a:rPr lang="en-US" sz="1400" dirty="0" err="1"/>
              <a:t>mata</a:t>
            </a:r>
            <a:r>
              <a:rPr lang="en-US" sz="1400" dirty="0"/>
              <a:t> </a:t>
            </a:r>
            <a:r>
              <a:rPr lang="en-US" sz="1400" dirty="0" err="1"/>
              <a:t>uang</a:t>
            </a:r>
            <a:r>
              <a:rPr lang="en-US" sz="1400" dirty="0"/>
              <a:t> </a:t>
            </a:r>
            <a:r>
              <a:rPr lang="en-US" sz="1400" dirty="0" err="1"/>
              <a:t>asing</a:t>
            </a:r>
            <a:r>
              <a:rPr lang="en-US" sz="1400" dirty="0"/>
              <a:t>)</a:t>
            </a:r>
            <a:r>
              <a:rPr lang="en-US" sz="1400" i="1" dirty="0"/>
              <a:t>. </a:t>
            </a:r>
            <a:r>
              <a:rPr lang="en-US" sz="1400" dirty="0" err="1"/>
              <a:t>Kondisi-kondisi</a:t>
            </a:r>
            <a:r>
              <a:rPr lang="en-US" sz="1400" dirty="0"/>
              <a:t> yang </a:t>
            </a:r>
            <a:r>
              <a:rPr lang="en-US" sz="1400" dirty="0" err="1"/>
              <a:t>dapat</a:t>
            </a:r>
            <a:r>
              <a:rPr lang="en-US" sz="1400" dirty="0"/>
              <a:t> </a:t>
            </a:r>
            <a:r>
              <a:rPr lang="en-US" sz="1400" dirty="0" err="1"/>
              <a:t>diterapkan</a:t>
            </a:r>
            <a:r>
              <a:rPr lang="en-US" sz="1400" dirty="0"/>
              <a:t> </a:t>
            </a:r>
            <a:r>
              <a:rPr lang="en-US" sz="1400" dirty="0" err="1"/>
              <a:t>dalam</a:t>
            </a:r>
            <a:r>
              <a:rPr lang="en-US" sz="1400" dirty="0"/>
              <a:t> </a:t>
            </a:r>
            <a:r>
              <a:rPr lang="en-US" sz="1400" dirty="0" err="1"/>
              <a:t>metode</a:t>
            </a:r>
            <a:r>
              <a:rPr lang="en-US" sz="1400" dirty="0"/>
              <a:t> </a:t>
            </a:r>
            <a:r>
              <a:rPr lang="en-US" sz="1400" dirty="0" err="1"/>
              <a:t>translasi</a:t>
            </a:r>
            <a:r>
              <a:rPr lang="en-US" sz="1400" dirty="0"/>
              <a:t> </a:t>
            </a:r>
            <a:r>
              <a:rPr lang="en-US" sz="1400" dirty="0" err="1"/>
              <a:t>adalah</a:t>
            </a:r>
            <a:r>
              <a:rPr lang="en-US" sz="1400" dirty="0"/>
              <a:t> </a:t>
            </a:r>
            <a:r>
              <a:rPr lang="en-US" sz="1400" dirty="0" err="1"/>
              <a:t>sebagai</a:t>
            </a:r>
            <a:r>
              <a:rPr lang="en-US" sz="1400" dirty="0"/>
              <a:t> </a:t>
            </a:r>
            <a:r>
              <a:rPr lang="en-US" sz="1400" dirty="0" err="1"/>
              <a:t>berikut</a:t>
            </a:r>
            <a:r>
              <a:rPr lang="en-US" sz="1400"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a:xfrm>
            <a:off x="609600" y="1676400"/>
            <a:ext cx="8153400" cy="533400"/>
          </a:xfrm>
        </p:spPr>
        <p:txBody>
          <a:bodyPr>
            <a:normAutofit/>
          </a:bodyPr>
          <a:lstStyle/>
          <a:p>
            <a:pPr marL="361950" indent="0" algn="just">
              <a:buNone/>
            </a:pPr>
            <a:r>
              <a:rPr lang="id-ID" sz="1400" dirty="0"/>
              <a:t>Berdasarkan jurnal eliminasi yang ada, selanjutnya dimasukkan ke dalam kertas kerja konsolidasian sebagai berikut.</a:t>
            </a:r>
          </a:p>
        </p:txBody>
      </p:sp>
      <p:cxnSp>
        <p:nvCxnSpPr>
          <p:cNvPr id="7" name="Straight Connector 6"/>
          <p:cNvCxnSpPr>
            <a:cxnSpLocks/>
          </p:cNvCxnSpPr>
          <p:nvPr/>
        </p:nvCxnSpPr>
        <p:spPr>
          <a:xfrm>
            <a:off x="1447800" y="5791200"/>
            <a:ext cx="5943600" cy="0"/>
          </a:xfrm>
          <a:prstGeom prst="line">
            <a:avLst/>
          </a:prstGeom>
          <a:ln w="3175"/>
        </p:spPr>
        <p:style>
          <a:lnRef idx="1">
            <a:schemeClr val="dk1"/>
          </a:lnRef>
          <a:fillRef idx="0">
            <a:schemeClr val="dk1"/>
          </a:fillRef>
          <a:effectRef idx="0">
            <a:schemeClr val="dk1"/>
          </a:effectRef>
          <a:fontRef idx="minor">
            <a:schemeClr val="tx1"/>
          </a:fontRef>
        </p:style>
      </p:cxnSp>
      <p:sp>
        <p:nvSpPr>
          <p:cNvPr id="9" name="Rectangle 8"/>
          <p:cNvSpPr/>
          <p:nvPr/>
        </p:nvSpPr>
        <p:spPr>
          <a:xfrm>
            <a:off x="6478111" y="5943600"/>
            <a:ext cx="837089" cy="246221"/>
          </a:xfrm>
          <a:prstGeom prst="rect">
            <a:avLst/>
          </a:prstGeom>
        </p:spPr>
        <p:txBody>
          <a:bodyPr wrap="none">
            <a:spAutoFit/>
          </a:bodyPr>
          <a:lstStyle/>
          <a:p>
            <a:r>
              <a:rPr lang="id-ID" sz="1000" i="1" dirty="0">
                <a:latin typeface="Adobe Garamond Pro" pitchFamily="18" charset="0"/>
              </a:rPr>
              <a:t>(bersambung)</a:t>
            </a:r>
          </a:p>
        </p:txBody>
      </p:sp>
      <p:pic>
        <p:nvPicPr>
          <p:cNvPr id="5" name="Picture 4">
            <a:extLst>
              <a:ext uri="{FF2B5EF4-FFF2-40B4-BE49-F238E27FC236}">
                <a16:creationId xmlns:a16="http://schemas.microsoft.com/office/drawing/2014/main" id="{A24F2AF2-A417-4EEA-8757-CC8046EA0ADA}"/>
              </a:ext>
            </a:extLst>
          </p:cNvPr>
          <p:cNvPicPr>
            <a:picLocks noChangeAspect="1"/>
          </p:cNvPicPr>
          <p:nvPr/>
        </p:nvPicPr>
        <p:blipFill>
          <a:blip r:embed="rId2"/>
          <a:stretch>
            <a:fillRect/>
          </a:stretch>
        </p:blipFill>
        <p:spPr>
          <a:xfrm>
            <a:off x="1423987" y="2305050"/>
            <a:ext cx="6296025" cy="3486150"/>
          </a:xfrm>
          <a:prstGeom prst="rect">
            <a:avLst/>
          </a:prstGeom>
        </p:spPr>
      </p:pic>
    </p:spTree>
    <p:extLst>
      <p:ext uri="{BB962C8B-B14F-4D97-AF65-F5344CB8AC3E}">
        <p14:creationId xmlns:p14="http://schemas.microsoft.com/office/powerpoint/2010/main" val="2109526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cxnSp>
        <p:nvCxnSpPr>
          <p:cNvPr id="5" name="Straight Connector 4"/>
          <p:cNvCxnSpPr>
            <a:cxnSpLocks/>
          </p:cNvCxnSpPr>
          <p:nvPr/>
        </p:nvCxnSpPr>
        <p:spPr>
          <a:xfrm>
            <a:off x="1447800" y="2409825"/>
            <a:ext cx="5943600" cy="0"/>
          </a:xfrm>
          <a:prstGeom prst="line">
            <a:avLst/>
          </a:prstGeom>
          <a:ln w="3175"/>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896D7308-90EB-44F6-A0C7-B2B26D92D488}"/>
              </a:ext>
            </a:extLst>
          </p:cNvPr>
          <p:cNvPicPr>
            <a:picLocks noChangeAspect="1"/>
          </p:cNvPicPr>
          <p:nvPr/>
        </p:nvPicPr>
        <p:blipFill>
          <a:blip r:embed="rId2"/>
          <a:stretch>
            <a:fillRect/>
          </a:stretch>
        </p:blipFill>
        <p:spPr>
          <a:xfrm>
            <a:off x="2895600" y="1676400"/>
            <a:ext cx="3200400" cy="438150"/>
          </a:xfrm>
          <a:prstGeom prst="rect">
            <a:avLst/>
          </a:prstGeom>
        </p:spPr>
      </p:pic>
      <p:pic>
        <p:nvPicPr>
          <p:cNvPr id="8" name="Picture 7">
            <a:extLst>
              <a:ext uri="{FF2B5EF4-FFF2-40B4-BE49-F238E27FC236}">
                <a16:creationId xmlns:a16="http://schemas.microsoft.com/office/drawing/2014/main" id="{54C5CBC3-8E45-4350-960F-776F9B90021E}"/>
              </a:ext>
            </a:extLst>
          </p:cNvPr>
          <p:cNvPicPr>
            <a:picLocks noChangeAspect="1"/>
          </p:cNvPicPr>
          <p:nvPr/>
        </p:nvPicPr>
        <p:blipFill>
          <a:blip r:embed="rId3"/>
          <a:stretch>
            <a:fillRect/>
          </a:stretch>
        </p:blipFill>
        <p:spPr>
          <a:xfrm>
            <a:off x="1404937" y="2438400"/>
            <a:ext cx="6334125" cy="3686175"/>
          </a:xfrm>
          <a:prstGeom prst="rect">
            <a:avLst/>
          </a:prstGeom>
        </p:spPr>
      </p:pic>
      <p:sp>
        <p:nvSpPr>
          <p:cNvPr id="12" name="Rectangle 11">
            <a:extLst>
              <a:ext uri="{FF2B5EF4-FFF2-40B4-BE49-F238E27FC236}">
                <a16:creationId xmlns:a16="http://schemas.microsoft.com/office/drawing/2014/main" id="{D416E9C9-351A-40FA-8B68-66E57F235553}"/>
              </a:ext>
            </a:extLst>
          </p:cNvPr>
          <p:cNvSpPr/>
          <p:nvPr/>
        </p:nvSpPr>
        <p:spPr>
          <a:xfrm>
            <a:off x="1371600" y="2054782"/>
            <a:ext cx="678391" cy="246221"/>
          </a:xfrm>
          <a:prstGeom prst="rect">
            <a:avLst/>
          </a:prstGeom>
        </p:spPr>
        <p:txBody>
          <a:bodyPr wrap="none">
            <a:spAutoFit/>
          </a:bodyPr>
          <a:lstStyle/>
          <a:p>
            <a:r>
              <a:rPr lang="id-ID" sz="1000" i="1" dirty="0">
                <a:latin typeface="Adobe Garamond Pro" pitchFamily="18" charset="0"/>
              </a:rPr>
              <a:t>(</a:t>
            </a:r>
            <a:r>
              <a:rPr lang="en-US" sz="1000" i="1" dirty="0" err="1">
                <a:latin typeface="Adobe Garamond Pro" pitchFamily="18" charset="0"/>
              </a:rPr>
              <a:t>lanjutan</a:t>
            </a:r>
            <a:r>
              <a:rPr lang="id-ID" sz="1000" i="1" dirty="0">
                <a:latin typeface="Adobe Garamond Pro" pitchFamily="18" charset="0"/>
              </a:rPr>
              <a:t>)</a:t>
            </a:r>
          </a:p>
        </p:txBody>
      </p:sp>
    </p:spTree>
    <p:extLst>
      <p:ext uri="{BB962C8B-B14F-4D97-AF65-F5344CB8AC3E}">
        <p14:creationId xmlns:p14="http://schemas.microsoft.com/office/powerpoint/2010/main" val="3777352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a:xfrm>
            <a:off x="609600" y="1576953"/>
            <a:ext cx="8153400" cy="709047"/>
          </a:xfrm>
        </p:spPr>
        <p:txBody>
          <a:bodyPr>
            <a:noAutofit/>
          </a:bodyPr>
          <a:lstStyle/>
          <a:p>
            <a:pPr marL="361950" indent="0" algn="just">
              <a:buNone/>
            </a:pPr>
            <a:r>
              <a:rPr lang="id-ID" sz="1400" dirty="0"/>
              <a:t>Pada tahun 20</a:t>
            </a:r>
            <a:r>
              <a:rPr lang="en-US" sz="1400" dirty="0"/>
              <a:t>21</a:t>
            </a:r>
            <a:r>
              <a:rPr lang="id-ID" sz="1400" dirty="0"/>
              <a:t>, pen</a:t>
            </a:r>
            <a:r>
              <a:rPr lang="en-US" sz="1400" dirty="0" err="1"/>
              <a:t>gukura</a:t>
            </a:r>
            <a:r>
              <a:rPr lang="id-ID" sz="1400" dirty="0"/>
              <a:t>n</a:t>
            </a:r>
            <a:r>
              <a:rPr lang="en-US" sz="1400" dirty="0"/>
              <a:t> </a:t>
            </a:r>
            <a:r>
              <a:rPr lang="en-US" sz="1400" dirty="0" err="1"/>
              <a:t>kembali</a:t>
            </a:r>
            <a:r>
              <a:rPr lang="id-ID" sz="1400" dirty="0"/>
              <a:t> dilakukan dengan cara yang sama menggunakan kurs yang relevan untuk tahun 20</a:t>
            </a:r>
            <a:r>
              <a:rPr lang="en-US" sz="1400" dirty="0"/>
              <a:t>21</a:t>
            </a:r>
            <a:r>
              <a:rPr lang="id-ID" sz="1400" dirty="0"/>
              <a:t>. Perbedaan hanya pada pen</a:t>
            </a:r>
            <a:r>
              <a:rPr lang="en-US" sz="1400" dirty="0" err="1"/>
              <a:t>gukura</a:t>
            </a:r>
            <a:r>
              <a:rPr lang="id-ID" sz="1400" dirty="0"/>
              <a:t>n</a:t>
            </a:r>
            <a:r>
              <a:rPr lang="en-US" sz="1400" dirty="0"/>
              <a:t> </a:t>
            </a:r>
            <a:r>
              <a:rPr lang="en-US" sz="1400" dirty="0" err="1"/>
              <a:t>kembali</a:t>
            </a:r>
            <a:r>
              <a:rPr lang="id-ID" sz="1400" dirty="0"/>
              <a:t> saldo laba 20</a:t>
            </a:r>
            <a:r>
              <a:rPr lang="en-US" sz="1400" dirty="0"/>
              <a:t>21</a:t>
            </a:r>
            <a:r>
              <a:rPr lang="id-ID" sz="1400" dirty="0"/>
              <a:t> yang harus dihitung sebagai berikut.</a:t>
            </a:r>
          </a:p>
        </p:txBody>
      </p:sp>
      <p:sp>
        <p:nvSpPr>
          <p:cNvPr id="4" name="Rectangle 3"/>
          <p:cNvSpPr/>
          <p:nvPr/>
        </p:nvSpPr>
        <p:spPr>
          <a:xfrm>
            <a:off x="533400" y="3474690"/>
            <a:ext cx="8229600" cy="3154710"/>
          </a:xfrm>
          <a:prstGeom prst="rect">
            <a:avLst/>
          </a:prstGeom>
        </p:spPr>
        <p:txBody>
          <a:bodyPr wrap="square">
            <a:spAutoFit/>
          </a:bodyPr>
          <a:lstStyle/>
          <a:p>
            <a:pPr marL="342900" indent="-342900">
              <a:buFont typeface="Wingdings" pitchFamily="2" charset="2"/>
              <a:buChar char="q"/>
            </a:pPr>
            <a:r>
              <a:rPr lang="id-ID" sz="1900" b="1" dirty="0"/>
              <a:t>Penyajian dan Pengungkapan</a:t>
            </a:r>
          </a:p>
          <a:p>
            <a:pPr marL="361950" algn="just"/>
            <a:r>
              <a:rPr lang="id-ID" sz="1200" dirty="0">
                <a:latin typeface="Myriad Pro" pitchFamily="34" charset="0"/>
              </a:rPr>
              <a:t>Penyajian laporan keuangan atas pen</a:t>
            </a:r>
            <a:r>
              <a:rPr lang="en-US" sz="1200" dirty="0" err="1">
                <a:latin typeface="Myriad Pro" panose="020B0503030403020204" pitchFamily="34" charset="0"/>
              </a:rPr>
              <a:t>gukura</a:t>
            </a:r>
            <a:r>
              <a:rPr lang="id-ID" sz="1200" dirty="0">
                <a:latin typeface="Myriad Pro" panose="020B0503030403020204" pitchFamily="34" charset="0"/>
              </a:rPr>
              <a:t>n</a:t>
            </a:r>
            <a:r>
              <a:rPr lang="en-US" sz="1200" dirty="0">
                <a:latin typeface="Myriad Pro" panose="020B0503030403020204" pitchFamily="34" charset="0"/>
              </a:rPr>
              <a:t> </a:t>
            </a:r>
            <a:r>
              <a:rPr lang="en-US" sz="1200" dirty="0" err="1">
                <a:latin typeface="Myriad Pro" panose="020B0503030403020204" pitchFamily="34" charset="0"/>
              </a:rPr>
              <a:t>kembali</a:t>
            </a:r>
            <a:r>
              <a:rPr lang="id-ID" sz="1200" dirty="0">
                <a:latin typeface="Myriad Pro" panose="020B0503030403020204" pitchFamily="34" charset="0"/>
              </a:rPr>
              <a:t> laporan keuangan pada dasarnya sama dengan penyajian laporan keuangan pada umumnya. Keuntungan/kerugian pen</a:t>
            </a:r>
            <a:r>
              <a:rPr lang="en-US" sz="1200" dirty="0" err="1">
                <a:latin typeface="Myriad Pro" panose="020B0503030403020204" pitchFamily="34" charset="0"/>
              </a:rPr>
              <a:t>gukura</a:t>
            </a:r>
            <a:r>
              <a:rPr lang="id-ID" sz="1200" dirty="0">
                <a:latin typeface="Myriad Pro" panose="020B0503030403020204" pitchFamily="34" charset="0"/>
              </a:rPr>
              <a:t>n</a:t>
            </a:r>
            <a:r>
              <a:rPr lang="en-US" sz="1200" dirty="0">
                <a:latin typeface="Myriad Pro" panose="020B0503030403020204" pitchFamily="34" charset="0"/>
              </a:rPr>
              <a:t> </a:t>
            </a:r>
            <a:r>
              <a:rPr lang="en-US" sz="1200" dirty="0" err="1">
                <a:latin typeface="Myriad Pro" panose="020B0503030403020204" pitchFamily="34" charset="0"/>
              </a:rPr>
              <a:t>kembali</a:t>
            </a:r>
            <a:r>
              <a:rPr lang="id-ID" sz="1200" dirty="0">
                <a:latin typeface="Myriad Pro" panose="020B0503030403020204" pitchFamily="34" charset="0"/>
              </a:rPr>
              <a:t> dengan metode pengukuran kembali disajikan di laporan laba rugi konsolidasi</a:t>
            </a:r>
            <a:r>
              <a:rPr lang="en-US" sz="1200" dirty="0">
                <a:latin typeface="Myriad Pro" pitchFamily="34" charset="0"/>
              </a:rPr>
              <a:t>an</a:t>
            </a:r>
            <a:r>
              <a:rPr lang="id-ID" sz="1200" dirty="0">
                <a:latin typeface="Myriad Pro" pitchFamily="34" charset="0"/>
              </a:rPr>
              <a:t>. </a:t>
            </a:r>
          </a:p>
          <a:p>
            <a:pPr marL="361950"/>
            <a:r>
              <a:rPr lang="id-ID" sz="1200" dirty="0">
                <a:latin typeface="Myriad Pro" pitchFamily="34" charset="0"/>
              </a:rPr>
              <a:t>Pengungkapan yang diperlukan mencakup:</a:t>
            </a:r>
          </a:p>
          <a:p>
            <a:pPr marL="542925" indent="-180975" algn="just"/>
            <a:r>
              <a:rPr lang="id-ID" sz="1200" dirty="0">
                <a:latin typeface="Myriad Pro" pitchFamily="34" charset="0"/>
              </a:rPr>
              <a:t>1. Kebijakan akuntansi atas pen</a:t>
            </a:r>
            <a:r>
              <a:rPr lang="en-US" sz="1200" dirty="0" err="1">
                <a:latin typeface="Myriad Pro" pitchFamily="34" charset="0"/>
              </a:rPr>
              <a:t>gukur</a:t>
            </a:r>
            <a:r>
              <a:rPr lang="id-ID" sz="1200" dirty="0">
                <a:latin typeface="Myriad Pro" pitchFamily="34" charset="0"/>
              </a:rPr>
              <a:t>an</a:t>
            </a:r>
            <a:r>
              <a:rPr lang="en-US" sz="1200" dirty="0">
                <a:latin typeface="Myriad Pro" pitchFamily="34" charset="0"/>
              </a:rPr>
              <a:t> </a:t>
            </a:r>
            <a:r>
              <a:rPr lang="en-US" sz="1200" dirty="0" err="1">
                <a:latin typeface="Myriad Pro" pitchFamily="34" charset="0"/>
              </a:rPr>
              <a:t>kembali</a:t>
            </a:r>
            <a:r>
              <a:rPr lang="id-ID" sz="1200" dirty="0">
                <a:latin typeface="Myriad Pro" pitchFamily="34" charset="0"/>
              </a:rPr>
              <a:t> laporan keuangan dalam mata uang asing.</a:t>
            </a:r>
          </a:p>
          <a:p>
            <a:pPr marL="542925" indent="-180975" algn="just"/>
            <a:r>
              <a:rPr lang="id-ID" sz="1200" dirty="0">
                <a:latin typeface="Myriad Pro" pitchFamily="34" charset="0"/>
              </a:rPr>
              <a:t>2. Jumlah dari selisih nilai tukar yang diakui dalam laba rugi.</a:t>
            </a:r>
          </a:p>
          <a:p>
            <a:pPr marL="542925" indent="-180975" algn="just"/>
            <a:r>
              <a:rPr lang="id-ID" sz="1200" dirty="0">
                <a:latin typeface="Myriad Pro" pitchFamily="34" charset="0"/>
              </a:rPr>
              <a:t>3. Ketika mata uang pelaporan berbeda dari mata uang fungsional, fakta tersebut harus dinyatakan, bersama dengan pengungkapan mata uang fungsional dan alasan untuk menggunakan suatu mata uang pelaporan yang berbeda.</a:t>
            </a:r>
          </a:p>
          <a:p>
            <a:pPr marL="542925" indent="-180975" algn="just"/>
            <a:r>
              <a:rPr lang="id-ID" sz="1200" dirty="0">
                <a:latin typeface="Myriad Pro" pitchFamily="34" charset="0"/>
              </a:rPr>
              <a:t>4. Ketika entitas menyajikan laporan keuangan atau informasi keuangan lainnya di dalam suatu mata uang yang berbeda baik dari mata uang fungsionalnya maupun dari mata uang pelaporannya, entitas harus: </a:t>
            </a:r>
          </a:p>
          <a:p>
            <a:pPr marL="714375" indent="-171450" algn="just"/>
            <a:r>
              <a:rPr lang="id-ID" sz="1200" dirty="0">
                <a:latin typeface="Myriad Pro" pitchFamily="34" charset="0"/>
              </a:rPr>
              <a:t>a. mengidentifikasikan secara jelas informasi sebagai informasi tambahan untuk membedakannya dari informasi yang tunduk dengan PSAK; </a:t>
            </a:r>
          </a:p>
          <a:p>
            <a:pPr marL="714375" indent="-171450"/>
            <a:r>
              <a:rPr lang="id-ID" sz="1200" dirty="0">
                <a:latin typeface="Myriad Pro" pitchFamily="34" charset="0"/>
              </a:rPr>
              <a:t>b. mengungkapkan mata uang di mana informasi tambahan tersebut disajikan; dan </a:t>
            </a:r>
          </a:p>
          <a:p>
            <a:pPr marL="714375" indent="-171450" algn="just"/>
            <a:r>
              <a:rPr lang="id-ID" sz="1200" dirty="0">
                <a:latin typeface="Myriad Pro" pitchFamily="34" charset="0"/>
              </a:rPr>
              <a:t>c.</a:t>
            </a:r>
            <a:r>
              <a:rPr lang="en-US" sz="1200" dirty="0">
                <a:latin typeface="Myriad Pro" pitchFamily="34" charset="0"/>
              </a:rPr>
              <a:t> </a:t>
            </a:r>
            <a:r>
              <a:rPr lang="id-ID" sz="1200" dirty="0">
                <a:latin typeface="Myriad Pro" pitchFamily="34" charset="0"/>
              </a:rPr>
              <a:t>mengungkapkan mata uang fungsional entitas dan metode pen</a:t>
            </a:r>
            <a:r>
              <a:rPr lang="en-US" sz="1200" dirty="0" err="1">
                <a:latin typeface="Myriad Pro" pitchFamily="34" charset="0"/>
              </a:rPr>
              <a:t>gukuran</a:t>
            </a:r>
            <a:r>
              <a:rPr lang="en-US" sz="1200" dirty="0">
                <a:latin typeface="Myriad Pro" pitchFamily="34" charset="0"/>
              </a:rPr>
              <a:t> </a:t>
            </a:r>
            <a:r>
              <a:rPr lang="en-US" sz="1200" dirty="0" err="1">
                <a:latin typeface="Myriad Pro" pitchFamily="34" charset="0"/>
              </a:rPr>
              <a:t>kembali</a:t>
            </a:r>
            <a:r>
              <a:rPr lang="id-ID" sz="1200" dirty="0">
                <a:latin typeface="Myriad Pro" pitchFamily="34" charset="0"/>
              </a:rPr>
              <a:t> yang digunakan untuk menentukan informasi tambahan.</a:t>
            </a:r>
          </a:p>
        </p:txBody>
      </p:sp>
      <p:pic>
        <p:nvPicPr>
          <p:cNvPr id="6" name="Picture 5">
            <a:extLst>
              <a:ext uri="{FF2B5EF4-FFF2-40B4-BE49-F238E27FC236}">
                <a16:creationId xmlns:a16="http://schemas.microsoft.com/office/drawing/2014/main" id="{390225A7-AC39-4438-9BC6-2179DD9CA31A}"/>
              </a:ext>
            </a:extLst>
          </p:cNvPr>
          <p:cNvPicPr>
            <a:picLocks noChangeAspect="1"/>
          </p:cNvPicPr>
          <p:nvPr/>
        </p:nvPicPr>
        <p:blipFill>
          <a:blip r:embed="rId2"/>
          <a:stretch>
            <a:fillRect/>
          </a:stretch>
        </p:blipFill>
        <p:spPr>
          <a:xfrm>
            <a:off x="1657350" y="2345209"/>
            <a:ext cx="5886450" cy="1007591"/>
          </a:xfrm>
          <a:prstGeom prst="rect">
            <a:avLst/>
          </a:prstGeom>
        </p:spPr>
      </p:pic>
    </p:spTree>
    <p:extLst>
      <p:ext uri="{BB962C8B-B14F-4D97-AF65-F5344CB8AC3E}">
        <p14:creationId xmlns:p14="http://schemas.microsoft.com/office/powerpoint/2010/main" val="1121781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700" b="1" dirty="0"/>
              <a:t>ISU-ISU LAIN SEPUTAR PENJABARAN LAPORAN KEUANGAN</a:t>
            </a:r>
            <a:endParaRPr lang="id-ID" sz="2700" b="1" dirty="0"/>
          </a:p>
        </p:txBody>
      </p:sp>
      <p:sp>
        <p:nvSpPr>
          <p:cNvPr id="3" name="Content Placeholder 2"/>
          <p:cNvSpPr>
            <a:spLocks noGrp="1"/>
          </p:cNvSpPr>
          <p:nvPr>
            <p:ph sz="quarter" idx="1"/>
          </p:nvPr>
        </p:nvSpPr>
        <p:spPr/>
        <p:txBody>
          <a:bodyPr>
            <a:normAutofit fontScale="92500" lnSpcReduction="10000"/>
          </a:bodyPr>
          <a:lstStyle/>
          <a:p>
            <a:pPr>
              <a:buFont typeface="Wingdings" pitchFamily="2" charset="2"/>
              <a:buChar char="q"/>
            </a:pPr>
            <a:r>
              <a:rPr lang="id-ID" sz="1900" b="1" dirty="0"/>
              <a:t>Perubahan Mata Uang Fungsional</a:t>
            </a:r>
          </a:p>
          <a:p>
            <a:pPr marL="361950" indent="0" algn="just">
              <a:buNone/>
            </a:pPr>
            <a:r>
              <a:rPr lang="id-ID" sz="1400" dirty="0"/>
              <a:t>Mata uang fungsional dari suatu perusahaan mencerminkan transaksi-transaksi, kejadian-kejadian, dan kondisi-kondisi yang mendasari yang relevan terhadap perusahaan. Salah satu faktor yang memengaruhinya adalah perubahan dalam bidang bisnis perusahaan yang semula pendapatannya lebih banyak dipengaruhi oleh mata uang rupiah kemudian berubah menjadi mata uang dolar AS. Perubahan mata uang fungsional dapat berdampak terhadap pencatatan transaksi dalam mata uang asing. Jika mata uang fungsional semula adalah rupiah, maka transaksi dalam dolar AS perlu dijabarkan ke pencatatan dalam rupiah. Namun, jika mata uang fungsional dan pelaporan kemudian berubah menjadi dolar AS, maka transaksi dalam dolar AS bukan lagi transaksi dalam mata uang asing karena sudah dalam mata uang fungsionalnya.</a:t>
            </a:r>
          </a:p>
          <a:p>
            <a:pPr marL="361950" indent="0" algn="just">
              <a:buNone/>
            </a:pPr>
            <a:r>
              <a:rPr lang="id-ID" sz="1400" dirty="0"/>
              <a:t>Perubahan mata uang fungsional dapat berdampak terhadap penjabaran laporan keuangan dalam mata uang asing. Jika mata uang fungsional entitas induk adalah rupiah, maka laporan keuangan entitas anak dalam dolar AS perlu dijabarkan ke dalam rupiah untuk kepentingan konsolidasi. Namun, jika mata uang fungsional dan penyajian entitas induk kemudian berubah menjadi dolar AS, maka laporan keuangan entitas anak dalam dolar AS tidak perlu lagi dijabarkan karena sudah dalam mata uang fungsional entitas induknya.</a:t>
            </a:r>
          </a:p>
          <a:p>
            <a:pPr marL="361950" indent="0" algn="just">
              <a:buNone/>
            </a:pPr>
            <a:r>
              <a:rPr lang="id-ID" sz="1400" dirty="0"/>
              <a:t>Perubahan mata uang fungsional juga dapat berdampak terhadap metode penjabaran laporan keuangan dalam mata uang asing. Jika mata uang fungsional dan penyajian entitas induk adalah rupiah, maka laporan keuangan entitas anak dalam dolar AS perlu dijabarkan ke dalam rupiah untuk kepentingan konsolidasi dengan metode translasi. Namun, jika mata uang fungsional entitas anak kemudian berubah menjadi rupiah sedangkan mata uang pelaporan tetap dalam dolar AS, maka laporan keuangan entitas anak dalam dolar AS dijabarkan dengan metode pengukuran kembali untuk dikonsolidasikan dengan entitas induk.</a:t>
            </a:r>
          </a:p>
        </p:txBody>
      </p:sp>
    </p:spTree>
    <p:extLst>
      <p:ext uri="{BB962C8B-B14F-4D97-AF65-F5344CB8AC3E}">
        <p14:creationId xmlns:p14="http://schemas.microsoft.com/office/powerpoint/2010/main" val="3022829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lnSpcReduction="10000"/>
          </a:bodyPr>
          <a:lstStyle/>
          <a:p>
            <a:pPr marL="361950" indent="0" algn="just">
              <a:buNone/>
            </a:pPr>
            <a:r>
              <a:rPr lang="id-ID" sz="1400" dirty="0"/>
              <a:t>PSAK 10 mengatur perlakuan akuntansi jika terjadi peruabahan dalam mata uang fungsional. Ketika terjadi perubahan dalam mata uang fungsional suatu perusahaan, harus diterapkan prosedur penjabaran untuk mata uang fungsional yang baru secara prospektif sejak tanggal perubahan terjadi. Perusahaan harus menjabarkan semua pos-pos ke dalam mata uang fungsional yang baru menggunakan nilai tukar pada tanggal perubahan itu. Hasil dari jumlah yang dijabarkan untuk pos nonmoneter dianggap sebagai biaya historis perusahaan. Selisih nilai tukar yang timbul dari penjabaran kegiatan usaha luar negeri, yang sudah diakui sebelumnya di dalam pen</a:t>
            </a:r>
            <a:r>
              <a:rPr lang="en-US" sz="1400" dirty="0" err="1"/>
              <a:t>ghasil</a:t>
            </a:r>
            <a:r>
              <a:rPr lang="id-ID" sz="1400" dirty="0"/>
              <a:t>an komprehensif lain tidak dikelompokkan ulang dari ekuitas ke dalam laporan laba rugi sampai pelepasan kegiatan usaha tersebut.</a:t>
            </a:r>
          </a:p>
          <a:p>
            <a:pPr marL="361950" indent="0" algn="just">
              <a:buNone/>
            </a:pPr>
            <a:endParaRPr lang="id-ID" sz="600" dirty="0"/>
          </a:p>
          <a:p>
            <a:pPr>
              <a:buFont typeface="Wingdings" pitchFamily="2" charset="2"/>
              <a:buChar char="q"/>
            </a:pPr>
            <a:r>
              <a:rPr lang="id-ID" sz="1900" b="1" dirty="0"/>
              <a:t>Transaksi Antar-Entitas</a:t>
            </a:r>
          </a:p>
          <a:p>
            <a:pPr marL="361950" indent="0" algn="just">
              <a:buNone/>
            </a:pPr>
            <a:r>
              <a:rPr lang="id-ID" sz="1400" dirty="0"/>
              <a:t>Setelah dilakukan panjabaran, prosedur konsolidasi yang dilakukan mengikuti prosedur konsolidasi normal, seperti eliminasi saldo antarkelompok dan transaksi antarkelompok dari suatu entitas anak. Namun, suatu aset atau liabilitas moneter antar kelompok, baik jangka pendek atau jangka panjang, tidak dapat dieliminasi terhadap liabilitas atau aset antar kelompok tanpa menunjukkan hasil fluktuasi mata uang dalam laporan keuangan konsolidasian. Hal ini karena pos moneter menggambarkan suatu komitmen untuk mengonversi satu mata uang ke dalam mata uang lainnya dan mengakibatkan perusahaan memiliki risiko atas keuntungan atau kerugian melalui fluktuasi mata uang. Oleh karena itu, dalam laporan keuangan konsolidasian selisih nilai tukar ini diakui dalam laba atau rugi atau pen</a:t>
            </a:r>
            <a:r>
              <a:rPr lang="en-US" sz="1400" dirty="0" err="1"/>
              <a:t>ghasil</a:t>
            </a:r>
            <a:r>
              <a:rPr lang="id-ID" sz="1400" dirty="0"/>
              <a:t>an komprehensif lain.</a:t>
            </a:r>
          </a:p>
        </p:txBody>
      </p:sp>
    </p:spTree>
    <p:extLst>
      <p:ext uri="{BB962C8B-B14F-4D97-AF65-F5344CB8AC3E}">
        <p14:creationId xmlns:p14="http://schemas.microsoft.com/office/powerpoint/2010/main" val="301735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400050" indent="-171450" algn="just">
              <a:buNone/>
            </a:pPr>
            <a:r>
              <a:rPr lang="en-US" sz="1400" dirty="0"/>
              <a:t>1. </a:t>
            </a:r>
            <a:r>
              <a:rPr lang="en-US" sz="1400" dirty="0" err="1"/>
              <a:t>Entitas</a:t>
            </a:r>
            <a:r>
              <a:rPr lang="en-US" sz="1400" dirty="0"/>
              <a:t> </a:t>
            </a:r>
            <a:r>
              <a:rPr lang="en-US" sz="1400" dirty="0" err="1"/>
              <a:t>tunggal</a:t>
            </a:r>
            <a:r>
              <a:rPr lang="en-US" sz="1400" dirty="0"/>
              <a:t> yang </a:t>
            </a:r>
            <a:r>
              <a:rPr lang="en-US" sz="1400" dirty="0" err="1"/>
              <a:t>mencatat</a:t>
            </a:r>
            <a:r>
              <a:rPr lang="en-US" sz="1400" dirty="0"/>
              <a:t> </a:t>
            </a:r>
            <a:r>
              <a:rPr lang="en-US" sz="1400" dirty="0" err="1"/>
              <a:t>transaksinya</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a:t>
            </a:r>
            <a:r>
              <a:rPr lang="en-US" sz="1400" dirty="0" err="1"/>
              <a:t>fungsional</a:t>
            </a:r>
            <a:r>
              <a:rPr lang="en-US" sz="1400" dirty="0"/>
              <a:t> </a:t>
            </a:r>
            <a:r>
              <a:rPr lang="en-US" sz="1400" dirty="0" err="1"/>
              <a:t>dan</a:t>
            </a:r>
            <a:r>
              <a:rPr lang="en-US" sz="1400" dirty="0"/>
              <a:t> </a:t>
            </a:r>
            <a:r>
              <a:rPr lang="en-US" sz="1400" dirty="0" err="1"/>
              <a:t>menyajikan</a:t>
            </a:r>
            <a:r>
              <a:rPr lang="en-US" sz="1400" dirty="0"/>
              <a:t> </a:t>
            </a:r>
            <a:r>
              <a:rPr lang="en-US" sz="1400" dirty="0" err="1"/>
              <a:t>laporan</a:t>
            </a:r>
            <a:r>
              <a:rPr lang="en-US" sz="1400" dirty="0"/>
              <a:t> </a:t>
            </a:r>
            <a:r>
              <a:rPr lang="en-US" sz="1400" dirty="0" err="1"/>
              <a:t>keuangan</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a:t>
            </a:r>
            <a:r>
              <a:rPr lang="en-US" sz="1400" dirty="0" err="1"/>
              <a:t>asing</a:t>
            </a:r>
            <a:r>
              <a:rPr lang="en-US" sz="1400" dirty="0"/>
              <a:t>. </a:t>
            </a:r>
          </a:p>
          <a:p>
            <a:pPr marL="400050" indent="-171450" algn="just">
              <a:buNone/>
            </a:pPr>
            <a:r>
              <a:rPr lang="en-US" sz="1400" dirty="0"/>
              <a:t>2. </a:t>
            </a:r>
            <a:r>
              <a:rPr lang="en-US" sz="1400" dirty="0" err="1"/>
              <a:t>Entitas</a:t>
            </a:r>
            <a:r>
              <a:rPr lang="en-US" sz="1400" dirty="0"/>
              <a:t> </a:t>
            </a:r>
            <a:r>
              <a:rPr lang="en-US" sz="1400" dirty="0" err="1"/>
              <a:t>anak</a:t>
            </a:r>
            <a:r>
              <a:rPr lang="en-US" sz="1400" dirty="0"/>
              <a:t>/</a:t>
            </a:r>
            <a:r>
              <a:rPr lang="en-US" sz="1400" dirty="0" err="1"/>
              <a:t>asosiasi</a:t>
            </a:r>
            <a:r>
              <a:rPr lang="en-US" sz="1400" dirty="0"/>
              <a:t>/</a:t>
            </a:r>
            <a:r>
              <a:rPr lang="en-US" sz="1400" dirty="0" err="1"/>
              <a:t>cabang</a:t>
            </a:r>
            <a:r>
              <a:rPr lang="en-US" sz="1400" dirty="0"/>
              <a:t> yang </a:t>
            </a:r>
            <a:r>
              <a:rPr lang="en-US" sz="1400" dirty="0" err="1"/>
              <a:t>mencatat</a:t>
            </a:r>
            <a:r>
              <a:rPr lang="en-US" sz="1400" dirty="0"/>
              <a:t> </a:t>
            </a:r>
            <a:r>
              <a:rPr lang="en-US" sz="1400" dirty="0" err="1"/>
              <a:t>transaksi</a:t>
            </a:r>
            <a:r>
              <a:rPr lang="en-US" sz="1400" dirty="0"/>
              <a:t> </a:t>
            </a:r>
            <a:r>
              <a:rPr lang="en-US" sz="1400" dirty="0" err="1"/>
              <a:t>dan</a:t>
            </a:r>
            <a:r>
              <a:rPr lang="en-US" sz="1400" dirty="0"/>
              <a:t> </a:t>
            </a:r>
            <a:r>
              <a:rPr lang="en-US" sz="1400" dirty="0" err="1"/>
              <a:t>menyajikan</a:t>
            </a:r>
            <a:r>
              <a:rPr lang="en-US" sz="1400" dirty="0"/>
              <a:t> </a:t>
            </a:r>
            <a:r>
              <a:rPr lang="en-US" sz="1400" dirty="0" err="1"/>
              <a:t>laporan</a:t>
            </a:r>
            <a:r>
              <a:rPr lang="en-US" sz="1400" dirty="0"/>
              <a:t> </a:t>
            </a:r>
            <a:r>
              <a:rPr lang="en-US" sz="1400" dirty="0" err="1"/>
              <a:t>keuangan</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a:t>
            </a:r>
            <a:r>
              <a:rPr lang="en-US" sz="1400" dirty="0" err="1"/>
              <a:t>fungsional</a:t>
            </a:r>
            <a:r>
              <a:rPr lang="en-US" sz="1400" dirty="0"/>
              <a:t> </a:t>
            </a:r>
            <a:r>
              <a:rPr lang="en-US" sz="1400" dirty="0" err="1"/>
              <a:t>namun</a:t>
            </a:r>
            <a:r>
              <a:rPr lang="en-US" sz="1400" dirty="0"/>
              <a:t> </a:t>
            </a:r>
            <a:r>
              <a:rPr lang="en-US" sz="1400" dirty="0" err="1"/>
              <a:t>entitas</a:t>
            </a:r>
            <a:r>
              <a:rPr lang="en-US" sz="1400" dirty="0"/>
              <a:t> </a:t>
            </a:r>
            <a:r>
              <a:rPr lang="en-US" sz="1400" dirty="0" err="1"/>
              <a:t>induk</a:t>
            </a:r>
            <a:r>
              <a:rPr lang="en-US" sz="1400" dirty="0"/>
              <a:t>/investor/</a:t>
            </a:r>
            <a:r>
              <a:rPr lang="en-US" sz="1400" dirty="0" err="1"/>
              <a:t>pusat</a:t>
            </a:r>
            <a:r>
              <a:rPr lang="en-US" sz="1400" dirty="0"/>
              <a:t> </a:t>
            </a:r>
            <a:r>
              <a:rPr lang="en-US" sz="1400" dirty="0" err="1"/>
              <a:t>memiliki</a:t>
            </a:r>
            <a:r>
              <a:rPr lang="en-US" sz="1400" dirty="0"/>
              <a:t> </a:t>
            </a:r>
            <a:r>
              <a:rPr lang="en-US" sz="1400" dirty="0" err="1"/>
              <a:t>mata</a:t>
            </a:r>
            <a:r>
              <a:rPr lang="en-US" sz="1400" dirty="0"/>
              <a:t> </a:t>
            </a:r>
            <a:r>
              <a:rPr lang="en-US" sz="1400" dirty="0" err="1"/>
              <a:t>uang</a:t>
            </a:r>
            <a:r>
              <a:rPr lang="en-US" sz="1400" dirty="0"/>
              <a:t> </a:t>
            </a:r>
            <a:r>
              <a:rPr lang="en-US" sz="1400" dirty="0" err="1"/>
              <a:t>penyajian</a:t>
            </a:r>
            <a:r>
              <a:rPr lang="en-US" sz="1400" dirty="0"/>
              <a:t> yang </a:t>
            </a:r>
            <a:r>
              <a:rPr lang="en-US" sz="1400" dirty="0" err="1"/>
              <a:t>berbeda</a:t>
            </a:r>
            <a:r>
              <a:rPr lang="en-US" sz="1400" dirty="0"/>
              <a:t> (</a:t>
            </a:r>
            <a:r>
              <a:rPr lang="en-US" sz="1400" dirty="0" err="1"/>
              <a:t>mata</a:t>
            </a:r>
            <a:r>
              <a:rPr lang="en-US" sz="1400" dirty="0"/>
              <a:t> </a:t>
            </a:r>
            <a:r>
              <a:rPr lang="en-US" sz="1400" dirty="0" err="1"/>
              <a:t>uang</a:t>
            </a:r>
            <a:r>
              <a:rPr lang="en-US" sz="1400" dirty="0"/>
              <a:t> </a:t>
            </a:r>
            <a:r>
              <a:rPr lang="en-US" sz="1400" dirty="0" err="1"/>
              <a:t>asing</a:t>
            </a:r>
            <a:r>
              <a:rPr lang="en-US" sz="1400" dirty="0"/>
              <a:t>). </a:t>
            </a:r>
          </a:p>
          <a:p>
            <a:pPr marL="223838" indent="-204788" algn="just">
              <a:buNone/>
            </a:pPr>
            <a:endParaRPr lang="en-US" sz="800" dirty="0"/>
          </a:p>
          <a:p>
            <a:pPr marL="223838" indent="-204788" algn="just"/>
            <a:r>
              <a:rPr lang="en-US" sz="1400" b="1" dirty="0" err="1"/>
              <a:t>Metode</a:t>
            </a:r>
            <a:r>
              <a:rPr lang="en-US" sz="1400" b="1" dirty="0"/>
              <a:t> </a:t>
            </a:r>
            <a:r>
              <a:rPr lang="en-US" sz="1400" b="1" dirty="0" err="1"/>
              <a:t>Pengukuran</a:t>
            </a:r>
            <a:r>
              <a:rPr lang="en-US" sz="1400" b="1" dirty="0"/>
              <a:t> </a:t>
            </a:r>
            <a:r>
              <a:rPr lang="en-US" sz="1400" b="1" dirty="0" err="1"/>
              <a:t>Kembali</a:t>
            </a:r>
            <a:r>
              <a:rPr lang="en-US" sz="1400" b="1" dirty="0"/>
              <a:t> </a:t>
            </a:r>
          </a:p>
          <a:p>
            <a:pPr marL="228600" indent="-114300" algn="just">
              <a:buNone/>
            </a:pPr>
            <a:r>
              <a:rPr lang="en-US" sz="1400" dirty="0"/>
              <a:t>	</a:t>
            </a:r>
            <a:r>
              <a:rPr lang="en-US" sz="1400" dirty="0" err="1"/>
              <a:t>Metode</a:t>
            </a:r>
            <a:r>
              <a:rPr lang="en-US" sz="1400" dirty="0"/>
              <a:t> </a:t>
            </a:r>
            <a:r>
              <a:rPr lang="en-US" sz="1400" dirty="0" err="1"/>
              <a:t>pengukuran</a:t>
            </a:r>
            <a:r>
              <a:rPr lang="en-US" sz="1400" dirty="0"/>
              <a:t> </a:t>
            </a:r>
            <a:r>
              <a:rPr lang="en-US" sz="1400" dirty="0" err="1"/>
              <a:t>kembali</a:t>
            </a:r>
            <a:r>
              <a:rPr lang="en-US" sz="1400" dirty="0"/>
              <a:t> (</a:t>
            </a:r>
            <a:r>
              <a:rPr lang="en-US" sz="1400" i="1" dirty="0" err="1"/>
              <a:t>remeasurement</a:t>
            </a:r>
            <a:r>
              <a:rPr lang="en-US" sz="1400" i="1" dirty="0"/>
              <a:t>) </a:t>
            </a:r>
            <a:r>
              <a:rPr lang="en-US" sz="1400" dirty="0" err="1"/>
              <a:t>digunakan</a:t>
            </a:r>
            <a:r>
              <a:rPr lang="en-US" sz="1400" dirty="0"/>
              <a:t> </a:t>
            </a:r>
            <a:r>
              <a:rPr lang="en-US" sz="1400" dirty="0" err="1"/>
              <a:t>jika</a:t>
            </a:r>
            <a:r>
              <a:rPr lang="en-US" sz="1400" dirty="0"/>
              <a:t> </a:t>
            </a:r>
            <a:r>
              <a:rPr lang="en-US" sz="1400" dirty="0" err="1"/>
              <a:t>penjabaran</a:t>
            </a:r>
            <a:r>
              <a:rPr lang="en-US" sz="1400" dirty="0"/>
              <a:t> </a:t>
            </a:r>
            <a:r>
              <a:rPr lang="en-US" sz="1400" dirty="0" err="1"/>
              <a:t>laporan</a:t>
            </a:r>
            <a:r>
              <a:rPr lang="en-US" sz="1400" dirty="0"/>
              <a:t> </a:t>
            </a:r>
            <a:r>
              <a:rPr lang="en-US" sz="1400" dirty="0" err="1"/>
              <a:t>keuangan</a:t>
            </a:r>
            <a:r>
              <a:rPr lang="en-US" sz="1400" dirty="0"/>
              <a:t> </a:t>
            </a:r>
            <a:r>
              <a:rPr lang="en-US" sz="1400" dirty="0" err="1"/>
              <a:t>dilakukan</a:t>
            </a:r>
            <a:r>
              <a:rPr lang="en-US" sz="1400" dirty="0"/>
              <a:t> </a:t>
            </a:r>
            <a:r>
              <a:rPr lang="en-US" sz="1400" dirty="0" err="1"/>
              <a:t>dari</a:t>
            </a:r>
            <a:r>
              <a:rPr lang="en-US" sz="1400" dirty="0"/>
              <a:t> </a:t>
            </a:r>
            <a:r>
              <a:rPr lang="en-US" sz="1400" dirty="0" err="1"/>
              <a:t>mata</a:t>
            </a:r>
            <a:r>
              <a:rPr lang="en-US" sz="1400" dirty="0"/>
              <a:t> </a:t>
            </a:r>
            <a:r>
              <a:rPr lang="en-US" sz="1400" dirty="0" err="1"/>
              <a:t>uang</a:t>
            </a:r>
            <a:r>
              <a:rPr lang="en-US" sz="1400" dirty="0"/>
              <a:t> </a:t>
            </a:r>
            <a:r>
              <a:rPr lang="en-US" sz="1400" dirty="0" err="1"/>
              <a:t>asing</a:t>
            </a:r>
            <a:r>
              <a:rPr lang="en-US" sz="1400" dirty="0"/>
              <a:t> </a:t>
            </a:r>
            <a:r>
              <a:rPr lang="en-US" sz="1400" dirty="0" err="1"/>
              <a:t>ke</a:t>
            </a:r>
            <a:r>
              <a:rPr lang="en-US" sz="1400" dirty="0"/>
              <a:t> </a:t>
            </a:r>
            <a:r>
              <a:rPr lang="en-US" sz="1400" dirty="0" err="1"/>
              <a:t>mata</a:t>
            </a:r>
            <a:r>
              <a:rPr lang="en-US" sz="1400" dirty="0"/>
              <a:t> </a:t>
            </a:r>
            <a:r>
              <a:rPr lang="en-US" sz="1400" dirty="0" err="1"/>
              <a:t>uang</a:t>
            </a:r>
            <a:r>
              <a:rPr lang="en-US" sz="1400" dirty="0"/>
              <a:t> </a:t>
            </a:r>
            <a:r>
              <a:rPr lang="en-US" sz="1400" dirty="0" err="1"/>
              <a:t>fungsionalnya</a:t>
            </a:r>
            <a:r>
              <a:rPr lang="en-US" sz="1400" dirty="0"/>
              <a:t>. </a:t>
            </a:r>
            <a:r>
              <a:rPr lang="en-US" sz="1400" dirty="0" err="1"/>
              <a:t>Metode</a:t>
            </a:r>
            <a:r>
              <a:rPr lang="en-US" sz="1400" dirty="0"/>
              <a:t> </a:t>
            </a:r>
            <a:r>
              <a:rPr lang="en-US" sz="1400" dirty="0" err="1"/>
              <a:t>ini</a:t>
            </a:r>
            <a:r>
              <a:rPr lang="en-US" sz="1400" dirty="0"/>
              <a:t> </a:t>
            </a:r>
            <a:r>
              <a:rPr lang="en-US" sz="1400" dirty="0" err="1"/>
              <a:t>diterapkan</a:t>
            </a:r>
            <a:r>
              <a:rPr lang="en-US" sz="1400" dirty="0"/>
              <a:t> </a:t>
            </a:r>
            <a:r>
              <a:rPr lang="en-US" sz="1400" dirty="0" err="1"/>
              <a:t>dalam</a:t>
            </a:r>
            <a:r>
              <a:rPr lang="en-US" sz="1400" dirty="0"/>
              <a:t> </a:t>
            </a:r>
            <a:r>
              <a:rPr lang="en-US" sz="1400" dirty="0" err="1"/>
              <a:t>kondisi</a:t>
            </a:r>
            <a:r>
              <a:rPr lang="en-US" sz="1400" dirty="0"/>
              <a:t> </a:t>
            </a:r>
            <a:r>
              <a:rPr lang="en-US" sz="1400" dirty="0" err="1"/>
              <a:t>sebagai</a:t>
            </a:r>
            <a:r>
              <a:rPr lang="en-US" sz="1400" dirty="0"/>
              <a:t> </a:t>
            </a:r>
            <a:r>
              <a:rPr lang="en-US" sz="1400" dirty="0" err="1"/>
              <a:t>berikut</a:t>
            </a:r>
            <a:r>
              <a:rPr lang="en-US" sz="1400" dirty="0"/>
              <a:t>. </a:t>
            </a:r>
          </a:p>
          <a:p>
            <a:pPr marL="457200" indent="-228600" algn="just">
              <a:buNone/>
            </a:pPr>
            <a:r>
              <a:rPr lang="en-US" sz="1400" dirty="0"/>
              <a:t>1.	</a:t>
            </a:r>
            <a:r>
              <a:rPr lang="en-US" sz="1400" dirty="0" err="1"/>
              <a:t>Entitas</a:t>
            </a:r>
            <a:r>
              <a:rPr lang="en-US" sz="1400" dirty="0"/>
              <a:t> </a:t>
            </a:r>
            <a:r>
              <a:rPr lang="en-US" sz="1400" dirty="0" err="1"/>
              <a:t>tunggal</a:t>
            </a:r>
            <a:r>
              <a:rPr lang="en-US" sz="1400" dirty="0"/>
              <a:t> yang </a:t>
            </a:r>
            <a:r>
              <a:rPr lang="en-US" sz="1400" dirty="0" err="1"/>
              <a:t>mencatat</a:t>
            </a:r>
            <a:r>
              <a:rPr lang="en-US" sz="1400" dirty="0"/>
              <a:t> </a:t>
            </a:r>
            <a:r>
              <a:rPr lang="en-US" sz="1400" dirty="0" err="1"/>
              <a:t>transaksinya</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a:t>
            </a:r>
            <a:r>
              <a:rPr lang="en-US" sz="1400" dirty="0" err="1"/>
              <a:t>asing</a:t>
            </a:r>
            <a:r>
              <a:rPr lang="en-US" sz="1400" dirty="0"/>
              <a:t> </a:t>
            </a:r>
            <a:r>
              <a:rPr lang="en-US" sz="1400" dirty="0" err="1"/>
              <a:t>dan</a:t>
            </a:r>
            <a:r>
              <a:rPr lang="en-US" sz="1400" dirty="0"/>
              <a:t> </a:t>
            </a:r>
            <a:r>
              <a:rPr lang="en-US" sz="1400" dirty="0" err="1"/>
              <a:t>menyajikan</a:t>
            </a:r>
            <a:r>
              <a:rPr lang="en-US" sz="1400" dirty="0"/>
              <a:t> </a:t>
            </a:r>
            <a:r>
              <a:rPr lang="en-US" sz="1400" dirty="0" err="1"/>
              <a:t>laporan</a:t>
            </a:r>
            <a:r>
              <a:rPr lang="en-US" sz="1400" dirty="0"/>
              <a:t> </a:t>
            </a:r>
            <a:r>
              <a:rPr lang="en-US" sz="1400" dirty="0" err="1"/>
              <a:t>keuangan</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a:t>
            </a:r>
            <a:r>
              <a:rPr lang="en-US" sz="1400" dirty="0" err="1"/>
              <a:t>fungsional</a:t>
            </a:r>
            <a:r>
              <a:rPr lang="en-US" sz="1400" dirty="0"/>
              <a:t>. </a:t>
            </a:r>
          </a:p>
          <a:p>
            <a:pPr marL="447675" indent="-209550" algn="just">
              <a:buAutoNum type="arabicPeriod" startAt="2"/>
            </a:pPr>
            <a:r>
              <a:rPr lang="en-US" sz="1400" dirty="0" err="1"/>
              <a:t>Entitas</a:t>
            </a:r>
            <a:r>
              <a:rPr lang="en-US" sz="1400" dirty="0"/>
              <a:t> </a:t>
            </a:r>
            <a:r>
              <a:rPr lang="en-US" sz="1400" dirty="0" err="1"/>
              <a:t>anak</a:t>
            </a:r>
            <a:r>
              <a:rPr lang="en-US" sz="1400" dirty="0"/>
              <a:t>/</a:t>
            </a:r>
            <a:r>
              <a:rPr lang="en-US" sz="1400" dirty="0" err="1"/>
              <a:t>asosiasi</a:t>
            </a:r>
            <a:r>
              <a:rPr lang="en-US" sz="1400" dirty="0"/>
              <a:t>/</a:t>
            </a:r>
            <a:r>
              <a:rPr lang="en-US" sz="1400" dirty="0" err="1"/>
              <a:t>cabang</a:t>
            </a:r>
            <a:r>
              <a:rPr lang="en-US" sz="1400" dirty="0"/>
              <a:t> yang </a:t>
            </a:r>
            <a:r>
              <a:rPr lang="en-US" sz="1400" dirty="0" err="1"/>
              <a:t>beroperasi</a:t>
            </a:r>
            <a:r>
              <a:rPr lang="en-US" sz="1400" dirty="0"/>
              <a:t> </a:t>
            </a:r>
            <a:r>
              <a:rPr lang="en-US" sz="1400" dirty="0" err="1"/>
              <a:t>di</a:t>
            </a:r>
            <a:r>
              <a:rPr lang="en-US" sz="1400" dirty="0"/>
              <a:t> </a:t>
            </a:r>
            <a:r>
              <a:rPr lang="en-US" sz="1400" dirty="0" err="1"/>
              <a:t>luar</a:t>
            </a:r>
            <a:r>
              <a:rPr lang="en-US" sz="1400" dirty="0"/>
              <a:t> </a:t>
            </a:r>
            <a:r>
              <a:rPr lang="en-US" sz="1400" dirty="0" err="1"/>
              <a:t>negeri</a:t>
            </a:r>
            <a:r>
              <a:rPr lang="en-US" sz="1400" dirty="0"/>
              <a:t> </a:t>
            </a:r>
            <a:r>
              <a:rPr lang="en-US" sz="1400" dirty="0" err="1"/>
              <a:t>dan</a:t>
            </a:r>
            <a:r>
              <a:rPr lang="en-US" sz="1400" dirty="0"/>
              <a:t> </a:t>
            </a:r>
            <a:r>
              <a:rPr lang="en-US" sz="1400" dirty="0" err="1"/>
              <a:t>mencatat</a:t>
            </a:r>
            <a:r>
              <a:rPr lang="en-US" sz="1400" dirty="0"/>
              <a:t> </a:t>
            </a:r>
            <a:r>
              <a:rPr lang="en-US" sz="1400" dirty="0" err="1"/>
              <a:t>transaksi</a:t>
            </a:r>
            <a:r>
              <a:rPr lang="en-US" sz="1400" dirty="0"/>
              <a:t> </a:t>
            </a:r>
            <a:r>
              <a:rPr lang="en-US" sz="1400" dirty="0" err="1"/>
              <a:t>dan</a:t>
            </a:r>
            <a:r>
              <a:rPr lang="en-US" sz="1400" dirty="0"/>
              <a:t> </a:t>
            </a:r>
            <a:r>
              <a:rPr lang="en-US" sz="1400" dirty="0" err="1"/>
              <a:t>menyajikan</a:t>
            </a:r>
            <a:r>
              <a:rPr lang="en-US" sz="1400" dirty="0"/>
              <a:t> </a:t>
            </a:r>
            <a:r>
              <a:rPr lang="en-US" sz="1400" dirty="0" err="1"/>
              <a:t>laporan</a:t>
            </a:r>
            <a:r>
              <a:rPr lang="en-US" sz="1400" dirty="0"/>
              <a:t> </a:t>
            </a:r>
            <a:r>
              <a:rPr lang="en-US" sz="1400" dirty="0" err="1"/>
              <a:t>keuangan</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a:t>
            </a:r>
            <a:r>
              <a:rPr lang="en-US" sz="1400" dirty="0" err="1"/>
              <a:t>lokal</a:t>
            </a:r>
            <a:r>
              <a:rPr lang="en-US" sz="1400" dirty="0"/>
              <a:t> </a:t>
            </a:r>
            <a:r>
              <a:rPr lang="en-US" sz="1400" dirty="0" err="1"/>
              <a:t>tempat</a:t>
            </a:r>
            <a:r>
              <a:rPr lang="en-US" sz="1400" dirty="0"/>
              <a:t> </a:t>
            </a:r>
            <a:r>
              <a:rPr lang="en-US" sz="1400" dirty="0" err="1"/>
              <a:t>beroperasi</a:t>
            </a:r>
            <a:r>
              <a:rPr lang="en-US" sz="1400" dirty="0"/>
              <a:t> </a:t>
            </a:r>
            <a:r>
              <a:rPr lang="en-US" sz="1400" dirty="0" err="1"/>
              <a:t>namun</a:t>
            </a:r>
            <a:r>
              <a:rPr lang="en-US" sz="1400" dirty="0"/>
              <a:t> </a:t>
            </a:r>
            <a:r>
              <a:rPr lang="en-US" sz="1400" dirty="0" err="1"/>
              <a:t>mata</a:t>
            </a:r>
            <a:r>
              <a:rPr lang="en-US" sz="1400" dirty="0"/>
              <a:t> </a:t>
            </a:r>
            <a:r>
              <a:rPr lang="en-US" sz="1400" dirty="0" err="1"/>
              <a:t>uang</a:t>
            </a:r>
            <a:r>
              <a:rPr lang="en-US" sz="1400" dirty="0"/>
              <a:t> </a:t>
            </a:r>
            <a:r>
              <a:rPr lang="en-US" sz="1400" dirty="0" err="1"/>
              <a:t>fungsionalnya</a:t>
            </a:r>
            <a:r>
              <a:rPr lang="en-US" sz="1400" dirty="0"/>
              <a:t> </a:t>
            </a:r>
            <a:r>
              <a:rPr lang="en-US" sz="1400" dirty="0" err="1"/>
              <a:t>sebenarnya</a:t>
            </a:r>
            <a:r>
              <a:rPr lang="en-US" sz="1400" dirty="0"/>
              <a:t> </a:t>
            </a:r>
            <a:r>
              <a:rPr lang="en-US" sz="1400" dirty="0" err="1"/>
              <a:t>sama</a:t>
            </a:r>
            <a:r>
              <a:rPr lang="en-US" sz="1400" dirty="0"/>
              <a:t> </a:t>
            </a:r>
            <a:r>
              <a:rPr lang="en-US" sz="1400" dirty="0" err="1"/>
              <a:t>dengan</a:t>
            </a:r>
            <a:r>
              <a:rPr lang="en-US" sz="1400" dirty="0"/>
              <a:t> </a:t>
            </a:r>
            <a:r>
              <a:rPr lang="en-US" sz="1400" dirty="0" err="1"/>
              <a:t>entitas</a:t>
            </a:r>
            <a:r>
              <a:rPr lang="en-US" sz="1400" dirty="0"/>
              <a:t> </a:t>
            </a:r>
            <a:r>
              <a:rPr lang="en-US" sz="1400" dirty="0" err="1"/>
              <a:t>induk</a:t>
            </a:r>
            <a:r>
              <a:rPr lang="en-US" sz="1400" dirty="0"/>
              <a:t>/investor/</a:t>
            </a:r>
            <a:r>
              <a:rPr lang="en-US" sz="1400" dirty="0" err="1"/>
              <a:t>pusat</a:t>
            </a:r>
            <a:r>
              <a:rPr lang="en-US" sz="1400" dirty="0"/>
              <a:t>. </a:t>
            </a:r>
          </a:p>
          <a:p>
            <a:pPr marL="228600" indent="0" algn="just">
              <a:buNone/>
            </a:pPr>
            <a:r>
              <a:rPr lang="en-US" sz="1400" dirty="0" err="1"/>
              <a:t>Metode</a:t>
            </a:r>
            <a:r>
              <a:rPr lang="en-US" sz="1400" dirty="0"/>
              <a:t> </a:t>
            </a:r>
            <a:r>
              <a:rPr lang="en-US" sz="1400" dirty="0" err="1"/>
              <a:t>translasi</a:t>
            </a:r>
            <a:r>
              <a:rPr lang="en-US" sz="1400" dirty="0"/>
              <a:t> </a:t>
            </a:r>
            <a:r>
              <a:rPr lang="en-US" sz="1400" dirty="0" err="1"/>
              <a:t>digunakan</a:t>
            </a:r>
            <a:r>
              <a:rPr lang="en-US" sz="1400" dirty="0"/>
              <a:t> </a:t>
            </a:r>
            <a:r>
              <a:rPr lang="en-US" sz="1400" dirty="0" err="1"/>
              <a:t>jika</a:t>
            </a:r>
            <a:r>
              <a:rPr lang="en-US" sz="1400" dirty="0"/>
              <a:t> </a:t>
            </a:r>
            <a:r>
              <a:rPr lang="en-US" sz="1400" dirty="0" err="1"/>
              <a:t>penjabaran</a:t>
            </a:r>
            <a:r>
              <a:rPr lang="en-US" sz="1400" dirty="0"/>
              <a:t> </a:t>
            </a:r>
            <a:r>
              <a:rPr lang="en-US" sz="1400" dirty="0" err="1"/>
              <a:t>dilakukan</a:t>
            </a:r>
            <a:r>
              <a:rPr lang="en-US" sz="1400" dirty="0"/>
              <a:t> </a:t>
            </a:r>
            <a:r>
              <a:rPr lang="en-US" sz="1400" dirty="0" err="1"/>
              <a:t>dari</a:t>
            </a:r>
            <a:r>
              <a:rPr lang="en-US" sz="1400" dirty="0"/>
              <a:t> </a:t>
            </a:r>
            <a:r>
              <a:rPr lang="en-US" sz="1400" dirty="0" err="1"/>
              <a:t>mata</a:t>
            </a:r>
            <a:r>
              <a:rPr lang="en-US" sz="1400" dirty="0"/>
              <a:t> </a:t>
            </a:r>
            <a:r>
              <a:rPr lang="en-US" sz="1400" dirty="0" err="1"/>
              <a:t>uang</a:t>
            </a:r>
            <a:r>
              <a:rPr lang="en-US" sz="1400" dirty="0"/>
              <a:t> </a:t>
            </a:r>
            <a:r>
              <a:rPr lang="en-US" sz="1400" dirty="0" err="1"/>
              <a:t>fungsional</a:t>
            </a:r>
            <a:r>
              <a:rPr lang="en-US" sz="1400" dirty="0"/>
              <a:t> </a:t>
            </a:r>
            <a:r>
              <a:rPr lang="en-US" sz="1400" dirty="0" err="1"/>
              <a:t>ke</a:t>
            </a:r>
            <a:r>
              <a:rPr lang="en-US" sz="1400" dirty="0"/>
              <a:t> </a:t>
            </a:r>
            <a:r>
              <a:rPr lang="en-US" sz="1400" dirty="0" err="1"/>
              <a:t>mata</a:t>
            </a:r>
            <a:r>
              <a:rPr lang="en-US" sz="1400" dirty="0"/>
              <a:t> </a:t>
            </a:r>
            <a:r>
              <a:rPr lang="en-US" sz="1400" dirty="0" err="1"/>
              <a:t>uang</a:t>
            </a:r>
            <a:r>
              <a:rPr lang="en-US" sz="1400" dirty="0"/>
              <a:t> </a:t>
            </a:r>
            <a:r>
              <a:rPr lang="en-US" sz="1400" dirty="0" err="1"/>
              <a:t>asing</a:t>
            </a:r>
            <a:r>
              <a:rPr lang="en-US" sz="1400" dirty="0"/>
              <a:t>, </a:t>
            </a:r>
            <a:r>
              <a:rPr lang="en-US" sz="1400" dirty="0" err="1"/>
              <a:t>sedangkan</a:t>
            </a:r>
            <a:r>
              <a:rPr lang="en-US" sz="1400" dirty="0"/>
              <a:t> </a:t>
            </a:r>
            <a:r>
              <a:rPr lang="en-US" sz="1400" dirty="0" err="1"/>
              <a:t>metode</a:t>
            </a:r>
            <a:r>
              <a:rPr lang="en-US" sz="1400" dirty="0"/>
              <a:t> </a:t>
            </a:r>
            <a:r>
              <a:rPr lang="en-US" sz="1400" dirty="0" err="1"/>
              <a:t>pengukuran</a:t>
            </a:r>
            <a:r>
              <a:rPr lang="en-US" sz="1400" dirty="0"/>
              <a:t> </a:t>
            </a:r>
            <a:r>
              <a:rPr lang="en-US" sz="1400" dirty="0" err="1"/>
              <a:t>kembali</a:t>
            </a:r>
            <a:r>
              <a:rPr lang="en-US" sz="1400" dirty="0"/>
              <a:t> </a:t>
            </a:r>
            <a:r>
              <a:rPr lang="en-US" sz="1400" dirty="0" err="1"/>
              <a:t>digunakan</a:t>
            </a:r>
            <a:r>
              <a:rPr lang="en-US" sz="1400" dirty="0"/>
              <a:t> </a:t>
            </a:r>
            <a:r>
              <a:rPr lang="en-US" sz="1400" dirty="0" err="1"/>
              <a:t>jika</a:t>
            </a:r>
            <a:r>
              <a:rPr lang="en-US" sz="1400" dirty="0"/>
              <a:t> </a:t>
            </a:r>
            <a:r>
              <a:rPr lang="en-US" sz="1400" dirty="0" err="1"/>
              <a:t>penjabaran</a:t>
            </a:r>
            <a:r>
              <a:rPr lang="en-US" sz="1400" dirty="0"/>
              <a:t> </a:t>
            </a:r>
            <a:r>
              <a:rPr lang="en-US" sz="1400" dirty="0" err="1"/>
              <a:t>dilakukan</a:t>
            </a:r>
            <a:r>
              <a:rPr lang="en-US" sz="1400" dirty="0"/>
              <a:t> </a:t>
            </a:r>
            <a:r>
              <a:rPr lang="en-US" sz="1400" dirty="0" err="1"/>
              <a:t>dari</a:t>
            </a:r>
            <a:r>
              <a:rPr lang="en-US" sz="1400" dirty="0"/>
              <a:t> </a:t>
            </a:r>
            <a:r>
              <a:rPr lang="en-US" sz="1400" dirty="0" err="1"/>
              <a:t>mata</a:t>
            </a:r>
            <a:r>
              <a:rPr lang="en-US" sz="1400" dirty="0"/>
              <a:t> </a:t>
            </a:r>
            <a:r>
              <a:rPr lang="en-US" sz="1400" dirty="0" err="1"/>
              <a:t>uang</a:t>
            </a:r>
            <a:r>
              <a:rPr lang="en-US" sz="1400" dirty="0"/>
              <a:t> </a:t>
            </a:r>
            <a:r>
              <a:rPr lang="en-US" sz="1400" dirty="0" err="1"/>
              <a:t>asing</a:t>
            </a:r>
            <a:r>
              <a:rPr lang="en-US" sz="1400" dirty="0"/>
              <a:t> </a:t>
            </a:r>
            <a:r>
              <a:rPr lang="en-US" sz="1400" dirty="0" err="1"/>
              <a:t>ke</a:t>
            </a:r>
            <a:r>
              <a:rPr lang="en-US" sz="1400" dirty="0"/>
              <a:t> </a:t>
            </a:r>
            <a:r>
              <a:rPr lang="en-US" sz="1400" dirty="0" err="1"/>
              <a:t>mata</a:t>
            </a:r>
            <a:r>
              <a:rPr lang="en-US" sz="1400" dirty="0"/>
              <a:t> </a:t>
            </a:r>
            <a:r>
              <a:rPr lang="en-US" sz="1400" dirty="0" err="1"/>
              <a:t>uang</a:t>
            </a:r>
            <a:r>
              <a:rPr lang="en-US" sz="1400" dirty="0"/>
              <a:t> </a:t>
            </a:r>
            <a:r>
              <a:rPr lang="en-US" sz="1400" dirty="0" err="1"/>
              <a:t>fungsional</a:t>
            </a:r>
            <a:r>
              <a:rPr lang="en-US" sz="1400" dirty="0"/>
              <a:t>. </a:t>
            </a:r>
            <a:r>
              <a:rPr lang="en-US" sz="1400" dirty="0" err="1"/>
              <a:t>Perbedaandari</a:t>
            </a:r>
            <a:r>
              <a:rPr lang="en-US" sz="1400" dirty="0"/>
              <a:t> </a:t>
            </a:r>
            <a:r>
              <a:rPr lang="en-US" sz="1400" dirty="0" err="1"/>
              <a:t>kedua</a:t>
            </a:r>
            <a:r>
              <a:rPr lang="en-US" sz="1400" dirty="0"/>
              <a:t> </a:t>
            </a:r>
            <a:r>
              <a:rPr lang="en-US" sz="1400" dirty="0" err="1"/>
              <a:t>metode</a:t>
            </a:r>
            <a:r>
              <a:rPr lang="en-US" sz="1400" dirty="0"/>
              <a:t> </a:t>
            </a:r>
            <a:r>
              <a:rPr lang="en-US" sz="1400" dirty="0" err="1"/>
              <a:t>dapat</a:t>
            </a:r>
            <a:r>
              <a:rPr lang="en-US" sz="1400" dirty="0"/>
              <a:t> </a:t>
            </a:r>
            <a:r>
              <a:rPr lang="en-US" sz="1400" dirty="0" err="1"/>
              <a:t>dilihat</a:t>
            </a:r>
            <a:r>
              <a:rPr lang="en-US" sz="1400" dirty="0"/>
              <a:t> </a:t>
            </a:r>
            <a:r>
              <a:rPr lang="en-US" sz="1400" dirty="0" err="1"/>
              <a:t>pada</a:t>
            </a:r>
            <a:r>
              <a:rPr lang="en-US" sz="1400" dirty="0"/>
              <a:t> </a:t>
            </a:r>
            <a:r>
              <a:rPr lang="en-US" sz="1400" dirty="0" err="1"/>
              <a:t>Bagan</a:t>
            </a:r>
            <a:r>
              <a:rPr lang="en-US" sz="1400" dirty="0"/>
              <a:t> 10.1.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1900238" y="1676400"/>
            <a:ext cx="5343525" cy="39433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METODE TRANSLASI</a:t>
            </a:r>
          </a:p>
        </p:txBody>
      </p:sp>
      <p:sp>
        <p:nvSpPr>
          <p:cNvPr id="3" name="Content Placeholder 2"/>
          <p:cNvSpPr>
            <a:spLocks noGrp="1"/>
          </p:cNvSpPr>
          <p:nvPr>
            <p:ph sz="quarter" idx="1"/>
          </p:nvPr>
        </p:nvSpPr>
        <p:spPr>
          <a:xfrm>
            <a:off x="609600" y="1676400"/>
            <a:ext cx="8153400" cy="4648200"/>
          </a:xfrm>
        </p:spPr>
        <p:txBody>
          <a:bodyPr>
            <a:normAutofit fontScale="92500" lnSpcReduction="20000"/>
          </a:bodyPr>
          <a:lstStyle/>
          <a:p>
            <a:pPr>
              <a:buFont typeface="Wingdings" pitchFamily="2" charset="2"/>
              <a:buChar char="q"/>
            </a:pPr>
            <a:r>
              <a:rPr lang="en-US" sz="1900" b="1" dirty="0" err="1"/>
              <a:t>Perlakuan</a:t>
            </a:r>
            <a:r>
              <a:rPr lang="en-US" sz="1900" b="1" dirty="0"/>
              <a:t> </a:t>
            </a:r>
            <a:r>
              <a:rPr lang="en-US" sz="1900" b="1" dirty="0" err="1"/>
              <a:t>Akuntansi</a:t>
            </a:r>
            <a:endParaRPr lang="en-US" sz="1900" b="1" dirty="0"/>
          </a:p>
          <a:p>
            <a:pPr algn="just">
              <a:buNone/>
            </a:pPr>
            <a:r>
              <a:rPr lang="en-US" sz="1400" dirty="0"/>
              <a:t>	</a:t>
            </a:r>
            <a:r>
              <a:rPr lang="en-US" sz="1500" dirty="0" err="1"/>
              <a:t>Ketika</a:t>
            </a:r>
            <a:r>
              <a:rPr lang="en-US" sz="1500" dirty="0"/>
              <a:t> </a:t>
            </a:r>
            <a:r>
              <a:rPr lang="en-US" sz="1500" dirty="0" err="1"/>
              <a:t>dijabarkan</a:t>
            </a:r>
            <a:r>
              <a:rPr lang="en-US" sz="1500" dirty="0"/>
              <a:t> </a:t>
            </a:r>
            <a:r>
              <a:rPr lang="en-US" sz="1500" dirty="0" err="1"/>
              <a:t>dari</a:t>
            </a:r>
            <a:r>
              <a:rPr lang="en-US" sz="1500" dirty="0"/>
              <a:t> </a:t>
            </a:r>
            <a:r>
              <a:rPr lang="en-US" sz="1500" dirty="0" err="1"/>
              <a:t>mata</a:t>
            </a:r>
            <a:r>
              <a:rPr lang="en-US" sz="1500" dirty="0"/>
              <a:t> </a:t>
            </a:r>
            <a:r>
              <a:rPr lang="en-US" sz="1500" dirty="0" err="1"/>
              <a:t>uang</a:t>
            </a:r>
            <a:r>
              <a:rPr lang="en-US" sz="1500" dirty="0"/>
              <a:t> </a:t>
            </a:r>
            <a:r>
              <a:rPr lang="en-US" sz="1500" dirty="0" err="1"/>
              <a:t>fungsional</a:t>
            </a:r>
            <a:r>
              <a:rPr lang="en-US" sz="1500" dirty="0"/>
              <a:t> </a:t>
            </a:r>
            <a:r>
              <a:rPr lang="en-US" sz="1500" dirty="0" err="1"/>
              <a:t>ke</a:t>
            </a:r>
            <a:r>
              <a:rPr lang="en-US" sz="1500" dirty="0"/>
              <a:t> </a:t>
            </a:r>
            <a:r>
              <a:rPr lang="en-US" sz="1500" dirty="0" err="1"/>
              <a:t>mata</a:t>
            </a:r>
            <a:r>
              <a:rPr lang="en-US" sz="1500" dirty="0"/>
              <a:t> </a:t>
            </a:r>
            <a:r>
              <a:rPr lang="en-US" sz="1500" dirty="0" err="1"/>
              <a:t>uang</a:t>
            </a:r>
            <a:r>
              <a:rPr lang="en-US" sz="1500" dirty="0"/>
              <a:t> </a:t>
            </a:r>
            <a:r>
              <a:rPr lang="en-US" sz="1500" dirty="0" err="1"/>
              <a:t>asing</a:t>
            </a:r>
            <a:r>
              <a:rPr lang="en-US" sz="1500" dirty="0"/>
              <a:t>, </a:t>
            </a:r>
            <a:r>
              <a:rPr lang="en-US" sz="1500" dirty="0" err="1"/>
              <a:t>kurs</a:t>
            </a:r>
            <a:r>
              <a:rPr lang="en-US" sz="1500" dirty="0"/>
              <a:t> yang </a:t>
            </a:r>
            <a:r>
              <a:rPr lang="en-US" sz="1500" dirty="0" err="1"/>
              <a:t>digunakan</a:t>
            </a:r>
            <a:r>
              <a:rPr lang="en-US" sz="1500" dirty="0"/>
              <a:t> </a:t>
            </a:r>
            <a:r>
              <a:rPr lang="en-US" sz="1500" dirty="0" err="1"/>
              <a:t>tidak</a:t>
            </a:r>
            <a:r>
              <a:rPr lang="en-US" sz="1500" dirty="0"/>
              <a:t> </a:t>
            </a:r>
            <a:r>
              <a:rPr lang="en-US" sz="1500" dirty="0" err="1"/>
              <a:t>sama</a:t>
            </a:r>
            <a:r>
              <a:rPr lang="en-US" sz="1500" dirty="0"/>
              <a:t> </a:t>
            </a:r>
            <a:r>
              <a:rPr lang="en-US" sz="1500" dirty="0" err="1"/>
              <a:t>untuk</a:t>
            </a:r>
            <a:r>
              <a:rPr lang="en-US" sz="1500" dirty="0"/>
              <a:t> </a:t>
            </a:r>
            <a:r>
              <a:rPr lang="en-US" sz="1500" dirty="0" err="1"/>
              <a:t>masing-masing</a:t>
            </a:r>
            <a:r>
              <a:rPr lang="en-US" sz="1500" dirty="0"/>
              <a:t> pos </a:t>
            </a:r>
            <a:r>
              <a:rPr lang="en-US" sz="1500" dirty="0" err="1"/>
              <a:t>sehingga</a:t>
            </a:r>
            <a:r>
              <a:rPr lang="en-US" sz="1500" dirty="0"/>
              <a:t> </a:t>
            </a:r>
            <a:r>
              <a:rPr lang="en-US" sz="1500" dirty="0" err="1"/>
              <a:t>menimbulkan</a:t>
            </a:r>
            <a:r>
              <a:rPr lang="en-US" sz="1500" dirty="0"/>
              <a:t> </a:t>
            </a:r>
            <a:r>
              <a:rPr lang="en-US" sz="1500" dirty="0" err="1"/>
              <a:t>selisih</a:t>
            </a:r>
            <a:r>
              <a:rPr lang="en-US" sz="1500" dirty="0"/>
              <a:t> </a:t>
            </a:r>
            <a:r>
              <a:rPr lang="en-US" sz="1500" dirty="0" err="1"/>
              <a:t>atas</a:t>
            </a:r>
            <a:r>
              <a:rPr lang="en-US" sz="1500" dirty="0"/>
              <a:t> </a:t>
            </a:r>
            <a:r>
              <a:rPr lang="en-US" sz="1500" dirty="0" err="1"/>
              <a:t>laporan</a:t>
            </a:r>
            <a:r>
              <a:rPr lang="en-US" sz="1500" dirty="0"/>
              <a:t> </a:t>
            </a:r>
            <a:r>
              <a:rPr lang="en-US" sz="1500" dirty="0" err="1"/>
              <a:t>keuangan</a:t>
            </a:r>
            <a:r>
              <a:rPr lang="en-US" sz="1500" dirty="0"/>
              <a:t> </a:t>
            </a:r>
            <a:r>
              <a:rPr lang="en-US" sz="1500" dirty="0" err="1"/>
              <a:t>hasil</a:t>
            </a:r>
            <a:r>
              <a:rPr lang="en-US" sz="1500" dirty="0"/>
              <a:t> </a:t>
            </a:r>
            <a:r>
              <a:rPr lang="en-US" sz="1500" dirty="0" err="1"/>
              <a:t>translasi</a:t>
            </a:r>
            <a:r>
              <a:rPr lang="en-US" sz="1500" dirty="0"/>
              <a:t>. </a:t>
            </a:r>
            <a:r>
              <a:rPr lang="en-US" sz="1500" dirty="0" err="1"/>
              <a:t>Selisih</a:t>
            </a:r>
            <a:r>
              <a:rPr lang="en-US" sz="1500" dirty="0"/>
              <a:t> </a:t>
            </a:r>
            <a:r>
              <a:rPr lang="en-US" sz="1500" dirty="0" err="1"/>
              <a:t>ini</a:t>
            </a:r>
            <a:r>
              <a:rPr lang="en-US" sz="1500" dirty="0"/>
              <a:t> </a:t>
            </a:r>
            <a:r>
              <a:rPr lang="en-US" sz="1500" dirty="0" err="1"/>
              <a:t>diakui</a:t>
            </a:r>
            <a:r>
              <a:rPr lang="en-US" sz="1500" dirty="0"/>
              <a:t> </a:t>
            </a:r>
            <a:r>
              <a:rPr lang="en-US" sz="1500" dirty="0" err="1"/>
              <a:t>sebagai</a:t>
            </a:r>
            <a:r>
              <a:rPr lang="en-US" sz="1500" dirty="0"/>
              <a:t> </a:t>
            </a:r>
            <a:r>
              <a:rPr lang="en-US" sz="1500" dirty="0" err="1"/>
              <a:t>penghasilan</a:t>
            </a:r>
            <a:r>
              <a:rPr lang="en-US" sz="1500" dirty="0"/>
              <a:t> </a:t>
            </a:r>
            <a:r>
              <a:rPr lang="en-US" sz="1500" dirty="0" err="1"/>
              <a:t>komprehensif</a:t>
            </a:r>
            <a:r>
              <a:rPr lang="en-US" sz="1500" dirty="0"/>
              <a:t> lain </a:t>
            </a:r>
            <a:r>
              <a:rPr lang="en-US" sz="1500" dirty="0" err="1"/>
              <a:t>dalam</a:t>
            </a:r>
            <a:r>
              <a:rPr lang="en-US" sz="1500" dirty="0"/>
              <a:t> </a:t>
            </a:r>
            <a:r>
              <a:rPr lang="en-US" sz="1500" dirty="0" err="1"/>
              <a:t>laporan</a:t>
            </a:r>
            <a:r>
              <a:rPr lang="en-US" sz="1500" dirty="0"/>
              <a:t> </a:t>
            </a:r>
            <a:r>
              <a:rPr lang="en-US" sz="1500" dirty="0" err="1"/>
              <a:t>keuangan</a:t>
            </a:r>
            <a:r>
              <a:rPr lang="en-US" sz="1500" dirty="0"/>
              <a:t> </a:t>
            </a:r>
            <a:r>
              <a:rPr lang="en-US" sz="1500" dirty="0" err="1"/>
              <a:t>hasil</a:t>
            </a:r>
            <a:r>
              <a:rPr lang="en-US" sz="1500" dirty="0"/>
              <a:t> </a:t>
            </a:r>
            <a:r>
              <a:rPr lang="en-US" sz="1500" dirty="0" err="1"/>
              <a:t>penjabaran</a:t>
            </a:r>
            <a:r>
              <a:rPr lang="en-US" sz="1500" dirty="0"/>
              <a:t>. </a:t>
            </a:r>
          </a:p>
          <a:p>
            <a:pPr algn="just">
              <a:buNone/>
            </a:pPr>
            <a:r>
              <a:rPr lang="en-US" sz="1500" dirty="0"/>
              <a:t>	</a:t>
            </a:r>
            <a:r>
              <a:rPr lang="en-US" sz="1500" dirty="0" err="1"/>
              <a:t>Sesuai</a:t>
            </a:r>
            <a:r>
              <a:rPr lang="en-US" sz="1500" dirty="0"/>
              <a:t> </a:t>
            </a:r>
            <a:r>
              <a:rPr lang="en-US" sz="1500" dirty="0" err="1"/>
              <a:t>dengan</a:t>
            </a:r>
            <a:r>
              <a:rPr lang="en-US" sz="1500" dirty="0"/>
              <a:t> PSAK 15 </a:t>
            </a:r>
            <a:r>
              <a:rPr lang="en-US" sz="1500" i="1" dirty="0" err="1"/>
              <a:t>Investasi</a:t>
            </a:r>
            <a:r>
              <a:rPr lang="en-US" sz="1500" i="1" dirty="0"/>
              <a:t> pada </a:t>
            </a:r>
            <a:r>
              <a:rPr lang="en-US" sz="1500" i="1" dirty="0" err="1"/>
              <a:t>Entitas</a:t>
            </a:r>
            <a:r>
              <a:rPr lang="en-US" sz="1500" i="1" dirty="0"/>
              <a:t> </a:t>
            </a:r>
            <a:r>
              <a:rPr lang="en-US" sz="1500" i="1" dirty="0" err="1"/>
              <a:t>Asosiasi</a:t>
            </a:r>
            <a:r>
              <a:rPr lang="en-US" sz="1500" i="1" dirty="0"/>
              <a:t> dan Ventura Bersama, </a:t>
            </a:r>
            <a:r>
              <a:rPr lang="en-US" sz="1500" dirty="0" err="1"/>
              <a:t>jika</a:t>
            </a:r>
            <a:r>
              <a:rPr lang="en-US" sz="1500" dirty="0"/>
              <a:t> </a:t>
            </a:r>
            <a:r>
              <a:rPr lang="en-US" sz="1500" dirty="0" err="1"/>
              <a:t>entitas</a:t>
            </a:r>
            <a:r>
              <a:rPr lang="en-US" sz="1500" dirty="0"/>
              <a:t> </a:t>
            </a:r>
            <a:r>
              <a:rPr lang="en-US" sz="1500" dirty="0" err="1"/>
              <a:t>induk</a:t>
            </a:r>
            <a:r>
              <a:rPr lang="en-US" sz="1500" dirty="0"/>
              <a:t> </a:t>
            </a:r>
            <a:r>
              <a:rPr lang="en-US" sz="1500" dirty="0" err="1"/>
              <a:t>atau</a:t>
            </a:r>
            <a:r>
              <a:rPr lang="en-US" sz="1500" dirty="0"/>
              <a:t> investor </a:t>
            </a:r>
            <a:r>
              <a:rPr lang="en-US" sz="1500" dirty="0" err="1"/>
              <a:t>menggunakan</a:t>
            </a:r>
            <a:r>
              <a:rPr lang="en-US" sz="1500" dirty="0"/>
              <a:t> </a:t>
            </a:r>
            <a:r>
              <a:rPr lang="en-US" sz="1500" dirty="0" err="1"/>
              <a:t>metode</a:t>
            </a:r>
            <a:r>
              <a:rPr lang="en-US" sz="1500" dirty="0"/>
              <a:t> </a:t>
            </a:r>
            <a:r>
              <a:rPr lang="en-US" sz="1500" dirty="0" err="1"/>
              <a:t>ekuitas</a:t>
            </a:r>
            <a:r>
              <a:rPr lang="en-US" sz="1500" dirty="0"/>
              <a:t> </a:t>
            </a:r>
            <a:r>
              <a:rPr lang="en-US" sz="1500" dirty="0" err="1"/>
              <a:t>atas</a:t>
            </a:r>
            <a:r>
              <a:rPr lang="en-US" sz="1500" dirty="0"/>
              <a:t> </a:t>
            </a:r>
            <a:r>
              <a:rPr lang="en-US" sz="1500" dirty="0" err="1"/>
              <a:t>investasinya</a:t>
            </a:r>
            <a:r>
              <a:rPr lang="en-US" sz="1500" dirty="0"/>
              <a:t> pada </a:t>
            </a:r>
            <a:r>
              <a:rPr lang="en-US" sz="1500" dirty="0" err="1"/>
              <a:t>entitas</a:t>
            </a:r>
            <a:r>
              <a:rPr lang="en-US" sz="1500" dirty="0"/>
              <a:t> </a:t>
            </a:r>
            <a:r>
              <a:rPr lang="en-US" sz="1500" dirty="0" err="1"/>
              <a:t>anak</a:t>
            </a:r>
            <a:r>
              <a:rPr lang="en-US" sz="1500" dirty="0"/>
              <a:t> </a:t>
            </a:r>
            <a:r>
              <a:rPr lang="en-US" sz="1500" dirty="0" err="1"/>
              <a:t>atau</a:t>
            </a:r>
            <a:r>
              <a:rPr lang="en-US" sz="1500" dirty="0"/>
              <a:t> </a:t>
            </a:r>
            <a:r>
              <a:rPr lang="en-US" sz="1500" dirty="0" err="1"/>
              <a:t>entitas</a:t>
            </a:r>
            <a:r>
              <a:rPr lang="en-US" sz="1500" dirty="0"/>
              <a:t> </a:t>
            </a:r>
            <a:r>
              <a:rPr lang="en-US" sz="1500" dirty="0" err="1"/>
              <a:t>asosiasi</a:t>
            </a:r>
            <a:r>
              <a:rPr lang="en-US" sz="1500" dirty="0"/>
              <a:t> yang </a:t>
            </a:r>
            <a:r>
              <a:rPr lang="en-US" sz="1500" dirty="0" err="1"/>
              <a:t>dijabarkan</a:t>
            </a:r>
            <a:r>
              <a:rPr lang="en-US" sz="1500" dirty="0"/>
              <a:t> </a:t>
            </a:r>
            <a:r>
              <a:rPr lang="en-US" sz="1500" dirty="0" err="1"/>
              <a:t>laporan</a:t>
            </a:r>
            <a:r>
              <a:rPr lang="en-US" sz="1500" dirty="0"/>
              <a:t> </a:t>
            </a:r>
            <a:r>
              <a:rPr lang="en-US" sz="1500" dirty="0" err="1"/>
              <a:t>keuangannya</a:t>
            </a:r>
            <a:r>
              <a:rPr lang="en-US" sz="1500" dirty="0"/>
              <a:t>, </a:t>
            </a:r>
            <a:r>
              <a:rPr lang="en-US" sz="1500" dirty="0" err="1"/>
              <a:t>maka</a:t>
            </a:r>
            <a:r>
              <a:rPr lang="en-US" sz="1500" dirty="0"/>
              <a:t> </a:t>
            </a:r>
            <a:r>
              <a:rPr lang="en-US" sz="1500" dirty="0" err="1"/>
              <a:t>penghasilan</a:t>
            </a:r>
            <a:r>
              <a:rPr lang="en-US" sz="1500" dirty="0"/>
              <a:t> </a:t>
            </a:r>
            <a:r>
              <a:rPr lang="en-US" sz="1500" dirty="0" err="1"/>
              <a:t>komprehensif</a:t>
            </a:r>
            <a:r>
              <a:rPr lang="en-US" sz="1500" dirty="0"/>
              <a:t> lain </a:t>
            </a:r>
            <a:r>
              <a:rPr lang="en-US" sz="1500" dirty="0" err="1"/>
              <a:t>tersebut</a:t>
            </a:r>
            <a:r>
              <a:rPr lang="en-US" sz="1500" dirty="0"/>
              <a:t> juga </a:t>
            </a:r>
            <a:r>
              <a:rPr lang="en-US" sz="1500" dirty="0" err="1"/>
              <a:t>diakui</a:t>
            </a:r>
            <a:r>
              <a:rPr lang="en-US" sz="1500" dirty="0"/>
              <a:t> </a:t>
            </a:r>
            <a:r>
              <a:rPr lang="en-US" sz="1500" dirty="0" err="1"/>
              <a:t>sebesar</a:t>
            </a:r>
            <a:r>
              <a:rPr lang="en-US" sz="1500" dirty="0"/>
              <a:t> </a:t>
            </a:r>
            <a:r>
              <a:rPr lang="en-US" sz="1500" dirty="0" err="1"/>
              <a:t>proporsi</a:t>
            </a:r>
            <a:r>
              <a:rPr lang="en-US" sz="1500" dirty="0"/>
              <a:t> </a:t>
            </a:r>
            <a:r>
              <a:rPr lang="en-US" sz="1500" dirty="0" err="1"/>
              <a:t>kepemilikan</a:t>
            </a:r>
            <a:r>
              <a:rPr lang="en-US" sz="1500" dirty="0"/>
              <a:t> </a:t>
            </a:r>
            <a:r>
              <a:rPr lang="en-US" sz="1500" dirty="0" err="1"/>
              <a:t>sebagai</a:t>
            </a:r>
            <a:r>
              <a:rPr lang="en-US" sz="1500" dirty="0"/>
              <a:t> </a:t>
            </a:r>
            <a:r>
              <a:rPr lang="en-US" sz="1500" dirty="0" err="1"/>
              <a:t>penghasilan</a:t>
            </a:r>
            <a:r>
              <a:rPr lang="en-US" sz="1500" dirty="0"/>
              <a:t> </a:t>
            </a:r>
            <a:r>
              <a:rPr lang="en-US" sz="1500" dirty="0" err="1"/>
              <a:t>komprehensif</a:t>
            </a:r>
            <a:r>
              <a:rPr lang="en-US" sz="1500" dirty="0"/>
              <a:t> lain oleh </a:t>
            </a:r>
            <a:r>
              <a:rPr lang="en-US" sz="1500" dirty="0" err="1"/>
              <a:t>entitas</a:t>
            </a:r>
            <a:r>
              <a:rPr lang="en-US" sz="1500" dirty="0"/>
              <a:t> </a:t>
            </a:r>
            <a:r>
              <a:rPr lang="en-US" sz="1500" dirty="0" err="1"/>
              <a:t>induk</a:t>
            </a:r>
            <a:r>
              <a:rPr lang="en-US" sz="1500" dirty="0"/>
              <a:t> </a:t>
            </a:r>
            <a:r>
              <a:rPr lang="en-US" sz="1500" dirty="0" err="1"/>
              <a:t>atau</a:t>
            </a:r>
            <a:r>
              <a:rPr lang="en-US" sz="1500" dirty="0"/>
              <a:t> investor. </a:t>
            </a:r>
            <a:r>
              <a:rPr lang="en-US" sz="1500" dirty="0" err="1"/>
              <a:t>Jika</a:t>
            </a:r>
            <a:r>
              <a:rPr lang="en-US" sz="1500" dirty="0"/>
              <a:t> </a:t>
            </a:r>
            <a:r>
              <a:rPr lang="en-US" sz="1500" dirty="0" err="1"/>
              <a:t>laporan</a:t>
            </a:r>
            <a:r>
              <a:rPr lang="en-US" sz="1500" dirty="0"/>
              <a:t> </a:t>
            </a:r>
            <a:r>
              <a:rPr lang="en-US" sz="1500" dirty="0" err="1"/>
              <a:t>keuangan</a:t>
            </a:r>
            <a:r>
              <a:rPr lang="en-US" sz="1500" dirty="0"/>
              <a:t> yang </a:t>
            </a:r>
            <a:r>
              <a:rPr lang="en-US" sz="1500" dirty="0" err="1"/>
              <a:t>dijabarkan</a:t>
            </a:r>
            <a:r>
              <a:rPr lang="en-US" sz="1500" dirty="0"/>
              <a:t> </a:t>
            </a:r>
            <a:r>
              <a:rPr lang="en-US" sz="1500" dirty="0" err="1"/>
              <a:t>dikonsolidasikan</a:t>
            </a:r>
            <a:r>
              <a:rPr lang="en-US" sz="1500" dirty="0"/>
              <a:t> </a:t>
            </a:r>
            <a:r>
              <a:rPr lang="en-US" sz="1500" dirty="0" err="1"/>
              <a:t>dengan</a:t>
            </a:r>
            <a:r>
              <a:rPr lang="en-US" sz="1500" dirty="0"/>
              <a:t> </a:t>
            </a:r>
            <a:r>
              <a:rPr lang="en-US" sz="1500" dirty="0" err="1"/>
              <a:t>laporan</a:t>
            </a:r>
            <a:r>
              <a:rPr lang="en-US" sz="1500" dirty="0"/>
              <a:t> </a:t>
            </a:r>
            <a:r>
              <a:rPr lang="en-US" sz="1500" dirty="0" err="1"/>
              <a:t>keuangan</a:t>
            </a:r>
            <a:r>
              <a:rPr lang="en-US" sz="1500" dirty="0"/>
              <a:t> </a:t>
            </a:r>
            <a:r>
              <a:rPr lang="en-US" sz="1500" dirty="0" err="1"/>
              <a:t>entitas</a:t>
            </a:r>
            <a:r>
              <a:rPr lang="en-US" sz="1500" dirty="0"/>
              <a:t> </a:t>
            </a:r>
            <a:r>
              <a:rPr lang="en-US" sz="1500" dirty="0" err="1"/>
              <a:t>induk</a:t>
            </a:r>
            <a:r>
              <a:rPr lang="en-US" sz="1500" dirty="0"/>
              <a:t>, </a:t>
            </a:r>
            <a:r>
              <a:rPr lang="en-US" sz="1500" dirty="0" err="1"/>
              <a:t>maka</a:t>
            </a:r>
            <a:r>
              <a:rPr lang="en-US" sz="1500" dirty="0"/>
              <a:t> </a:t>
            </a:r>
            <a:r>
              <a:rPr lang="en-US" sz="1500" dirty="0" err="1"/>
              <a:t>penghasilan</a:t>
            </a:r>
            <a:r>
              <a:rPr lang="en-US" sz="1500" dirty="0"/>
              <a:t> </a:t>
            </a:r>
            <a:r>
              <a:rPr lang="en-US" sz="1500" dirty="0" err="1"/>
              <a:t>komprehensif</a:t>
            </a:r>
            <a:r>
              <a:rPr lang="en-US" sz="1500" dirty="0"/>
              <a:t> lain yang </a:t>
            </a:r>
            <a:r>
              <a:rPr lang="en-US" sz="1500" dirty="0" err="1"/>
              <a:t>diakui</a:t>
            </a:r>
            <a:r>
              <a:rPr lang="en-US" sz="1500" dirty="0"/>
              <a:t> </a:t>
            </a:r>
            <a:r>
              <a:rPr lang="en-US" sz="1500" dirty="0" err="1"/>
              <a:t>proporsional</a:t>
            </a:r>
            <a:r>
              <a:rPr lang="en-US" sz="1500" dirty="0"/>
              <a:t> </a:t>
            </a:r>
            <a:r>
              <a:rPr lang="en-US" sz="1500" dirty="0" err="1"/>
              <a:t>tersebut</a:t>
            </a:r>
            <a:r>
              <a:rPr lang="en-US" sz="1500" dirty="0"/>
              <a:t> </a:t>
            </a:r>
            <a:r>
              <a:rPr lang="en-US" sz="1500" dirty="0" err="1"/>
              <a:t>dieliminasi</a:t>
            </a:r>
            <a:r>
              <a:rPr lang="en-US" sz="1500" dirty="0"/>
              <a:t> </a:t>
            </a:r>
            <a:r>
              <a:rPr lang="en-US" sz="1500" dirty="0" err="1"/>
              <a:t>sehingga</a:t>
            </a:r>
            <a:r>
              <a:rPr lang="en-US" sz="1500" dirty="0"/>
              <a:t> yang </a:t>
            </a:r>
            <a:r>
              <a:rPr lang="en-US" sz="1500" dirty="0" err="1"/>
              <a:t>tersisa</a:t>
            </a:r>
            <a:r>
              <a:rPr lang="en-US" sz="1500" dirty="0"/>
              <a:t> </a:t>
            </a:r>
            <a:r>
              <a:rPr lang="en-US" sz="1500" dirty="0" err="1"/>
              <a:t>dalam</a:t>
            </a:r>
            <a:r>
              <a:rPr lang="en-US" sz="1500" dirty="0"/>
              <a:t> </a:t>
            </a:r>
            <a:r>
              <a:rPr lang="en-US" sz="1500" dirty="0" err="1"/>
              <a:t>laporan</a:t>
            </a:r>
            <a:r>
              <a:rPr lang="en-US" sz="1500" dirty="0"/>
              <a:t> </a:t>
            </a:r>
            <a:r>
              <a:rPr lang="en-US" sz="1500" dirty="0" err="1"/>
              <a:t>keuangan</a:t>
            </a:r>
            <a:r>
              <a:rPr lang="en-US" sz="1500" dirty="0"/>
              <a:t> </a:t>
            </a:r>
            <a:r>
              <a:rPr lang="en-US" sz="1500" dirty="0" err="1"/>
              <a:t>konsolidasian</a:t>
            </a:r>
            <a:r>
              <a:rPr lang="en-US" sz="1500" dirty="0"/>
              <a:t> </a:t>
            </a:r>
            <a:r>
              <a:rPr lang="en-US" sz="1500" dirty="0" err="1"/>
              <a:t>hanya</a:t>
            </a:r>
            <a:r>
              <a:rPr lang="en-US" sz="1500" dirty="0"/>
              <a:t> </a:t>
            </a:r>
            <a:r>
              <a:rPr lang="en-US" sz="1500" dirty="0" err="1"/>
              <a:t>penghasilan</a:t>
            </a:r>
            <a:r>
              <a:rPr lang="en-US" sz="1500" dirty="0"/>
              <a:t> </a:t>
            </a:r>
            <a:r>
              <a:rPr lang="en-US" sz="1500" dirty="0" err="1"/>
              <a:t>komprehensif</a:t>
            </a:r>
            <a:r>
              <a:rPr lang="en-US" sz="1500" dirty="0"/>
              <a:t> lain </a:t>
            </a:r>
            <a:r>
              <a:rPr lang="en-US" sz="1500" dirty="0" err="1"/>
              <a:t>atas</a:t>
            </a:r>
            <a:r>
              <a:rPr lang="en-US" sz="1500" dirty="0"/>
              <a:t> </a:t>
            </a:r>
            <a:r>
              <a:rPr lang="en-US" sz="1500" dirty="0" err="1"/>
              <a:t>hasil</a:t>
            </a:r>
            <a:r>
              <a:rPr lang="en-US" sz="1500" dirty="0"/>
              <a:t> </a:t>
            </a:r>
            <a:r>
              <a:rPr lang="en-US" sz="1500" dirty="0" err="1"/>
              <a:t>penjabaran</a:t>
            </a:r>
            <a:r>
              <a:rPr lang="en-US" sz="1500" dirty="0"/>
              <a:t>. </a:t>
            </a:r>
            <a:r>
              <a:rPr lang="en-US" sz="1500" dirty="0" err="1"/>
              <a:t>Kurs</a:t>
            </a:r>
            <a:r>
              <a:rPr lang="en-US" sz="1500" dirty="0"/>
              <a:t> yang </a:t>
            </a:r>
            <a:r>
              <a:rPr lang="en-US" sz="1500" dirty="0" err="1"/>
              <a:t>digunakan</a:t>
            </a:r>
            <a:r>
              <a:rPr lang="en-US" sz="1500" dirty="0"/>
              <a:t> </a:t>
            </a:r>
            <a:r>
              <a:rPr lang="en-US" sz="1500" dirty="0" err="1"/>
              <a:t>dalam</a:t>
            </a:r>
            <a:r>
              <a:rPr lang="en-US" sz="1500" dirty="0"/>
              <a:t> </a:t>
            </a:r>
            <a:r>
              <a:rPr lang="en-US" sz="1500" dirty="0" err="1"/>
              <a:t>metode</a:t>
            </a:r>
            <a:r>
              <a:rPr lang="en-US" sz="1500" dirty="0"/>
              <a:t> </a:t>
            </a:r>
            <a:r>
              <a:rPr lang="en-US" sz="1500" dirty="0" err="1"/>
              <a:t>translasi</a:t>
            </a:r>
            <a:r>
              <a:rPr lang="en-US" sz="1500" dirty="0"/>
              <a:t> </a:t>
            </a:r>
            <a:r>
              <a:rPr lang="en-US" sz="1500" dirty="0" err="1"/>
              <a:t>dapat</a:t>
            </a:r>
            <a:r>
              <a:rPr lang="en-US" sz="1500" dirty="0"/>
              <a:t> </a:t>
            </a:r>
            <a:r>
              <a:rPr lang="en-US" sz="1500" dirty="0" err="1"/>
              <a:t>dilihat</a:t>
            </a:r>
            <a:r>
              <a:rPr lang="en-US" sz="1500" dirty="0"/>
              <a:t> </a:t>
            </a:r>
            <a:r>
              <a:rPr lang="en-US" sz="1500" dirty="0" err="1"/>
              <a:t>pada</a:t>
            </a:r>
            <a:r>
              <a:rPr lang="en-US" sz="1500" dirty="0"/>
              <a:t> </a:t>
            </a:r>
            <a:r>
              <a:rPr lang="en-US" sz="1500" dirty="0" err="1"/>
              <a:t>Tabel</a:t>
            </a:r>
            <a:r>
              <a:rPr lang="en-US" sz="1500" dirty="0"/>
              <a:t> 10.1 </a:t>
            </a:r>
            <a:r>
              <a:rPr lang="en-US" sz="1500" dirty="0" err="1"/>
              <a:t>untuk</a:t>
            </a:r>
            <a:r>
              <a:rPr lang="en-US" sz="1500" dirty="0"/>
              <a:t> pos </a:t>
            </a:r>
            <a:r>
              <a:rPr lang="en-US" sz="1500" dirty="0" err="1"/>
              <a:t>Laporan</a:t>
            </a:r>
            <a:r>
              <a:rPr lang="en-US" sz="1500" dirty="0"/>
              <a:t> </a:t>
            </a:r>
            <a:r>
              <a:rPr lang="en-US" sz="1500" dirty="0" err="1"/>
              <a:t>Posisi</a:t>
            </a:r>
            <a:r>
              <a:rPr lang="en-US" sz="1500" dirty="0"/>
              <a:t> </a:t>
            </a:r>
            <a:r>
              <a:rPr lang="en-US" sz="1500" dirty="0" err="1"/>
              <a:t>Keuangan</a:t>
            </a:r>
            <a:r>
              <a:rPr lang="en-US" sz="1500" dirty="0"/>
              <a:t> </a:t>
            </a:r>
            <a:r>
              <a:rPr lang="en-US" sz="1500" dirty="0" err="1"/>
              <a:t>dan</a:t>
            </a:r>
            <a:r>
              <a:rPr lang="en-US" sz="1500" dirty="0"/>
              <a:t> </a:t>
            </a:r>
            <a:r>
              <a:rPr lang="en-US" sz="1500" dirty="0" err="1"/>
              <a:t>Tabel</a:t>
            </a:r>
            <a:r>
              <a:rPr lang="en-US" sz="1500" dirty="0"/>
              <a:t> 10.2 </a:t>
            </a:r>
            <a:r>
              <a:rPr lang="en-US" sz="1500" dirty="0" err="1"/>
              <a:t>untuk</a:t>
            </a:r>
            <a:r>
              <a:rPr lang="en-US" sz="1500" dirty="0"/>
              <a:t> pos </a:t>
            </a:r>
            <a:r>
              <a:rPr lang="en-US" sz="1500" dirty="0" err="1"/>
              <a:t>Laporan</a:t>
            </a:r>
            <a:r>
              <a:rPr lang="en-US" sz="1500" dirty="0"/>
              <a:t> </a:t>
            </a:r>
            <a:r>
              <a:rPr lang="en-US" sz="1500" dirty="0" err="1"/>
              <a:t>Laba</a:t>
            </a:r>
            <a:r>
              <a:rPr lang="en-US" sz="1500" dirty="0"/>
              <a:t> </a:t>
            </a:r>
            <a:r>
              <a:rPr lang="en-US" sz="1500" dirty="0" err="1"/>
              <a:t>Rugi</a:t>
            </a:r>
            <a:r>
              <a:rPr lang="en-US" sz="1400" dirty="0"/>
              <a:t>.</a:t>
            </a:r>
          </a:p>
          <a:p>
            <a:pPr>
              <a:buNone/>
            </a:pPr>
            <a:r>
              <a:rPr lang="en-US" sz="1400" dirty="0"/>
              <a:t>	</a:t>
            </a:r>
            <a:r>
              <a:rPr lang="en-US" sz="1500" dirty="0" err="1"/>
              <a:t>Berikut</a:t>
            </a:r>
            <a:r>
              <a:rPr lang="en-US" sz="1500" dirty="0"/>
              <a:t> </a:t>
            </a:r>
            <a:r>
              <a:rPr lang="en-US" sz="1500" dirty="0" err="1"/>
              <a:t>istilah-istilah</a:t>
            </a:r>
            <a:r>
              <a:rPr lang="en-US" sz="1500" dirty="0"/>
              <a:t> yang </a:t>
            </a:r>
            <a:r>
              <a:rPr lang="en-US" sz="1500" dirty="0" err="1"/>
              <a:t>digunakan</a:t>
            </a:r>
            <a:r>
              <a:rPr lang="en-US" sz="1500" dirty="0"/>
              <a:t> </a:t>
            </a:r>
            <a:r>
              <a:rPr lang="en-US" sz="1500" dirty="0" err="1"/>
              <a:t>pada</a:t>
            </a:r>
            <a:r>
              <a:rPr lang="en-US" sz="1500" dirty="0"/>
              <a:t> </a:t>
            </a:r>
            <a:r>
              <a:rPr lang="en-US" sz="1500" dirty="0" err="1"/>
              <a:t>Tabel</a:t>
            </a:r>
            <a:r>
              <a:rPr lang="en-US" sz="1500" dirty="0"/>
              <a:t> 10.1 </a:t>
            </a:r>
            <a:r>
              <a:rPr lang="en-US" sz="1500" dirty="0" err="1"/>
              <a:t>dan</a:t>
            </a:r>
            <a:r>
              <a:rPr lang="en-US" sz="1500" dirty="0"/>
              <a:t> 10.2.</a:t>
            </a:r>
          </a:p>
          <a:p>
            <a:pPr marL="571500" indent="-228600" algn="just">
              <a:spcBef>
                <a:spcPts val="0"/>
              </a:spcBef>
              <a:buFont typeface="Wingdings" pitchFamily="2" charset="2"/>
              <a:buChar char="§"/>
            </a:pPr>
            <a:r>
              <a:rPr lang="en-US" sz="1500" dirty="0"/>
              <a:t>Pos-pos </a:t>
            </a:r>
            <a:r>
              <a:rPr lang="en-US" sz="1500" dirty="0" err="1"/>
              <a:t>moneter</a:t>
            </a:r>
            <a:r>
              <a:rPr lang="en-US" sz="1500" dirty="0"/>
              <a:t> </a:t>
            </a:r>
            <a:r>
              <a:rPr lang="en-US" sz="1500" dirty="0" err="1"/>
              <a:t>adalah</a:t>
            </a:r>
            <a:r>
              <a:rPr lang="en-US" sz="1500" dirty="0"/>
              <a:t> unit-unit </a:t>
            </a:r>
            <a:r>
              <a:rPr lang="en-US" sz="1500" dirty="0" err="1"/>
              <a:t>mata</a:t>
            </a:r>
            <a:r>
              <a:rPr lang="en-US" sz="1500" dirty="0"/>
              <a:t> </a:t>
            </a:r>
            <a:r>
              <a:rPr lang="en-US" sz="1500" dirty="0" err="1"/>
              <a:t>uang</a:t>
            </a:r>
            <a:r>
              <a:rPr lang="en-US" sz="1500" dirty="0"/>
              <a:t> yang </a:t>
            </a:r>
            <a:r>
              <a:rPr lang="en-US" sz="1500" dirty="0" err="1"/>
              <a:t>dimiliki</a:t>
            </a:r>
            <a:r>
              <a:rPr lang="en-US" sz="1500" dirty="0"/>
              <a:t> </a:t>
            </a:r>
            <a:r>
              <a:rPr lang="en-US" sz="1500" dirty="0" err="1"/>
              <a:t>dan</a:t>
            </a:r>
            <a:r>
              <a:rPr lang="en-US" sz="1500" dirty="0"/>
              <a:t> </a:t>
            </a:r>
            <a:r>
              <a:rPr lang="en-US" sz="1500" dirty="0" err="1"/>
              <a:t>aset</a:t>
            </a:r>
            <a:r>
              <a:rPr lang="en-US" sz="1500" dirty="0"/>
              <a:t> </a:t>
            </a:r>
            <a:r>
              <a:rPr lang="en-US" sz="1500" dirty="0" err="1"/>
              <a:t>serta</a:t>
            </a:r>
            <a:r>
              <a:rPr lang="en-US" sz="1500" dirty="0"/>
              <a:t> </a:t>
            </a:r>
            <a:r>
              <a:rPr lang="en-US" sz="1500" dirty="0" err="1"/>
              <a:t>liabilitas</a:t>
            </a:r>
            <a:r>
              <a:rPr lang="en-US" sz="1500" dirty="0"/>
              <a:t> yang </a:t>
            </a:r>
            <a:r>
              <a:rPr lang="en-US" sz="1500" dirty="0" err="1"/>
              <a:t>akan</a:t>
            </a:r>
            <a:r>
              <a:rPr lang="en-US" sz="1500" dirty="0"/>
              <a:t> </a:t>
            </a:r>
            <a:r>
              <a:rPr lang="en-US" sz="1500" dirty="0" err="1"/>
              <a:t>diterima</a:t>
            </a:r>
            <a:r>
              <a:rPr lang="en-US" sz="1500" dirty="0"/>
              <a:t> </a:t>
            </a:r>
            <a:r>
              <a:rPr lang="en-US" sz="1500" dirty="0" err="1"/>
              <a:t>atau</a:t>
            </a:r>
            <a:r>
              <a:rPr lang="en-US" sz="1500" dirty="0"/>
              <a:t> </a:t>
            </a:r>
            <a:r>
              <a:rPr lang="en-US" sz="1500" dirty="0" err="1"/>
              <a:t>dibayarkan</a:t>
            </a:r>
            <a:r>
              <a:rPr lang="en-US" sz="1500" dirty="0"/>
              <a:t> </a:t>
            </a:r>
            <a:r>
              <a:rPr lang="en-US" sz="1500" dirty="0" err="1"/>
              <a:t>dalam</a:t>
            </a:r>
            <a:r>
              <a:rPr lang="en-US" sz="1500" dirty="0"/>
              <a:t> </a:t>
            </a:r>
            <a:r>
              <a:rPr lang="en-US" sz="1500" dirty="0" err="1"/>
              <a:t>jumlah</a:t>
            </a:r>
            <a:r>
              <a:rPr lang="en-US" sz="1500" dirty="0"/>
              <a:t> unit </a:t>
            </a:r>
            <a:r>
              <a:rPr lang="en-US" sz="1500" dirty="0" err="1"/>
              <a:t>mata</a:t>
            </a:r>
            <a:r>
              <a:rPr lang="en-US" sz="1500" dirty="0"/>
              <a:t> </a:t>
            </a:r>
            <a:r>
              <a:rPr lang="en-US" sz="1500" dirty="0" err="1"/>
              <a:t>uang</a:t>
            </a:r>
            <a:r>
              <a:rPr lang="en-US" sz="1500" dirty="0"/>
              <a:t> yang </a:t>
            </a:r>
            <a:r>
              <a:rPr lang="en-US" sz="1500" dirty="0" err="1"/>
              <a:t>pasti</a:t>
            </a:r>
            <a:r>
              <a:rPr lang="en-US" sz="1500" dirty="0"/>
              <a:t> </a:t>
            </a:r>
            <a:r>
              <a:rPr lang="en-US" sz="1500" dirty="0" err="1"/>
              <a:t>atau</a:t>
            </a:r>
            <a:r>
              <a:rPr lang="en-US" sz="1500" dirty="0"/>
              <a:t> </a:t>
            </a:r>
            <a:r>
              <a:rPr lang="en-US" sz="1500" dirty="0" err="1"/>
              <a:t>dapat</a:t>
            </a:r>
            <a:r>
              <a:rPr lang="en-US" sz="1500" dirty="0"/>
              <a:t> </a:t>
            </a:r>
            <a:r>
              <a:rPr lang="en-US" sz="1500" dirty="0" err="1"/>
              <a:t>ditentukan</a:t>
            </a:r>
            <a:r>
              <a:rPr lang="en-US" sz="1500" dirty="0"/>
              <a:t>. </a:t>
            </a:r>
            <a:r>
              <a:rPr lang="en-US" sz="1500" dirty="0" err="1"/>
              <a:t>Misalnya</a:t>
            </a:r>
            <a:r>
              <a:rPr lang="en-US" sz="1500" dirty="0"/>
              <a:t> </a:t>
            </a:r>
            <a:r>
              <a:rPr lang="en-US" sz="1500" dirty="0" err="1"/>
              <a:t>kas</a:t>
            </a:r>
            <a:r>
              <a:rPr lang="en-US" sz="1500" dirty="0"/>
              <a:t>, </a:t>
            </a:r>
            <a:r>
              <a:rPr lang="en-US" sz="1500" dirty="0" err="1"/>
              <a:t>piutang</a:t>
            </a:r>
            <a:r>
              <a:rPr lang="en-US" sz="1500" dirty="0"/>
              <a:t>, </a:t>
            </a:r>
            <a:r>
              <a:rPr lang="en-US" sz="1500" dirty="0" err="1"/>
              <a:t>dan</a:t>
            </a:r>
            <a:r>
              <a:rPr lang="en-US" sz="1500" dirty="0"/>
              <a:t> </a:t>
            </a:r>
            <a:r>
              <a:rPr lang="en-US" sz="1500" dirty="0" err="1"/>
              <a:t>utang</a:t>
            </a:r>
            <a:r>
              <a:rPr lang="en-US" sz="1500" dirty="0"/>
              <a:t>.</a:t>
            </a:r>
          </a:p>
          <a:p>
            <a:pPr marL="566738" indent="-223838" algn="just">
              <a:spcBef>
                <a:spcPts val="0"/>
              </a:spcBef>
              <a:buFont typeface="Wingdings" pitchFamily="2" charset="2"/>
              <a:buChar char="§"/>
            </a:pPr>
            <a:r>
              <a:rPr lang="en-US" sz="1500" dirty="0"/>
              <a:t>Pos-pos </a:t>
            </a:r>
            <a:r>
              <a:rPr lang="en-US" sz="1500" dirty="0" err="1"/>
              <a:t>moneter</a:t>
            </a:r>
            <a:r>
              <a:rPr lang="en-US" sz="1500" dirty="0"/>
              <a:t> </a:t>
            </a:r>
            <a:r>
              <a:rPr lang="en-US" sz="1500" dirty="0" err="1"/>
              <a:t>adalah</a:t>
            </a:r>
            <a:r>
              <a:rPr lang="en-US" sz="1500" dirty="0"/>
              <a:t> unit-unit </a:t>
            </a:r>
            <a:r>
              <a:rPr lang="en-US" sz="1500" dirty="0" err="1"/>
              <a:t>mata</a:t>
            </a:r>
            <a:r>
              <a:rPr lang="en-US" sz="1500" dirty="0"/>
              <a:t> </a:t>
            </a:r>
            <a:r>
              <a:rPr lang="en-US" sz="1500" dirty="0" err="1"/>
              <a:t>uang</a:t>
            </a:r>
            <a:r>
              <a:rPr lang="en-US" sz="1500" dirty="0"/>
              <a:t> yang </a:t>
            </a:r>
            <a:r>
              <a:rPr lang="en-US" sz="1500" dirty="0" err="1"/>
              <a:t>dimiliki</a:t>
            </a:r>
            <a:r>
              <a:rPr lang="en-US" sz="1500" dirty="0"/>
              <a:t> </a:t>
            </a:r>
            <a:r>
              <a:rPr lang="en-US" sz="1500" dirty="0" err="1"/>
              <a:t>dan</a:t>
            </a:r>
            <a:r>
              <a:rPr lang="en-US" sz="1500" dirty="0"/>
              <a:t> </a:t>
            </a:r>
            <a:r>
              <a:rPr lang="en-US" sz="1500" dirty="0" err="1"/>
              <a:t>aset</a:t>
            </a:r>
            <a:r>
              <a:rPr lang="en-US" sz="1500" dirty="0"/>
              <a:t> </a:t>
            </a:r>
            <a:r>
              <a:rPr lang="en-US" sz="1500" dirty="0" err="1"/>
              <a:t>serta</a:t>
            </a:r>
            <a:r>
              <a:rPr lang="en-US" sz="1500" dirty="0"/>
              <a:t> </a:t>
            </a:r>
            <a:r>
              <a:rPr lang="en-US" sz="1500" dirty="0" err="1"/>
              <a:t>liabilitas</a:t>
            </a:r>
            <a:r>
              <a:rPr lang="en-US" sz="1500" dirty="0"/>
              <a:t> </a:t>
            </a:r>
            <a:r>
              <a:rPr lang="en-US" sz="1500" dirty="0" err="1"/>
              <a:t>selain</a:t>
            </a:r>
            <a:r>
              <a:rPr lang="en-US" sz="1500" dirty="0"/>
              <a:t> yang </a:t>
            </a:r>
            <a:r>
              <a:rPr lang="en-US" sz="1500" dirty="0" err="1"/>
              <a:t>termasuk</a:t>
            </a:r>
            <a:r>
              <a:rPr lang="en-US" sz="1500" dirty="0"/>
              <a:t> </a:t>
            </a:r>
            <a:r>
              <a:rPr lang="en-US" sz="1500" dirty="0" err="1"/>
              <a:t>dalam</a:t>
            </a:r>
            <a:r>
              <a:rPr lang="en-US" sz="1500" dirty="0"/>
              <a:t> pos-pos </a:t>
            </a:r>
            <a:r>
              <a:rPr lang="en-US" sz="1500" dirty="0" err="1"/>
              <a:t>moneter</a:t>
            </a:r>
            <a:r>
              <a:rPr lang="en-US" sz="1500" dirty="0"/>
              <a:t>. </a:t>
            </a:r>
            <a:r>
              <a:rPr lang="en-US" sz="1500" dirty="0" err="1"/>
              <a:t>Misalnya</a:t>
            </a:r>
            <a:r>
              <a:rPr lang="en-US" sz="1500" dirty="0"/>
              <a:t> </a:t>
            </a:r>
            <a:r>
              <a:rPr lang="en-US" sz="1500" dirty="0" err="1"/>
              <a:t>biaya</a:t>
            </a:r>
            <a:r>
              <a:rPr lang="en-US" sz="1500" dirty="0"/>
              <a:t> </a:t>
            </a:r>
            <a:r>
              <a:rPr lang="en-US" sz="1500" dirty="0" err="1"/>
              <a:t>dibayar</a:t>
            </a:r>
            <a:r>
              <a:rPr lang="en-US" sz="1500" dirty="0"/>
              <a:t> </a:t>
            </a:r>
            <a:r>
              <a:rPr lang="en-US" sz="1500" dirty="0" err="1"/>
              <a:t>di</a:t>
            </a:r>
            <a:r>
              <a:rPr lang="en-US" sz="1500" dirty="0"/>
              <a:t> </a:t>
            </a:r>
            <a:r>
              <a:rPr lang="en-US" sz="1500" dirty="0" err="1"/>
              <a:t>muka</a:t>
            </a:r>
            <a:r>
              <a:rPr lang="en-US" sz="1500" dirty="0"/>
              <a:t>, </a:t>
            </a:r>
            <a:r>
              <a:rPr lang="en-US" sz="1500" dirty="0" err="1"/>
              <a:t>persediaan</a:t>
            </a:r>
            <a:r>
              <a:rPr lang="en-US" sz="1500" dirty="0"/>
              <a:t>, </a:t>
            </a:r>
            <a:r>
              <a:rPr lang="en-US" sz="1500" dirty="0" err="1"/>
              <a:t>aset</a:t>
            </a:r>
            <a:r>
              <a:rPr lang="en-US" sz="1500" dirty="0"/>
              <a:t> </a:t>
            </a:r>
            <a:r>
              <a:rPr lang="en-US" sz="1500" dirty="0" err="1"/>
              <a:t>tetap</a:t>
            </a:r>
            <a:r>
              <a:rPr lang="en-US" sz="1500" dirty="0"/>
              <a:t>, </a:t>
            </a:r>
            <a:r>
              <a:rPr lang="en-US" sz="1500" dirty="0" err="1"/>
              <a:t>dan</a:t>
            </a:r>
            <a:r>
              <a:rPr lang="en-US" sz="1500" dirty="0"/>
              <a:t> </a:t>
            </a:r>
            <a:r>
              <a:rPr lang="en-US" sz="1500" dirty="0" err="1"/>
              <a:t>liabilitas</a:t>
            </a:r>
            <a:r>
              <a:rPr lang="en-US" sz="1500" dirty="0"/>
              <a:t> </a:t>
            </a:r>
            <a:r>
              <a:rPr lang="en-US" sz="1500" dirty="0" err="1"/>
              <a:t>tangguhan</a:t>
            </a:r>
            <a:r>
              <a:rPr lang="en-US" sz="1500" dirty="0"/>
              <a:t>.</a:t>
            </a:r>
          </a:p>
          <a:p>
            <a:pPr marL="566738" indent="-223838" algn="just">
              <a:spcBef>
                <a:spcPts val="0"/>
              </a:spcBef>
              <a:buFont typeface="Wingdings" pitchFamily="2" charset="2"/>
              <a:buChar char="§"/>
            </a:pPr>
            <a:r>
              <a:rPr lang="sv-SE" sz="1500" dirty="0"/>
              <a:t>Kurs penutup adalah nilai tukar spot pada akhir periode pelaporan.</a:t>
            </a:r>
          </a:p>
          <a:p>
            <a:pPr marL="566738" indent="-223838" algn="just">
              <a:spcBef>
                <a:spcPts val="0"/>
              </a:spcBef>
              <a:buFont typeface="Wingdings" pitchFamily="2" charset="2"/>
              <a:buChar char="§"/>
            </a:pPr>
            <a:r>
              <a:rPr lang="en-US" sz="1500" dirty="0" err="1"/>
              <a:t>Kurs</a:t>
            </a:r>
            <a:r>
              <a:rPr lang="en-US" sz="1500" dirty="0"/>
              <a:t> </a:t>
            </a:r>
            <a:r>
              <a:rPr lang="en-US" sz="1500" dirty="0" err="1"/>
              <a:t>akuisisi</a:t>
            </a:r>
            <a:r>
              <a:rPr lang="en-US" sz="1500" dirty="0"/>
              <a:t> </a:t>
            </a:r>
            <a:r>
              <a:rPr lang="en-US" sz="1500" dirty="0" err="1"/>
              <a:t>adalah</a:t>
            </a:r>
            <a:r>
              <a:rPr lang="en-US" sz="1500" dirty="0"/>
              <a:t> </a:t>
            </a:r>
            <a:r>
              <a:rPr lang="en-US" sz="1500" dirty="0" err="1"/>
              <a:t>nilai</a:t>
            </a:r>
            <a:r>
              <a:rPr lang="en-US" sz="1500" dirty="0"/>
              <a:t> </a:t>
            </a:r>
            <a:r>
              <a:rPr lang="en-US" sz="1500" dirty="0" err="1"/>
              <a:t>tukar</a:t>
            </a:r>
            <a:r>
              <a:rPr lang="en-US" sz="1500" dirty="0"/>
              <a:t> spot </a:t>
            </a:r>
            <a:r>
              <a:rPr lang="en-US" sz="1500" dirty="0" err="1"/>
              <a:t>pada</a:t>
            </a:r>
            <a:r>
              <a:rPr lang="en-US" sz="1500" dirty="0"/>
              <a:t> </a:t>
            </a:r>
            <a:r>
              <a:rPr lang="en-US" sz="1500" dirty="0" err="1"/>
              <a:t>tanggal</a:t>
            </a:r>
            <a:r>
              <a:rPr lang="en-US" sz="1500" dirty="0"/>
              <a:t> </a:t>
            </a:r>
            <a:r>
              <a:rPr lang="en-US" sz="1500" dirty="0" err="1"/>
              <a:t>akuisisi</a:t>
            </a:r>
            <a:r>
              <a:rPr lang="en-US" sz="1500" dirty="0"/>
              <a:t>.</a:t>
            </a:r>
          </a:p>
          <a:p>
            <a:pPr marL="566738" indent="-223838" algn="just">
              <a:spcBef>
                <a:spcPts val="0"/>
              </a:spcBef>
              <a:buFont typeface="Wingdings" pitchFamily="2" charset="2"/>
              <a:buChar char="§"/>
            </a:pPr>
            <a:r>
              <a:rPr lang="en-US" sz="1500" dirty="0" err="1"/>
              <a:t>Saldo</a:t>
            </a:r>
            <a:r>
              <a:rPr lang="en-US" sz="1500" dirty="0"/>
              <a:t> </a:t>
            </a:r>
            <a:r>
              <a:rPr lang="en-US" sz="1500" dirty="0" err="1"/>
              <a:t>laba</a:t>
            </a:r>
            <a:r>
              <a:rPr lang="en-US" sz="1500" dirty="0"/>
              <a:t> </a:t>
            </a:r>
            <a:r>
              <a:rPr lang="en-US" sz="1500" dirty="0" err="1"/>
              <a:t>pra-akuisisi</a:t>
            </a:r>
            <a:r>
              <a:rPr lang="en-US" sz="1500" dirty="0"/>
              <a:t> </a:t>
            </a:r>
            <a:r>
              <a:rPr lang="en-US" sz="1500" dirty="0" err="1"/>
              <a:t>adalah</a:t>
            </a:r>
            <a:r>
              <a:rPr lang="en-US" sz="1500" dirty="0"/>
              <a:t> </a:t>
            </a:r>
            <a:r>
              <a:rPr lang="en-US" sz="1500" dirty="0" err="1"/>
              <a:t>saldo</a:t>
            </a:r>
            <a:r>
              <a:rPr lang="en-US" sz="1500" dirty="0"/>
              <a:t> </a:t>
            </a:r>
            <a:r>
              <a:rPr lang="en-US" sz="1500" dirty="0" err="1"/>
              <a:t>laba</a:t>
            </a:r>
            <a:r>
              <a:rPr lang="en-US" sz="1500" dirty="0"/>
              <a:t> </a:t>
            </a:r>
            <a:r>
              <a:rPr lang="en-US" sz="1500" dirty="0" err="1"/>
              <a:t>pada</a:t>
            </a:r>
            <a:r>
              <a:rPr lang="en-US" sz="1500" dirty="0"/>
              <a:t> </a:t>
            </a:r>
            <a:r>
              <a:rPr lang="en-US" sz="1500" dirty="0" err="1"/>
              <a:t>saat</a:t>
            </a:r>
            <a:r>
              <a:rPr lang="en-US" sz="1500" dirty="0"/>
              <a:t> </a:t>
            </a:r>
            <a:r>
              <a:rPr lang="en-US" sz="1500" dirty="0" err="1"/>
              <a:t>ekuitas</a:t>
            </a:r>
            <a:r>
              <a:rPr lang="en-US" sz="1500" dirty="0"/>
              <a:t> </a:t>
            </a:r>
            <a:r>
              <a:rPr lang="en-US" sz="1500" dirty="0" err="1"/>
              <a:t>diakuisisi</a:t>
            </a:r>
            <a:r>
              <a:rPr lang="en-US" sz="1500" dirty="0"/>
              <a:t> </a:t>
            </a:r>
            <a:r>
              <a:rPr lang="en-US" sz="1500" dirty="0" err="1"/>
              <a:t>oleh</a:t>
            </a:r>
            <a:r>
              <a:rPr lang="en-US" sz="1500" dirty="0"/>
              <a:t> investor.</a:t>
            </a:r>
          </a:p>
          <a:p>
            <a:pPr marL="566738" indent="-223838" algn="just">
              <a:spcBef>
                <a:spcPts val="0"/>
              </a:spcBef>
              <a:buFont typeface="Wingdings" pitchFamily="2" charset="2"/>
              <a:buChar char="§"/>
            </a:pPr>
            <a:r>
              <a:rPr lang="en-US" sz="1500" dirty="0" err="1"/>
              <a:t>Saldo</a:t>
            </a:r>
            <a:r>
              <a:rPr lang="en-US" sz="1500" dirty="0"/>
              <a:t> </a:t>
            </a:r>
            <a:r>
              <a:rPr lang="en-US" sz="1500" dirty="0" err="1"/>
              <a:t>laba</a:t>
            </a:r>
            <a:r>
              <a:rPr lang="en-US" sz="1500" dirty="0"/>
              <a:t> </a:t>
            </a:r>
            <a:r>
              <a:rPr lang="en-US" sz="1500" dirty="0" err="1"/>
              <a:t>pasca-akuisisi</a:t>
            </a:r>
            <a:r>
              <a:rPr lang="en-US" sz="1500" dirty="0"/>
              <a:t> </a:t>
            </a:r>
            <a:r>
              <a:rPr lang="en-US" sz="1500" dirty="0" err="1"/>
              <a:t>adalah</a:t>
            </a:r>
            <a:r>
              <a:rPr lang="en-US" sz="1500" dirty="0"/>
              <a:t> </a:t>
            </a:r>
            <a:r>
              <a:rPr lang="en-US" sz="1500" dirty="0" err="1"/>
              <a:t>saldo</a:t>
            </a:r>
            <a:r>
              <a:rPr lang="en-US" sz="1500" dirty="0"/>
              <a:t> </a:t>
            </a:r>
            <a:r>
              <a:rPr lang="en-US" sz="1500" dirty="0" err="1"/>
              <a:t>laba</a:t>
            </a:r>
            <a:r>
              <a:rPr lang="en-US" sz="1500" dirty="0"/>
              <a:t> </a:t>
            </a:r>
            <a:r>
              <a:rPr lang="en-US" sz="1500" dirty="0" err="1"/>
              <a:t>pada</a:t>
            </a:r>
            <a:r>
              <a:rPr lang="en-US" sz="1500" dirty="0"/>
              <a:t> </a:t>
            </a:r>
            <a:r>
              <a:rPr lang="en-US" sz="1500" dirty="0" err="1"/>
              <a:t>periode</a:t>
            </a:r>
            <a:r>
              <a:rPr lang="en-US" sz="1500" dirty="0"/>
              <a:t> </a:t>
            </a:r>
            <a:r>
              <a:rPr lang="en-US" sz="1500" dirty="0" err="1"/>
              <a:t>setelah</a:t>
            </a:r>
            <a:r>
              <a:rPr lang="en-US" sz="1500" dirty="0"/>
              <a:t> </a:t>
            </a:r>
            <a:r>
              <a:rPr lang="en-US" sz="1500" dirty="0" err="1"/>
              <a:t>ekuitas</a:t>
            </a:r>
            <a:r>
              <a:rPr lang="en-US" sz="1500" dirty="0"/>
              <a:t> </a:t>
            </a:r>
            <a:r>
              <a:rPr lang="en-US" sz="1500" dirty="0" err="1"/>
              <a:t>diakuisisi</a:t>
            </a:r>
            <a:r>
              <a:rPr lang="en-US" sz="1500" dirty="0"/>
              <a:t> </a:t>
            </a:r>
            <a:r>
              <a:rPr lang="en-US" sz="1500" dirty="0" err="1"/>
              <a:t>oleh</a:t>
            </a:r>
            <a:r>
              <a:rPr lang="en-US" sz="1500" dirty="0"/>
              <a:t> investor.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 name="Content Placeholder 2"/>
          <p:cNvSpPr txBox="1">
            <a:spLocks/>
          </p:cNvSpPr>
          <p:nvPr/>
        </p:nvSpPr>
        <p:spPr>
          <a:xfrm>
            <a:off x="609600" y="5562600"/>
            <a:ext cx="8153400" cy="1143000"/>
          </a:xfrm>
          <a:prstGeom prst="rect">
            <a:avLst/>
          </a:prstGeom>
        </p:spPr>
        <p:txBody>
          <a:bodyPr vert="horz" lIns="91440" tIns="45720" rIns="91440" bIns="45720" rtlCol="0">
            <a:normAutofit fontScale="55000" lnSpcReduction="20000"/>
          </a:bodyPr>
          <a:lstStyle/>
          <a:p>
            <a:pPr marL="320040" indent="-320040" algn="just">
              <a:spcBef>
                <a:spcPts val="700"/>
              </a:spcBef>
              <a:buClr>
                <a:srgbClr val="0070C0"/>
              </a:buClr>
              <a:buSzPct val="100000"/>
              <a:defRPr/>
            </a:pPr>
            <a:r>
              <a:rPr kumimoji="0" lang="en-US" sz="1400" b="0" i="0" u="none" strike="noStrike" kern="1200" cap="none" spc="0" normalizeH="0" baseline="0" noProof="0" dirty="0">
                <a:ln>
                  <a:noFill/>
                </a:ln>
                <a:solidFill>
                  <a:schemeClr val="tx1"/>
                </a:solidFill>
                <a:effectLst/>
                <a:uLnTx/>
                <a:uFillTx/>
                <a:latin typeface="Myriad Pro" pitchFamily="34" charset="0"/>
                <a:ea typeface="+mn-ea"/>
                <a:cs typeface="+mn-cs"/>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Berdasarkan</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Tabel</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10.1,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kurs</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digunakan</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untuk</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metode</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translasi</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berbeda-beda</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untuk</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pos-pos</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Laporan</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Posisi</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Keuangan</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Untuk</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aset</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liabilitas</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moneter</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menggunakan</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kurs</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sama</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aset</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liabilitas</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nonmoneter</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sehingga</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tidak</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perlu</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identifikasi</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pemisahan</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antara</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pos</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moneter</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nonmoneter</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Modal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saham</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saldo</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laba</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pra-akuisisi</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dijabarkan</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kurs</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akuisisi</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periode</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setelah</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akuisisi</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hanya</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modal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saham</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dijabarkan</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kurs</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akuisisi</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sedangkan</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saldo</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laba</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pasca</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akuisisi</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dihitung</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sebagai</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berikut</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endParaRPr lang="en-ID" sz="2500" dirty="0">
              <a:effectLst/>
              <a:latin typeface="Myriad Pro" panose="020B0503030403020204" pitchFamily="34" charset="0"/>
              <a:ea typeface="Calibri" panose="020F0502020204030204" pitchFamily="34" charset="0"/>
              <a:cs typeface="Times New Roman" panose="02020603050405020304" pitchFamily="18" charset="0"/>
            </a:endParaRPr>
          </a:p>
          <a:p>
            <a:pPr marL="320040" marR="0" lvl="0" indent="-320040" algn="just" defTabSz="914400" rtl="0" eaLnBrk="1" fontAlgn="auto" latinLnBrk="0" hangingPunct="1">
              <a:lnSpc>
                <a:spcPct val="100000"/>
              </a:lnSpc>
              <a:spcBef>
                <a:spcPts val="700"/>
              </a:spcBef>
              <a:spcAft>
                <a:spcPts val="0"/>
              </a:spcAft>
              <a:buClr>
                <a:srgbClr val="0070C0"/>
              </a:buClr>
              <a:buSzPct val="100000"/>
              <a:buFont typeface="Arial" pitchFamily="34" charset="0"/>
              <a:buNone/>
              <a:tabLst/>
              <a:defRPr/>
            </a:pPr>
            <a:endParaRPr kumimoji="0" lang="en-US" sz="1400" b="0" i="0" u="none" strike="noStrike" kern="1200" cap="none" spc="0" normalizeH="0" baseline="0" noProof="0" dirty="0">
              <a:ln>
                <a:noFill/>
              </a:ln>
              <a:solidFill>
                <a:schemeClr val="tx1"/>
              </a:solidFill>
              <a:effectLst/>
              <a:uLnTx/>
              <a:uFillTx/>
              <a:latin typeface="Myriad Pro" pitchFamily="34" charset="0"/>
              <a:ea typeface="+mn-ea"/>
              <a:cs typeface="+mn-cs"/>
            </a:endParaRPr>
          </a:p>
        </p:txBody>
      </p:sp>
      <p:pic>
        <p:nvPicPr>
          <p:cNvPr id="6" name="Picture 5">
            <a:extLst>
              <a:ext uri="{FF2B5EF4-FFF2-40B4-BE49-F238E27FC236}">
                <a16:creationId xmlns:a16="http://schemas.microsoft.com/office/drawing/2014/main" id="{C79D7B9E-F42D-40D8-852B-4D78E519CC9B}"/>
              </a:ext>
            </a:extLst>
          </p:cNvPr>
          <p:cNvPicPr>
            <a:picLocks noChangeAspect="1"/>
          </p:cNvPicPr>
          <p:nvPr/>
        </p:nvPicPr>
        <p:blipFill>
          <a:blip r:embed="rId2"/>
          <a:stretch>
            <a:fillRect/>
          </a:stretch>
        </p:blipFill>
        <p:spPr>
          <a:xfrm>
            <a:off x="1295400" y="1638300"/>
            <a:ext cx="6724650" cy="38481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2286000" y="1752600"/>
            <a:ext cx="4572000" cy="914400"/>
          </a:xfrm>
          <a:prstGeom prst="rect">
            <a:avLst/>
          </a:prstGeom>
          <a:noFill/>
          <a:ln w="9525">
            <a:noFill/>
            <a:miter lim="800000"/>
            <a:headEnd/>
            <a:tailEnd/>
          </a:ln>
          <a:effectLst/>
        </p:spPr>
      </p:pic>
      <p:sp>
        <p:nvSpPr>
          <p:cNvPr id="5" name="Rectangle 4"/>
          <p:cNvSpPr/>
          <p:nvPr/>
        </p:nvSpPr>
        <p:spPr>
          <a:xfrm>
            <a:off x="609600" y="2743200"/>
            <a:ext cx="8153400" cy="292388"/>
          </a:xfrm>
          <a:prstGeom prst="rect">
            <a:avLst/>
          </a:prstGeom>
        </p:spPr>
        <p:txBody>
          <a:bodyPr wrap="square">
            <a:spAutoFit/>
          </a:bodyPr>
          <a:lstStyle/>
          <a:p>
            <a:pPr marL="342900"/>
            <a:r>
              <a:rPr lang="en-US" sz="1300" dirty="0" err="1">
                <a:latin typeface="Myriad Pro" pitchFamily="34" charset="0"/>
              </a:rPr>
              <a:t>Sementara</a:t>
            </a:r>
            <a:r>
              <a:rPr lang="en-US" sz="1300" dirty="0">
                <a:latin typeface="Myriad Pro" pitchFamily="34" charset="0"/>
              </a:rPr>
              <a:t> </a:t>
            </a:r>
            <a:r>
              <a:rPr lang="en-US" sz="1300" dirty="0" err="1">
                <a:latin typeface="Myriad Pro" pitchFamily="34" charset="0"/>
              </a:rPr>
              <a:t>kurs</a:t>
            </a:r>
            <a:r>
              <a:rPr lang="en-US" sz="1300" dirty="0">
                <a:latin typeface="Myriad Pro" pitchFamily="34" charset="0"/>
              </a:rPr>
              <a:t> </a:t>
            </a:r>
            <a:r>
              <a:rPr lang="en-US" sz="1300" dirty="0" err="1">
                <a:latin typeface="Myriad Pro" pitchFamily="34" charset="0"/>
              </a:rPr>
              <a:t>untuk</a:t>
            </a:r>
            <a:r>
              <a:rPr lang="en-US" sz="1300" dirty="0">
                <a:latin typeface="Myriad Pro" pitchFamily="34" charset="0"/>
              </a:rPr>
              <a:t> pos-pos </a:t>
            </a:r>
            <a:r>
              <a:rPr lang="en-US" sz="1300" dirty="0" err="1">
                <a:latin typeface="Myriad Pro" pitchFamily="34" charset="0"/>
              </a:rPr>
              <a:t>Laporan</a:t>
            </a:r>
            <a:r>
              <a:rPr lang="en-US" sz="1300" dirty="0">
                <a:latin typeface="Myriad Pro" pitchFamily="34" charset="0"/>
              </a:rPr>
              <a:t> </a:t>
            </a:r>
            <a:r>
              <a:rPr lang="en-US" sz="1300" dirty="0" err="1">
                <a:latin typeface="Myriad Pro" pitchFamily="34" charset="0"/>
              </a:rPr>
              <a:t>Laba</a:t>
            </a:r>
            <a:r>
              <a:rPr lang="en-US" sz="1300" dirty="0">
                <a:latin typeface="Myriad Pro" pitchFamily="34" charset="0"/>
              </a:rPr>
              <a:t> </a:t>
            </a:r>
            <a:r>
              <a:rPr lang="en-US" sz="1300" dirty="0" err="1">
                <a:latin typeface="Myriad Pro" pitchFamily="34" charset="0"/>
              </a:rPr>
              <a:t>Rugi</a:t>
            </a:r>
            <a:r>
              <a:rPr lang="en-US" sz="1300" dirty="0">
                <a:latin typeface="Myriad Pro" pitchFamily="34" charset="0"/>
              </a:rPr>
              <a:t> </a:t>
            </a:r>
            <a:r>
              <a:rPr lang="en-US" sz="1300" dirty="0" err="1">
                <a:latin typeface="Myriad Pro" pitchFamily="34" charset="0"/>
              </a:rPr>
              <a:t>adalah</a:t>
            </a:r>
            <a:r>
              <a:rPr lang="en-US" sz="1300" dirty="0">
                <a:latin typeface="Myriad Pro" pitchFamily="34" charset="0"/>
              </a:rPr>
              <a:t> </a:t>
            </a:r>
            <a:r>
              <a:rPr lang="en-US" sz="1300" dirty="0" err="1">
                <a:latin typeface="Myriad Pro" pitchFamily="34" charset="0"/>
              </a:rPr>
              <a:t>sebagai</a:t>
            </a:r>
            <a:r>
              <a:rPr lang="en-US" sz="1300" dirty="0">
                <a:latin typeface="Myriad Pro" pitchFamily="34" charset="0"/>
              </a:rPr>
              <a:t> </a:t>
            </a:r>
            <a:r>
              <a:rPr lang="en-US" sz="1300" dirty="0" err="1">
                <a:latin typeface="Myriad Pro" pitchFamily="34" charset="0"/>
              </a:rPr>
              <a:t>berikut</a:t>
            </a:r>
            <a:r>
              <a:rPr lang="en-US" sz="1300" dirty="0">
                <a:latin typeface="Myriad Pro" pitchFamily="34" charset="0"/>
              </a:rPr>
              <a:t>.</a:t>
            </a:r>
          </a:p>
        </p:txBody>
      </p:sp>
      <p:pic>
        <p:nvPicPr>
          <p:cNvPr id="4" name="Picture 3">
            <a:extLst>
              <a:ext uri="{FF2B5EF4-FFF2-40B4-BE49-F238E27FC236}">
                <a16:creationId xmlns:a16="http://schemas.microsoft.com/office/drawing/2014/main" id="{72858F59-4488-450E-827D-E902D8AC816A}"/>
              </a:ext>
            </a:extLst>
          </p:cNvPr>
          <p:cNvPicPr>
            <a:picLocks noChangeAspect="1"/>
          </p:cNvPicPr>
          <p:nvPr/>
        </p:nvPicPr>
        <p:blipFill>
          <a:blip r:embed="rId3"/>
          <a:stretch>
            <a:fillRect/>
          </a:stretch>
        </p:blipFill>
        <p:spPr>
          <a:xfrm>
            <a:off x="990600" y="3048000"/>
            <a:ext cx="7335745" cy="356523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Pt-Template_S4">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PPt-Template_S4</Template>
  <TotalTime>527</TotalTime>
  <Words>5368</Words>
  <Application>Microsoft Office PowerPoint</Application>
  <PresentationFormat>On-screen Show (4:3)</PresentationFormat>
  <Paragraphs>246</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Adobe Garamond Pro</vt:lpstr>
      <vt:lpstr>Agency FB</vt:lpstr>
      <vt:lpstr>Arial</vt:lpstr>
      <vt:lpstr>Myriad Pro</vt:lpstr>
      <vt:lpstr>Myriad Pro Light</vt:lpstr>
      <vt:lpstr>Tw Cen MT</vt:lpstr>
      <vt:lpstr>Wingdings</vt:lpstr>
      <vt:lpstr>PPt-Template_S4</vt:lpstr>
      <vt:lpstr>BAB 10</vt:lpstr>
      <vt:lpstr>PowerPoint Presentation</vt:lpstr>
      <vt:lpstr>LAPORAN KEUANGAN DAN MATA PELAPORAN</vt:lpstr>
      <vt:lpstr>PowerPoint Presentation</vt:lpstr>
      <vt:lpstr>PowerPoint Presentation</vt:lpstr>
      <vt:lpstr>PowerPoint Presentation</vt:lpstr>
      <vt:lpstr>METODE TRANSLASI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METODE PENGUKURAN KEMBALI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ISU-ISU LAIN SEPUTAR PENJABARAN LAPORAN KEUANGAN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10</dc:title>
  <dc:creator>produksi04</dc:creator>
  <cp:lastModifiedBy>S4Pro-Y01</cp:lastModifiedBy>
  <cp:revision>66</cp:revision>
  <dcterms:created xsi:type="dcterms:W3CDTF">2016-08-29T04:47:17Z</dcterms:created>
  <dcterms:modified xsi:type="dcterms:W3CDTF">2021-03-08T09:24:39Z</dcterms:modified>
</cp:coreProperties>
</file>