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91" r:id="rId3"/>
    <p:sldId id="357" r:id="rId4"/>
    <p:sldId id="358" r:id="rId5"/>
    <p:sldId id="359" r:id="rId6"/>
    <p:sldId id="360" r:id="rId7"/>
    <p:sldId id="362" r:id="rId8"/>
    <p:sldId id="303" r:id="rId9"/>
  </p:sldIdLst>
  <p:sldSz cx="9144000" cy="6858000" type="screen4x3"/>
  <p:notesSz cx="6761163" cy="9942513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E0602"/>
    <a:srgbClr val="0033CC"/>
    <a:srgbClr val="07F9A8"/>
    <a:srgbClr val="660033"/>
    <a:srgbClr val="FFFF99"/>
    <a:srgbClr val="1C1C1C"/>
    <a:srgbClr val="19F3F3"/>
    <a:srgbClr val="08E823"/>
    <a:srgbClr val="33CC33"/>
    <a:srgbClr val="00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1758" y="-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</a:t>
            </a:r>
            <a:r>
              <a:rPr lang="id-ID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EPEMIMPINAN</a:t>
            </a: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12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Pokok Bahasan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810001"/>
          </a:xfrm>
        </p:spPr>
        <p:txBody>
          <a:bodyPr>
            <a:noAutofit/>
          </a:bodyPr>
          <a:lstStyle/>
          <a:p>
            <a:pPr lvl="0"/>
            <a:r>
              <a:rPr lang="id-ID" sz="3200" dirty="0" smtClean="0">
                <a:latin typeface="+mn-lt"/>
              </a:rPr>
              <a:t>Teori sifat</a:t>
            </a:r>
            <a:endParaRPr lang="en-US" sz="3200" dirty="0" smtClean="0">
              <a:latin typeface="+mn-lt"/>
            </a:endParaRPr>
          </a:p>
          <a:p>
            <a:pPr lvl="0"/>
            <a:r>
              <a:rPr lang="id-ID" sz="3200" dirty="0" smtClean="0">
                <a:latin typeface="+mn-lt"/>
              </a:rPr>
              <a:t>Teori-teori mengenai perilaku</a:t>
            </a:r>
            <a:endParaRPr lang="en-US" sz="3200" dirty="0" smtClean="0">
              <a:latin typeface="+mn-lt"/>
            </a:endParaRPr>
          </a:p>
          <a:p>
            <a:pPr lvl="0"/>
            <a:r>
              <a:rPr lang="id-ID" sz="3200" dirty="0" smtClean="0">
                <a:latin typeface="+mn-lt"/>
              </a:rPr>
              <a:t>Teori kontingensi</a:t>
            </a:r>
            <a:endParaRPr lang="en-US" sz="3200" dirty="0" smtClean="0">
              <a:latin typeface="+mn-lt"/>
            </a:endParaRPr>
          </a:p>
          <a:p>
            <a:pPr lvl="0"/>
            <a:r>
              <a:rPr lang="id-ID" sz="3200" dirty="0" smtClean="0">
                <a:latin typeface="+mn-lt"/>
              </a:rPr>
              <a:t>Teori pertukaran pemimpin dan anggota</a:t>
            </a:r>
            <a:endParaRPr lang="en-US" sz="3200" dirty="0" smtClean="0">
              <a:latin typeface="+mn-lt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Kepemimpinan </a:t>
            </a:r>
            <a:r>
              <a:rPr lang="id-ID" i="1" dirty="0" smtClean="0"/>
              <a:t>(leadership)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676400"/>
            <a:ext cx="7467600" cy="4572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200" dirty="0" smtClean="0">
                <a:solidFill>
                  <a:schemeClr val="tx1"/>
                </a:solidFill>
              </a:rPr>
              <a:t>Kemampuan untuk memengaruhi suatu kelompok menuju pencapaian sebuah </a:t>
            </a:r>
            <a:r>
              <a:rPr lang="id-ID" sz="3200" dirty="0" smtClean="0">
                <a:solidFill>
                  <a:srgbClr val="FF0000"/>
                </a:solidFill>
              </a:rPr>
              <a:t>visi</a:t>
            </a:r>
            <a:r>
              <a:rPr lang="id-ID" sz="3200" dirty="0" smtClean="0">
                <a:solidFill>
                  <a:schemeClr val="tx1"/>
                </a:solidFill>
              </a:rPr>
              <a:t> atau </a:t>
            </a:r>
            <a:r>
              <a:rPr lang="id-ID" sz="3200" dirty="0" smtClean="0">
                <a:solidFill>
                  <a:srgbClr val="FF0000"/>
                </a:solidFill>
              </a:rPr>
              <a:t>tujuan</a:t>
            </a:r>
            <a:r>
              <a:rPr lang="id-ID" sz="3200" dirty="0" smtClean="0">
                <a:solidFill>
                  <a:schemeClr val="tx1"/>
                </a:solidFill>
              </a:rPr>
              <a:t> yang ditetapkan </a:t>
            </a:r>
            <a:endParaRPr lang="en-US" sz="32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Teori Sifat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600200"/>
            <a:ext cx="7467600" cy="4572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200" dirty="0" smtClean="0">
                <a:solidFill>
                  <a:schemeClr val="tx1"/>
                </a:solidFill>
              </a:rPr>
              <a:t>Teori-teori yang mempertimbangkan kualitas dan karakteristik personel yang mendiferensiasikan para pemimpin dari yang bukan para pemimpin</a:t>
            </a:r>
            <a:endParaRPr lang="en-US" sz="3200" dirty="0" smtClean="0">
              <a:solidFill>
                <a:schemeClr val="tx1"/>
              </a:solidFill>
            </a:endParaRPr>
          </a:p>
          <a:p>
            <a:pPr lvl="2" algn="ctr">
              <a:buFont typeface="Arial" pitchFamily="34" charset="0"/>
              <a:buChar char="•"/>
            </a:pPr>
            <a:endParaRPr lang="en-US" sz="32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T</a:t>
            </a:r>
            <a:r>
              <a:rPr lang="id-ID" dirty="0" smtClean="0"/>
              <a:t>eori-Teori Mengenai Perilaku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600200"/>
            <a:ext cx="7467600" cy="4572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Font typeface="Wingdings" pitchFamily="2" charset="2"/>
              <a:buChar char="q"/>
            </a:pPr>
            <a:endParaRPr lang="id-ID" dirty="0" smtClean="0">
              <a:solidFill>
                <a:schemeClr val="tx1"/>
              </a:solidFill>
            </a:endParaRPr>
          </a:p>
          <a:p>
            <a:pPr algn="just">
              <a:buFont typeface="Wingdings" pitchFamily="2" charset="2"/>
              <a:buChar char="q"/>
            </a:pPr>
            <a:endParaRPr lang="id-ID" sz="2800" dirty="0" smtClean="0">
              <a:solidFill>
                <a:schemeClr val="tx1"/>
              </a:solidFill>
            </a:endParaRPr>
          </a:p>
          <a:p>
            <a:pPr algn="just">
              <a:buFont typeface="Wingdings" pitchFamily="2" charset="2"/>
              <a:buChar char="q"/>
            </a:pPr>
            <a:r>
              <a:rPr lang="id-ID" sz="2800" dirty="0" smtClean="0">
                <a:solidFill>
                  <a:schemeClr val="tx1"/>
                </a:solidFill>
              </a:rPr>
              <a:t> Memprakarsai struktur</a:t>
            </a:r>
          </a:p>
          <a:p>
            <a:pPr algn="just"/>
            <a:endParaRPr lang="en-US" sz="2800" dirty="0" smtClean="0">
              <a:solidFill>
                <a:schemeClr val="tx1"/>
              </a:solidFill>
            </a:endParaRPr>
          </a:p>
          <a:p>
            <a:pPr algn="just">
              <a:buFont typeface="Wingdings" pitchFamily="2" charset="2"/>
              <a:buChar char="q"/>
            </a:pPr>
            <a:r>
              <a:rPr lang="id-ID" sz="2800" dirty="0" smtClean="0">
                <a:solidFill>
                  <a:schemeClr val="tx1"/>
                </a:solidFill>
              </a:rPr>
              <a:t> Keramahan</a:t>
            </a:r>
          </a:p>
          <a:p>
            <a:pPr algn="just"/>
            <a:endParaRPr lang="en-US" sz="2800" dirty="0" smtClean="0">
              <a:solidFill>
                <a:schemeClr val="tx1"/>
              </a:solidFill>
            </a:endParaRPr>
          </a:p>
          <a:p>
            <a:pPr algn="just">
              <a:buFont typeface="Wingdings" pitchFamily="2" charset="2"/>
              <a:buChar char="q"/>
            </a:pPr>
            <a:r>
              <a:rPr lang="id-ID" sz="2800" dirty="0" smtClean="0">
                <a:solidFill>
                  <a:schemeClr val="tx1"/>
                </a:solidFill>
              </a:rPr>
              <a:t> Pemimpin yang berorientasi pada pekerjaan seseorang</a:t>
            </a:r>
          </a:p>
          <a:p>
            <a:pPr algn="just"/>
            <a:endParaRPr lang="en-US" sz="2800" dirty="0" smtClean="0">
              <a:solidFill>
                <a:schemeClr val="tx1"/>
              </a:solidFill>
            </a:endParaRPr>
          </a:p>
          <a:p>
            <a:pPr algn="just">
              <a:buFont typeface="Wingdings" pitchFamily="2" charset="2"/>
              <a:buChar char="q"/>
            </a:pPr>
            <a:r>
              <a:rPr lang="id-ID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P</a:t>
            </a:r>
            <a:r>
              <a:rPr lang="id-ID" sz="2800" dirty="0" smtClean="0">
                <a:solidFill>
                  <a:schemeClr val="tx1"/>
                </a:solidFill>
              </a:rPr>
              <a:t>emimpin yang berorientasi pada produksi</a:t>
            </a:r>
            <a:endParaRPr lang="en-US" sz="2800" dirty="0" smtClean="0">
              <a:solidFill>
                <a:schemeClr val="tx1"/>
              </a:solidFill>
            </a:endParaRPr>
          </a:p>
          <a:p>
            <a:pPr algn="just"/>
            <a:endParaRPr lang="en-US" dirty="0" smtClean="0">
              <a:solidFill>
                <a:schemeClr val="tx1"/>
              </a:solidFill>
            </a:endParaRPr>
          </a:p>
          <a:p>
            <a:pPr lvl="2" algn="just">
              <a:buFont typeface="Arial" pitchFamily="34" charset="0"/>
              <a:buChar char="•"/>
            </a:pPr>
            <a:endParaRPr lang="en-US" dirty="0" smtClean="0">
              <a:solidFill>
                <a:schemeClr val="tx1"/>
              </a:solidFill>
            </a:endParaRPr>
          </a:p>
          <a:p>
            <a:pPr lvl="2" algn="just">
              <a:buFont typeface="Arial" pitchFamily="34" charset="0"/>
              <a:buChar char="•"/>
            </a:pPr>
            <a:endParaRPr lang="en-US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Teori Kontingensi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600200"/>
            <a:ext cx="7467600" cy="4572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Font typeface="Wingdings" pitchFamily="2" charset="2"/>
              <a:buChar char="q"/>
            </a:pP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id-ID" sz="3200" dirty="0" smtClean="0">
                <a:solidFill>
                  <a:schemeClr val="tx1"/>
                </a:solidFill>
              </a:rPr>
              <a:t>Model kontingensi Fiedler</a:t>
            </a:r>
            <a:endParaRPr lang="en-US" sz="3200" dirty="0" smtClean="0">
              <a:solidFill>
                <a:schemeClr val="tx1"/>
              </a:solidFill>
            </a:endParaRPr>
          </a:p>
          <a:p>
            <a:pPr algn="just"/>
            <a:endParaRPr lang="en-US" sz="3200" dirty="0" smtClean="0">
              <a:solidFill>
                <a:schemeClr val="tx1"/>
              </a:solidFill>
            </a:endParaRPr>
          </a:p>
          <a:p>
            <a:pPr algn="just">
              <a:buFont typeface="Wingdings" pitchFamily="2" charset="2"/>
              <a:buChar char="q"/>
            </a:pP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id-ID" sz="3200" dirty="0" smtClean="0">
                <a:solidFill>
                  <a:schemeClr val="tx1"/>
                </a:solidFill>
              </a:rPr>
              <a:t>Teori kepemimpinan situasional</a:t>
            </a:r>
            <a:endParaRPr lang="en-US" sz="3200" dirty="0" smtClean="0">
              <a:solidFill>
                <a:schemeClr val="tx1"/>
              </a:solidFill>
            </a:endParaRPr>
          </a:p>
          <a:p>
            <a:pPr lvl="2" algn="just">
              <a:buFont typeface="Arial" pitchFamily="34" charset="0"/>
              <a:buChar char="•"/>
            </a:pPr>
            <a:endParaRPr lang="en-US" sz="32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Teori Pertukaran Pemimpin-Anggota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id-ID" dirty="0" smtClean="0">
                <a:latin typeface="+mj-lt"/>
              </a:rPr>
              <a:t>	</a:t>
            </a:r>
            <a:r>
              <a:rPr lang="id-ID" sz="3200" dirty="0" smtClean="0">
                <a:latin typeface="+mj-lt"/>
              </a:rPr>
              <a:t>Penciptaan para pemimpin </a:t>
            </a:r>
            <a:r>
              <a:rPr lang="id-ID" sz="3200" dirty="0" smtClean="0">
                <a:solidFill>
                  <a:srgbClr val="FF0000"/>
                </a:solidFill>
                <a:latin typeface="+mj-lt"/>
              </a:rPr>
              <a:t>di dalam </a:t>
            </a:r>
            <a:r>
              <a:rPr lang="id-ID" sz="3200" dirty="0" smtClean="0">
                <a:latin typeface="+mj-lt"/>
              </a:rPr>
              <a:t>kelompok dan </a:t>
            </a:r>
            <a:r>
              <a:rPr lang="id-ID" sz="3200" dirty="0" smtClean="0">
                <a:solidFill>
                  <a:srgbClr val="FF0000"/>
                </a:solidFill>
                <a:latin typeface="+mj-lt"/>
              </a:rPr>
              <a:t>di luar </a:t>
            </a:r>
            <a:r>
              <a:rPr lang="id-ID" sz="3200" dirty="0" smtClean="0">
                <a:latin typeface="+mj-lt"/>
              </a:rPr>
              <a:t>kelompok; para bawahan dengan status di dalam kelompok yang akan memiliki peringkat kinerja yang lebih tinggi, tingkat perputaran pekerja yang rendah, dan kepuasan kerja yang lebih tinggi</a:t>
            </a:r>
            <a:endParaRPr lang="en-US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15118</TotalTime>
  <Words>220</Words>
  <Application>Microsoft Office PowerPoint</Application>
  <PresentationFormat>On-screen Show (4:3)</PresentationFormat>
  <Paragraphs>55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Pokok Bahasan</vt:lpstr>
      <vt:lpstr>Kepemimpinan (leadership)</vt:lpstr>
      <vt:lpstr>Teori Sifat</vt:lpstr>
      <vt:lpstr>Teori-Teori Mengenai Perilaku</vt:lpstr>
      <vt:lpstr>Teori Kontingensi</vt:lpstr>
      <vt:lpstr>Teori Pertukaran Pemimpin-Anggota</vt:lpstr>
      <vt:lpstr>Slide 8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636</cp:revision>
  <cp:lastPrinted>2015-09-17T08:41:14Z</cp:lastPrinted>
  <dcterms:created xsi:type="dcterms:W3CDTF">2010-04-18T12:06:30Z</dcterms:created>
  <dcterms:modified xsi:type="dcterms:W3CDTF">2021-06-28T08:40:29Z</dcterms:modified>
</cp:coreProperties>
</file>