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256" r:id="rId2"/>
    <p:sldId id="299" r:id="rId3"/>
    <p:sldId id="301" r:id="rId4"/>
    <p:sldId id="302" r:id="rId5"/>
    <p:sldId id="303" r:id="rId6"/>
    <p:sldId id="304" r:id="rId7"/>
    <p:sldId id="305" r:id="rId8"/>
    <p:sldId id="306" r:id="rId9"/>
    <p:sldId id="307" r:id="rId10"/>
    <p:sldId id="308" r:id="rId11"/>
    <p:sldId id="309" r:id="rId12"/>
    <p:sldId id="310" r:id="rId13"/>
    <p:sldId id="311" r:id="rId14"/>
    <p:sldId id="312" r:id="rId15"/>
    <p:sldId id="313" r:id="rId16"/>
    <p:sldId id="314" r:id="rId17"/>
    <p:sldId id="300" r:id="rId18"/>
  </p:sldIdLst>
  <p:sldSz cx="9144000" cy="6858000" type="screen4x3"/>
  <p:notesSz cx="7045325" cy="9345613"/>
  <p:custDataLst>
    <p:tags r:id="rId2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2" autoAdjust="0"/>
    <p:restoredTop sz="94580" autoAdjust="0"/>
  </p:normalViewPr>
  <p:slideViewPr>
    <p:cSldViewPr>
      <p:cViewPr varScale="1">
        <p:scale>
          <a:sx n="100" d="100"/>
          <a:sy n="100" d="100"/>
        </p:scale>
        <p:origin x="1800"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comments" Target="../comments/comment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132856"/>
            <a:ext cx="9144000" cy="1877437"/>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PENYUSUNAN, STRUKTUR, DAN ANATOMI KONTRAK</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12</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6">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
        <p:nvSpPr>
          <p:cNvPr id="4" name="Rectangle 3">
            <a:extLst>
              <a:ext uri="{FF2B5EF4-FFF2-40B4-BE49-F238E27FC236}">
                <a16:creationId xmlns:a16="http://schemas.microsoft.com/office/drawing/2014/main" id="{25BFE50B-C7B6-481C-A7A6-C990229BF1E7}"/>
              </a:ext>
            </a:extLst>
          </p:cNvPr>
          <p:cNvSpPr/>
          <p:nvPr>
            <p:custDataLst>
              <p:tags r:id="rId2"/>
            </p:custDataLst>
          </p:nvPr>
        </p:nvSpPr>
        <p:spPr>
          <a:xfrm>
            <a:off x="-108520" y="4503891"/>
            <a:ext cx="9144000" cy="707886"/>
          </a:xfrm>
          <a:prstGeom prst="rect">
            <a:avLst/>
          </a:prstGeom>
          <a:noFill/>
        </p:spPr>
        <p:txBody>
          <a:bodyPr wrap="square" lIns="91440" tIns="45720" rIns="91440" bIns="45720">
            <a:spAutoFit/>
          </a:bodyPr>
          <a:lstStyle/>
          <a:p>
            <a:pPr algn="ctr"/>
            <a:r>
              <a:rPr lang="en-US"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Mashuril</a:t>
            </a: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Anwar, S.H., M.H.</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Pra</a:t>
            </a: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Penyusunan</a:t>
            </a: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Kontrak</a:t>
            </a: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r>
              <a:rPr lang="en-US" dirty="0">
                <a:solidFill>
                  <a:schemeClr val="tx1"/>
                </a:solidFill>
                <a:latin typeface="Cambria" panose="02040503050406030204" pitchFamily="18" charset="0"/>
                <a:cs typeface="Arial" panose="020B0604020202020204" pitchFamily="34" charset="0"/>
              </a:rPr>
              <a:t>I</a:t>
            </a:r>
            <a:r>
              <a:rPr lang="id-ID" dirty="0">
                <a:solidFill>
                  <a:schemeClr val="tx1"/>
                </a:solidFill>
                <a:latin typeface="Cambria" panose="02040503050406030204" pitchFamily="18" charset="0"/>
                <a:cs typeface="Arial" panose="020B0604020202020204" pitchFamily="34" charset="0"/>
              </a:rPr>
              <a:t>dentifikasi para pihak</a:t>
            </a:r>
            <a:endParaRPr lang="en-US" dirty="0">
              <a:solidFill>
                <a:schemeClr val="tx1"/>
              </a:solidFill>
              <a:latin typeface="Cambria" panose="02040503050406030204" pitchFamily="18" charset="0"/>
              <a:cs typeface="Arial" panose="020B0604020202020204" pitchFamily="34" charset="0"/>
            </a:endParaRPr>
          </a:p>
          <a:p>
            <a:pPr marL="457200" indent="-457200" algn="just">
              <a:buFont typeface="Wingdings" panose="05000000000000000000" pitchFamily="2" charset="2"/>
              <a:buChar char="q"/>
            </a:pPr>
            <a:r>
              <a:rPr lang="en-US" dirty="0">
                <a:solidFill>
                  <a:schemeClr val="tx1"/>
                </a:solidFill>
                <a:latin typeface="Cambria" panose="02040503050406030204" pitchFamily="18" charset="0"/>
                <a:cs typeface="Arial" panose="020B0604020202020204" pitchFamily="34" charset="0"/>
              </a:rPr>
              <a:t>P</a:t>
            </a:r>
            <a:r>
              <a:rPr lang="id-ID" dirty="0">
                <a:solidFill>
                  <a:schemeClr val="tx1"/>
                </a:solidFill>
                <a:latin typeface="Cambria" panose="02040503050406030204" pitchFamily="18" charset="0"/>
                <a:cs typeface="Arial" panose="020B0604020202020204" pitchFamily="34" charset="0"/>
              </a:rPr>
              <a:t>enelitian awal aspek terkai</a:t>
            </a:r>
            <a:r>
              <a:rPr lang="en-US" dirty="0">
                <a:solidFill>
                  <a:schemeClr val="tx1"/>
                </a:solidFill>
                <a:latin typeface="Cambria" panose="02040503050406030204" pitchFamily="18" charset="0"/>
                <a:cs typeface="Arial" panose="020B0604020202020204" pitchFamily="34" charset="0"/>
              </a:rPr>
              <a:t>t</a:t>
            </a:r>
          </a:p>
          <a:p>
            <a:pPr marL="457200" indent="-457200" algn="just">
              <a:buFont typeface="Wingdings" panose="05000000000000000000" pitchFamily="2" charset="2"/>
              <a:buChar char="q"/>
            </a:pPr>
            <a:r>
              <a:rPr lang="en-US" dirty="0">
                <a:solidFill>
                  <a:schemeClr val="tx1"/>
                </a:solidFill>
                <a:latin typeface="Cambria" panose="02040503050406030204" pitchFamily="18" charset="0"/>
                <a:cs typeface="Arial" panose="020B0604020202020204" pitchFamily="34" charset="0"/>
              </a:rPr>
              <a:t>P</a:t>
            </a:r>
            <a:r>
              <a:rPr lang="id-ID" dirty="0">
                <a:solidFill>
                  <a:schemeClr val="tx1"/>
                </a:solidFill>
                <a:latin typeface="Cambria" panose="02040503050406030204" pitchFamily="18" charset="0"/>
                <a:cs typeface="Arial" panose="020B0604020202020204" pitchFamily="34" charset="0"/>
              </a:rPr>
              <a:t>embuatan Memorandum of Understanding (MOU)</a:t>
            </a:r>
            <a:endParaRPr lang="en-US" dirty="0">
              <a:solidFill>
                <a:schemeClr val="tx1"/>
              </a:solidFill>
              <a:latin typeface="Cambria" panose="02040503050406030204" pitchFamily="18" charset="0"/>
              <a:cs typeface="Arial" panose="020B0604020202020204" pitchFamily="34" charset="0"/>
            </a:endParaRPr>
          </a:p>
          <a:p>
            <a:pPr marL="457200" indent="-457200" algn="just">
              <a:buFont typeface="Wingdings" panose="05000000000000000000" pitchFamily="2" charset="2"/>
              <a:buChar char="q"/>
            </a:pPr>
            <a:r>
              <a:rPr lang="en-US" dirty="0">
                <a:solidFill>
                  <a:schemeClr val="tx1"/>
                </a:solidFill>
                <a:latin typeface="Cambria" panose="02040503050406030204" pitchFamily="18" charset="0"/>
                <a:cs typeface="Arial" panose="020B0604020202020204" pitchFamily="34" charset="0"/>
              </a:rPr>
              <a:t>N</a:t>
            </a:r>
            <a:r>
              <a:rPr lang="id-ID" dirty="0">
                <a:solidFill>
                  <a:schemeClr val="tx1"/>
                </a:solidFill>
                <a:latin typeface="Cambria" panose="02040503050406030204" pitchFamily="18" charset="0"/>
                <a:cs typeface="Arial" panose="020B0604020202020204" pitchFamily="34" charset="0"/>
              </a:rPr>
              <a:t>egosiasi</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948472264"/>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r>
              <a:rPr lang="en-US" b="1" dirty="0">
                <a:solidFill>
                  <a:schemeClr val="tx1"/>
                </a:solidFill>
                <a:latin typeface="Cambria" panose="02040503050406030204" pitchFamily="18" charset="0"/>
                <a:cs typeface="Arial" panose="020B0604020202020204" pitchFamily="34" charset="0"/>
              </a:rPr>
              <a:t>I</a:t>
            </a:r>
            <a:r>
              <a:rPr lang="id-ID" b="1" dirty="0">
                <a:solidFill>
                  <a:schemeClr val="tx1"/>
                </a:solidFill>
                <a:latin typeface="Cambria" panose="02040503050406030204" pitchFamily="18" charset="0"/>
                <a:cs typeface="Arial" panose="020B0604020202020204" pitchFamily="34" charset="0"/>
              </a:rPr>
              <a:t>dentifikasi para pihak</a:t>
            </a:r>
            <a:endParaRPr lang="en-US" b="1" dirty="0">
              <a:solidFill>
                <a:schemeClr val="tx1"/>
              </a:solidFill>
              <a:latin typeface="Cambria" panose="02040503050406030204" pitchFamily="18" charset="0"/>
              <a:cs typeface="Arial" panose="020B0604020202020204" pitchFamily="34" charset="0"/>
            </a:endParaRPr>
          </a:p>
          <a:p>
            <a:pPr algn="just"/>
            <a:r>
              <a:rPr lang="en-US" dirty="0" err="1">
                <a:solidFill>
                  <a:schemeClr val="tx1"/>
                </a:solidFill>
                <a:latin typeface="Cambria" panose="02040503050406030204" pitchFamily="18" charset="0"/>
                <a:cs typeface="Arial" panose="020B0604020202020204" pitchFamily="34" charset="0"/>
              </a:rPr>
              <a:t>Dalam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praktik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biasanya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ditentukan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secara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rinci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dalam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anggaran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dasar</a:t>
            </a:r>
            <a:r>
              <a:rPr lang="en-US" dirty="0">
                <a:solidFill>
                  <a:schemeClr val="tx1"/>
                </a:solidFill>
                <a:latin typeface="Cambria" panose="02040503050406030204" pitchFamily="18" charset="0"/>
                <a:cs typeface="Arial" panose="020B0604020202020204" pitchFamily="34" charset="0"/>
              </a:rPr>
              <a:t> (AD), </a:t>
            </a:r>
            <a:r>
              <a:rPr lang="en-US" dirty="0" err="1">
                <a:solidFill>
                  <a:schemeClr val="tx1"/>
                </a:solidFill>
                <a:latin typeface="Cambria" panose="02040503050406030204" pitchFamily="18" charset="0"/>
                <a:cs typeface="Arial" panose="020B0604020202020204" pitchFamily="34" charset="0"/>
              </a:rPr>
              <a:t>perlu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diperhatikan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bagaimana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jika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tindakan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tersebut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dilakukan</a:t>
            </a:r>
            <a:r>
              <a:rPr lang="en-US" dirty="0">
                <a:solidFill>
                  <a:schemeClr val="tx1"/>
                </a:solidFill>
                <a:latin typeface="Cambria" panose="02040503050406030204" pitchFamily="18" charset="0"/>
                <a:cs typeface="Arial" panose="020B0604020202020204" pitchFamily="34" charset="0"/>
              </a:rPr>
              <a:t> oleh orang yang </a:t>
            </a:r>
            <a:r>
              <a:rPr lang="en-US" dirty="0" err="1">
                <a:solidFill>
                  <a:schemeClr val="tx1"/>
                </a:solidFill>
                <a:latin typeface="Cambria" panose="02040503050406030204" pitchFamily="18" charset="0"/>
                <a:cs typeface="Arial" panose="020B0604020202020204" pitchFamily="34" charset="0"/>
              </a:rPr>
              <a:t>berwenang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atau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dilakukan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melebihi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kewenangan</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diberikan</a:t>
            </a:r>
            <a:r>
              <a:rPr lang="en-US"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2285936644"/>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r>
              <a:rPr lang="en-US" b="1" dirty="0">
                <a:solidFill>
                  <a:schemeClr val="tx1"/>
                </a:solidFill>
                <a:latin typeface="Cambria" panose="02040503050406030204" pitchFamily="18" charset="0"/>
                <a:cs typeface="Arial" panose="020B0604020202020204" pitchFamily="34" charset="0"/>
              </a:rPr>
              <a:t>P</a:t>
            </a:r>
            <a:r>
              <a:rPr lang="id-ID" b="1" dirty="0">
                <a:solidFill>
                  <a:schemeClr val="tx1"/>
                </a:solidFill>
                <a:latin typeface="Cambria" panose="02040503050406030204" pitchFamily="18" charset="0"/>
                <a:cs typeface="Arial" panose="020B0604020202020204" pitchFamily="34" charset="0"/>
              </a:rPr>
              <a:t>enelitian awal aspek terkai</a:t>
            </a:r>
            <a:r>
              <a:rPr lang="en-US" b="1" dirty="0">
                <a:solidFill>
                  <a:schemeClr val="tx1"/>
                </a:solidFill>
                <a:latin typeface="Cambria" panose="02040503050406030204" pitchFamily="18" charset="0"/>
                <a:cs typeface="Arial" panose="020B0604020202020204" pitchFamily="34" charset="0"/>
              </a:rPr>
              <a:t>t</a:t>
            </a:r>
          </a:p>
          <a:p>
            <a:pPr algn="just"/>
            <a:r>
              <a:rPr lang="en-US" dirty="0" err="1">
                <a:solidFill>
                  <a:schemeClr val="tx1"/>
                </a:solidFill>
                <a:latin typeface="Cambria" panose="02040503050406030204" pitchFamily="18" charset="0"/>
                <a:cs typeface="Arial" panose="020B0604020202020204" pitchFamily="34" charset="0"/>
              </a:rPr>
              <a:t>Penyusun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kontrak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menyimpulkan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hak</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kewajiban</a:t>
            </a:r>
            <a:r>
              <a:rPr lang="en-US" dirty="0">
                <a:solidFill>
                  <a:schemeClr val="tx1"/>
                </a:solidFill>
                <a:latin typeface="Cambria" panose="02040503050406030204" pitchFamily="18" charset="0"/>
                <a:cs typeface="Arial" panose="020B0604020202020204" pitchFamily="34" charset="0"/>
              </a:rPr>
              <a:t> masing-masing </a:t>
            </a:r>
            <a:r>
              <a:rPr lang="en-US" dirty="0" err="1">
                <a:solidFill>
                  <a:schemeClr val="tx1"/>
                </a:solidFill>
                <a:latin typeface="Cambria" panose="02040503050406030204" pitchFamily="18" charset="0"/>
                <a:cs typeface="Arial" panose="020B0604020202020204" pitchFamily="34" charset="0"/>
              </a:rPr>
              <a:t>pihak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memperhatikan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hal</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terkait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dengan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isi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kontrak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seperti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unsur</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pembayaran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ganti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rugi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serta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perpajakan</a:t>
            </a:r>
            <a:r>
              <a:rPr lang="en-US"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3197423467"/>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r>
              <a:rPr lang="en-US" b="1" dirty="0" err="1">
                <a:solidFill>
                  <a:schemeClr val="tx1"/>
                </a:solidFill>
                <a:latin typeface="Cambria" panose="02040503050406030204" pitchFamily="18" charset="0"/>
                <a:cs typeface="Arial" panose="020B0604020202020204" pitchFamily="34" charset="0"/>
              </a:rPr>
              <a:t>Pembuatan</a:t>
            </a:r>
            <a:r>
              <a:rPr lang="en-US" b="1" dirty="0">
                <a:solidFill>
                  <a:schemeClr val="tx1"/>
                </a:solidFill>
                <a:latin typeface="Cambria" panose="02040503050406030204" pitchFamily="18" charset="0"/>
                <a:cs typeface="Arial" panose="020B0604020202020204" pitchFamily="34" charset="0"/>
              </a:rPr>
              <a:t> MoU</a:t>
            </a:r>
          </a:p>
          <a:p>
            <a:pPr algn="just"/>
            <a:r>
              <a:rPr lang="en-US" dirty="0">
                <a:solidFill>
                  <a:schemeClr val="tx1"/>
                </a:solidFill>
                <a:latin typeface="Cambria" panose="02040503050406030204" pitchFamily="18" charset="0"/>
                <a:cs typeface="Arial" panose="020B0604020202020204" pitchFamily="34" charset="0"/>
              </a:rPr>
              <a:t>MOU </a:t>
            </a:r>
            <a:r>
              <a:rPr lang="en-US" dirty="0" err="1">
                <a:solidFill>
                  <a:schemeClr val="tx1"/>
                </a:solidFill>
                <a:latin typeface="Cambria" panose="02040503050406030204" pitchFamily="18" charset="0"/>
                <a:cs typeface="Arial" panose="020B0604020202020204" pitchFamily="34" charset="0"/>
              </a:rPr>
              <a:t>merupakan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suatu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perjanjian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pendahuluan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dalam</a:t>
            </a:r>
            <a:r>
              <a:rPr lang="en-US" dirty="0">
                <a:solidFill>
                  <a:schemeClr val="tx1"/>
                </a:solidFill>
                <a:latin typeface="Cambria" panose="02040503050406030204" pitchFamily="18" charset="0"/>
                <a:cs typeface="Arial" panose="020B0604020202020204" pitchFamily="34" charset="0"/>
              </a:rPr>
              <a:t> arti </a:t>
            </a:r>
            <a:r>
              <a:rPr lang="en-US" dirty="0" err="1">
                <a:solidFill>
                  <a:schemeClr val="tx1"/>
                </a:solidFill>
                <a:latin typeface="Cambria" panose="02040503050406030204" pitchFamily="18" charset="0"/>
                <a:cs typeface="Arial" panose="020B0604020202020204" pitchFamily="34" charset="0"/>
              </a:rPr>
              <a:t>akan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diikuti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perjanjian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lainnya</a:t>
            </a:r>
            <a:r>
              <a:rPr lang="en-US"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890576727"/>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r>
              <a:rPr lang="en-US" b="1" dirty="0" err="1">
                <a:solidFill>
                  <a:schemeClr val="tx1"/>
                </a:solidFill>
                <a:latin typeface="Cambria" panose="02040503050406030204" pitchFamily="18" charset="0"/>
                <a:cs typeface="Arial" panose="020B0604020202020204" pitchFamily="34" charset="0"/>
              </a:rPr>
              <a:t>Negosiasi</a:t>
            </a:r>
            <a:endParaRPr lang="en-US" b="1" dirty="0">
              <a:solidFill>
                <a:schemeClr val="tx1"/>
              </a:solidFill>
              <a:latin typeface="Cambria" panose="02040503050406030204" pitchFamily="18" charset="0"/>
              <a:cs typeface="Arial" panose="020B0604020202020204" pitchFamily="34" charset="0"/>
            </a:endParaRPr>
          </a:p>
          <a:p>
            <a:pPr algn="just"/>
            <a:r>
              <a:rPr lang="en-US" dirty="0">
                <a:solidFill>
                  <a:schemeClr val="tx1"/>
                </a:solidFill>
                <a:latin typeface="Cambria" panose="02040503050406030204" pitchFamily="18" charset="0"/>
                <a:cs typeface="Arial" panose="020B0604020202020204" pitchFamily="34" charset="0"/>
              </a:rPr>
              <a:t>Sarana </a:t>
            </a:r>
            <a:r>
              <a:rPr lang="en-US" dirty="0" err="1">
                <a:solidFill>
                  <a:schemeClr val="tx1"/>
                </a:solidFill>
                <a:latin typeface="Cambria" panose="02040503050406030204" pitchFamily="18" charset="0"/>
                <a:cs typeface="Arial" panose="020B0604020202020204" pitchFamily="34" charset="0"/>
              </a:rPr>
              <a:t>bagi</a:t>
            </a:r>
            <a:r>
              <a:rPr lang="en-US" dirty="0">
                <a:solidFill>
                  <a:schemeClr val="tx1"/>
                </a:solidFill>
                <a:latin typeface="Cambria" panose="02040503050406030204" pitchFamily="18" charset="0"/>
                <a:cs typeface="Arial" panose="020B0604020202020204" pitchFamily="34" charset="0"/>
              </a:rPr>
              <a:t> para </a:t>
            </a:r>
            <a:r>
              <a:rPr lang="en-US" dirty="0" err="1">
                <a:solidFill>
                  <a:schemeClr val="tx1"/>
                </a:solidFill>
                <a:latin typeface="Cambria" panose="02040503050406030204" pitchFamily="18" charset="0"/>
                <a:cs typeface="Arial" panose="020B0604020202020204" pitchFamily="34" charset="0"/>
              </a:rPr>
              <a:t>pihak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untuk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mengadakan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komunikasi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dua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arah</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dirancang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untuk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mencapai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kesepakatan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sebagai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akibat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adanya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perbedaan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pandangan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terhadap</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sesuatu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hal</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dilatarbelakangi</a:t>
            </a:r>
            <a:r>
              <a:rPr lang="en-US" dirty="0">
                <a:solidFill>
                  <a:schemeClr val="tx1"/>
                </a:solidFill>
                <a:latin typeface="Cambria" panose="02040503050406030204" pitchFamily="18" charset="0"/>
                <a:cs typeface="Arial" panose="020B0604020202020204" pitchFamily="34" charset="0"/>
              </a:rPr>
              <a:t> oleh </a:t>
            </a:r>
            <a:r>
              <a:rPr lang="en-US" dirty="0" err="1">
                <a:solidFill>
                  <a:schemeClr val="tx1"/>
                </a:solidFill>
                <a:latin typeface="Cambria" panose="02040503050406030204" pitchFamily="18" charset="0"/>
                <a:cs typeface="Arial" panose="020B0604020202020204" pitchFamily="34" charset="0"/>
              </a:rPr>
              <a:t>kesamaan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ketidaksamaan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kepentingan</a:t>
            </a:r>
            <a:r>
              <a:rPr lang="en-US" dirty="0">
                <a:solidFill>
                  <a:schemeClr val="tx1"/>
                </a:solidFill>
                <a:latin typeface="Cambria" panose="02040503050406030204" pitchFamily="18" charset="0"/>
                <a:cs typeface="Arial" panose="020B0604020202020204" pitchFamily="34" charset="0"/>
              </a:rPr>
              <a:t> di </a:t>
            </a:r>
            <a:r>
              <a:rPr lang="en-US" dirty="0" err="1">
                <a:solidFill>
                  <a:schemeClr val="tx1"/>
                </a:solidFill>
                <a:latin typeface="Cambria" panose="02040503050406030204" pitchFamily="18" charset="0"/>
                <a:cs typeface="Arial" panose="020B0604020202020204" pitchFamily="34" charset="0"/>
              </a:rPr>
              <a:t>antara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mereka</a:t>
            </a:r>
            <a:r>
              <a:rPr lang="en-US"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380758670"/>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Penyusunan</a:t>
            </a: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Kontrak</a:t>
            </a: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r>
              <a:rPr lang="en-US" sz="3600" dirty="0" err="1">
                <a:solidFill>
                  <a:schemeClr val="tx1"/>
                </a:solidFill>
                <a:latin typeface="Cambria" panose="02040503050406030204" pitchFamily="18" charset="0"/>
                <a:cs typeface="Arial" panose="020B0604020202020204" pitchFamily="34" charset="0"/>
              </a:rPr>
              <a:t>Penyusunan</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cs typeface="Arial" panose="020B0604020202020204" pitchFamily="34" charset="0"/>
              </a:rPr>
              <a:t>draf</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cs typeface="Arial" panose="020B0604020202020204" pitchFamily="34" charset="0"/>
              </a:rPr>
              <a:t>kontrak</a:t>
            </a:r>
            <a:endParaRPr lang="en-US" sz="3600" dirty="0">
              <a:solidFill>
                <a:schemeClr val="tx1"/>
              </a:solidFill>
              <a:latin typeface="Cambria" panose="02040503050406030204" pitchFamily="18" charset="0"/>
              <a:cs typeface="Arial" panose="020B0604020202020204" pitchFamily="34" charset="0"/>
            </a:endParaRPr>
          </a:p>
          <a:p>
            <a:pPr marL="457200" indent="-457200" algn="just">
              <a:buFont typeface="Wingdings" panose="05000000000000000000" pitchFamily="2" charset="2"/>
              <a:buChar char="q"/>
            </a:pPr>
            <a:r>
              <a:rPr lang="en-US" sz="3200" dirty="0" err="1">
                <a:solidFill>
                  <a:schemeClr val="tx1"/>
                </a:solidFill>
                <a:latin typeface="Cambria" panose="02040503050406030204" pitchFamily="18" charset="0"/>
                <a:cs typeface="Arial" panose="020B0604020202020204" pitchFamily="34" charset="0"/>
              </a:rPr>
              <a:t>Saling</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menukar</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draf</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kontrak</a:t>
            </a:r>
            <a:endParaRPr lang="en-US" sz="3200" dirty="0">
              <a:solidFill>
                <a:schemeClr val="tx1"/>
              </a:solidFill>
              <a:latin typeface="Cambria" panose="02040503050406030204" pitchFamily="18" charset="0"/>
              <a:cs typeface="Arial" panose="020B0604020202020204" pitchFamily="34" charset="0"/>
            </a:endParaRPr>
          </a:p>
          <a:p>
            <a:pPr marL="457200" indent="-457200" algn="just">
              <a:buFont typeface="Wingdings" panose="05000000000000000000" pitchFamily="2" charset="2"/>
              <a:buChar char="q"/>
            </a:pPr>
            <a:r>
              <a:rPr lang="en-US" sz="3200" dirty="0" err="1">
                <a:solidFill>
                  <a:schemeClr val="tx1"/>
                </a:solidFill>
                <a:latin typeface="Cambria" panose="02040503050406030204" pitchFamily="18" charset="0"/>
                <a:cs typeface="Arial" panose="020B0604020202020204" pitchFamily="34" charset="0"/>
              </a:rPr>
              <a:t>Revisi</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jika</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perlu</a:t>
            </a:r>
            <a:r>
              <a:rPr lang="en-US" sz="3200" dirty="0">
                <a:solidFill>
                  <a:schemeClr val="tx1"/>
                </a:solidFill>
                <a:latin typeface="Cambria" panose="02040503050406030204" pitchFamily="18" charset="0"/>
                <a:cs typeface="Arial" panose="020B0604020202020204" pitchFamily="34" charset="0"/>
              </a:rPr>
              <a:t>)</a:t>
            </a:r>
          </a:p>
          <a:p>
            <a:pPr marL="457200" indent="-457200" algn="just">
              <a:buFont typeface="Wingdings" panose="05000000000000000000" pitchFamily="2" charset="2"/>
              <a:buChar char="q"/>
            </a:pPr>
            <a:r>
              <a:rPr lang="en-US" sz="3200" dirty="0" err="1">
                <a:solidFill>
                  <a:schemeClr val="tx1"/>
                </a:solidFill>
                <a:latin typeface="Cambria" panose="02040503050406030204" pitchFamily="18" charset="0"/>
                <a:cs typeface="Arial" panose="020B0604020202020204" pitchFamily="34" charset="0"/>
              </a:rPr>
              <a:t>Penyelesaian</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akhir</a:t>
            </a:r>
            <a:endParaRPr lang="en-US" sz="3200" dirty="0">
              <a:solidFill>
                <a:schemeClr val="tx1"/>
              </a:solidFill>
              <a:latin typeface="Cambria" panose="02040503050406030204" pitchFamily="18" charset="0"/>
              <a:cs typeface="Arial" panose="020B0604020202020204" pitchFamily="34" charset="0"/>
            </a:endParaRPr>
          </a:p>
          <a:p>
            <a:pPr marL="457200" indent="-457200" algn="just">
              <a:buFont typeface="Wingdings" panose="05000000000000000000" pitchFamily="2" charset="2"/>
              <a:buChar char="q"/>
            </a:pPr>
            <a:r>
              <a:rPr lang="en-US" sz="3200" dirty="0" err="1">
                <a:solidFill>
                  <a:schemeClr val="tx1"/>
                </a:solidFill>
                <a:latin typeface="Cambria" panose="02040503050406030204" pitchFamily="18" charset="0"/>
                <a:cs typeface="Arial" panose="020B0604020202020204" pitchFamily="34" charset="0"/>
              </a:rPr>
              <a:t>Penandatanganan</a:t>
            </a:r>
            <a:endParaRPr lang="en-US" sz="3200" dirty="0">
              <a:solidFill>
                <a:schemeClr val="tx1"/>
              </a:solidFill>
              <a:latin typeface="Cambria" panose="02040503050406030204" pitchFamily="18" charset="0"/>
              <a:cs typeface="Arial" panose="020B0604020202020204" pitchFamily="34" charset="0"/>
            </a:endParaRPr>
          </a:p>
          <a:p>
            <a:pPr marL="457200" indent="-457200" algn="just">
              <a:buFont typeface="Wingdings" panose="05000000000000000000" pitchFamily="2" charset="2"/>
              <a:buChar char="q"/>
            </a:pPr>
            <a:endParaRPr lang="id-ID" sz="32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590057796"/>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Pasca</a:t>
            </a: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Penyusunan</a:t>
            </a: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Kontrak</a:t>
            </a: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fontScale="850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r>
              <a:rPr lang="en-US" sz="3600" dirty="0" err="1">
                <a:solidFill>
                  <a:schemeClr val="tx1"/>
                </a:solidFill>
                <a:latin typeface="Cambria" panose="02040503050406030204" pitchFamily="18" charset="0"/>
                <a:cs typeface="Arial" panose="020B0604020202020204" pitchFamily="34" charset="0"/>
              </a:rPr>
              <a:t>Pelaksanaan</a:t>
            </a:r>
            <a:r>
              <a:rPr lang="en-US" sz="3600" dirty="0">
                <a:solidFill>
                  <a:schemeClr val="tx1"/>
                </a:solidFill>
                <a:latin typeface="Cambria" panose="02040503050406030204" pitchFamily="18" charset="0"/>
                <a:cs typeface="Arial" panose="020B0604020202020204" pitchFamily="34" charset="0"/>
              </a:rPr>
              <a:t> &amp; </a:t>
            </a:r>
            <a:r>
              <a:rPr lang="en-US" sz="3600" dirty="0" err="1">
                <a:solidFill>
                  <a:schemeClr val="tx1"/>
                </a:solidFill>
                <a:latin typeface="Cambria" panose="02040503050406030204" pitchFamily="18" charset="0"/>
                <a:cs typeface="Arial" panose="020B0604020202020204" pitchFamily="34" charset="0"/>
              </a:rPr>
              <a:t>Penafsiran</a:t>
            </a:r>
            <a:endParaRPr lang="en-US" sz="3600" dirty="0">
              <a:solidFill>
                <a:schemeClr val="tx1"/>
              </a:solidFill>
              <a:latin typeface="Cambria" panose="02040503050406030204" pitchFamily="18" charset="0"/>
              <a:cs typeface="Arial" panose="020B0604020202020204" pitchFamily="34" charset="0"/>
            </a:endParaRPr>
          </a:p>
          <a:p>
            <a:pPr algn="just"/>
            <a:r>
              <a:rPr lang="en-US" sz="3600" dirty="0">
                <a:solidFill>
                  <a:schemeClr val="tx1"/>
                </a:solidFill>
                <a:latin typeface="Cambria" panose="02040503050406030204" pitchFamily="18" charset="0"/>
                <a:cs typeface="Arial" panose="020B0604020202020204" pitchFamily="34" charset="0"/>
              </a:rPr>
              <a:t>Setelah </a:t>
            </a:r>
            <a:r>
              <a:rPr lang="en-US" sz="3600" dirty="0" err="1">
                <a:solidFill>
                  <a:schemeClr val="tx1"/>
                </a:solidFill>
                <a:latin typeface="Cambria" panose="02040503050406030204" pitchFamily="18" charset="0"/>
                <a:cs typeface="Arial" panose="020B0604020202020204" pitchFamily="34" charset="0"/>
              </a:rPr>
              <a:t>suatu</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cs typeface="Arial" panose="020B0604020202020204" pitchFamily="34" charset="0"/>
              </a:rPr>
              <a:t>kontrak</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cs typeface="Arial" panose="020B0604020202020204" pitchFamily="34" charset="0"/>
              </a:rPr>
              <a:t>disusun</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cs typeface="Arial" panose="020B0604020202020204" pitchFamily="34" charset="0"/>
              </a:rPr>
              <a:t>barulah</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cs typeface="Arial" panose="020B0604020202020204" pitchFamily="34" charset="0"/>
              </a:rPr>
              <a:t>dapat</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cs typeface="Arial" panose="020B0604020202020204" pitchFamily="34" charset="0"/>
              </a:rPr>
              <a:t>dilaksanakan</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cs typeface="Arial" panose="020B0604020202020204" pitchFamily="34" charset="0"/>
              </a:rPr>
              <a:t>Kadang-kadang</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cs typeface="Arial" panose="020B0604020202020204" pitchFamily="34" charset="0"/>
              </a:rPr>
              <a:t>kontrak</a:t>
            </a:r>
            <a:r>
              <a:rPr lang="en-US" sz="3600" dirty="0">
                <a:solidFill>
                  <a:schemeClr val="tx1"/>
                </a:solidFill>
                <a:latin typeface="Cambria" panose="02040503050406030204" pitchFamily="18" charset="0"/>
                <a:cs typeface="Arial" panose="020B0604020202020204" pitchFamily="34" charset="0"/>
              </a:rPr>
              <a:t> yang </a:t>
            </a:r>
            <a:r>
              <a:rPr lang="en-US" sz="3600" dirty="0" err="1">
                <a:solidFill>
                  <a:schemeClr val="tx1"/>
                </a:solidFill>
                <a:latin typeface="Cambria" panose="02040503050406030204" pitchFamily="18" charset="0"/>
                <a:cs typeface="Arial" panose="020B0604020202020204" pitchFamily="34" charset="0"/>
              </a:rPr>
              <a:t>telah</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cs typeface="Arial" panose="020B0604020202020204" pitchFamily="34" charset="0"/>
              </a:rPr>
              <a:t>disusun</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cs typeface="Arial" panose="020B0604020202020204" pitchFamily="34" charset="0"/>
              </a:rPr>
              <a:t>tidak</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cs typeface="Arial" panose="020B0604020202020204" pitchFamily="34" charset="0"/>
              </a:rPr>
              <a:t>jelas</a:t>
            </a:r>
            <a:r>
              <a:rPr lang="en-US" sz="3600" dirty="0">
                <a:solidFill>
                  <a:schemeClr val="tx1"/>
                </a:solidFill>
                <a:latin typeface="Cambria" panose="02040503050406030204" pitchFamily="18" charset="0"/>
                <a:cs typeface="Arial" panose="020B0604020202020204" pitchFamily="34" charset="0"/>
              </a:rPr>
              <a:t>/</a:t>
            </a:r>
            <a:r>
              <a:rPr lang="en-US" sz="3600" dirty="0" err="1">
                <a:solidFill>
                  <a:schemeClr val="tx1"/>
                </a:solidFill>
                <a:latin typeface="Cambria" panose="02040503050406030204" pitchFamily="18" charset="0"/>
                <a:cs typeface="Arial" panose="020B0604020202020204" pitchFamily="34" charset="0"/>
              </a:rPr>
              <a:t>tidak</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cs typeface="Arial" panose="020B0604020202020204" pitchFamily="34" charset="0"/>
              </a:rPr>
              <a:t>lengkap</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cs typeface="Arial" panose="020B0604020202020204" pitchFamily="34" charset="0"/>
              </a:rPr>
              <a:t>sehingga</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cs typeface="Arial" panose="020B0604020202020204" pitchFamily="34" charset="0"/>
              </a:rPr>
              <a:t>masih</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cs typeface="Arial" panose="020B0604020202020204" pitchFamily="34" charset="0"/>
              </a:rPr>
              <a:t>diperlukan</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cs typeface="Arial" panose="020B0604020202020204" pitchFamily="34" charset="0"/>
              </a:rPr>
              <a:t>adanya</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cs typeface="Arial" panose="020B0604020202020204" pitchFamily="34" charset="0"/>
              </a:rPr>
              <a:t>penafsiran</a:t>
            </a:r>
            <a:r>
              <a:rPr lang="en-US" sz="3600" dirty="0">
                <a:solidFill>
                  <a:schemeClr val="tx1"/>
                </a:solidFill>
                <a:latin typeface="Cambria" panose="02040503050406030204" pitchFamily="18" charset="0"/>
                <a:cs typeface="Arial" panose="020B0604020202020204" pitchFamily="34" charset="0"/>
              </a:rPr>
              <a:t>.</a:t>
            </a:r>
          </a:p>
          <a:p>
            <a:pPr marL="457200" indent="-457200" algn="just">
              <a:buFont typeface="Wingdings" panose="05000000000000000000" pitchFamily="2" charset="2"/>
              <a:buChar char="q"/>
            </a:pPr>
            <a:r>
              <a:rPr lang="en-US" sz="3600" dirty="0" err="1">
                <a:solidFill>
                  <a:schemeClr val="tx1"/>
                </a:solidFill>
                <a:latin typeface="Cambria" panose="02040503050406030204" pitchFamily="18" charset="0"/>
                <a:cs typeface="Arial" panose="020B0604020202020204" pitchFamily="34" charset="0"/>
              </a:rPr>
              <a:t>Alternatif</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cs typeface="Arial" panose="020B0604020202020204" pitchFamily="34" charset="0"/>
              </a:rPr>
              <a:t>penyelesaian</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cs typeface="Arial" panose="020B0604020202020204" pitchFamily="34" charset="0"/>
              </a:rPr>
              <a:t>sengketa</a:t>
            </a:r>
            <a:endParaRPr lang="en-US" sz="3600" dirty="0">
              <a:solidFill>
                <a:schemeClr val="tx1"/>
              </a:solidFill>
              <a:latin typeface="Cambria" panose="02040503050406030204" pitchFamily="18" charset="0"/>
              <a:cs typeface="Arial" panose="020B0604020202020204" pitchFamily="34" charset="0"/>
            </a:endParaRPr>
          </a:p>
          <a:p>
            <a:pPr algn="just"/>
            <a:r>
              <a:rPr lang="en-US" sz="3600" dirty="0" err="1">
                <a:solidFill>
                  <a:schemeClr val="tx1"/>
                </a:solidFill>
                <a:latin typeface="Cambria" panose="02040503050406030204" pitchFamily="18" charset="0"/>
                <a:cs typeface="Arial" panose="020B0604020202020204" pitchFamily="34" charset="0"/>
              </a:rPr>
              <a:t>Dalam</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cs typeface="Arial" panose="020B0604020202020204" pitchFamily="34" charset="0"/>
              </a:rPr>
              <a:t>pelaksanaan</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cs typeface="Arial" panose="020B0604020202020204" pitchFamily="34" charset="0"/>
              </a:rPr>
              <a:t>kontrak</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cs typeface="Arial" panose="020B0604020202020204" pitchFamily="34" charset="0"/>
              </a:rPr>
              <a:t>mungkin</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cs typeface="Arial" panose="020B0604020202020204" pitchFamily="34" charset="0"/>
              </a:rPr>
              <a:t>terdapat</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cs typeface="Arial" panose="020B0604020202020204" pitchFamily="34" charset="0"/>
              </a:rPr>
              <a:t>sengketa</a:t>
            </a:r>
            <a:r>
              <a:rPr lang="en-US" sz="3600" dirty="0">
                <a:solidFill>
                  <a:schemeClr val="tx1"/>
                </a:solidFill>
                <a:latin typeface="Cambria" panose="02040503050406030204" pitchFamily="18" charset="0"/>
                <a:cs typeface="Arial" panose="020B0604020202020204" pitchFamily="34" charset="0"/>
              </a:rPr>
              <a:t>. Para </a:t>
            </a:r>
            <a:r>
              <a:rPr lang="en-US" sz="3600" dirty="0" err="1">
                <a:solidFill>
                  <a:schemeClr val="tx1"/>
                </a:solidFill>
                <a:latin typeface="Cambria" panose="02040503050406030204" pitchFamily="18" charset="0"/>
                <a:cs typeface="Arial" panose="020B0604020202020204" pitchFamily="34" charset="0"/>
              </a:rPr>
              <a:t>pihak</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cs typeface="Arial" panose="020B0604020202020204" pitchFamily="34" charset="0"/>
              </a:rPr>
              <a:t>bebas</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cs typeface="Arial" panose="020B0604020202020204" pitchFamily="34" charset="0"/>
              </a:rPr>
              <a:t>menentukan</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cs typeface="Arial" panose="020B0604020202020204" pitchFamily="34" charset="0"/>
              </a:rPr>
              <a:t>cara</a:t>
            </a:r>
            <a:r>
              <a:rPr lang="en-US" sz="3600" dirty="0">
                <a:solidFill>
                  <a:schemeClr val="tx1"/>
                </a:solidFill>
                <a:latin typeface="Cambria" panose="02040503050406030204" pitchFamily="18" charset="0"/>
                <a:cs typeface="Arial" panose="020B0604020202020204" pitchFamily="34" charset="0"/>
              </a:rPr>
              <a:t> yang </a:t>
            </a:r>
            <a:r>
              <a:rPr lang="en-US" sz="3600" dirty="0" err="1">
                <a:solidFill>
                  <a:schemeClr val="tx1"/>
                </a:solidFill>
                <a:latin typeface="Cambria" panose="02040503050406030204" pitchFamily="18" charset="0"/>
                <a:cs typeface="Arial" panose="020B0604020202020204" pitchFamily="34" charset="0"/>
              </a:rPr>
              <a:t>akan</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cs typeface="Arial" panose="020B0604020202020204" pitchFamily="34" charset="0"/>
              </a:rPr>
              <a:t>ditempuh</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cs typeface="Arial" panose="020B0604020202020204" pitchFamily="34" charset="0"/>
              </a:rPr>
              <a:t>jika</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cs typeface="Arial" panose="020B0604020202020204" pitchFamily="34" charset="0"/>
              </a:rPr>
              <a:t>timbul</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cs typeface="Arial" panose="020B0604020202020204" pitchFamily="34" charset="0"/>
              </a:rPr>
              <a:t>sengketa</a:t>
            </a:r>
            <a:r>
              <a:rPr lang="en-US" sz="3600" dirty="0">
                <a:solidFill>
                  <a:schemeClr val="tx1"/>
                </a:solidFill>
                <a:latin typeface="Cambria" panose="02040503050406030204" pitchFamily="18" charset="0"/>
                <a:cs typeface="Arial" panose="020B0604020202020204" pitchFamily="34" charset="0"/>
              </a:rPr>
              <a:t> di </a:t>
            </a:r>
            <a:r>
              <a:rPr lang="en-US" sz="3600" dirty="0" err="1">
                <a:solidFill>
                  <a:schemeClr val="tx1"/>
                </a:solidFill>
                <a:latin typeface="Cambria" panose="02040503050406030204" pitchFamily="18" charset="0"/>
                <a:cs typeface="Arial" panose="020B0604020202020204" pitchFamily="34" charset="0"/>
              </a:rPr>
              <a:t>kemudian</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cs typeface="Arial" panose="020B0604020202020204" pitchFamily="34" charset="0"/>
              </a:rPr>
              <a:t>hari</a:t>
            </a:r>
            <a:r>
              <a:rPr lang="en-US" sz="3600">
                <a:solidFill>
                  <a:schemeClr val="tx1"/>
                </a:solidFill>
                <a:latin typeface="Cambria" panose="02040503050406030204" pitchFamily="18" charset="0"/>
                <a:cs typeface="Arial" panose="020B0604020202020204" pitchFamily="34" charset="0"/>
              </a:rPr>
              <a:t>.</a:t>
            </a:r>
            <a:endParaRPr lang="en-US" sz="3600" dirty="0">
              <a:solidFill>
                <a:schemeClr val="tx1"/>
              </a:solidFill>
              <a:latin typeface="Cambria" panose="02040503050406030204" pitchFamily="18" charset="0"/>
              <a:cs typeface="Arial" panose="020B0604020202020204" pitchFamily="34" charset="0"/>
            </a:endParaRPr>
          </a:p>
          <a:p>
            <a:pPr marL="457200" indent="-457200" algn="just">
              <a:buFont typeface="Wingdings" panose="05000000000000000000" pitchFamily="2" charset="2"/>
              <a:buChar char="q"/>
            </a:pPr>
            <a:endParaRPr lang="id-ID" sz="32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88197591"/>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Hal-hal Yang Diperhatikan Dalam Membuat Kontrak</a:t>
            </a: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Cambria" panose="02040503050406030204" pitchFamily="18" charset="0"/>
                <a:cs typeface="Arial" panose="020B0604020202020204" pitchFamily="34" charset="0"/>
              </a:rPr>
              <a:t>(1) kewenangan hukum para pihak,</a:t>
            </a:r>
          </a:p>
          <a:p>
            <a:pPr algn="just"/>
            <a:r>
              <a:rPr lang="id-ID" dirty="0">
                <a:solidFill>
                  <a:schemeClr val="tx1"/>
                </a:solidFill>
                <a:latin typeface="Cambria" panose="02040503050406030204" pitchFamily="18" charset="0"/>
                <a:cs typeface="Arial" panose="020B0604020202020204" pitchFamily="34" charset="0"/>
              </a:rPr>
              <a:t>(2) perpajakan,</a:t>
            </a:r>
          </a:p>
          <a:p>
            <a:pPr algn="just"/>
            <a:r>
              <a:rPr lang="id-ID" dirty="0">
                <a:solidFill>
                  <a:schemeClr val="tx1"/>
                </a:solidFill>
                <a:latin typeface="Cambria" panose="02040503050406030204" pitchFamily="18" charset="0"/>
                <a:cs typeface="Arial" panose="020B0604020202020204" pitchFamily="34" charset="0"/>
              </a:rPr>
              <a:t>(3) alas hak yang sah,</a:t>
            </a:r>
          </a:p>
          <a:p>
            <a:pPr algn="just"/>
            <a:r>
              <a:rPr lang="id-ID" dirty="0">
                <a:solidFill>
                  <a:schemeClr val="tx1"/>
                </a:solidFill>
                <a:latin typeface="Cambria" panose="02040503050406030204" pitchFamily="18" charset="0"/>
                <a:cs typeface="Arial" panose="020B0604020202020204" pitchFamily="34" charset="0"/>
              </a:rPr>
              <a:t>(4) masalah keagrariaan,</a:t>
            </a:r>
          </a:p>
          <a:p>
            <a:pPr algn="just"/>
            <a:r>
              <a:rPr lang="id-ID" dirty="0">
                <a:solidFill>
                  <a:schemeClr val="tx1"/>
                </a:solidFill>
                <a:latin typeface="Cambria" panose="02040503050406030204" pitchFamily="18" charset="0"/>
                <a:cs typeface="Arial" panose="020B0604020202020204" pitchFamily="34" charset="0"/>
              </a:rPr>
              <a:t>(5) pilihan hukum,</a:t>
            </a:r>
          </a:p>
          <a:p>
            <a:pPr algn="just"/>
            <a:r>
              <a:rPr lang="id-ID" dirty="0">
                <a:solidFill>
                  <a:schemeClr val="tx1"/>
                </a:solidFill>
                <a:latin typeface="Cambria" panose="02040503050406030204" pitchFamily="18" charset="0"/>
                <a:cs typeface="Arial" panose="020B0604020202020204" pitchFamily="34" charset="0"/>
              </a:rPr>
              <a:t>(6) penyelesaian sengketa,</a:t>
            </a:r>
          </a:p>
          <a:p>
            <a:pPr algn="just"/>
            <a:r>
              <a:rPr lang="id-ID" dirty="0">
                <a:solidFill>
                  <a:schemeClr val="tx1"/>
                </a:solidFill>
                <a:latin typeface="Cambria" panose="02040503050406030204" pitchFamily="18" charset="0"/>
                <a:cs typeface="Arial" panose="020B0604020202020204" pitchFamily="34" charset="0"/>
              </a:rPr>
              <a:t>(7) pengakhiran kontrak, dan</a:t>
            </a:r>
          </a:p>
          <a:p>
            <a:pPr algn="just"/>
            <a:r>
              <a:rPr lang="id-ID" dirty="0">
                <a:solidFill>
                  <a:schemeClr val="tx1"/>
                </a:solidFill>
                <a:latin typeface="Cambria" panose="02040503050406030204" pitchFamily="18" charset="0"/>
                <a:cs typeface="Arial" panose="020B0604020202020204" pitchFamily="34" charset="0"/>
              </a:rPr>
              <a:t>(8) bentuk perjanjian standar</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836712"/>
            <a:ext cx="8229600" cy="499715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3600" b="1" dirty="0">
                <a:solidFill>
                  <a:schemeClr val="tx1"/>
                </a:solidFill>
                <a:latin typeface="Cambria" panose="02040503050406030204" pitchFamily="18" charset="0"/>
                <a:cs typeface="Arial" panose="020B0604020202020204" pitchFamily="34" charset="0"/>
              </a:rPr>
              <a:t>K</a:t>
            </a:r>
            <a:r>
              <a:rPr lang="id-ID" sz="3600" b="1" dirty="0">
                <a:solidFill>
                  <a:schemeClr val="tx1"/>
                </a:solidFill>
                <a:latin typeface="Cambria" panose="02040503050406030204" pitchFamily="18" charset="0"/>
                <a:cs typeface="Arial" panose="020B0604020202020204" pitchFamily="34" charset="0"/>
              </a:rPr>
              <a:t>ewenangan hukum para pihak</a:t>
            </a:r>
            <a:endParaRPr lang="en-US" sz="3600" b="1" dirty="0">
              <a:solidFill>
                <a:schemeClr val="tx1"/>
              </a:solidFill>
              <a:latin typeface="Cambria" panose="02040503050406030204" pitchFamily="18" charset="0"/>
              <a:cs typeface="Arial" panose="020B0604020202020204" pitchFamily="34" charset="0"/>
            </a:endParaRPr>
          </a:p>
          <a:p>
            <a:pPr algn="just"/>
            <a:r>
              <a:rPr lang="en-US" sz="2400" dirty="0" err="1">
                <a:solidFill>
                  <a:schemeClr val="tx1"/>
                </a:solidFill>
                <a:latin typeface="Arial" panose="020B0604020202020204" pitchFamily="34" charset="0"/>
                <a:cs typeface="Arial" panose="020B0604020202020204" pitchFamily="34" charset="0"/>
              </a:rPr>
              <a:t>Kewenangan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hukum</a:t>
            </a:r>
            <a:r>
              <a:rPr lang="id-ID" sz="2400" dirty="0">
                <a:solidFill>
                  <a:schemeClr val="tx1"/>
                </a:solidFill>
                <a:latin typeface="Arial" panose="020B0604020202020204" pitchFamily="34" charset="0"/>
                <a:cs typeface="Arial" panose="020B0604020202020204" pitchFamily="34" charset="0"/>
              </a:rPr>
              <a:t> para pihak, yaitu kecakapan dan kemampuan para pihak untuk mengadakan dan membuat kontrak. Di dalam KUH Perdata ditentukan bahwa orang yang cakap dan wenang untuk melakukan perbuatan hukum apabila telah dewasa dan atau sudah kawin. Ukuran kedewasaan, yaitu berumur 21 tahun. Sedangkan orang-orang yang tidak wenang untuk membuat kontrak adalah</a:t>
            </a:r>
          </a:p>
          <a:p>
            <a:pPr marL="342900" indent="-342900" algn="just">
              <a:buFont typeface="Wingdings" panose="05000000000000000000" pitchFamily="2" charset="2"/>
              <a:buChar char="q"/>
            </a:pPr>
            <a:r>
              <a:rPr lang="id-ID" sz="2400" dirty="0">
                <a:solidFill>
                  <a:schemeClr val="tx1"/>
                </a:solidFill>
                <a:latin typeface="Arial" panose="020B0604020202020204" pitchFamily="34" charset="0"/>
                <a:cs typeface="Arial" panose="020B0604020202020204" pitchFamily="34" charset="0"/>
              </a:rPr>
              <a:t>minderjarigheid (di bawah umur)</a:t>
            </a:r>
            <a:endParaRPr lang="en-US" sz="2400" dirty="0">
              <a:solidFill>
                <a:schemeClr val="tx1"/>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q"/>
            </a:pPr>
            <a:r>
              <a:rPr lang="id-ID" sz="2400" dirty="0">
                <a:solidFill>
                  <a:schemeClr val="tx1"/>
                </a:solidFill>
                <a:latin typeface="Arial" panose="020B0604020202020204" pitchFamily="34" charset="0"/>
                <a:cs typeface="Arial" panose="020B0604020202020204" pitchFamily="34" charset="0"/>
              </a:rPr>
              <a:t>curatele (di bawah pengampunan)</a:t>
            </a:r>
            <a:endParaRPr lang="en-US"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836712"/>
            <a:ext cx="8229600" cy="499715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3600" b="1" dirty="0" err="1">
                <a:solidFill>
                  <a:schemeClr val="tx1"/>
                </a:solidFill>
                <a:latin typeface="Cambria" panose="02040503050406030204" pitchFamily="18" charset="0"/>
                <a:cs typeface="Arial" panose="020B0604020202020204" pitchFamily="34" charset="0"/>
              </a:rPr>
              <a:t>Perpajakan</a:t>
            </a:r>
            <a:endParaRPr lang="en-US" sz="3600" b="1" dirty="0">
              <a:solidFill>
                <a:schemeClr val="tx1"/>
              </a:solidFill>
              <a:latin typeface="Cambria" panose="02040503050406030204" pitchFamily="18" charset="0"/>
              <a:cs typeface="Arial" panose="020B0604020202020204" pitchFamily="34" charset="0"/>
            </a:endParaRPr>
          </a:p>
          <a:p>
            <a:pPr algn="just"/>
            <a:r>
              <a:rPr lang="en-US" sz="2400" dirty="0" err="1">
                <a:solidFill>
                  <a:schemeClr val="tx1"/>
                </a:solidFill>
                <a:latin typeface="Arial" panose="020B0604020202020204" pitchFamily="34" charset="0"/>
                <a:cs typeface="Arial" panose="020B0604020202020204" pitchFamily="34" charset="0"/>
              </a:rPr>
              <a:t>Dalam</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banyak</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hal</a:t>
            </a:r>
            <a:r>
              <a:rPr lang="en-US" sz="2400" dirty="0">
                <a:solidFill>
                  <a:schemeClr val="tx1"/>
                </a:solidFill>
                <a:latin typeface="Arial" panose="020B0604020202020204" pitchFamily="34" charset="0"/>
                <a:cs typeface="Arial" panose="020B0604020202020204" pitchFamily="34" charset="0"/>
              </a:rPr>
              <a:t>, para </a:t>
            </a:r>
            <a:r>
              <a:rPr lang="en-US" sz="2400" dirty="0" err="1">
                <a:solidFill>
                  <a:schemeClr val="tx1"/>
                </a:solidFill>
                <a:latin typeface="Arial" panose="020B0604020202020204" pitchFamily="34" charset="0"/>
                <a:cs typeface="Arial" panose="020B0604020202020204" pitchFamily="34" charset="0"/>
              </a:rPr>
              <a:t>pihak</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pembuat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kontrak</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menginginkan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perjanjian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dirumuskan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sedemikian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rupa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untuk</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memperkecil</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pajak</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karena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transaksi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bisnis</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merupakan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transaksi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kena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pajak</a:t>
            </a:r>
            <a:r>
              <a:rPr lang="en-US" sz="2400" dirty="0">
                <a:solidFill>
                  <a:schemeClr val="tx1"/>
                </a:solidFill>
                <a:latin typeface="Arial" panose="020B0604020202020204" pitchFamily="34" charset="0"/>
                <a:cs typeface="Arial" panose="020B0604020202020204" pitchFamily="34" charset="0"/>
              </a:rPr>
              <a:t>. Pada </a:t>
            </a:r>
            <a:r>
              <a:rPr lang="en-US" sz="2400" dirty="0" err="1">
                <a:solidFill>
                  <a:schemeClr val="tx1"/>
                </a:solidFill>
                <a:latin typeface="Arial" panose="020B0604020202020204" pitchFamily="34" charset="0"/>
                <a:cs typeface="Arial" panose="020B0604020202020204" pitchFamily="34" charset="0"/>
              </a:rPr>
              <a:t>dasarnya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perancang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kontrak</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harus</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memberikan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pelayanan</a:t>
            </a:r>
            <a:r>
              <a:rPr lang="en-US" sz="2400" dirty="0">
                <a:solidFill>
                  <a:schemeClr val="tx1"/>
                </a:solidFill>
                <a:latin typeface="Arial" panose="020B0604020202020204" pitchFamily="34" charset="0"/>
                <a:cs typeface="Arial" panose="020B0604020202020204" pitchFamily="34" charset="0"/>
              </a:rPr>
              <a:t> yang </a:t>
            </a:r>
            <a:r>
              <a:rPr lang="en-US" sz="2400" dirty="0" err="1">
                <a:solidFill>
                  <a:schemeClr val="tx1"/>
                </a:solidFill>
                <a:latin typeface="Arial" panose="020B0604020202020204" pitchFamily="34" charset="0"/>
                <a:cs typeface="Arial" panose="020B0604020202020204" pitchFamily="34" charset="0"/>
              </a:rPr>
              <a:t>memuaskan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kliennya</a:t>
            </a:r>
            <a:r>
              <a:rPr lang="en-US" sz="2400" dirty="0">
                <a:solidFill>
                  <a:schemeClr val="tx1"/>
                </a:solidFill>
                <a:latin typeface="Arial" panose="020B0604020202020204" pitchFamily="34" charset="0"/>
                <a:cs typeface="Arial" panose="020B0604020202020204" pitchFamily="34" charset="0"/>
              </a:rPr>
              <a:t>.</a:t>
            </a:r>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83220378"/>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836712"/>
            <a:ext cx="8229600" cy="499715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3600" b="1" dirty="0">
                <a:solidFill>
                  <a:schemeClr val="tx1"/>
                </a:solidFill>
                <a:latin typeface="Cambria" panose="02040503050406030204" pitchFamily="18" charset="0"/>
                <a:cs typeface="Arial" panose="020B0604020202020204" pitchFamily="34" charset="0"/>
              </a:rPr>
              <a:t>Alas </a:t>
            </a:r>
            <a:r>
              <a:rPr lang="en-US" sz="3600" b="1" dirty="0" err="1">
                <a:solidFill>
                  <a:schemeClr val="tx1"/>
                </a:solidFill>
                <a:latin typeface="Cambria" panose="02040503050406030204" pitchFamily="18" charset="0"/>
                <a:cs typeface="Arial" panose="020B0604020202020204" pitchFamily="34" charset="0"/>
              </a:rPr>
              <a:t>hak</a:t>
            </a:r>
            <a:r>
              <a:rPr lang="en-US" sz="3600" b="1" dirty="0">
                <a:solidFill>
                  <a:schemeClr val="tx1"/>
                </a:solidFill>
                <a:latin typeface="Cambria" panose="02040503050406030204" pitchFamily="18" charset="0"/>
                <a:cs typeface="Arial" panose="020B0604020202020204" pitchFamily="34" charset="0"/>
              </a:rPr>
              <a:t> yang </a:t>
            </a:r>
            <a:r>
              <a:rPr lang="en-US" sz="3600" b="1" dirty="0" err="1">
                <a:solidFill>
                  <a:schemeClr val="tx1"/>
                </a:solidFill>
                <a:latin typeface="Cambria" panose="02040503050406030204" pitchFamily="18" charset="0"/>
                <a:cs typeface="Arial" panose="020B0604020202020204" pitchFamily="34" charset="0"/>
              </a:rPr>
              <a:t>sah</a:t>
            </a:r>
            <a:endParaRPr lang="en-US" sz="3600" b="1" dirty="0">
              <a:solidFill>
                <a:schemeClr val="tx1"/>
              </a:solidFill>
              <a:latin typeface="Cambria" panose="02040503050406030204" pitchFamily="18" charset="0"/>
              <a:cs typeface="Arial" panose="020B0604020202020204" pitchFamily="34" charset="0"/>
            </a:endParaRPr>
          </a:p>
          <a:p>
            <a:pPr algn="just"/>
            <a:r>
              <a:rPr lang="en-US" sz="2400" dirty="0" err="1">
                <a:solidFill>
                  <a:schemeClr val="tx1"/>
                </a:solidFill>
                <a:latin typeface="Arial" panose="020B0604020202020204" pitchFamily="34" charset="0"/>
                <a:cs typeface="Arial" panose="020B0604020202020204" pitchFamily="34" charset="0"/>
              </a:rPr>
              <a:t>Khusus</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untuk</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perjanjian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jual</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beli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calon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pembeli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harus</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mengetahui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atau</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berusaha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mencari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tahu</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bahwa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penjual</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memang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mempunyai</a:t>
            </a:r>
            <a:r>
              <a:rPr lang="en-US" sz="2400" dirty="0">
                <a:solidFill>
                  <a:schemeClr val="tx1"/>
                </a:solidFill>
                <a:latin typeface="Arial" panose="020B0604020202020204" pitchFamily="34" charset="0"/>
                <a:cs typeface="Arial" panose="020B0604020202020204" pitchFamily="34" charset="0"/>
              </a:rPr>
              <a:t> alas </a:t>
            </a:r>
            <a:r>
              <a:rPr lang="en-US" sz="2400" dirty="0" err="1">
                <a:solidFill>
                  <a:schemeClr val="tx1"/>
                </a:solidFill>
                <a:latin typeface="Arial" panose="020B0604020202020204" pitchFamily="34" charset="0"/>
                <a:cs typeface="Arial" panose="020B0604020202020204" pitchFamily="34" charset="0"/>
              </a:rPr>
              <a:t>hak</a:t>
            </a:r>
            <a:r>
              <a:rPr lang="en-US" sz="2400" dirty="0">
                <a:solidFill>
                  <a:schemeClr val="tx1"/>
                </a:solidFill>
                <a:latin typeface="Arial" panose="020B0604020202020204" pitchFamily="34" charset="0"/>
                <a:cs typeface="Arial" panose="020B0604020202020204" pitchFamily="34" charset="0"/>
              </a:rPr>
              <a:t> yang </a:t>
            </a:r>
            <a:r>
              <a:rPr lang="en-US" sz="2400" dirty="0" err="1">
                <a:solidFill>
                  <a:schemeClr val="tx1"/>
                </a:solidFill>
                <a:latin typeface="Arial" panose="020B0604020202020204" pitchFamily="34" charset="0"/>
                <a:cs typeface="Arial" panose="020B0604020202020204" pitchFamily="34" charset="0"/>
              </a:rPr>
              <a:t>sah</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atas</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barang</a:t>
            </a:r>
            <a:r>
              <a:rPr lang="en-US" sz="2400" dirty="0">
                <a:solidFill>
                  <a:schemeClr val="tx1"/>
                </a:solidFill>
                <a:latin typeface="Arial" panose="020B0604020202020204" pitchFamily="34" charset="0"/>
                <a:cs typeface="Arial" panose="020B0604020202020204" pitchFamily="34" charset="0"/>
              </a:rPr>
              <a:t> yang </a:t>
            </a:r>
            <a:r>
              <a:rPr lang="en-US" sz="2400" dirty="0" err="1">
                <a:solidFill>
                  <a:schemeClr val="tx1"/>
                </a:solidFill>
                <a:latin typeface="Arial" panose="020B0604020202020204" pitchFamily="34" charset="0"/>
                <a:cs typeface="Arial" panose="020B0604020202020204" pitchFamily="34" charset="0"/>
              </a:rPr>
              <a:t>dijual</a:t>
            </a:r>
            <a:r>
              <a:rPr lang="en-US" sz="2400" dirty="0">
                <a:solidFill>
                  <a:schemeClr val="tx1"/>
                </a:solidFill>
                <a:latin typeface="Arial" panose="020B0604020202020204" pitchFamily="34" charset="0"/>
                <a:cs typeface="Arial" panose="020B0604020202020204" pitchFamily="34" charset="0"/>
              </a:rPr>
              <a:t>.</a:t>
            </a:r>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52126101"/>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836712"/>
            <a:ext cx="8229600" cy="499715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3600" b="1" dirty="0" err="1">
                <a:solidFill>
                  <a:schemeClr val="tx1"/>
                </a:solidFill>
                <a:latin typeface="Cambria" panose="02040503050406030204" pitchFamily="18" charset="0"/>
                <a:cs typeface="Arial" panose="020B0604020202020204" pitchFamily="34" charset="0"/>
              </a:rPr>
              <a:t>Masalah</a:t>
            </a:r>
            <a:r>
              <a:rPr lang="en-US" sz="3600" b="1" dirty="0">
                <a:solidFill>
                  <a:schemeClr val="tx1"/>
                </a:solidFill>
                <a:latin typeface="Cambria" panose="02040503050406030204" pitchFamily="18" charset="0"/>
                <a:cs typeface="Arial" panose="020B0604020202020204" pitchFamily="34" charset="0"/>
              </a:rPr>
              <a:t> </a:t>
            </a:r>
            <a:r>
              <a:rPr lang="en-US" sz="3600" b="1" dirty="0" err="1">
                <a:solidFill>
                  <a:schemeClr val="tx1"/>
                </a:solidFill>
                <a:latin typeface="Cambria" panose="02040503050406030204" pitchFamily="18" charset="0"/>
                <a:cs typeface="Arial" panose="020B0604020202020204" pitchFamily="34" charset="0"/>
              </a:rPr>
              <a:t>Keagrariaan</a:t>
            </a:r>
            <a:endParaRPr lang="en-US" sz="3600" b="1" dirty="0">
              <a:solidFill>
                <a:schemeClr val="tx1"/>
              </a:solidFill>
              <a:latin typeface="Cambria" panose="02040503050406030204" pitchFamily="18" charset="0"/>
              <a:cs typeface="Arial" panose="020B0604020202020204" pitchFamily="34" charset="0"/>
            </a:endParaRPr>
          </a:p>
          <a:p>
            <a:pPr algn="just"/>
            <a:r>
              <a:rPr lang="en-US" sz="2400" dirty="0" err="1">
                <a:solidFill>
                  <a:schemeClr val="tx1"/>
                </a:solidFill>
                <a:latin typeface="Arial" panose="020B0604020202020204" pitchFamily="34" charset="0"/>
                <a:cs typeface="Arial" panose="020B0604020202020204" pitchFamily="34" charset="0"/>
              </a:rPr>
              <a:t>Dalam</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banyak</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hal</a:t>
            </a:r>
            <a:r>
              <a:rPr lang="en-US" sz="2400" dirty="0">
                <a:solidFill>
                  <a:schemeClr val="tx1"/>
                </a:solidFill>
                <a:latin typeface="Arial" panose="020B0604020202020204" pitchFamily="34" charset="0"/>
                <a:cs typeface="Arial" panose="020B0604020202020204" pitchFamily="34" charset="0"/>
              </a:rPr>
              <a:t> para </a:t>
            </a:r>
            <a:r>
              <a:rPr lang="en-US" sz="2400" dirty="0" err="1">
                <a:solidFill>
                  <a:schemeClr val="tx1"/>
                </a:solidFill>
                <a:latin typeface="Arial" panose="020B0604020202020204" pitchFamily="34" charset="0"/>
                <a:cs typeface="Arial" panose="020B0604020202020204" pitchFamily="34" charset="0"/>
              </a:rPr>
              <a:t>pihak</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tidak</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memahami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masalah-masalah</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keagrariaan</a:t>
            </a:r>
            <a:r>
              <a:rPr lang="en-US" sz="2400" dirty="0">
                <a:solidFill>
                  <a:schemeClr val="tx1"/>
                </a:solidFill>
                <a:latin typeface="Arial" panose="020B0604020202020204" pitchFamily="34" charset="0"/>
                <a:cs typeface="Arial" panose="020B0604020202020204" pitchFamily="34" charset="0"/>
              </a:rPr>
              <a:t>. Oleh </a:t>
            </a:r>
            <a:r>
              <a:rPr lang="en-US" sz="2400" dirty="0" err="1">
                <a:solidFill>
                  <a:schemeClr val="tx1"/>
                </a:solidFill>
                <a:latin typeface="Arial" panose="020B0604020202020204" pitchFamily="34" charset="0"/>
                <a:cs typeface="Arial" panose="020B0604020202020204" pitchFamily="34" charset="0"/>
              </a:rPr>
              <a:t>karena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itu</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perancang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kontrak</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harus</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memberitahukan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kepada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kliennya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mengenai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hal</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tersebut</a:t>
            </a:r>
            <a:r>
              <a:rPr lang="en-US" sz="2400" dirty="0">
                <a:solidFill>
                  <a:schemeClr val="tx1"/>
                </a:solidFill>
                <a:latin typeface="Arial" panose="020B0604020202020204" pitchFamily="34" charset="0"/>
                <a:cs typeface="Arial" panose="020B0604020202020204" pitchFamily="34" charset="0"/>
              </a:rPr>
              <a:t>.</a:t>
            </a:r>
          </a:p>
          <a:p>
            <a:pPr algn="just"/>
            <a:endParaRPr lang="en-US" sz="2400" dirty="0">
              <a:solidFill>
                <a:schemeClr val="tx1"/>
              </a:solidFill>
              <a:latin typeface="Arial" panose="020B0604020202020204" pitchFamily="34" charset="0"/>
              <a:cs typeface="Arial" panose="020B0604020202020204" pitchFamily="34" charset="0"/>
            </a:endParaRPr>
          </a:p>
          <a:p>
            <a:pPr algn="just"/>
            <a:r>
              <a:rPr lang="en-US" sz="3600" b="1" dirty="0" err="1">
                <a:solidFill>
                  <a:schemeClr val="tx1"/>
                </a:solidFill>
                <a:latin typeface="Cambria" panose="02040503050406030204" pitchFamily="18" charset="0"/>
                <a:cs typeface="Arial" panose="020B0604020202020204" pitchFamily="34" charset="0"/>
              </a:rPr>
              <a:t>Pilihan</a:t>
            </a:r>
            <a:r>
              <a:rPr lang="en-US" sz="3600" b="1" dirty="0">
                <a:solidFill>
                  <a:schemeClr val="tx1"/>
                </a:solidFill>
                <a:latin typeface="Cambria" panose="02040503050406030204" pitchFamily="18" charset="0"/>
                <a:cs typeface="Arial" panose="020B0604020202020204" pitchFamily="34" charset="0"/>
              </a:rPr>
              <a:t> Hukum</a:t>
            </a:r>
            <a:endParaRPr lang="en-US" sz="2400" b="1" dirty="0">
              <a:solidFill>
                <a:schemeClr val="tx1"/>
              </a:solidFill>
              <a:latin typeface="Cambria" panose="02040503050406030204" pitchFamily="18" charset="0"/>
              <a:cs typeface="Arial" panose="020B0604020202020204" pitchFamily="34" charset="0"/>
            </a:endParaRPr>
          </a:p>
          <a:p>
            <a:pPr algn="just"/>
            <a:r>
              <a:rPr lang="en-US" sz="2400" dirty="0" err="1">
                <a:solidFill>
                  <a:schemeClr val="tx1"/>
                </a:solidFill>
                <a:latin typeface="Arial" panose="020B0604020202020204" pitchFamily="34" charset="0"/>
                <a:cs typeface="Arial" panose="020B0604020202020204" pitchFamily="34" charset="0"/>
              </a:rPr>
              <a:t>Berkaitan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dengan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hukum</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manakah</a:t>
            </a:r>
            <a:r>
              <a:rPr lang="en-US" sz="2400" dirty="0">
                <a:solidFill>
                  <a:schemeClr val="tx1"/>
                </a:solidFill>
                <a:latin typeface="Arial" panose="020B0604020202020204" pitchFamily="34" charset="0"/>
                <a:cs typeface="Arial" panose="020B0604020202020204" pitchFamily="34" charset="0"/>
              </a:rPr>
              <a:t> yang </a:t>
            </a:r>
            <a:r>
              <a:rPr lang="en-US" sz="2400" dirty="0" err="1">
                <a:solidFill>
                  <a:schemeClr val="tx1"/>
                </a:solidFill>
                <a:latin typeface="Arial" panose="020B0604020202020204" pitchFamily="34" charset="0"/>
                <a:cs typeface="Arial" panose="020B0604020202020204" pitchFamily="34" charset="0"/>
              </a:rPr>
              <a:t>akan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digunakan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dalam</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pembuatan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kontrak</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tersebut</a:t>
            </a:r>
            <a:r>
              <a:rPr lang="en-US" sz="2400" dirty="0">
                <a:solidFill>
                  <a:schemeClr val="tx1"/>
                </a:solidFill>
                <a:latin typeface="Arial" panose="020B0604020202020204" pitchFamily="34" charset="0"/>
                <a:cs typeface="Arial" panose="020B0604020202020204" pitchFamily="34" charset="0"/>
              </a:rPr>
              <a:t>.</a:t>
            </a:r>
          </a:p>
          <a:p>
            <a:pPr algn="just"/>
            <a:endParaRPr lang="id-ID" sz="24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25573596"/>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836712"/>
            <a:ext cx="8229600" cy="499715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3600" b="1" dirty="0" err="1">
                <a:solidFill>
                  <a:schemeClr val="tx1"/>
                </a:solidFill>
                <a:latin typeface="Cambria" panose="02040503050406030204" pitchFamily="18" charset="0"/>
                <a:cs typeface="Arial" panose="020B0604020202020204" pitchFamily="34" charset="0"/>
              </a:rPr>
              <a:t>Penyelesaian</a:t>
            </a:r>
            <a:r>
              <a:rPr lang="en-US" sz="3600" b="1" dirty="0">
                <a:solidFill>
                  <a:schemeClr val="tx1"/>
                </a:solidFill>
                <a:latin typeface="Cambria" panose="02040503050406030204" pitchFamily="18" charset="0"/>
                <a:cs typeface="Arial" panose="020B0604020202020204" pitchFamily="34" charset="0"/>
              </a:rPr>
              <a:t> </a:t>
            </a:r>
            <a:r>
              <a:rPr lang="en-US" sz="3600" b="1" dirty="0" err="1">
                <a:solidFill>
                  <a:schemeClr val="tx1"/>
                </a:solidFill>
                <a:latin typeface="Cambria" panose="02040503050406030204" pitchFamily="18" charset="0"/>
                <a:cs typeface="Arial" panose="020B0604020202020204" pitchFamily="34" charset="0"/>
              </a:rPr>
              <a:t>Sengketa</a:t>
            </a:r>
            <a:endParaRPr lang="en-US" sz="3600" b="1" dirty="0">
              <a:solidFill>
                <a:schemeClr val="tx1"/>
              </a:solidFill>
              <a:latin typeface="Cambria" panose="02040503050406030204" pitchFamily="18" charset="0"/>
              <a:cs typeface="Arial" panose="020B0604020202020204" pitchFamily="34" charset="0"/>
            </a:endParaRPr>
          </a:p>
          <a:p>
            <a:pPr algn="just"/>
            <a:r>
              <a:rPr lang="en-US" sz="2400" dirty="0" err="1">
                <a:solidFill>
                  <a:schemeClr val="tx1"/>
                </a:solidFill>
                <a:latin typeface="Arial" panose="020B0604020202020204" pitchFamily="34" charset="0"/>
                <a:cs typeface="Arial" panose="020B0604020202020204" pitchFamily="34" charset="0"/>
              </a:rPr>
              <a:t>Perjanjian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tidak</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selalu</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dapat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dilaksanakan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sebagaimana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mestinya</a:t>
            </a:r>
            <a:r>
              <a:rPr lang="en-US" sz="2400" dirty="0">
                <a:solidFill>
                  <a:schemeClr val="tx1"/>
                </a:solidFill>
                <a:latin typeface="Arial" panose="020B0604020202020204" pitchFamily="34" charset="0"/>
                <a:cs typeface="Arial" panose="020B0604020202020204" pitchFamily="34" charset="0"/>
              </a:rPr>
              <a:t>. Oleh </a:t>
            </a:r>
            <a:r>
              <a:rPr lang="en-US" sz="2400" dirty="0" err="1">
                <a:solidFill>
                  <a:schemeClr val="tx1"/>
                </a:solidFill>
                <a:latin typeface="Arial" panose="020B0604020202020204" pitchFamily="34" charset="0"/>
                <a:cs typeface="Arial" panose="020B0604020202020204" pitchFamily="34" charset="0"/>
              </a:rPr>
              <a:t>karena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itu</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dalam</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setiap</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perjanjian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perlu</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dimasukkan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klausula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mengenai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penyelesaian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sengketa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apabila</a:t>
            </a:r>
            <a:r>
              <a:rPr lang="en-US" sz="2400" dirty="0">
                <a:solidFill>
                  <a:schemeClr val="tx1"/>
                </a:solidFill>
                <a:latin typeface="Arial" panose="020B0604020202020204" pitchFamily="34" charset="0"/>
                <a:cs typeface="Arial" panose="020B0604020202020204" pitchFamily="34" charset="0"/>
              </a:rPr>
              <a:t> salah </a:t>
            </a:r>
            <a:r>
              <a:rPr lang="en-US" sz="2400" dirty="0" err="1">
                <a:solidFill>
                  <a:schemeClr val="tx1"/>
                </a:solidFill>
                <a:latin typeface="Arial" panose="020B0604020202020204" pitchFamily="34" charset="0"/>
                <a:cs typeface="Arial" panose="020B0604020202020204" pitchFamily="34" charset="0"/>
              </a:rPr>
              <a:t>satu</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pihak</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tidak</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memenuhi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perjanjian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atau</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wanprestasi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Penyelesaian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sengketa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dapat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dilakukan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secara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damai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arbitrase</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atau</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mungkin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melalui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pengadilan</a:t>
            </a:r>
            <a:r>
              <a:rPr lang="en-US" sz="2400" dirty="0">
                <a:solidFill>
                  <a:schemeClr val="tx1"/>
                </a:solidFill>
                <a:latin typeface="Arial" panose="020B0604020202020204" pitchFamily="34" charset="0"/>
                <a:cs typeface="Arial" panose="020B0604020202020204" pitchFamily="34" charset="0"/>
              </a:rPr>
              <a:t>.</a:t>
            </a:r>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47552836"/>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836712"/>
            <a:ext cx="8229600" cy="499715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3600" b="1" dirty="0" err="1">
                <a:solidFill>
                  <a:schemeClr val="tx1"/>
                </a:solidFill>
                <a:latin typeface="Cambria" panose="02040503050406030204" pitchFamily="18" charset="0"/>
                <a:cs typeface="Arial" panose="020B0604020202020204" pitchFamily="34" charset="0"/>
              </a:rPr>
              <a:t>Berakhirnya</a:t>
            </a:r>
            <a:r>
              <a:rPr lang="en-US" sz="3600" b="1" dirty="0">
                <a:solidFill>
                  <a:schemeClr val="tx1"/>
                </a:solidFill>
                <a:latin typeface="Cambria" panose="02040503050406030204" pitchFamily="18" charset="0"/>
                <a:cs typeface="Arial" panose="020B0604020202020204" pitchFamily="34" charset="0"/>
              </a:rPr>
              <a:t> </a:t>
            </a:r>
            <a:r>
              <a:rPr lang="en-US" sz="3600" b="1" dirty="0" err="1">
                <a:solidFill>
                  <a:schemeClr val="tx1"/>
                </a:solidFill>
                <a:latin typeface="Cambria" panose="02040503050406030204" pitchFamily="18" charset="0"/>
                <a:cs typeface="Arial" panose="020B0604020202020204" pitchFamily="34" charset="0"/>
              </a:rPr>
              <a:t>Kontrak</a:t>
            </a:r>
            <a:endParaRPr lang="en-US" sz="3600" b="1" dirty="0">
              <a:solidFill>
                <a:schemeClr val="tx1"/>
              </a:solidFill>
              <a:latin typeface="Cambria" panose="02040503050406030204" pitchFamily="18" charset="0"/>
              <a:cs typeface="Arial" panose="020B0604020202020204" pitchFamily="34" charset="0"/>
            </a:endParaRPr>
          </a:p>
          <a:p>
            <a:pPr algn="just"/>
            <a:r>
              <a:rPr lang="en-US" sz="2400" dirty="0">
                <a:solidFill>
                  <a:schemeClr val="tx1"/>
                </a:solidFill>
                <a:latin typeface="Arial" panose="020B0604020202020204" pitchFamily="34" charset="0"/>
                <a:cs typeface="Arial" panose="020B0604020202020204" pitchFamily="34" charset="0"/>
              </a:rPr>
              <a:t>Di </a:t>
            </a:r>
            <a:r>
              <a:rPr lang="en-US" sz="2400" dirty="0" err="1">
                <a:solidFill>
                  <a:schemeClr val="tx1"/>
                </a:solidFill>
                <a:latin typeface="Arial" panose="020B0604020202020204" pitchFamily="34" charset="0"/>
                <a:cs typeface="Arial" panose="020B0604020202020204" pitchFamily="34" charset="0"/>
              </a:rPr>
              <a:t>dalam</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Pasal</a:t>
            </a:r>
            <a:r>
              <a:rPr lang="en-US" sz="2400" dirty="0">
                <a:solidFill>
                  <a:schemeClr val="tx1"/>
                </a:solidFill>
                <a:latin typeface="Arial" panose="020B0604020202020204" pitchFamily="34" charset="0"/>
                <a:cs typeface="Arial" panose="020B0604020202020204" pitchFamily="34" charset="0"/>
              </a:rPr>
              <a:t> 1266 KUH </a:t>
            </a:r>
            <a:r>
              <a:rPr lang="en-US" sz="2400" dirty="0" err="1">
                <a:solidFill>
                  <a:schemeClr val="tx1"/>
                </a:solidFill>
                <a:latin typeface="Arial" panose="020B0604020202020204" pitchFamily="34" charset="0"/>
                <a:cs typeface="Arial" panose="020B0604020202020204" pitchFamily="34" charset="0"/>
              </a:rPr>
              <a:t>Perdata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ditentukan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bahwa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Tiap-tiap</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pihak</a:t>
            </a:r>
            <a:r>
              <a:rPr lang="en-US" sz="2400" dirty="0">
                <a:solidFill>
                  <a:schemeClr val="tx1"/>
                </a:solidFill>
                <a:latin typeface="Arial" panose="020B0604020202020204" pitchFamily="34" charset="0"/>
                <a:cs typeface="Arial" panose="020B0604020202020204" pitchFamily="34" charset="0"/>
              </a:rPr>
              <a:t> yang </a:t>
            </a:r>
            <a:r>
              <a:rPr lang="en-US" sz="2400" dirty="0" err="1">
                <a:solidFill>
                  <a:schemeClr val="tx1"/>
                </a:solidFill>
                <a:latin typeface="Arial" panose="020B0604020202020204" pitchFamily="34" charset="0"/>
                <a:cs typeface="Arial" panose="020B0604020202020204" pitchFamily="34" charset="0"/>
              </a:rPr>
              <a:t>akan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mengakhiri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kontrak</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harus</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dengan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putusan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pengadilan</a:t>
            </a:r>
            <a:r>
              <a:rPr lang="en-US" sz="2400" dirty="0">
                <a:solidFill>
                  <a:schemeClr val="tx1"/>
                </a:solidFill>
                <a:latin typeface="Arial" panose="020B0604020202020204" pitchFamily="34" charset="0"/>
                <a:cs typeface="Arial" panose="020B0604020202020204" pitchFamily="34" charset="0"/>
              </a:rPr>
              <a:t> yang </a:t>
            </a:r>
            <a:r>
              <a:rPr lang="en-US" sz="2400" dirty="0" err="1">
                <a:solidFill>
                  <a:schemeClr val="tx1"/>
                </a:solidFill>
                <a:latin typeface="Arial" panose="020B0604020202020204" pitchFamily="34" charset="0"/>
                <a:cs typeface="Arial" panose="020B0604020202020204" pitchFamily="34" charset="0"/>
              </a:rPr>
              <a:t>mempunyai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yurisdiksi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atas</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kontrak</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tersebut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Maksud</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ketentuan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ini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adalah</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melindungi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pihak</a:t>
            </a:r>
            <a:r>
              <a:rPr lang="en-US" sz="2400" dirty="0">
                <a:solidFill>
                  <a:schemeClr val="tx1"/>
                </a:solidFill>
                <a:latin typeface="Arial" panose="020B0604020202020204" pitchFamily="34" charset="0"/>
                <a:cs typeface="Arial" panose="020B0604020202020204" pitchFamily="34" charset="0"/>
              </a:rPr>
              <a:t> yang </a:t>
            </a:r>
            <a:r>
              <a:rPr lang="en-US" sz="2400" dirty="0" err="1">
                <a:solidFill>
                  <a:schemeClr val="tx1"/>
                </a:solidFill>
                <a:latin typeface="Arial" panose="020B0604020202020204" pitchFamily="34" charset="0"/>
                <a:cs typeface="Arial" panose="020B0604020202020204" pitchFamily="34" charset="0"/>
              </a:rPr>
              <a:t>lemah</a:t>
            </a:r>
            <a:r>
              <a:rPr lang="en-US" sz="2400" dirty="0">
                <a:solidFill>
                  <a:schemeClr val="tx1"/>
                </a:solidFill>
                <a:latin typeface="Arial" panose="020B0604020202020204" pitchFamily="34" charset="0"/>
                <a:cs typeface="Arial" panose="020B0604020202020204" pitchFamily="34" charset="0"/>
              </a:rPr>
              <a:t>.</a:t>
            </a:r>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15668280"/>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836712"/>
            <a:ext cx="8229600" cy="5256584"/>
          </a:xfrm>
          <a:prstGeom prst="rect">
            <a:avLst/>
          </a:prstGeom>
        </p:spPr>
        <p:txBody>
          <a:bodyPr vert="horz" lIns="91440" tIns="45720" rIns="91440" bIns="45720" rtlCol="0">
            <a:normAutofit fontScale="77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3600" b="1" dirty="0" err="1">
                <a:solidFill>
                  <a:schemeClr val="tx1"/>
                </a:solidFill>
                <a:latin typeface="Cambria" panose="02040503050406030204" pitchFamily="18" charset="0"/>
                <a:cs typeface="Arial" panose="020B0604020202020204" pitchFamily="34" charset="0"/>
              </a:rPr>
              <a:t>Bentuk</a:t>
            </a:r>
            <a:r>
              <a:rPr lang="en-US" sz="3600" b="1" dirty="0">
                <a:solidFill>
                  <a:schemeClr val="tx1"/>
                </a:solidFill>
                <a:latin typeface="Cambria" panose="02040503050406030204" pitchFamily="18" charset="0"/>
                <a:cs typeface="Arial" panose="020B0604020202020204" pitchFamily="34" charset="0"/>
              </a:rPr>
              <a:t> </a:t>
            </a:r>
            <a:r>
              <a:rPr lang="en-US" sz="3600" b="1" dirty="0" err="1">
                <a:solidFill>
                  <a:schemeClr val="tx1"/>
                </a:solidFill>
                <a:latin typeface="Cambria" panose="02040503050406030204" pitchFamily="18" charset="0"/>
                <a:cs typeface="Arial" panose="020B0604020202020204" pitchFamily="34" charset="0"/>
              </a:rPr>
              <a:t>Standar</a:t>
            </a:r>
            <a:r>
              <a:rPr lang="en-US" sz="3600" b="1" dirty="0">
                <a:solidFill>
                  <a:schemeClr val="tx1"/>
                </a:solidFill>
                <a:latin typeface="Cambria" panose="02040503050406030204" pitchFamily="18" charset="0"/>
                <a:cs typeface="Arial" panose="020B0604020202020204" pitchFamily="34" charset="0"/>
              </a:rPr>
              <a:t> </a:t>
            </a:r>
            <a:r>
              <a:rPr lang="en-US" sz="3600" b="1" dirty="0" err="1">
                <a:solidFill>
                  <a:schemeClr val="tx1"/>
                </a:solidFill>
                <a:latin typeface="Cambria" panose="02040503050406030204" pitchFamily="18" charset="0"/>
                <a:cs typeface="Arial" panose="020B0604020202020204" pitchFamily="34" charset="0"/>
              </a:rPr>
              <a:t>Kontrak</a:t>
            </a:r>
            <a:endParaRPr lang="en-US" sz="3600" b="1" dirty="0">
              <a:solidFill>
                <a:schemeClr val="tx1"/>
              </a:solidFill>
              <a:latin typeface="Cambria" panose="02040503050406030204" pitchFamily="18" charset="0"/>
              <a:cs typeface="Arial" panose="020B0604020202020204" pitchFamily="34" charset="0"/>
            </a:endParaRPr>
          </a:p>
          <a:p>
            <a:pPr marL="266700" indent="-266700" algn="just">
              <a:buFont typeface="+mj-lt"/>
              <a:buAutoNum type="arabicPeriod"/>
            </a:pPr>
            <a:r>
              <a:rPr lang="en-US" sz="2600" dirty="0" err="1">
                <a:solidFill>
                  <a:schemeClr val="tx1"/>
                </a:solidFill>
                <a:latin typeface="Arial" panose="020B0604020202020204" pitchFamily="34" charset="0"/>
                <a:cs typeface="Arial" panose="020B0604020202020204" pitchFamily="34" charset="0"/>
              </a:rPr>
              <a:t>Perjanjian</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baku</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sepihak</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yaitu</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perjanjian</a:t>
            </a:r>
            <a:r>
              <a:rPr lang="en-US" sz="2600" dirty="0">
                <a:solidFill>
                  <a:schemeClr val="tx1"/>
                </a:solidFill>
                <a:latin typeface="Arial" panose="020B0604020202020204" pitchFamily="34" charset="0"/>
                <a:cs typeface="Arial" panose="020B0604020202020204" pitchFamily="34" charset="0"/>
              </a:rPr>
              <a:t> yang </a:t>
            </a:r>
            <a:r>
              <a:rPr lang="en-US" sz="2600" dirty="0" err="1">
                <a:solidFill>
                  <a:schemeClr val="tx1"/>
                </a:solidFill>
                <a:latin typeface="Arial" panose="020B0604020202020204" pitchFamily="34" charset="0"/>
                <a:cs typeface="Arial" panose="020B0604020202020204" pitchFamily="34" charset="0"/>
              </a:rPr>
              <a:t>isinya</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ditentukan</a:t>
            </a:r>
            <a:r>
              <a:rPr lang="en-US" sz="2600" dirty="0">
                <a:solidFill>
                  <a:schemeClr val="tx1"/>
                </a:solidFill>
                <a:latin typeface="Arial" panose="020B0604020202020204" pitchFamily="34" charset="0"/>
                <a:cs typeface="Arial" panose="020B0604020202020204" pitchFamily="34" charset="0"/>
              </a:rPr>
              <a:t> oleh </a:t>
            </a:r>
            <a:r>
              <a:rPr lang="en-US" sz="2600" dirty="0" err="1">
                <a:solidFill>
                  <a:schemeClr val="tx1"/>
                </a:solidFill>
                <a:latin typeface="Arial" panose="020B0604020202020204" pitchFamily="34" charset="0"/>
                <a:cs typeface="Arial" panose="020B0604020202020204" pitchFamily="34" charset="0"/>
              </a:rPr>
              <a:t>pihak</a:t>
            </a:r>
            <a:r>
              <a:rPr lang="en-US" sz="2600" dirty="0">
                <a:solidFill>
                  <a:schemeClr val="tx1"/>
                </a:solidFill>
                <a:latin typeface="Arial" panose="020B0604020202020204" pitchFamily="34" charset="0"/>
                <a:cs typeface="Arial" panose="020B0604020202020204" pitchFamily="34" charset="0"/>
              </a:rPr>
              <a:t> yang </a:t>
            </a:r>
            <a:r>
              <a:rPr lang="en-US" sz="2600" dirty="0" err="1">
                <a:solidFill>
                  <a:schemeClr val="tx1"/>
                </a:solidFill>
                <a:latin typeface="Arial" panose="020B0604020202020204" pitchFamily="34" charset="0"/>
                <a:cs typeface="Arial" panose="020B0604020202020204" pitchFamily="34" charset="0"/>
              </a:rPr>
              <a:t>kuat</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kedudukannya</a:t>
            </a:r>
            <a:r>
              <a:rPr lang="en-US" sz="2600" dirty="0">
                <a:solidFill>
                  <a:schemeClr val="tx1"/>
                </a:solidFill>
                <a:latin typeface="Arial" panose="020B0604020202020204" pitchFamily="34" charset="0"/>
                <a:cs typeface="Arial" panose="020B0604020202020204" pitchFamily="34" charset="0"/>
              </a:rPr>
              <a:t> di </a:t>
            </a:r>
            <a:r>
              <a:rPr lang="en-US" sz="2600" dirty="0" err="1">
                <a:solidFill>
                  <a:schemeClr val="tx1"/>
                </a:solidFill>
                <a:latin typeface="Arial" panose="020B0604020202020204" pitchFamily="34" charset="0"/>
                <a:cs typeface="Arial" panose="020B0604020202020204" pitchFamily="34" charset="0"/>
              </a:rPr>
              <a:t>dalam</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perjanjian</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itu</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Pihak</a:t>
            </a:r>
            <a:r>
              <a:rPr lang="en-US" sz="2600" dirty="0">
                <a:solidFill>
                  <a:schemeClr val="tx1"/>
                </a:solidFill>
                <a:latin typeface="Arial" panose="020B0604020202020204" pitchFamily="34" charset="0"/>
                <a:cs typeface="Arial" panose="020B0604020202020204" pitchFamily="34" charset="0"/>
              </a:rPr>
              <a:t> yang </a:t>
            </a:r>
            <a:r>
              <a:rPr lang="en-US" sz="2600" dirty="0" err="1">
                <a:solidFill>
                  <a:schemeClr val="tx1"/>
                </a:solidFill>
                <a:latin typeface="Arial" panose="020B0604020202020204" pitchFamily="34" charset="0"/>
                <a:cs typeface="Arial" panose="020B0604020202020204" pitchFamily="34" charset="0"/>
              </a:rPr>
              <a:t>kuat</a:t>
            </a:r>
            <a:r>
              <a:rPr lang="en-US" sz="2600" dirty="0">
                <a:solidFill>
                  <a:schemeClr val="tx1"/>
                </a:solidFill>
                <a:latin typeface="Arial" panose="020B0604020202020204" pitchFamily="34" charset="0"/>
                <a:cs typeface="Arial" panose="020B0604020202020204" pitchFamily="34" charset="0"/>
              </a:rPr>
              <a:t> di </a:t>
            </a:r>
            <a:r>
              <a:rPr lang="en-US" sz="2600" dirty="0" err="1">
                <a:solidFill>
                  <a:schemeClr val="tx1"/>
                </a:solidFill>
                <a:latin typeface="Arial" panose="020B0604020202020204" pitchFamily="34" charset="0"/>
                <a:cs typeface="Arial" panose="020B0604020202020204" pitchFamily="34" charset="0"/>
              </a:rPr>
              <a:t>sini</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ialah</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pihak</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kreditur</a:t>
            </a:r>
            <a:r>
              <a:rPr lang="en-US" sz="2600" dirty="0">
                <a:solidFill>
                  <a:schemeClr val="tx1"/>
                </a:solidFill>
                <a:latin typeface="Arial" panose="020B0604020202020204" pitchFamily="34" charset="0"/>
                <a:cs typeface="Arial" panose="020B0604020202020204" pitchFamily="34" charset="0"/>
              </a:rPr>
              <a:t> yang </a:t>
            </a:r>
            <a:r>
              <a:rPr lang="en-US" sz="2600" dirty="0" err="1">
                <a:solidFill>
                  <a:schemeClr val="tx1"/>
                </a:solidFill>
                <a:latin typeface="Arial" panose="020B0604020202020204" pitchFamily="34" charset="0"/>
                <a:cs typeface="Arial" panose="020B0604020202020204" pitchFamily="34" charset="0"/>
              </a:rPr>
              <a:t>lazimnya</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mempunyai</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posisi</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ekonomi</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kuat</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dibandingkan</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pihak</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debitur</a:t>
            </a:r>
            <a:r>
              <a:rPr lang="en-US" sz="2600" dirty="0">
                <a:solidFill>
                  <a:schemeClr val="tx1"/>
                </a:solidFill>
                <a:latin typeface="Arial" panose="020B0604020202020204" pitchFamily="34" charset="0"/>
                <a:cs typeface="Arial" panose="020B0604020202020204" pitchFamily="34" charset="0"/>
              </a:rPr>
              <a:t>.</a:t>
            </a:r>
          </a:p>
          <a:p>
            <a:pPr marL="266700" indent="-266700" algn="just">
              <a:buFont typeface="+mj-lt"/>
              <a:buAutoNum type="arabicPeriod"/>
            </a:pPr>
            <a:r>
              <a:rPr lang="en-US" sz="2600" dirty="0" err="1">
                <a:solidFill>
                  <a:schemeClr val="tx1"/>
                </a:solidFill>
                <a:latin typeface="Arial" panose="020B0604020202020204" pitchFamily="34" charset="0"/>
                <a:cs typeface="Arial" panose="020B0604020202020204" pitchFamily="34" charset="0"/>
              </a:rPr>
              <a:t>Perjanjian</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baku</a:t>
            </a:r>
            <a:r>
              <a:rPr lang="en-US" sz="2600" dirty="0">
                <a:solidFill>
                  <a:schemeClr val="tx1"/>
                </a:solidFill>
                <a:latin typeface="Arial" panose="020B0604020202020204" pitchFamily="34" charset="0"/>
                <a:cs typeface="Arial" panose="020B0604020202020204" pitchFamily="34" charset="0"/>
              </a:rPr>
              <a:t> timbal </a:t>
            </a:r>
            <a:r>
              <a:rPr lang="en-US" sz="2600" dirty="0" err="1">
                <a:solidFill>
                  <a:schemeClr val="tx1"/>
                </a:solidFill>
                <a:latin typeface="Arial" panose="020B0604020202020204" pitchFamily="34" charset="0"/>
                <a:cs typeface="Arial" panose="020B0604020202020204" pitchFamily="34" charset="0"/>
              </a:rPr>
              <a:t>balik</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yaitu</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perjanjian</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baku</a:t>
            </a:r>
            <a:r>
              <a:rPr lang="en-US" sz="2600" dirty="0">
                <a:solidFill>
                  <a:schemeClr val="tx1"/>
                </a:solidFill>
                <a:latin typeface="Arial" panose="020B0604020202020204" pitchFamily="34" charset="0"/>
                <a:cs typeface="Arial" panose="020B0604020202020204" pitchFamily="34" charset="0"/>
              </a:rPr>
              <a:t> yang </a:t>
            </a:r>
            <a:r>
              <a:rPr lang="en-US" sz="2600" dirty="0" err="1">
                <a:solidFill>
                  <a:schemeClr val="tx1"/>
                </a:solidFill>
                <a:latin typeface="Arial" panose="020B0604020202020204" pitchFamily="34" charset="0"/>
                <a:cs typeface="Arial" panose="020B0604020202020204" pitchFamily="34" charset="0"/>
              </a:rPr>
              <a:t>isinya</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ditentukan</a:t>
            </a:r>
            <a:r>
              <a:rPr lang="en-US" sz="2600" dirty="0">
                <a:solidFill>
                  <a:schemeClr val="tx1"/>
                </a:solidFill>
                <a:latin typeface="Arial" panose="020B0604020202020204" pitchFamily="34" charset="0"/>
                <a:cs typeface="Arial" panose="020B0604020202020204" pitchFamily="34" charset="0"/>
              </a:rPr>
              <a:t> oleh </a:t>
            </a:r>
            <a:r>
              <a:rPr lang="en-US" sz="2600" dirty="0" err="1">
                <a:solidFill>
                  <a:schemeClr val="tx1"/>
                </a:solidFill>
                <a:latin typeface="Arial" panose="020B0604020202020204" pitchFamily="34" charset="0"/>
                <a:cs typeface="Arial" panose="020B0604020202020204" pitchFamily="34" charset="0"/>
              </a:rPr>
              <a:t>kedua</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belah</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pihak</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misalnya</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perjanjian</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baku</a:t>
            </a:r>
            <a:r>
              <a:rPr lang="en-US" sz="2600" dirty="0">
                <a:solidFill>
                  <a:schemeClr val="tx1"/>
                </a:solidFill>
                <a:latin typeface="Arial" panose="020B0604020202020204" pitchFamily="34" charset="0"/>
                <a:cs typeface="Arial" panose="020B0604020202020204" pitchFamily="34" charset="0"/>
              </a:rPr>
              <a:t> yang </a:t>
            </a:r>
            <a:r>
              <a:rPr lang="en-US" sz="2600" dirty="0" err="1">
                <a:solidFill>
                  <a:schemeClr val="tx1"/>
                </a:solidFill>
                <a:latin typeface="Arial" panose="020B0604020202020204" pitchFamily="34" charset="0"/>
                <a:cs typeface="Arial" panose="020B0604020202020204" pitchFamily="34" charset="0"/>
              </a:rPr>
              <a:t>terdiri</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dari</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pihak</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majikan</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kreditur</a:t>
            </a:r>
            <a:r>
              <a:rPr lang="en-US" sz="2600" dirty="0">
                <a:solidFill>
                  <a:schemeClr val="tx1"/>
                </a:solidFill>
                <a:latin typeface="Arial" panose="020B0604020202020204" pitchFamily="34" charset="0"/>
                <a:cs typeface="Arial" panose="020B0604020202020204" pitchFamily="34" charset="0"/>
              </a:rPr>
              <a:t>) dan </a:t>
            </a:r>
            <a:r>
              <a:rPr lang="en-US" sz="2600" dirty="0" err="1">
                <a:solidFill>
                  <a:schemeClr val="tx1"/>
                </a:solidFill>
                <a:latin typeface="Arial" panose="020B0604020202020204" pitchFamily="34" charset="0"/>
                <a:cs typeface="Arial" panose="020B0604020202020204" pitchFamily="34" charset="0"/>
              </a:rPr>
              <a:t>pihak</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buruh</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debitur</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Kedua</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pihak</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lazimnya</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terikat</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dalam</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organisasi</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misalnya</a:t>
            </a:r>
            <a:r>
              <a:rPr lang="en-US" sz="2600" dirty="0">
                <a:solidFill>
                  <a:schemeClr val="tx1"/>
                </a:solidFill>
                <a:latin typeface="Arial" panose="020B0604020202020204" pitchFamily="34" charset="0"/>
                <a:cs typeface="Arial" panose="020B0604020202020204" pitchFamily="34" charset="0"/>
              </a:rPr>
              <a:t> pada </a:t>
            </a:r>
            <a:r>
              <a:rPr lang="en-US" sz="2600" dirty="0" err="1">
                <a:solidFill>
                  <a:schemeClr val="tx1"/>
                </a:solidFill>
                <a:latin typeface="Arial" panose="020B0604020202020204" pitchFamily="34" charset="0"/>
                <a:cs typeface="Arial" panose="020B0604020202020204" pitchFamily="34" charset="0"/>
              </a:rPr>
              <a:t>perjanjian</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buruh</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kolektif</a:t>
            </a:r>
            <a:r>
              <a:rPr lang="en-US" sz="2600" dirty="0">
                <a:solidFill>
                  <a:schemeClr val="tx1"/>
                </a:solidFill>
                <a:latin typeface="Arial" panose="020B0604020202020204" pitchFamily="34" charset="0"/>
                <a:cs typeface="Arial" panose="020B0604020202020204" pitchFamily="34" charset="0"/>
              </a:rPr>
              <a:t>.</a:t>
            </a:r>
          </a:p>
          <a:p>
            <a:pPr marL="266700" indent="-266700" algn="just">
              <a:buFont typeface="+mj-lt"/>
              <a:buAutoNum type="arabicPeriod"/>
            </a:pPr>
            <a:r>
              <a:rPr lang="en-US" sz="2600" dirty="0" err="1">
                <a:solidFill>
                  <a:schemeClr val="tx1"/>
                </a:solidFill>
                <a:latin typeface="Arial" panose="020B0604020202020204" pitchFamily="34" charset="0"/>
                <a:cs typeface="Arial" panose="020B0604020202020204" pitchFamily="34" charset="0"/>
              </a:rPr>
              <a:t>Perjanjian</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baku</a:t>
            </a:r>
            <a:r>
              <a:rPr lang="en-US" sz="2600" dirty="0">
                <a:solidFill>
                  <a:schemeClr val="tx1"/>
                </a:solidFill>
                <a:latin typeface="Arial" panose="020B0604020202020204" pitchFamily="34" charset="0"/>
                <a:cs typeface="Arial" panose="020B0604020202020204" pitchFamily="34" charset="0"/>
              </a:rPr>
              <a:t> yang </a:t>
            </a:r>
            <a:r>
              <a:rPr lang="en-US" sz="2600" dirty="0" err="1">
                <a:solidFill>
                  <a:schemeClr val="tx1"/>
                </a:solidFill>
                <a:latin typeface="Arial" panose="020B0604020202020204" pitchFamily="34" charset="0"/>
                <a:cs typeface="Arial" panose="020B0604020202020204" pitchFamily="34" charset="0"/>
              </a:rPr>
              <a:t>ditetapkan</a:t>
            </a:r>
            <a:r>
              <a:rPr lang="en-US" sz="2600" dirty="0">
                <a:solidFill>
                  <a:schemeClr val="tx1"/>
                </a:solidFill>
                <a:latin typeface="Arial" panose="020B0604020202020204" pitchFamily="34" charset="0"/>
                <a:cs typeface="Arial" panose="020B0604020202020204" pitchFamily="34" charset="0"/>
              </a:rPr>
              <a:t> oleh </a:t>
            </a:r>
            <a:r>
              <a:rPr lang="en-US" sz="2600" dirty="0" err="1">
                <a:solidFill>
                  <a:schemeClr val="tx1"/>
                </a:solidFill>
                <a:latin typeface="Arial" panose="020B0604020202020204" pitchFamily="34" charset="0"/>
                <a:cs typeface="Arial" panose="020B0604020202020204" pitchFamily="34" charset="0"/>
              </a:rPr>
              <a:t>Pemerintah</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yaitu</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perjanjian</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baku</a:t>
            </a:r>
            <a:r>
              <a:rPr lang="en-US" sz="2600" dirty="0">
                <a:solidFill>
                  <a:schemeClr val="tx1"/>
                </a:solidFill>
                <a:latin typeface="Arial" panose="020B0604020202020204" pitchFamily="34" charset="0"/>
                <a:cs typeface="Arial" panose="020B0604020202020204" pitchFamily="34" charset="0"/>
              </a:rPr>
              <a:t> yang </a:t>
            </a:r>
            <a:r>
              <a:rPr lang="en-US" sz="2600" dirty="0" err="1">
                <a:solidFill>
                  <a:schemeClr val="tx1"/>
                </a:solidFill>
                <a:latin typeface="Arial" panose="020B0604020202020204" pitchFamily="34" charset="0"/>
                <a:cs typeface="Arial" panose="020B0604020202020204" pitchFamily="34" charset="0"/>
              </a:rPr>
              <a:t>isinya</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ditentukan</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Pemerintah</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terhadap</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perbuatan-perbuatan</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hukum</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tertentu</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misalnya</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perjanjian-perjanjian</a:t>
            </a:r>
            <a:r>
              <a:rPr lang="en-US" sz="2600" dirty="0">
                <a:solidFill>
                  <a:schemeClr val="tx1"/>
                </a:solidFill>
                <a:latin typeface="Arial" panose="020B0604020202020204" pitchFamily="34" charset="0"/>
                <a:cs typeface="Arial" panose="020B0604020202020204" pitchFamily="34" charset="0"/>
              </a:rPr>
              <a:t> yang </a:t>
            </a:r>
            <a:r>
              <a:rPr lang="en-US" sz="2600" dirty="0" err="1">
                <a:solidFill>
                  <a:schemeClr val="tx1"/>
                </a:solidFill>
                <a:latin typeface="Arial" panose="020B0604020202020204" pitchFamily="34" charset="0"/>
                <a:cs typeface="Arial" panose="020B0604020202020204" pitchFamily="34" charset="0"/>
              </a:rPr>
              <a:t>mempunyai</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objek</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hak-hak</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atas</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tanah</a:t>
            </a:r>
            <a:r>
              <a:rPr lang="en-US" sz="2600" dirty="0">
                <a:solidFill>
                  <a:schemeClr val="tx1"/>
                </a:solidFill>
                <a:latin typeface="Arial" panose="020B0604020202020204" pitchFamily="34" charset="0"/>
                <a:cs typeface="Arial" panose="020B0604020202020204" pitchFamily="34" charset="0"/>
              </a:rPr>
              <a:t>.</a:t>
            </a:r>
          </a:p>
          <a:p>
            <a:pPr marL="266700" indent="-266700" algn="just">
              <a:buFont typeface="+mj-lt"/>
              <a:buAutoNum type="arabicPeriod"/>
            </a:pPr>
            <a:r>
              <a:rPr lang="en-US" sz="2600" dirty="0" err="1">
                <a:solidFill>
                  <a:schemeClr val="tx1"/>
                </a:solidFill>
                <a:latin typeface="Arial" panose="020B0604020202020204" pitchFamily="34" charset="0"/>
                <a:cs typeface="Arial" panose="020B0604020202020204" pitchFamily="34" charset="0"/>
              </a:rPr>
              <a:t>Perjanjian</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baku</a:t>
            </a:r>
            <a:r>
              <a:rPr lang="en-US" sz="2600" dirty="0">
                <a:solidFill>
                  <a:schemeClr val="tx1"/>
                </a:solidFill>
                <a:latin typeface="Arial" panose="020B0604020202020204" pitchFamily="34" charset="0"/>
                <a:cs typeface="Arial" panose="020B0604020202020204" pitchFamily="34" charset="0"/>
              </a:rPr>
              <a:t> yang </a:t>
            </a:r>
            <a:r>
              <a:rPr lang="en-US" sz="2600" dirty="0" err="1">
                <a:solidFill>
                  <a:schemeClr val="tx1"/>
                </a:solidFill>
                <a:latin typeface="Arial" panose="020B0604020202020204" pitchFamily="34" charset="0"/>
                <a:cs typeface="Arial" panose="020B0604020202020204" pitchFamily="34" charset="0"/>
              </a:rPr>
              <a:t>ditentukan</a:t>
            </a:r>
            <a:r>
              <a:rPr lang="en-US" sz="2600" dirty="0">
                <a:solidFill>
                  <a:schemeClr val="tx1"/>
                </a:solidFill>
                <a:latin typeface="Arial" panose="020B0604020202020204" pitchFamily="34" charset="0"/>
                <a:cs typeface="Arial" panose="020B0604020202020204" pitchFamily="34" charset="0"/>
              </a:rPr>
              <a:t> di </a:t>
            </a:r>
            <a:r>
              <a:rPr lang="en-US" sz="2600" dirty="0" err="1">
                <a:solidFill>
                  <a:schemeClr val="tx1"/>
                </a:solidFill>
                <a:latin typeface="Arial" panose="020B0604020202020204" pitchFamily="34" charset="0"/>
                <a:cs typeface="Arial" panose="020B0604020202020204" pitchFamily="34" charset="0"/>
              </a:rPr>
              <a:t>lingkungan</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notaris</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atau</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advokat</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yaitu</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perjanjian-perjanjian</a:t>
            </a:r>
            <a:r>
              <a:rPr lang="en-US" sz="2600" dirty="0">
                <a:solidFill>
                  <a:schemeClr val="tx1"/>
                </a:solidFill>
                <a:latin typeface="Arial" panose="020B0604020202020204" pitchFamily="34" charset="0"/>
                <a:cs typeface="Arial" panose="020B0604020202020204" pitchFamily="34" charset="0"/>
              </a:rPr>
              <a:t> yang </a:t>
            </a:r>
            <a:r>
              <a:rPr lang="en-US" sz="2600" dirty="0" err="1">
                <a:solidFill>
                  <a:schemeClr val="tx1"/>
                </a:solidFill>
                <a:latin typeface="Arial" panose="020B0604020202020204" pitchFamily="34" charset="0"/>
                <a:cs typeface="Arial" panose="020B0604020202020204" pitchFamily="34" charset="0"/>
              </a:rPr>
              <a:t>konsepnya</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sejak</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semula</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sudah</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disediakan</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untuk</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memenuhi</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permintaan</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dari</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anggota</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masyarakat</a:t>
            </a:r>
            <a:r>
              <a:rPr lang="en-US" sz="2600" dirty="0">
                <a:solidFill>
                  <a:schemeClr val="tx1"/>
                </a:solidFill>
                <a:latin typeface="Arial" panose="020B0604020202020204" pitchFamily="34" charset="0"/>
                <a:cs typeface="Arial" panose="020B0604020202020204" pitchFamily="34" charset="0"/>
              </a:rPr>
              <a:t> yang </a:t>
            </a:r>
            <a:r>
              <a:rPr lang="en-US" sz="2600" dirty="0" err="1">
                <a:solidFill>
                  <a:schemeClr val="tx1"/>
                </a:solidFill>
                <a:latin typeface="Arial" panose="020B0604020202020204" pitchFamily="34" charset="0"/>
                <a:cs typeface="Arial" panose="020B0604020202020204" pitchFamily="34" charset="0"/>
              </a:rPr>
              <a:t>minta</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bantuan</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notaris</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atau</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advokat</a:t>
            </a:r>
            <a:r>
              <a:rPr lang="en-US" sz="2600" dirty="0">
                <a:solidFill>
                  <a:schemeClr val="tx1"/>
                </a:solidFill>
                <a:latin typeface="Arial" panose="020B0604020202020204" pitchFamily="34" charset="0"/>
                <a:cs typeface="Arial" panose="020B0604020202020204" pitchFamily="34" charset="0"/>
              </a:rPr>
              <a:t> yang </a:t>
            </a:r>
            <a:r>
              <a:rPr lang="en-US" sz="2600" dirty="0" err="1">
                <a:solidFill>
                  <a:schemeClr val="tx1"/>
                </a:solidFill>
                <a:latin typeface="Arial" panose="020B0604020202020204" pitchFamily="34" charset="0"/>
                <a:cs typeface="Arial" panose="020B0604020202020204" pitchFamily="34" charset="0"/>
              </a:rPr>
              <a:t>bersangkutan</a:t>
            </a:r>
            <a:r>
              <a:rPr lang="en-US" sz="2600" dirty="0">
                <a:solidFill>
                  <a:schemeClr val="tx1"/>
                </a:solidFill>
                <a:latin typeface="Arial" panose="020B0604020202020204" pitchFamily="34" charset="0"/>
                <a:cs typeface="Arial" panose="020B0604020202020204" pitchFamily="34" charset="0"/>
              </a:rPr>
              <a:t>.</a:t>
            </a:r>
            <a:endParaRPr lang="id-ID" sz="26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93708823"/>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2993</TotalTime>
  <Words>709</Words>
  <Application>Microsoft Office PowerPoint</Application>
  <PresentationFormat>On-screen Show (4:3)</PresentationFormat>
  <Paragraphs>62</Paragraphs>
  <Slides>17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acer</cp:lastModifiedBy>
  <cp:revision>474</cp:revision>
  <cp:lastPrinted>2017-08-29T02:54:51Z</cp:lastPrinted>
  <dcterms:created xsi:type="dcterms:W3CDTF">2010-04-18T12:06:30Z</dcterms:created>
  <dcterms:modified xsi:type="dcterms:W3CDTF">2024-05-29T06:40:07Z</dcterms:modified>
</cp:coreProperties>
</file>