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4" roundtripDataSignature="AMtx7mgOquCNT/iMhxIwklIbu3JS2YFo1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4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0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10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10"/>
          <p:cNvSpPr txBox="1"/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0"/>
          <p:cNvSpPr txBox="1"/>
          <p:nvPr>
            <p:ph idx="1" type="subTitle"/>
          </p:nvPr>
        </p:nvSpPr>
        <p:spPr>
          <a:xfrm>
            <a:off x="1100051" y="4455620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3" name="Google Shape;23;p10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0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0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6" name="Google Shape;26;p10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9"/>
          <p:cNvSpPr txBox="1"/>
          <p:nvPr>
            <p:ph idx="1" type="body"/>
          </p:nvPr>
        </p:nvSpPr>
        <p:spPr>
          <a:xfrm rot="5400000">
            <a:off x="4114800" y="-1171786"/>
            <a:ext cx="4023360" cy="100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90" name="Google Shape;90;p19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9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0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0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20"/>
          <p:cNvSpPr txBox="1"/>
          <p:nvPr>
            <p:ph type="title"/>
          </p:nvPr>
        </p:nvSpPr>
        <p:spPr>
          <a:xfrm rot="5400000">
            <a:off x="7160640" y="1979039"/>
            <a:ext cx="5757421" cy="2628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" type="body"/>
          </p:nvPr>
        </p:nvSpPr>
        <p:spPr>
          <a:xfrm rot="5400000">
            <a:off x="1826639" y="-573661"/>
            <a:ext cx="5757422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0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0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/>
          <p:nvPr>
            <p:ph type="ctrTitle"/>
          </p:nvPr>
        </p:nvSpPr>
        <p:spPr>
          <a:xfrm>
            <a:off x="1524000" y="112453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>
                <a:solidFill>
                  <a:srgbClr val="3F3F3F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>
            <a:off x="831850" y="1712423"/>
            <a:ext cx="10515600" cy="28512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>
            <a:off x="831850" y="455263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/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25"/>
          <p:cNvSpPr txBox="1"/>
          <p:nvPr>
            <p:ph idx="1" type="body"/>
          </p:nvPr>
        </p:nvSpPr>
        <p:spPr>
          <a:xfrm>
            <a:off x="845127" y="1828800"/>
            <a:ext cx="518160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9pPr>
          </a:lstStyle>
          <a:p/>
        </p:txBody>
      </p:sp>
      <p:sp>
        <p:nvSpPr>
          <p:cNvPr id="128" name="Google Shape;128;p25"/>
          <p:cNvSpPr txBox="1"/>
          <p:nvPr>
            <p:ph idx="2" type="body"/>
          </p:nvPr>
        </p:nvSpPr>
        <p:spPr>
          <a:xfrm>
            <a:off x="6172200" y="1828800"/>
            <a:ext cx="518160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9pPr>
          </a:lstStyle>
          <a:p/>
        </p:txBody>
      </p:sp>
      <p:sp>
        <p:nvSpPr>
          <p:cNvPr id="129" name="Google Shape;129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5"/>
          <p:cNvSpPr txBox="1"/>
          <p:nvPr>
            <p:ph idx="12" type="sldNum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6"/>
          <p:cNvSpPr txBox="1"/>
          <p:nvPr>
            <p:ph idx="1" type="body"/>
          </p:nvPr>
        </p:nvSpPr>
        <p:spPr>
          <a:xfrm>
            <a:off x="845127" y="1681850"/>
            <a:ext cx="5156200" cy="8256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34" name="Google Shape;134;p26"/>
          <p:cNvSpPr txBox="1"/>
          <p:nvPr>
            <p:ph idx="2" type="body"/>
          </p:nvPr>
        </p:nvSpPr>
        <p:spPr>
          <a:xfrm>
            <a:off x="845127" y="2507550"/>
            <a:ext cx="5156200" cy="3680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9pPr>
          </a:lstStyle>
          <a:p/>
        </p:txBody>
      </p:sp>
      <p:sp>
        <p:nvSpPr>
          <p:cNvPr id="135" name="Google Shape;135;p26"/>
          <p:cNvSpPr txBox="1"/>
          <p:nvPr>
            <p:ph idx="3" type="body"/>
          </p:nvPr>
        </p:nvSpPr>
        <p:spPr>
          <a:xfrm>
            <a:off x="6172200" y="1681851"/>
            <a:ext cx="5181601" cy="8256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36" name="Google Shape;136;p26"/>
          <p:cNvSpPr txBox="1"/>
          <p:nvPr>
            <p:ph idx="4" type="body"/>
          </p:nvPr>
        </p:nvSpPr>
        <p:spPr>
          <a:xfrm>
            <a:off x="6172200" y="2507550"/>
            <a:ext cx="5181601" cy="3680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9pPr>
          </a:lstStyle>
          <a:p/>
        </p:txBody>
      </p:sp>
      <p:sp>
        <p:nvSpPr>
          <p:cNvPr id="137" name="Google Shape;137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6"/>
          <p:cNvSpPr txBox="1"/>
          <p:nvPr>
            <p:ph idx="12" type="sldNum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0" name="Google Shape;140;p26"/>
          <p:cNvSpPr txBox="1"/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27"/>
          <p:cNvSpPr txBox="1"/>
          <p:nvPr>
            <p:ph idx="12" type="sldNum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5" name="Google Shape;145;p27"/>
          <p:cNvSpPr txBox="1"/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28"/>
          <p:cNvSpPr txBox="1"/>
          <p:nvPr>
            <p:ph idx="12" type="sldNum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9"/>
          <p:cNvSpPr txBox="1"/>
          <p:nvPr>
            <p:ph type="title"/>
          </p:nvPr>
        </p:nvSpPr>
        <p:spPr>
          <a:xfrm>
            <a:off x="841248" y="457200"/>
            <a:ext cx="3931920" cy="16001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29"/>
          <p:cNvSpPr txBox="1"/>
          <p:nvPr>
            <p:ph idx="1" type="body"/>
          </p:nvPr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●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/>
            </a:lvl9pPr>
          </a:lstStyle>
          <a:p/>
        </p:txBody>
      </p:sp>
      <p:sp>
        <p:nvSpPr>
          <p:cNvPr id="153" name="Google Shape;153;p29"/>
          <p:cNvSpPr txBox="1"/>
          <p:nvPr>
            <p:ph idx="2" type="body"/>
          </p:nvPr>
        </p:nvSpPr>
        <p:spPr>
          <a:xfrm>
            <a:off x="841248" y="2057399"/>
            <a:ext cx="3931920" cy="3810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54" name="Google Shape;154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29"/>
          <p:cNvSpPr txBox="1"/>
          <p:nvPr>
            <p:ph idx="12" type="sldNum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1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11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11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1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1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/>
          <p:cNvSpPr txBox="1"/>
          <p:nvPr>
            <p:ph type="title"/>
          </p:nvPr>
        </p:nvSpPr>
        <p:spPr>
          <a:xfrm>
            <a:off x="841248" y="457200"/>
            <a:ext cx="393192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30"/>
          <p:cNvSpPr/>
          <p:nvPr>
            <p:ph idx="2" type="pic"/>
          </p:nvPr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0" name="Google Shape;160;p30"/>
          <p:cNvSpPr txBox="1"/>
          <p:nvPr>
            <p:ph idx="1" type="body"/>
          </p:nvPr>
        </p:nvSpPr>
        <p:spPr>
          <a:xfrm>
            <a:off x="841248" y="2057400"/>
            <a:ext cx="393192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61" name="Google Shape;161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30"/>
          <p:cNvSpPr txBox="1"/>
          <p:nvPr>
            <p:ph idx="12" type="sldNum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1"/>
          <p:cNvSpPr txBox="1"/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31"/>
          <p:cNvSpPr txBox="1"/>
          <p:nvPr>
            <p:ph idx="1" type="body"/>
          </p:nvPr>
        </p:nvSpPr>
        <p:spPr>
          <a:xfrm rot="5400000">
            <a:off x="3927259" y="-1253331"/>
            <a:ext cx="4351337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9pPr>
          </a:lstStyle>
          <a:p/>
        </p:txBody>
      </p:sp>
      <p:sp>
        <p:nvSpPr>
          <p:cNvPr id="167" name="Google Shape;167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31"/>
          <p:cNvSpPr txBox="1"/>
          <p:nvPr>
            <p:ph idx="12" type="sldNum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2"/>
          <p:cNvSpPr txBox="1"/>
          <p:nvPr>
            <p:ph type="title"/>
          </p:nvPr>
        </p:nvSpPr>
        <p:spPr>
          <a:xfrm rot="5400000">
            <a:off x="7133431" y="1951831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32"/>
          <p:cNvSpPr txBox="1"/>
          <p:nvPr>
            <p:ph idx="1" type="body"/>
          </p:nvPr>
        </p:nvSpPr>
        <p:spPr>
          <a:xfrm rot="5400000">
            <a:off x="1799432" y="-600869"/>
            <a:ext cx="5811837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9pPr>
          </a:lstStyle>
          <a:p/>
        </p:txBody>
      </p:sp>
      <p:sp>
        <p:nvSpPr>
          <p:cNvPr id="173" name="Google Shape;173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32"/>
          <p:cNvSpPr txBox="1"/>
          <p:nvPr>
            <p:ph idx="12" type="sldNum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2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36" name="Google Shape;36;p12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2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2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bg>
      <p:bgPr>
        <a:solidFill>
          <a:schemeClr val="lt1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13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13"/>
          <p:cNvSpPr txBox="1"/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b="0"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3"/>
          <p:cNvSpPr txBox="1"/>
          <p:nvPr>
            <p:ph idx="1" type="body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4" name="Google Shape;44;p13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3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3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7" name="Google Shape;47;p13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4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4"/>
          <p:cNvSpPr txBox="1"/>
          <p:nvPr>
            <p:ph idx="1" type="body"/>
          </p:nvPr>
        </p:nvSpPr>
        <p:spPr>
          <a:xfrm>
            <a:off x="1097279" y="1845734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51" name="Google Shape;51;p14"/>
          <p:cNvSpPr txBox="1"/>
          <p:nvPr>
            <p:ph idx="2" type="body"/>
          </p:nvPr>
        </p:nvSpPr>
        <p:spPr>
          <a:xfrm>
            <a:off x="6217920" y="1845735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52" name="Google Shape;52;p14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4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4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5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5"/>
          <p:cNvSpPr txBox="1"/>
          <p:nvPr>
            <p:ph idx="1" type="body"/>
          </p:nvPr>
        </p:nvSpPr>
        <p:spPr>
          <a:xfrm>
            <a:off x="109728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8" name="Google Shape;58;p15"/>
          <p:cNvSpPr txBox="1"/>
          <p:nvPr>
            <p:ph idx="2" type="body"/>
          </p:nvPr>
        </p:nvSpPr>
        <p:spPr>
          <a:xfrm>
            <a:off x="109728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59" name="Google Shape;59;p15"/>
          <p:cNvSpPr txBox="1"/>
          <p:nvPr>
            <p:ph idx="3" type="body"/>
          </p:nvPr>
        </p:nvSpPr>
        <p:spPr>
          <a:xfrm>
            <a:off x="621792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60" name="Google Shape;60;p15"/>
          <p:cNvSpPr txBox="1"/>
          <p:nvPr>
            <p:ph idx="4" type="body"/>
          </p:nvPr>
        </p:nvSpPr>
        <p:spPr>
          <a:xfrm>
            <a:off x="621792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61" name="Google Shape;61;p15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5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6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7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7"/>
          <p:cNvSpPr txBox="1"/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b="0"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" type="body"/>
          </p:nvPr>
        </p:nvSpPr>
        <p:spPr>
          <a:xfrm>
            <a:off x="4800600" y="731520"/>
            <a:ext cx="649224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2" type="body"/>
          </p:nvPr>
        </p:nvSpPr>
        <p:spPr>
          <a:xfrm>
            <a:off x="457200" y="2926080"/>
            <a:ext cx="3200400" cy="33791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5" name="Google Shape;75;p17"/>
          <p:cNvSpPr txBox="1"/>
          <p:nvPr>
            <p:ph idx="10" type="dt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1" type="ftr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8"/>
          <p:cNvSpPr txBox="1"/>
          <p:nvPr>
            <p:ph type="title"/>
          </p:nvPr>
        </p:nvSpPr>
        <p:spPr>
          <a:xfrm>
            <a:off x="1097280" y="5074920"/>
            <a:ext cx="10113264" cy="8229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b="0"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8"/>
          <p:cNvSpPr/>
          <p:nvPr>
            <p:ph idx="2" type="pic"/>
          </p:nvPr>
        </p:nvSpPr>
        <p:spPr>
          <a:xfrm>
            <a:off x="15" y="0"/>
            <a:ext cx="12191985" cy="491507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457200" spcFirstLastPara="1" rIns="0" wrap="square" tIns="4572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18"/>
          <p:cNvSpPr txBox="1"/>
          <p:nvPr>
            <p:ph idx="1" type="body"/>
          </p:nvPr>
        </p:nvSpPr>
        <p:spPr>
          <a:xfrm>
            <a:off x="1097280" y="5907023"/>
            <a:ext cx="10113264" cy="594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84" name="Google Shape;84;p18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8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9"/>
          <p:cNvSpPr/>
          <p:nvPr/>
        </p:nvSpPr>
        <p:spPr>
          <a:xfrm>
            <a:off x="0" y="6334316"/>
            <a:ext cx="12192000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9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9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9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9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9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7" name="Google Shape;17;p9"/>
          <p:cNvCxnSpPr/>
          <p:nvPr/>
        </p:nvCxnSpPr>
        <p:spPr>
          <a:xfrm>
            <a:off x="1193532" y="1737845"/>
            <a:ext cx="996696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/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3" name="Google Shape;103;p21"/>
          <p:cNvSpPr txBox="1"/>
          <p:nvPr>
            <p:ph idx="1" type="body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●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Google Shape;104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Google Shape;105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" name="Google Shape;106;p21"/>
          <p:cNvSpPr txBox="1"/>
          <p:nvPr>
            <p:ph idx="12" type="sldNum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8.jpg"/><Relationship Id="rId9" Type="http://schemas.openxmlformats.org/officeDocument/2006/relationships/image" Target="../media/image4.jpg"/><Relationship Id="rId5" Type="http://schemas.openxmlformats.org/officeDocument/2006/relationships/hyperlink" Target="mailto:arizaeka@darmajaya.ac.id" TargetMode="External"/><Relationship Id="rId6" Type="http://schemas.openxmlformats.org/officeDocument/2006/relationships/image" Target="../media/image7.jpg"/><Relationship Id="rId7" Type="http://schemas.openxmlformats.org/officeDocument/2006/relationships/image" Target="../media/image6.jpg"/><Relationship Id="rId8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Relationship Id="rId4" Type="http://schemas.openxmlformats.org/officeDocument/2006/relationships/image" Target="../media/image5.png"/><Relationship Id="rId5" Type="http://schemas.openxmlformats.org/officeDocument/2006/relationships/image" Target="../media/image9.png"/><Relationship Id="rId6" Type="http://schemas.openxmlformats.org/officeDocument/2006/relationships/image" Target="../media/image1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Relationship Id="rId4" Type="http://schemas.openxmlformats.org/officeDocument/2006/relationships/image" Target="../media/image5.png"/><Relationship Id="rId5" Type="http://schemas.openxmlformats.org/officeDocument/2006/relationships/image" Target="../media/image14.png"/><Relationship Id="rId6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Relationship Id="rId4" Type="http://schemas.openxmlformats.org/officeDocument/2006/relationships/image" Target="../media/image5.png"/><Relationship Id="rId5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Relationship Id="rId4" Type="http://schemas.openxmlformats.org/officeDocument/2006/relationships/image" Target="../media/image5.png"/><Relationship Id="rId9" Type="http://schemas.openxmlformats.org/officeDocument/2006/relationships/image" Target="../media/image13.jpg"/><Relationship Id="rId5" Type="http://schemas.openxmlformats.org/officeDocument/2006/relationships/image" Target="../media/image17.jpg"/><Relationship Id="rId6" Type="http://schemas.openxmlformats.org/officeDocument/2006/relationships/image" Target="../media/image15.png"/><Relationship Id="rId7" Type="http://schemas.openxmlformats.org/officeDocument/2006/relationships/image" Target="../media/image10.jpg"/><Relationship Id="rId8" Type="http://schemas.openxmlformats.org/officeDocument/2006/relationships/image" Target="../media/image1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"/>
          <p:cNvSpPr txBox="1"/>
          <p:nvPr>
            <p:ph type="ctrTitle"/>
          </p:nvPr>
        </p:nvSpPr>
        <p:spPr>
          <a:xfrm>
            <a:off x="358734" y="2254740"/>
            <a:ext cx="11474531" cy="18026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</a:pPr>
            <a:r>
              <a:rPr b="1" lang="en-US" sz="5400">
                <a:latin typeface="Arial"/>
                <a:ea typeface="Arial"/>
                <a:cs typeface="Arial"/>
                <a:sym typeface="Arial"/>
              </a:rPr>
              <a:t>KREATIVITAS &amp; INOVASI</a:t>
            </a:r>
            <a:endParaRPr sz="5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1"/>
          <p:cNvSpPr txBox="1"/>
          <p:nvPr>
            <p:ph idx="1" type="subTitle"/>
          </p:nvPr>
        </p:nvSpPr>
        <p:spPr>
          <a:xfrm>
            <a:off x="923526" y="4309734"/>
            <a:ext cx="10058400" cy="2046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/>
              <a:t>DISUSUN OLEH: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r>
              <a:rPr b="1" lang="en-US"/>
              <a:t>M. ARIZA EKA YUSENDRA</a:t>
            </a:r>
            <a:endParaRPr b="1"/>
          </a:p>
          <a:p>
            <a:pPr indent="0" lvl="0" marL="0" rtl="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/>
          </a:p>
        </p:txBody>
      </p:sp>
      <p:pic>
        <p:nvPicPr>
          <p:cNvPr descr="D:\Picture\logo ibi small.gif" id="182" name="Google Shape;18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13490" y="4418917"/>
            <a:ext cx="1936873" cy="1936873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"/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Institut Informatika &amp; Bisnis Darmajaya Lampung</a:t>
            </a:r>
            <a:endParaRPr b="1" i="1"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"/>
          <p:cNvSpPr txBox="1"/>
          <p:nvPr/>
        </p:nvSpPr>
        <p:spPr>
          <a:xfrm>
            <a:off x="475832" y="3798800"/>
            <a:ext cx="10823912" cy="5387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alibri"/>
              <a:buNone/>
            </a:pPr>
            <a:r>
              <a:rPr b="1" lang="en-US" sz="2400" u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BERSAING DENGAN KREATIVITAS DAN INOVASI DI PASAR BISNIS VUCA</a:t>
            </a:r>
            <a:endParaRPr b="0" sz="2400" u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5" name="Google Shape;18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17" y="4564776"/>
            <a:ext cx="2181584" cy="1731208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1"/>
          <p:cNvSpPr txBox="1"/>
          <p:nvPr/>
        </p:nvSpPr>
        <p:spPr>
          <a:xfrm>
            <a:off x="3702062" y="5200810"/>
            <a:ext cx="498289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Dosen Program Studi Manajemen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Fakultas Ekonomi dan Bisnis (FEB) Darmajaya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arizaeka@darmajaya.ac.id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IG: @Mister Yusen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7" name="Google Shape;187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140364" y="-1"/>
            <a:ext cx="2955636" cy="2747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095999" y="-22261"/>
            <a:ext cx="2743487" cy="2770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839485" y="0"/>
            <a:ext cx="3352513" cy="2747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0" y="-1"/>
            <a:ext cx="3140364" cy="27478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"/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Institut Informatika &amp; Bisnis Darmajaya Lampung</a:t>
            </a:r>
            <a:endParaRPr b="1" i="1"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6" name="Google Shape;19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239" y="0"/>
            <a:ext cx="986041" cy="10508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Picture\logo ibi small.gif" id="197" name="Google Shape;197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19203" y="69136"/>
            <a:ext cx="1077922" cy="1077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50465" y="1102253"/>
            <a:ext cx="3868738" cy="2143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177452" y="3692180"/>
            <a:ext cx="3814763" cy="2063567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"/>
          <p:cNvSpPr txBox="1"/>
          <p:nvPr/>
        </p:nvSpPr>
        <p:spPr>
          <a:xfrm>
            <a:off x="7597346" y="3244056"/>
            <a:ext cx="2954337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Nadiem Makarim “Gojek”</a:t>
            </a:r>
            <a:endParaRPr/>
          </a:p>
        </p:txBody>
      </p:sp>
      <p:sp>
        <p:nvSpPr>
          <p:cNvPr id="201" name="Google Shape;201;p2"/>
          <p:cNvSpPr txBox="1"/>
          <p:nvPr/>
        </p:nvSpPr>
        <p:spPr>
          <a:xfrm>
            <a:off x="7687040" y="5755747"/>
            <a:ext cx="2774950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Saptuari Sugiharto 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“Sedekah Rombongan”</a:t>
            </a:r>
            <a:endParaRPr/>
          </a:p>
        </p:txBody>
      </p:sp>
      <p:sp>
        <p:nvSpPr>
          <p:cNvPr id="202" name="Google Shape;202;p2"/>
          <p:cNvSpPr txBox="1"/>
          <p:nvPr/>
        </p:nvSpPr>
        <p:spPr>
          <a:xfrm>
            <a:off x="423334" y="1485702"/>
            <a:ext cx="6333712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03200" lvl="0" marL="9144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Char char=" "/>
            </a:pPr>
            <a:r>
              <a:rPr b="1" lang="en-US" sz="3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Kreativitas: </a:t>
            </a:r>
            <a:r>
              <a:rPr lang="en-US" sz="3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Kemampuan untuk mengembangkan ide-ide baru dan cara-cara baru dalam pemecahan masalah dan menemukan peluang (thinking new things)</a:t>
            </a:r>
            <a:endParaRPr/>
          </a:p>
          <a:p>
            <a:pPr indent="-203200" lvl="0" marL="9144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Char char=" "/>
            </a:pPr>
            <a:r>
              <a:rPr b="1" lang="en-US" sz="3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Inovasi: </a:t>
            </a:r>
            <a:r>
              <a:rPr lang="en-US" sz="3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Proses Kreatif yang membuat obyek-obyek dan substansi baru yang berguna bagi manusia</a:t>
            </a:r>
            <a:endParaRPr sz="32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2"/>
          <p:cNvSpPr txBox="1"/>
          <p:nvPr/>
        </p:nvSpPr>
        <p:spPr>
          <a:xfrm>
            <a:off x="3869648" y="233051"/>
            <a:ext cx="404469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Kreativitas &amp; Inovasi</a:t>
            </a:r>
            <a:endParaRPr b="1"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"/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Institut Informatika &amp; Bisnis Darmajaya Lampung</a:t>
            </a:r>
            <a:endParaRPr b="1" i="1"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9" name="Google Shape;20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239" y="0"/>
            <a:ext cx="986041" cy="10508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Picture\logo ibi small.gif" id="210" name="Google Shape;210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19203" y="69136"/>
            <a:ext cx="1077922" cy="1077922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3"/>
          <p:cNvSpPr txBox="1"/>
          <p:nvPr/>
        </p:nvSpPr>
        <p:spPr>
          <a:xfrm>
            <a:off x="2971169" y="233051"/>
            <a:ext cx="584166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TEORI KETIDAK SEMPURNAAN</a:t>
            </a:r>
            <a:endParaRPr b="1"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2" name="Google Shape;212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8768" y="1828799"/>
            <a:ext cx="5841664" cy="414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59390" y="1320800"/>
            <a:ext cx="4329409" cy="5029453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"/>
          <p:cNvSpPr/>
          <p:nvPr/>
        </p:nvSpPr>
        <p:spPr>
          <a:xfrm>
            <a:off x="6503092" y="3029527"/>
            <a:ext cx="923637" cy="2013527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5875">
            <a:solidFill>
              <a:srgbClr val="A65F0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"/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Institut Informatika &amp; Bisnis Darmajaya Lampung</a:t>
            </a:r>
            <a:endParaRPr b="1" i="1"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0" name="Google Shape;22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239" y="0"/>
            <a:ext cx="986041" cy="10508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Picture\logo ibi small.gif" id="221" name="Google Shape;221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19203" y="69136"/>
            <a:ext cx="1077922" cy="1077922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4"/>
          <p:cNvSpPr txBox="1"/>
          <p:nvPr/>
        </p:nvSpPr>
        <p:spPr>
          <a:xfrm>
            <a:off x="3157126" y="233050"/>
            <a:ext cx="69117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PENGGUNAAN KREATIVITAS</a:t>
            </a:r>
            <a:endParaRPr b="1"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3" name="Google Shape;223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6691" y="920712"/>
            <a:ext cx="10132512" cy="529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5"/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Institut Informatika &amp; Bisnis Darmajaya Lampung</a:t>
            </a:r>
            <a:endParaRPr b="1" i="1"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9" name="Google Shape;22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239" y="0"/>
            <a:ext cx="986041" cy="10508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Picture\logo ibi small.gif" id="230" name="Google Shape;230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19203" y="69136"/>
            <a:ext cx="1077922" cy="1077922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5"/>
          <p:cNvSpPr txBox="1"/>
          <p:nvPr/>
        </p:nvSpPr>
        <p:spPr>
          <a:xfrm>
            <a:off x="2487074" y="233051"/>
            <a:ext cx="680987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PRINSIP-PRINSIP BERPIKIR KREATIF</a:t>
            </a:r>
            <a:endParaRPr b="1"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2" name="Google Shape;232;p5"/>
          <p:cNvGrpSpPr/>
          <p:nvPr/>
        </p:nvGrpSpPr>
        <p:grpSpPr>
          <a:xfrm>
            <a:off x="797552" y="2085394"/>
            <a:ext cx="11003294" cy="3326577"/>
            <a:chOff x="3225" y="832348"/>
            <a:chExt cx="11003294" cy="3326577"/>
          </a:xfrm>
        </p:grpSpPr>
        <p:sp>
          <p:nvSpPr>
            <p:cNvPr id="233" name="Google Shape;233;p5"/>
            <p:cNvSpPr/>
            <p:nvPr/>
          </p:nvSpPr>
          <p:spPr>
            <a:xfrm>
              <a:off x="3225" y="832348"/>
              <a:ext cx="2558905" cy="1535343"/>
            </a:xfrm>
            <a:prstGeom prst="rect">
              <a:avLst/>
            </a:prstGeom>
            <a:solidFill>
              <a:srgbClr val="E38310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5"/>
            <p:cNvSpPr txBox="1"/>
            <p:nvPr/>
          </p:nvSpPr>
          <p:spPr>
            <a:xfrm>
              <a:off x="3225" y="832348"/>
              <a:ext cx="2558905" cy="15353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en-US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Pola Pikir Kreatif Di Awali dari Teori Ketidak Sempurnaan</a:t>
              </a: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5"/>
            <p:cNvSpPr/>
            <p:nvPr/>
          </p:nvSpPr>
          <p:spPr>
            <a:xfrm>
              <a:off x="2818021" y="832348"/>
              <a:ext cx="2558905" cy="1535343"/>
            </a:xfrm>
            <a:prstGeom prst="rect">
              <a:avLst/>
            </a:prstGeom>
            <a:solidFill>
              <a:srgbClr val="E38310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5"/>
            <p:cNvSpPr txBox="1"/>
            <p:nvPr/>
          </p:nvSpPr>
          <p:spPr>
            <a:xfrm>
              <a:off x="2818021" y="832348"/>
              <a:ext cx="2558905" cy="15353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en-US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Bisnis yang “Isi tapi Kosong” dan yang “Kosong Tetapi Berisi”</a:t>
              </a: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5"/>
            <p:cNvSpPr/>
            <p:nvPr/>
          </p:nvSpPr>
          <p:spPr>
            <a:xfrm>
              <a:off x="5632818" y="832348"/>
              <a:ext cx="2558905" cy="1535343"/>
            </a:xfrm>
            <a:prstGeom prst="rect">
              <a:avLst/>
            </a:prstGeom>
            <a:solidFill>
              <a:srgbClr val="E38310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5"/>
            <p:cNvSpPr txBox="1"/>
            <p:nvPr/>
          </p:nvSpPr>
          <p:spPr>
            <a:xfrm>
              <a:off x="5632818" y="832348"/>
              <a:ext cx="2558905" cy="15353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en-US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Think differently with Opposite position</a:t>
              </a: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8447614" y="832348"/>
              <a:ext cx="2558905" cy="1535343"/>
            </a:xfrm>
            <a:prstGeom prst="rect">
              <a:avLst/>
            </a:prstGeom>
            <a:solidFill>
              <a:srgbClr val="E38310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5"/>
            <p:cNvSpPr txBox="1"/>
            <p:nvPr/>
          </p:nvSpPr>
          <p:spPr>
            <a:xfrm>
              <a:off x="8447614" y="832348"/>
              <a:ext cx="2558905" cy="15353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en-US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Think More Detail</a:t>
              </a: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1410623" y="2623582"/>
              <a:ext cx="2558905" cy="1535343"/>
            </a:xfrm>
            <a:prstGeom prst="rect">
              <a:avLst/>
            </a:prstGeom>
            <a:solidFill>
              <a:srgbClr val="E38310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5"/>
            <p:cNvSpPr txBox="1"/>
            <p:nvPr/>
          </p:nvSpPr>
          <p:spPr>
            <a:xfrm>
              <a:off x="1410623" y="2623582"/>
              <a:ext cx="2558905" cy="15353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en-US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Have A Perfect Result</a:t>
              </a: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4225420" y="2623582"/>
              <a:ext cx="2558905" cy="1535343"/>
            </a:xfrm>
            <a:prstGeom prst="rect">
              <a:avLst/>
            </a:prstGeom>
            <a:solidFill>
              <a:srgbClr val="E38310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5"/>
            <p:cNvSpPr txBox="1"/>
            <p:nvPr/>
          </p:nvSpPr>
          <p:spPr>
            <a:xfrm>
              <a:off x="4225420" y="2623582"/>
              <a:ext cx="2558905" cy="15353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en-US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There must Be A Solution</a:t>
              </a: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5"/>
            <p:cNvSpPr/>
            <p:nvPr/>
          </p:nvSpPr>
          <p:spPr>
            <a:xfrm>
              <a:off x="7040216" y="2623582"/>
              <a:ext cx="2558905" cy="1535343"/>
            </a:xfrm>
            <a:prstGeom prst="rect">
              <a:avLst/>
            </a:prstGeom>
            <a:solidFill>
              <a:srgbClr val="E38310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5"/>
            <p:cNvSpPr txBox="1"/>
            <p:nvPr/>
          </p:nvSpPr>
          <p:spPr>
            <a:xfrm>
              <a:off x="7040216" y="2623582"/>
              <a:ext cx="2558905" cy="15353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en-US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Kesulitan dan Inspirasi melekat satu dengan yang lain</a:t>
              </a: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6"/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Institut Informatika &amp; Bisnis Darmajaya Lampung</a:t>
            </a:r>
            <a:endParaRPr b="1" i="1"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2" name="Google Shape;25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239" y="0"/>
            <a:ext cx="986041" cy="10508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Picture\logo ibi small.gif" id="253" name="Google Shape;253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19203" y="69136"/>
            <a:ext cx="1077922" cy="1077922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6"/>
          <p:cNvSpPr txBox="1"/>
          <p:nvPr/>
        </p:nvSpPr>
        <p:spPr>
          <a:xfrm>
            <a:off x="2718716" y="233051"/>
            <a:ext cx="634661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PROSES PEMBENTUKAN INOVASI</a:t>
            </a:r>
            <a:endParaRPr b="1"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5" name="Google Shape;255;p6"/>
          <p:cNvGrpSpPr/>
          <p:nvPr/>
        </p:nvGrpSpPr>
        <p:grpSpPr>
          <a:xfrm>
            <a:off x="494224" y="1215494"/>
            <a:ext cx="11252558" cy="5066378"/>
            <a:chOff x="4949" y="0"/>
            <a:chExt cx="11252558" cy="5066378"/>
          </a:xfrm>
        </p:grpSpPr>
        <p:sp>
          <p:nvSpPr>
            <p:cNvPr id="256" name="Google Shape;256;p6"/>
            <p:cNvSpPr/>
            <p:nvPr/>
          </p:nvSpPr>
          <p:spPr>
            <a:xfrm>
              <a:off x="844684" y="0"/>
              <a:ext cx="9573088" cy="5066378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F5D7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6"/>
            <p:cNvSpPr/>
            <p:nvPr/>
          </p:nvSpPr>
          <p:spPr>
            <a:xfrm>
              <a:off x="4949" y="1519913"/>
              <a:ext cx="2163953" cy="2026551"/>
            </a:xfrm>
            <a:prstGeom prst="roundRect">
              <a:avLst>
                <a:gd fmla="val 16667" name="adj"/>
              </a:avLst>
            </a:prstGeom>
            <a:solidFill>
              <a:srgbClr val="E38310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6"/>
            <p:cNvSpPr txBox="1"/>
            <p:nvPr/>
          </p:nvSpPr>
          <p:spPr>
            <a:xfrm>
              <a:off x="103877" y="1618841"/>
              <a:ext cx="1966097" cy="18286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2375" lIns="72375" spcFirstLastPara="1" rIns="72375" wrap="square" tIns="723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rPr lang="en-US"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Masalah</a:t>
              </a: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6"/>
            <p:cNvSpPr/>
            <p:nvPr/>
          </p:nvSpPr>
          <p:spPr>
            <a:xfrm>
              <a:off x="2277100" y="1519913"/>
              <a:ext cx="2163953" cy="2026551"/>
            </a:xfrm>
            <a:prstGeom prst="roundRect">
              <a:avLst>
                <a:gd fmla="val 16667" name="adj"/>
              </a:avLst>
            </a:prstGeom>
            <a:solidFill>
              <a:srgbClr val="E38310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6"/>
            <p:cNvSpPr txBox="1"/>
            <p:nvPr/>
          </p:nvSpPr>
          <p:spPr>
            <a:xfrm>
              <a:off x="2376028" y="1618841"/>
              <a:ext cx="1966097" cy="18286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2375" lIns="72375" spcFirstLastPara="1" rIns="72375" wrap="square" tIns="723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rPr lang="en-US"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Dipecahkan secara inovatif menjadi solusi kreatif</a:t>
              </a: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6"/>
            <p:cNvSpPr/>
            <p:nvPr/>
          </p:nvSpPr>
          <p:spPr>
            <a:xfrm>
              <a:off x="4549251" y="1519913"/>
              <a:ext cx="2163953" cy="2026551"/>
            </a:xfrm>
            <a:prstGeom prst="roundRect">
              <a:avLst>
                <a:gd fmla="val 16667" name="adj"/>
              </a:avLst>
            </a:prstGeom>
            <a:solidFill>
              <a:srgbClr val="E38310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6"/>
            <p:cNvSpPr txBox="1"/>
            <p:nvPr/>
          </p:nvSpPr>
          <p:spPr>
            <a:xfrm>
              <a:off x="4648179" y="1618841"/>
              <a:ext cx="1966097" cy="18286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2375" lIns="72375" spcFirstLastPara="1" rIns="72375" wrap="square" tIns="723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rPr lang="en-US"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Orang lain menggunakan solusi kreatif ini</a:t>
              </a: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6"/>
            <p:cNvSpPr/>
            <p:nvPr/>
          </p:nvSpPr>
          <p:spPr>
            <a:xfrm>
              <a:off x="6821402" y="1519913"/>
              <a:ext cx="2163953" cy="2026551"/>
            </a:xfrm>
            <a:prstGeom prst="roundRect">
              <a:avLst>
                <a:gd fmla="val 16667" name="adj"/>
              </a:avLst>
            </a:prstGeom>
            <a:solidFill>
              <a:srgbClr val="E38310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6"/>
            <p:cNvSpPr txBox="1"/>
            <p:nvPr/>
          </p:nvSpPr>
          <p:spPr>
            <a:xfrm>
              <a:off x="6920330" y="1618841"/>
              <a:ext cx="1966097" cy="18286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2375" lIns="72375" spcFirstLastPara="1" rIns="72375" wrap="square" tIns="723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rPr lang="en-US"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Menjadi Sebuah Inovasi</a:t>
              </a: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6"/>
            <p:cNvSpPr/>
            <p:nvPr/>
          </p:nvSpPr>
          <p:spPr>
            <a:xfrm>
              <a:off x="9093554" y="1519913"/>
              <a:ext cx="2163953" cy="2026551"/>
            </a:xfrm>
            <a:prstGeom prst="roundRect">
              <a:avLst>
                <a:gd fmla="val 16667" name="adj"/>
              </a:avLst>
            </a:prstGeom>
            <a:solidFill>
              <a:srgbClr val="E38310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6"/>
            <p:cNvSpPr txBox="1"/>
            <p:nvPr/>
          </p:nvSpPr>
          <p:spPr>
            <a:xfrm>
              <a:off x="9192482" y="1618841"/>
              <a:ext cx="1966097" cy="18286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2375" lIns="72375" spcFirstLastPara="1" rIns="72375" wrap="square" tIns="723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rPr lang="en-US"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Terus digunakan oleh banyak orang dan menjadi kebiasaaan sehingga menjadi tradisi</a:t>
              </a: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7"/>
          <p:cNvSpPr txBox="1"/>
          <p:nvPr/>
        </p:nvSpPr>
        <p:spPr>
          <a:xfrm>
            <a:off x="103031" y="6446489"/>
            <a:ext cx="544700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Institut Informatika &amp; Bisnis Darmajaya Lampung</a:t>
            </a:r>
            <a:endParaRPr b="1" i="1"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2" name="Google Shape;27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239" y="0"/>
            <a:ext cx="986041" cy="10508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Picture\logo ibi small.gif" id="273" name="Google Shape;273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19203" y="69136"/>
            <a:ext cx="1077922" cy="1077922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7"/>
          <p:cNvSpPr txBox="1"/>
          <p:nvPr/>
        </p:nvSpPr>
        <p:spPr>
          <a:xfrm>
            <a:off x="3860045" y="233050"/>
            <a:ext cx="61188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JENIS-JENIS INOVASI</a:t>
            </a:r>
            <a:endParaRPr b="1"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5" name="Google Shape;275;p7"/>
          <p:cNvGrpSpPr/>
          <p:nvPr/>
        </p:nvGrpSpPr>
        <p:grpSpPr>
          <a:xfrm>
            <a:off x="869622" y="1171001"/>
            <a:ext cx="10688542" cy="4922312"/>
            <a:chOff x="0" y="0"/>
            <a:chExt cx="10688542" cy="4922312"/>
          </a:xfrm>
        </p:grpSpPr>
        <p:sp>
          <p:nvSpPr>
            <p:cNvPr id="276" name="Google Shape;276;p7"/>
            <p:cNvSpPr/>
            <p:nvPr/>
          </p:nvSpPr>
          <p:spPr>
            <a:xfrm>
              <a:off x="0" y="0"/>
              <a:ext cx="10688542" cy="2215040"/>
            </a:xfrm>
            <a:prstGeom prst="roundRect">
              <a:avLst>
                <a:gd fmla="val 10000" name="adj"/>
              </a:avLst>
            </a:prstGeom>
            <a:solidFill>
              <a:srgbClr val="F5D7C9">
                <a:alpha val="89803"/>
              </a:srgbClr>
            </a:solidFill>
            <a:ln cap="flat" cmpd="sng" w="15875">
              <a:solidFill>
                <a:srgbClr val="F5D7C9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7"/>
            <p:cNvSpPr/>
            <p:nvPr/>
          </p:nvSpPr>
          <p:spPr>
            <a:xfrm>
              <a:off x="324090" y="295338"/>
              <a:ext cx="1859326" cy="1624363"/>
            </a:xfrm>
            <a:prstGeom prst="roundRect">
              <a:avLst>
                <a:gd fmla="val 10000" name="adj"/>
              </a:avLst>
            </a:prstGeom>
            <a:blipFill rotWithShape="1">
              <a:blip r:embed="rId5">
                <a:alphaModFix/>
              </a:blip>
              <a:stretch>
                <a:fillRect b="0" l="-15999" r="-15998" t="0"/>
              </a:stretch>
            </a:blip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7"/>
            <p:cNvSpPr/>
            <p:nvPr/>
          </p:nvSpPr>
          <p:spPr>
            <a:xfrm rot="10800000">
              <a:off x="324090" y="2215040"/>
              <a:ext cx="1859326" cy="2707272"/>
            </a:xfrm>
            <a:prstGeom prst="round2SameRect">
              <a:avLst>
                <a:gd fmla="val 10500" name="adj1"/>
                <a:gd fmla="val 0" name="adj2"/>
              </a:avLst>
            </a:prstGeom>
            <a:solidFill>
              <a:srgbClr val="E38310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7"/>
            <p:cNvSpPr txBox="1"/>
            <p:nvPr/>
          </p:nvSpPr>
          <p:spPr>
            <a:xfrm>
              <a:off x="381271" y="2215040"/>
              <a:ext cx="1744964" cy="26500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8000" lIns="128000" spcFirstLastPara="1" rIns="128000" wrap="square" tIns="128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INOVASI PRODUK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Char char="•"/>
              </a:pPr>
              <a:r>
                <a:rPr b="0" i="0" lang="en-US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Isi</a:t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Char char="•"/>
              </a:pPr>
              <a:r>
                <a:rPr b="0" i="0" lang="en-US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Kemasan</a:t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7"/>
            <p:cNvSpPr/>
            <p:nvPr/>
          </p:nvSpPr>
          <p:spPr>
            <a:xfrm>
              <a:off x="2369349" y="295338"/>
              <a:ext cx="1859326" cy="1624363"/>
            </a:xfrm>
            <a:prstGeom prst="roundRect">
              <a:avLst>
                <a:gd fmla="val 10000" name="adj"/>
              </a:avLst>
            </a:prstGeom>
            <a:blipFill rotWithShape="1">
              <a:blip r:embed="rId6">
                <a:alphaModFix/>
              </a:blip>
              <a:stretch>
                <a:fillRect b="-3999" l="0" r="0" t="-3999"/>
              </a:stretch>
            </a:blip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7"/>
            <p:cNvSpPr/>
            <p:nvPr/>
          </p:nvSpPr>
          <p:spPr>
            <a:xfrm rot="10800000">
              <a:off x="2369349" y="2215040"/>
              <a:ext cx="1859326" cy="2707272"/>
            </a:xfrm>
            <a:prstGeom prst="round2SameRect">
              <a:avLst>
                <a:gd fmla="val 10500" name="adj1"/>
                <a:gd fmla="val 0" name="adj2"/>
              </a:avLst>
            </a:prstGeom>
            <a:solidFill>
              <a:srgbClr val="E38310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7"/>
            <p:cNvSpPr txBox="1"/>
            <p:nvPr/>
          </p:nvSpPr>
          <p:spPr>
            <a:xfrm>
              <a:off x="2426530" y="2215040"/>
              <a:ext cx="1744964" cy="26500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8000" lIns="128000" spcFirstLastPara="1" rIns="128000" wrap="square" tIns="128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INOVASI MARKETING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Char char="•"/>
              </a:pPr>
              <a:r>
                <a:rPr b="0" i="0" lang="en-US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Cara Menjual</a:t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Char char="•"/>
              </a:pPr>
              <a:r>
                <a:rPr b="0" i="0" lang="en-US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Cara Mendistribusikan</a:t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Char char="•"/>
              </a:pPr>
              <a:r>
                <a:rPr b="0" i="0" lang="en-US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Cara Memasarkan</a:t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Char char="•"/>
              </a:pPr>
              <a:r>
                <a:rPr b="0" i="0" lang="en-US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Cara Menciptakan Permintaan</a:t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Char char="•"/>
              </a:pPr>
              <a:r>
                <a:rPr b="0" i="0" lang="en-US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dll</a:t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7"/>
            <p:cNvSpPr/>
            <p:nvPr/>
          </p:nvSpPr>
          <p:spPr>
            <a:xfrm>
              <a:off x="4414607" y="295338"/>
              <a:ext cx="1859326" cy="1624363"/>
            </a:xfrm>
            <a:prstGeom prst="roundRect">
              <a:avLst>
                <a:gd fmla="val 10000" name="adj"/>
              </a:avLst>
            </a:prstGeom>
            <a:blipFill rotWithShape="1">
              <a:blip r:embed="rId7">
                <a:alphaModFix/>
              </a:blip>
              <a:stretch>
                <a:fillRect b="0" l="-27998" r="-27998" t="0"/>
              </a:stretch>
            </a:blip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7"/>
            <p:cNvSpPr/>
            <p:nvPr/>
          </p:nvSpPr>
          <p:spPr>
            <a:xfrm rot="10800000">
              <a:off x="4414607" y="2215040"/>
              <a:ext cx="1859326" cy="2707272"/>
            </a:xfrm>
            <a:prstGeom prst="round2SameRect">
              <a:avLst>
                <a:gd fmla="val 10500" name="adj1"/>
                <a:gd fmla="val 0" name="adj2"/>
              </a:avLst>
            </a:prstGeom>
            <a:solidFill>
              <a:srgbClr val="E38310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7"/>
            <p:cNvSpPr txBox="1"/>
            <p:nvPr/>
          </p:nvSpPr>
          <p:spPr>
            <a:xfrm>
              <a:off x="4471788" y="2215040"/>
              <a:ext cx="1744964" cy="26500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8000" lIns="128000" spcFirstLastPara="1" rIns="128000" wrap="square" tIns="128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INOVASI PROSES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Char char="•"/>
              </a:pPr>
              <a:r>
                <a:rPr b="0" i="0" lang="en-US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Proses Produksi</a:t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Char char="•"/>
              </a:pPr>
              <a:r>
                <a:rPr b="0" i="0" lang="en-US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Proses R &amp; D</a:t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Char char="•"/>
              </a:pPr>
              <a:r>
                <a:rPr b="0" i="0" lang="en-US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dll</a:t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6459866" y="295338"/>
              <a:ext cx="1859326" cy="1624363"/>
            </a:xfrm>
            <a:prstGeom prst="roundRect">
              <a:avLst>
                <a:gd fmla="val 10000" name="adj"/>
              </a:avLst>
            </a:prstGeom>
            <a:blipFill rotWithShape="1">
              <a:blip r:embed="rId8">
                <a:alphaModFix/>
              </a:blip>
              <a:stretch>
                <a:fillRect b="-6999" l="0" r="0" t="-6998"/>
              </a:stretch>
            </a:blip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7"/>
            <p:cNvSpPr/>
            <p:nvPr/>
          </p:nvSpPr>
          <p:spPr>
            <a:xfrm rot="10800000">
              <a:off x="6459866" y="2215040"/>
              <a:ext cx="1859326" cy="2707272"/>
            </a:xfrm>
            <a:prstGeom prst="round2SameRect">
              <a:avLst>
                <a:gd fmla="val 10500" name="adj1"/>
                <a:gd fmla="val 0" name="adj2"/>
              </a:avLst>
            </a:prstGeom>
            <a:solidFill>
              <a:srgbClr val="E38310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7"/>
            <p:cNvSpPr txBox="1"/>
            <p:nvPr/>
          </p:nvSpPr>
          <p:spPr>
            <a:xfrm>
              <a:off x="6517047" y="2215040"/>
              <a:ext cx="1744964" cy="26500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8000" lIns="128000" spcFirstLastPara="1" rIns="128000" wrap="square" tIns="128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INOVASI TEKNIKAL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Char char="•"/>
              </a:pPr>
              <a:r>
                <a:rPr b="0" i="0" lang="en-US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Teknik Desain, Teknik Pengawasan, Teknik Pengerjaan, dll</a:t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7"/>
            <p:cNvSpPr/>
            <p:nvPr/>
          </p:nvSpPr>
          <p:spPr>
            <a:xfrm>
              <a:off x="8505125" y="295338"/>
              <a:ext cx="1859326" cy="1624363"/>
            </a:xfrm>
            <a:prstGeom prst="roundRect">
              <a:avLst>
                <a:gd fmla="val 10000" name="adj"/>
              </a:avLst>
            </a:prstGeom>
            <a:blipFill rotWithShape="1">
              <a:blip r:embed="rId9">
                <a:alphaModFix/>
              </a:blip>
              <a:stretch>
                <a:fillRect b="0" l="-15999" r="-15998" t="0"/>
              </a:stretch>
            </a:blip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7"/>
            <p:cNvSpPr/>
            <p:nvPr/>
          </p:nvSpPr>
          <p:spPr>
            <a:xfrm rot="10800000">
              <a:off x="8505125" y="2215040"/>
              <a:ext cx="1859326" cy="2707272"/>
            </a:xfrm>
            <a:prstGeom prst="round2SameRect">
              <a:avLst>
                <a:gd fmla="val 10500" name="adj1"/>
                <a:gd fmla="val 0" name="adj2"/>
              </a:avLst>
            </a:prstGeom>
            <a:solidFill>
              <a:srgbClr val="E38310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7"/>
            <p:cNvSpPr txBox="1"/>
            <p:nvPr/>
          </p:nvSpPr>
          <p:spPr>
            <a:xfrm>
              <a:off x="8562306" y="2215040"/>
              <a:ext cx="1744964" cy="26500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8000" lIns="128000" spcFirstLastPara="1" rIns="128000" wrap="square" tIns="128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INOVASI ADMINISTRASI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Char char="•"/>
              </a:pPr>
              <a:r>
                <a:rPr b="0" i="0" lang="en-US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Penyimpanan Data, Pembuatan dan Pengumpulan Data</a:t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:\Picture\logo ibi small.gif" id="296" name="Google Shape;29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92225" y="1953927"/>
            <a:ext cx="4350822" cy="4350822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8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Arial"/>
              <a:buNone/>
            </a:pPr>
            <a:r>
              <a:rPr b="1" lang="en-US">
                <a:latin typeface="Arial"/>
                <a:ea typeface="Arial"/>
                <a:cs typeface="Arial"/>
                <a:sym typeface="Arial"/>
              </a:rPr>
              <a:t>END OF SLIDE</a:t>
            </a:r>
            <a:endParaRPr/>
          </a:p>
        </p:txBody>
      </p:sp>
      <p:pic>
        <p:nvPicPr>
          <p:cNvPr id="298" name="Google Shape;298;p8"/>
          <p:cNvPicPr preferRelativeResize="0"/>
          <p:nvPr/>
        </p:nvPicPr>
        <p:blipFill rotWithShape="1">
          <a:blip r:embed="rId4">
            <a:alphaModFix/>
          </a:blip>
          <a:srcRect b="8068" l="0" r="50710" t="0"/>
          <a:stretch/>
        </p:blipFill>
        <p:spPr>
          <a:xfrm>
            <a:off x="0" y="0"/>
            <a:ext cx="337099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8"/>
          <p:cNvPicPr preferRelativeResize="0"/>
          <p:nvPr/>
        </p:nvPicPr>
        <p:blipFill rotWithShape="1">
          <a:blip r:embed="rId4">
            <a:alphaModFix/>
          </a:blip>
          <a:srcRect b="8068" l="50496" r="0" t="0"/>
          <a:stretch/>
        </p:blipFill>
        <p:spPr>
          <a:xfrm>
            <a:off x="8821005" y="0"/>
            <a:ext cx="337099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HDOfficeLightV0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Retrospect">
  <a:themeElements>
    <a:clrScheme name="Retrospect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2015-04-19T11:45:31Z</dcterms:created>
  <dc:creator>ARIZA</dc:creator>
</cp:coreProperties>
</file>