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92" r:id="rId3"/>
    <p:sldId id="314" r:id="rId4"/>
    <p:sldId id="315" r:id="rId5"/>
    <p:sldId id="316" r:id="rId6"/>
    <p:sldId id="311" r:id="rId7"/>
    <p:sldId id="317" r:id="rId8"/>
    <p:sldId id="303" r:id="rId9"/>
  </p:sldIdLst>
  <p:sldSz cx="9144000" cy="6858000" type="screen4x3"/>
  <p:notesSz cx="6761163" cy="9942513"/>
  <p:custDataLst>
    <p:tags r:id="rId1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xmlns="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19F3F3"/>
    <a:srgbClr val="08E823"/>
    <a:srgbClr val="33CC33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67" autoAdjust="0"/>
    <p:restoredTop sz="94656" autoAdjust="0"/>
  </p:normalViewPr>
  <p:slideViewPr>
    <p:cSldViewPr>
      <p:cViewPr>
        <p:scale>
          <a:sx n="55" d="100"/>
          <a:sy n="55" d="100"/>
        </p:scale>
        <p:origin x="-1728" y="-4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1" y="816429"/>
            <a:ext cx="8839199" cy="587828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4" name="Picture 12" descr="http://www.a-star.edu.sg/Portals/69/Skins/SIMTech/images/bannerPattern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667" b="13979"/>
          <a:stretch/>
        </p:blipFill>
        <p:spPr bwMode="auto">
          <a:xfrm flipH="1">
            <a:off x="4267200" y="4408714"/>
            <a:ext cx="4876800" cy="2449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 userDrawn="1"/>
        </p:nvSpPr>
        <p:spPr bwMode="blackWhite">
          <a:xfrm>
            <a:off x="0" y="1"/>
            <a:ext cx="9144000" cy="571500"/>
          </a:xfrm>
          <a:prstGeom prst="rect">
            <a:avLst/>
          </a:prstGeom>
          <a:solidFill>
            <a:srgbClr val="CC6600"/>
          </a:solidFill>
          <a:ln w="317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82880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675"/>
            <a:ext cx="9144000" cy="568827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905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4000" dirty="0" smtClean="0"/>
              <a:t>METODE PENGUMPULAN DATA</a:t>
            </a:r>
            <a:r>
              <a:rPr lang="id-ID" sz="4000" dirty="0" smtClean="0"/>
              <a:t> </a:t>
            </a:r>
            <a:r>
              <a:rPr lang="id-ID" sz="4000" dirty="0" smtClean="0"/>
              <a:t>RISET </a:t>
            </a:r>
            <a:r>
              <a:rPr lang="id-ID" sz="4000" dirty="0"/>
              <a:t>SDM</a:t>
            </a:r>
            <a:endParaRPr lang="id-ID" sz="4000" b="1" dirty="0" smtClean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9 </a:t>
            </a:r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(sesi 1)</a:t>
            </a:r>
            <a:endParaRPr lang="en-US" sz="36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Riset SDM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21460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id-ID" dirty="0" smtClean="0"/>
              <a:t>SUMBER DATA </a:t>
            </a:r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Riset SDM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21460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id-ID" sz="3200" dirty="0">
              <a:solidFill>
                <a:srgbClr val="FFC000"/>
              </a:solidFill>
            </a:endParaRPr>
          </a:p>
          <a:p>
            <a:r>
              <a:rPr lang="id-ID" sz="3200" b="1" dirty="0" smtClean="0">
                <a:solidFill>
                  <a:srgbClr val="C00000"/>
                </a:solidFill>
              </a:rPr>
              <a:t>PENGERTIAN </a:t>
            </a:r>
            <a:r>
              <a:rPr lang="id-ID" sz="3200" b="1" dirty="0" smtClean="0">
                <a:solidFill>
                  <a:srgbClr val="C00000"/>
                </a:solidFill>
              </a:rPr>
              <a:t>SUMBER DATA </a:t>
            </a:r>
          </a:p>
          <a:p>
            <a:pPr marL="0" indent="0">
              <a:buNone/>
            </a:pPr>
            <a:endParaRPr lang="id-ID" sz="3200" dirty="0" smtClean="0"/>
          </a:p>
          <a:p>
            <a:pPr marL="0" indent="0">
              <a:buNone/>
            </a:pPr>
            <a:r>
              <a:rPr lang="id-ID" altLang="id-ID" sz="3200" dirty="0" smtClean="0">
                <a:latin typeface="Arial" charset="0"/>
                <a:cs typeface="Arial" charset="0"/>
              </a:rPr>
              <a:t>1.Sumber </a:t>
            </a:r>
            <a:r>
              <a:rPr lang="id-ID" altLang="id-ID" sz="3200" dirty="0">
                <a:latin typeface="Arial" charset="0"/>
                <a:cs typeface="Arial" charset="0"/>
              </a:rPr>
              <a:t>data cenderung pada pengertian </a:t>
            </a:r>
            <a:r>
              <a:rPr lang="id-ID" altLang="id-ID" sz="3200" dirty="0" smtClean="0">
                <a:latin typeface="Arial" charset="0"/>
                <a:cs typeface="Arial" charset="0"/>
              </a:rPr>
              <a:t>darimana (sumbernya)data </a:t>
            </a:r>
            <a:r>
              <a:rPr lang="id-ID" altLang="id-ID" sz="3200" dirty="0">
                <a:latin typeface="Arial" charset="0"/>
                <a:cs typeface="Arial" charset="0"/>
              </a:rPr>
              <a:t>itu </a:t>
            </a:r>
            <a:r>
              <a:rPr lang="id-ID" altLang="id-ID" sz="3200" dirty="0" smtClean="0">
                <a:latin typeface="Arial" charset="0"/>
                <a:cs typeface="Arial" charset="0"/>
              </a:rPr>
              <a:t>berasal</a:t>
            </a:r>
          </a:p>
          <a:p>
            <a:pPr marL="0" indent="0">
              <a:buNone/>
            </a:pPr>
            <a:endParaRPr lang="id-ID" altLang="id-ID" sz="3200" dirty="0" smtClean="0">
              <a:latin typeface="Arial" charset="0"/>
              <a:cs typeface="Arial" charset="0"/>
            </a:endParaRPr>
          </a:p>
          <a:p>
            <a:pPr marL="0" indent="0">
              <a:buNone/>
            </a:pPr>
            <a:r>
              <a:rPr lang="id-ID" altLang="id-ID" sz="3200" dirty="0" smtClean="0">
                <a:latin typeface="Arial" charset="0"/>
                <a:cs typeface="Arial" charset="0"/>
              </a:rPr>
              <a:t>2.Data </a:t>
            </a:r>
            <a:r>
              <a:rPr lang="id-ID" altLang="id-ID" sz="3200" dirty="0">
                <a:latin typeface="Arial" charset="0"/>
                <a:cs typeface="Arial" charset="0"/>
              </a:rPr>
              <a:t>tergolong menjadi dua bagian ,yaitu data primer </a:t>
            </a:r>
            <a:r>
              <a:rPr lang="id-ID" altLang="id-ID" sz="3200" dirty="0" smtClean="0">
                <a:latin typeface="Arial" charset="0"/>
                <a:cs typeface="Arial" charset="0"/>
              </a:rPr>
              <a:t>dan data </a:t>
            </a:r>
            <a:r>
              <a:rPr lang="id-ID" altLang="id-ID" sz="3200" dirty="0">
                <a:latin typeface="Arial" charset="0"/>
                <a:cs typeface="Arial" charset="0"/>
              </a:rPr>
              <a:t>sekunder</a:t>
            </a:r>
            <a:endParaRPr lang="id-ID" sz="3200" dirty="0" smtClean="0"/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d-ID" altLang="id-ID" b="1" dirty="0">
                <a:solidFill>
                  <a:srgbClr val="FF0000"/>
                </a:solidFill>
                <a:latin typeface="Arial" charset="0"/>
                <a:cs typeface="Arial" charset="0"/>
              </a:rPr>
              <a:t>Data primer : </a:t>
            </a:r>
            <a:endParaRPr lang="id-ID" altLang="id-ID" b="1" dirty="0" smtClean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marL="0" indent="0">
              <a:buNone/>
            </a:pPr>
            <a:endParaRPr lang="id-ID" altLang="id-ID" b="1" dirty="0" smtClean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marL="514350" indent="-514350">
              <a:buAutoNum type="arabicParenBoth"/>
            </a:pPr>
            <a:r>
              <a:rPr lang="id-ID" altLang="id-ID" sz="3000" dirty="0" smtClean="0">
                <a:latin typeface="Arial" charset="0"/>
                <a:cs typeface="Arial" charset="0"/>
              </a:rPr>
              <a:t>kualitas </a:t>
            </a:r>
            <a:r>
              <a:rPr lang="id-ID" altLang="id-ID" sz="3000" dirty="0">
                <a:latin typeface="Arial" charset="0"/>
                <a:cs typeface="Arial" charset="0"/>
              </a:rPr>
              <a:t>data dapat dikontrol,karena </a:t>
            </a:r>
            <a:r>
              <a:rPr lang="id-ID" altLang="id-ID" sz="3000" dirty="0" smtClean="0">
                <a:latin typeface="Arial" charset="0"/>
                <a:cs typeface="Arial" charset="0"/>
              </a:rPr>
              <a:t>secara historis peneliti memahami proses pengumpulannya</a:t>
            </a:r>
          </a:p>
          <a:p>
            <a:pPr marL="514350" indent="-514350">
              <a:buAutoNum type="arabicParenBoth"/>
            </a:pPr>
            <a:endParaRPr lang="id-ID" altLang="id-ID" sz="3000" dirty="0" smtClean="0">
              <a:latin typeface="Arial" charset="0"/>
              <a:cs typeface="Arial" charset="0"/>
            </a:endParaRPr>
          </a:p>
          <a:p>
            <a:pPr marL="514350" indent="-514350">
              <a:buAutoNum type="arabicParenBoth"/>
            </a:pPr>
            <a:r>
              <a:rPr lang="id-ID" altLang="id-ID" sz="3000" dirty="0" smtClean="0">
                <a:latin typeface="Arial" charset="0"/>
                <a:cs typeface="Arial" charset="0"/>
              </a:rPr>
              <a:t>Peneliti dapat mengatasi kesenjangan waktu antara saat dibutuhkan data itu dengan yang tersedia </a:t>
            </a:r>
          </a:p>
          <a:p>
            <a:pPr marL="514350" indent="-514350">
              <a:buAutoNum type="arabicParenBoth"/>
            </a:pPr>
            <a:r>
              <a:rPr lang="id-ID" altLang="id-ID" sz="3000" dirty="0">
                <a:latin typeface="Arial" charset="0"/>
                <a:cs typeface="Arial" charset="0"/>
              </a:rPr>
              <a:t> </a:t>
            </a:r>
            <a:r>
              <a:rPr lang="id-ID" altLang="id-ID" sz="3000" dirty="0" smtClean="0">
                <a:latin typeface="Arial" charset="0"/>
                <a:cs typeface="Arial" charset="0"/>
              </a:rPr>
              <a:t> Peneliti lebih leluasa dalam menguhungkan masalah penelitiannya dengan kemungkinan ketersediaan data lapangan </a:t>
            </a:r>
            <a:r>
              <a:rPr lang="id-ID" altLang="id-ID" dirty="0">
                <a:latin typeface="Arial" charset="0"/>
                <a:cs typeface="Arial" charset="0"/>
              </a:rPr>
              <a:t/>
            </a:r>
            <a:br>
              <a:rPr lang="id-ID" altLang="id-ID" dirty="0">
                <a:latin typeface="Arial" charset="0"/>
                <a:cs typeface="Arial" charset="0"/>
              </a:rPr>
            </a:br>
            <a:r>
              <a:rPr lang="id-ID" altLang="id-ID" dirty="0">
                <a:latin typeface="Arial" charset="0"/>
                <a:cs typeface="Arial" charset="0"/>
              </a:rPr>
              <a:t>    </a:t>
            </a:r>
            <a:br>
              <a:rPr lang="id-ID" altLang="id-ID" dirty="0">
                <a:latin typeface="Arial" charset="0"/>
                <a:cs typeface="Arial" charset="0"/>
              </a:rPr>
            </a:br>
            <a:r>
              <a:rPr lang="id-ID" altLang="id-ID" dirty="0">
                <a:latin typeface="Arial" charset="0"/>
                <a:cs typeface="Arial" charset="0"/>
              </a:rPr>
              <a:t>   </a:t>
            </a:r>
            <a:endParaRPr lang="id-ID" b="1" dirty="0" smtClean="0">
              <a:solidFill>
                <a:srgbClr val="C00000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 MK :</a:t>
            </a:r>
            <a:r>
              <a:rPr lang="id-ID" dirty="0" smtClean="0"/>
              <a:t> Riset SDM</a:t>
            </a:r>
          </a:p>
          <a:p>
            <a:r>
              <a:rPr lang="en-US" dirty="0" smtClean="0"/>
              <a:t>M</a:t>
            </a:r>
            <a:r>
              <a:rPr lang="id-ID" dirty="0" smtClean="0"/>
              <a:t>AN21460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296890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d-ID" altLang="id-ID" sz="3200" b="1" dirty="0">
                <a:solidFill>
                  <a:srgbClr val="FF0000"/>
                </a:solidFill>
                <a:latin typeface="Arial" charset="0"/>
                <a:cs typeface="Arial" charset="0"/>
              </a:rPr>
              <a:t>Data primer </a:t>
            </a:r>
            <a:r>
              <a:rPr lang="id-ID" altLang="id-ID" sz="32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 :</a:t>
            </a:r>
          </a:p>
          <a:p>
            <a:pPr marL="0" indent="0">
              <a:buNone/>
            </a:pPr>
            <a:r>
              <a:rPr lang="id-ID" altLang="id-ID" sz="3200" dirty="0" smtClean="0">
                <a:latin typeface="Arial" charset="0"/>
                <a:cs typeface="Arial" charset="0"/>
              </a:rPr>
              <a:t>dimulai </a:t>
            </a:r>
            <a:r>
              <a:rPr lang="id-ID" altLang="id-ID" sz="3200" dirty="0">
                <a:latin typeface="Arial" charset="0"/>
                <a:cs typeface="Arial" charset="0"/>
              </a:rPr>
              <a:t>dari masalah penelitian </a:t>
            </a:r>
            <a:endParaRPr lang="id-ID" altLang="id-ID" sz="3200" dirty="0" smtClean="0">
              <a:latin typeface="Arial" charset="0"/>
              <a:cs typeface="Arial" charset="0"/>
            </a:endParaRPr>
          </a:p>
          <a:p>
            <a:pPr marL="0" indent="0">
              <a:buNone/>
            </a:pPr>
            <a:r>
              <a:rPr lang="id-ID" altLang="id-ID" sz="3200" dirty="0" smtClean="0">
                <a:latin typeface="Arial" charset="0"/>
                <a:cs typeface="Arial" charset="0"/>
              </a:rPr>
              <a:t>variabel dalam rumusan </a:t>
            </a:r>
            <a:r>
              <a:rPr lang="id-ID" altLang="id-ID" sz="3200" dirty="0">
                <a:latin typeface="Arial" charset="0"/>
                <a:cs typeface="Arial" charset="0"/>
              </a:rPr>
              <a:t>masalah </a:t>
            </a:r>
            <a:r>
              <a:rPr lang="id-ID" altLang="id-ID" sz="3200" dirty="0" smtClean="0">
                <a:latin typeface="Arial" charset="0"/>
                <a:cs typeface="Arial" charset="0"/>
              </a:rPr>
              <a:t>dielaborasi</a:t>
            </a:r>
          </a:p>
          <a:p>
            <a:pPr marL="0" indent="0">
              <a:buNone/>
            </a:pPr>
            <a:r>
              <a:rPr lang="id-ID" altLang="id-ID" sz="3200" dirty="0" smtClean="0">
                <a:latin typeface="Arial" charset="0"/>
                <a:cs typeface="Arial" charset="0"/>
              </a:rPr>
              <a:t>kemudian </a:t>
            </a:r>
            <a:r>
              <a:rPr lang="id-ID" altLang="id-ID" sz="3200" dirty="0">
                <a:latin typeface="Arial" charset="0"/>
                <a:cs typeface="Arial" charset="0"/>
              </a:rPr>
              <a:t>dicari </a:t>
            </a:r>
            <a:r>
              <a:rPr lang="id-ID" altLang="id-ID" sz="3200" dirty="0" smtClean="0">
                <a:latin typeface="Arial" charset="0"/>
                <a:cs typeface="Arial" charset="0"/>
              </a:rPr>
              <a:t>datanya melalui </a:t>
            </a:r>
            <a:r>
              <a:rPr lang="id-ID" altLang="id-ID" sz="3200" dirty="0">
                <a:latin typeface="Arial" charset="0"/>
                <a:cs typeface="Arial" charset="0"/>
              </a:rPr>
              <a:t>butir-butir </a:t>
            </a:r>
            <a:endParaRPr lang="id-ID" altLang="id-ID" sz="3200" dirty="0" smtClean="0">
              <a:latin typeface="Arial" charset="0"/>
              <a:cs typeface="Arial" charset="0"/>
            </a:endParaRPr>
          </a:p>
          <a:p>
            <a:pPr marL="0" indent="0">
              <a:buNone/>
            </a:pPr>
            <a:r>
              <a:rPr lang="id-ID" altLang="id-ID" sz="3200" dirty="0" smtClean="0">
                <a:latin typeface="Arial" charset="0"/>
                <a:cs typeface="Arial" charset="0"/>
              </a:rPr>
              <a:t>yang </a:t>
            </a:r>
            <a:r>
              <a:rPr lang="id-ID" altLang="id-ID" sz="3200" dirty="0">
                <a:latin typeface="Arial" charset="0"/>
                <a:cs typeface="Arial" charset="0"/>
              </a:rPr>
              <a:t>disusun dari variabel yang dielaborasi</a:t>
            </a:r>
            <a:endParaRPr lang="id-ID" sz="3200" dirty="0" smtClean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MK :</a:t>
            </a:r>
            <a:r>
              <a:rPr lang="id-ID" dirty="0" smtClean="0"/>
              <a:t>Riset SDM</a:t>
            </a:r>
          </a:p>
          <a:p>
            <a:r>
              <a:rPr lang="en-US" dirty="0" smtClean="0"/>
              <a:t>M</a:t>
            </a:r>
            <a:r>
              <a:rPr lang="id-ID" dirty="0" smtClean="0"/>
              <a:t>AN21460</a:t>
            </a:r>
            <a:r>
              <a:rPr lang="en-US" dirty="0" smtClean="0"/>
              <a:t> 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2008755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d-ID" altLang="id-ID" b="1" dirty="0">
                <a:solidFill>
                  <a:srgbClr val="FF0000"/>
                </a:solidFill>
                <a:latin typeface="Arial" charset="0"/>
                <a:cs typeface="Arial" charset="0"/>
              </a:rPr>
              <a:t>Kekurangan data primer : </a:t>
            </a:r>
          </a:p>
          <a:p>
            <a:endParaRPr lang="id-ID" altLang="id-ID" b="1" dirty="0" smtClean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marL="514350" indent="-514350">
              <a:buAutoNum type="arabicParenBoth"/>
            </a:pPr>
            <a:r>
              <a:rPr lang="id-ID" altLang="id-ID" dirty="0" smtClean="0">
                <a:latin typeface="Arial" charset="0"/>
                <a:cs typeface="Arial" charset="0"/>
              </a:rPr>
              <a:t>Kualitas </a:t>
            </a:r>
            <a:r>
              <a:rPr lang="id-ID" altLang="id-ID" dirty="0">
                <a:latin typeface="Arial" charset="0"/>
                <a:cs typeface="Arial" charset="0"/>
              </a:rPr>
              <a:t>data tidak </a:t>
            </a:r>
            <a:r>
              <a:rPr lang="id-ID" altLang="id-ID" dirty="0" smtClean="0">
                <a:latin typeface="Arial" charset="0"/>
                <a:cs typeface="Arial" charset="0"/>
              </a:rPr>
              <a:t>terjamin </a:t>
            </a:r>
            <a:r>
              <a:rPr lang="id-ID" altLang="id-ID" dirty="0">
                <a:latin typeface="Arial" charset="0"/>
                <a:cs typeface="Arial" charset="0"/>
              </a:rPr>
              <a:t>kalau proses alat pengumpul data dan teknik </a:t>
            </a:r>
            <a:r>
              <a:rPr lang="id-ID" altLang="id-ID" dirty="0" smtClean="0">
                <a:latin typeface="Arial" charset="0"/>
                <a:cs typeface="Arial" charset="0"/>
              </a:rPr>
              <a:t>pengumpulan      </a:t>
            </a:r>
            <a:r>
              <a:rPr lang="id-ID" altLang="id-ID" dirty="0">
                <a:latin typeface="Arial" charset="0"/>
                <a:cs typeface="Arial" charset="0"/>
              </a:rPr>
              <a:t>data tidak memenuhi kaidah ilmiah</a:t>
            </a:r>
            <a:r>
              <a:rPr lang="id-ID" altLang="id-ID" dirty="0" smtClean="0">
                <a:latin typeface="Arial" charset="0"/>
                <a:cs typeface="Arial" charset="0"/>
              </a:rPr>
              <a:t>.</a:t>
            </a:r>
          </a:p>
          <a:p>
            <a:pPr marL="514350" indent="-514350">
              <a:buAutoNum type="arabicParenBoth"/>
            </a:pPr>
            <a:r>
              <a:rPr lang="id-ID" altLang="id-ID" dirty="0" smtClean="0">
                <a:latin typeface="Arial" charset="0"/>
                <a:cs typeface="Arial" charset="0"/>
              </a:rPr>
              <a:t>Data primer memerlukan sumber daya</a:t>
            </a:r>
          </a:p>
          <a:p>
            <a:pPr marL="0" indent="0">
              <a:buNone/>
            </a:pPr>
            <a:r>
              <a:rPr lang="id-ID" altLang="id-ID" dirty="0">
                <a:latin typeface="Arial" charset="0"/>
                <a:cs typeface="Arial" charset="0"/>
              </a:rPr>
              <a:t> </a:t>
            </a:r>
            <a:r>
              <a:rPr lang="id-ID" altLang="id-ID" dirty="0" smtClean="0">
                <a:latin typeface="Arial" charset="0"/>
                <a:cs typeface="Arial" charset="0"/>
              </a:rPr>
              <a:t>     (biaya,waktu,tenaga) yang besar</a:t>
            </a:r>
          </a:p>
          <a:p>
            <a:pPr marL="0" indent="0">
              <a:buNone/>
            </a:pPr>
            <a:r>
              <a:rPr lang="id-ID" altLang="id-ID" dirty="0" smtClean="0">
                <a:latin typeface="Arial" charset="0"/>
                <a:cs typeface="Arial" charset="0"/>
              </a:rPr>
              <a:t> </a:t>
            </a:r>
            <a:endParaRPr lang="id-ID" b="1" dirty="0">
              <a:solidFill>
                <a:srgbClr val="FF0000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 M</a:t>
            </a:r>
            <a:r>
              <a:rPr lang="id-ID" dirty="0" smtClean="0"/>
              <a:t>K</a:t>
            </a:r>
            <a:r>
              <a:rPr lang="en-US" dirty="0" smtClean="0"/>
              <a:t> :</a:t>
            </a:r>
            <a:r>
              <a:rPr lang="id-ID" dirty="0" smtClean="0"/>
              <a:t>Riset SDM</a:t>
            </a:r>
          </a:p>
          <a:p>
            <a:r>
              <a:rPr lang="en-US" dirty="0" smtClean="0"/>
              <a:t>M</a:t>
            </a:r>
            <a:r>
              <a:rPr lang="id-ID" dirty="0" smtClean="0"/>
              <a:t>AN 21460</a:t>
            </a:r>
            <a:r>
              <a:rPr lang="en-US" dirty="0" smtClean="0"/>
              <a:t>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2715452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d-ID" b="1" dirty="0" smtClean="0">
                <a:solidFill>
                  <a:schemeClr val="tx2"/>
                </a:solidFill>
              </a:rPr>
              <a:t>.</a:t>
            </a:r>
            <a:r>
              <a:rPr lang="id-ID" altLang="id-ID" b="1" dirty="0">
                <a:solidFill>
                  <a:schemeClr val="tx2"/>
                </a:solidFill>
                <a:latin typeface="Arial" charset="0"/>
                <a:cs typeface="Arial" charset="0"/>
              </a:rPr>
              <a:t> Data </a:t>
            </a:r>
            <a:r>
              <a:rPr lang="id-ID" altLang="id-ID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sekunder </a:t>
            </a:r>
            <a:r>
              <a:rPr lang="id-ID" altLang="id-ID" dirty="0" smtClean="0">
                <a:latin typeface="Arial" charset="0"/>
                <a:cs typeface="Arial" charset="0"/>
              </a:rPr>
              <a:t>:</a:t>
            </a:r>
          </a:p>
          <a:p>
            <a:pPr marL="0" indent="0">
              <a:buNone/>
            </a:pPr>
            <a:endParaRPr lang="id-ID" altLang="id-ID" dirty="0" smtClean="0">
              <a:latin typeface="Arial" charset="0"/>
              <a:cs typeface="Arial" charset="0"/>
            </a:endParaRPr>
          </a:p>
          <a:p>
            <a:pPr marL="514350" indent="-514350">
              <a:buAutoNum type="arabicParenBoth"/>
            </a:pPr>
            <a:r>
              <a:rPr lang="id-ID" altLang="id-ID" dirty="0">
                <a:latin typeface="Arial" charset="0"/>
                <a:cs typeface="Arial" charset="0"/>
              </a:rPr>
              <a:t>A</a:t>
            </a:r>
            <a:r>
              <a:rPr lang="id-ID" altLang="id-ID" dirty="0" smtClean="0">
                <a:latin typeface="Arial" charset="0"/>
                <a:cs typeface="Arial" charset="0"/>
              </a:rPr>
              <a:t>dalah </a:t>
            </a:r>
            <a:r>
              <a:rPr lang="id-ID" altLang="id-ID" dirty="0">
                <a:latin typeface="Arial" charset="0"/>
                <a:cs typeface="Arial" charset="0"/>
              </a:rPr>
              <a:t>data yang sudah tersedia </a:t>
            </a:r>
            <a:r>
              <a:rPr lang="id-ID" altLang="id-ID" dirty="0" smtClean="0">
                <a:latin typeface="Arial" charset="0"/>
                <a:cs typeface="Arial" charset="0"/>
              </a:rPr>
              <a:t>dan dikumpulkan oleh pihak lain      </a:t>
            </a:r>
            <a:r>
              <a:rPr lang="id-ID" altLang="id-ID" dirty="0">
                <a:latin typeface="Arial" charset="0"/>
                <a:cs typeface="Arial" charset="0"/>
              </a:rPr>
              <a:t>dikumpulkan oleh pihak lain</a:t>
            </a:r>
            <a:r>
              <a:rPr lang="id-ID" altLang="id-ID" dirty="0" smtClean="0">
                <a:latin typeface="Arial" charset="0"/>
                <a:cs typeface="Arial" charset="0"/>
              </a:rPr>
              <a:t>.</a:t>
            </a:r>
          </a:p>
          <a:p>
            <a:pPr marL="514350" indent="-514350">
              <a:buAutoNum type="arabicParenBoth"/>
            </a:pPr>
            <a:endParaRPr lang="id-ID" altLang="id-ID" dirty="0">
              <a:latin typeface="Arial" charset="0"/>
              <a:cs typeface="Arial" charset="0"/>
            </a:endParaRPr>
          </a:p>
          <a:p>
            <a:pPr marL="514350" indent="-514350">
              <a:buAutoNum type="arabicParenBoth"/>
            </a:pPr>
            <a:r>
              <a:rPr lang="id-ID" altLang="id-ID" dirty="0" smtClean="0">
                <a:latin typeface="Arial" charset="0"/>
                <a:cs typeface="Arial" charset="0"/>
              </a:rPr>
              <a:t> Peneliti memanfaatkan data tersebut menurut kebutuhan </a:t>
            </a:r>
            <a:r>
              <a:rPr lang="id-ID" altLang="id-ID" dirty="0">
                <a:latin typeface="Arial" charset="0"/>
                <a:cs typeface="Arial" charset="0"/>
              </a:rPr>
              <a:t/>
            </a:r>
            <a:br>
              <a:rPr lang="id-ID" altLang="id-ID" dirty="0">
                <a:latin typeface="Arial" charset="0"/>
                <a:cs typeface="Arial" charset="0"/>
              </a:rPr>
            </a:br>
            <a:r>
              <a:rPr lang="id-ID" altLang="id-ID" dirty="0">
                <a:latin typeface="Arial" charset="0"/>
                <a:cs typeface="Arial" charset="0"/>
              </a:rPr>
              <a:t/>
            </a:r>
            <a:br>
              <a:rPr lang="id-ID" altLang="id-ID" dirty="0">
                <a:latin typeface="Arial" charset="0"/>
                <a:cs typeface="Arial" charset="0"/>
              </a:rPr>
            </a:br>
            <a:r>
              <a:rPr lang="id-ID" altLang="id-ID" dirty="0">
                <a:latin typeface="Arial" charset="0"/>
                <a:cs typeface="Arial" charset="0"/>
              </a:rPr>
              <a:t/>
            </a:r>
            <a:br>
              <a:rPr lang="id-ID" altLang="id-ID" dirty="0">
                <a:latin typeface="Arial" charset="0"/>
                <a:cs typeface="Arial" charset="0"/>
              </a:rPr>
            </a:br>
            <a:r>
              <a:rPr lang="id-ID" altLang="id-ID" dirty="0">
                <a:latin typeface="Arial" charset="0"/>
                <a:cs typeface="Arial" charset="0"/>
              </a:rPr>
              <a:t/>
            </a:r>
            <a:br>
              <a:rPr lang="id-ID" altLang="id-ID" dirty="0">
                <a:latin typeface="Arial" charset="0"/>
                <a:cs typeface="Arial" charset="0"/>
              </a:rPr>
            </a:br>
            <a:endParaRPr lang="id-ID" dirty="0">
              <a:solidFill>
                <a:srgbClr val="FF0000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 MK :</a:t>
            </a:r>
            <a:r>
              <a:rPr lang="id-ID" dirty="0" smtClean="0"/>
              <a:t>Riset SDM</a:t>
            </a:r>
          </a:p>
          <a:p>
            <a:r>
              <a:rPr lang="en-US" dirty="0" smtClean="0"/>
              <a:t>M</a:t>
            </a:r>
            <a:r>
              <a:rPr lang="id-ID" dirty="0" smtClean="0"/>
              <a:t>AN21460</a:t>
            </a:r>
            <a:r>
              <a:rPr lang="en-US" dirty="0" smtClean="0"/>
              <a:t>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6817778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533400"/>
            <a:ext cx="8534400" cy="58674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d-ID" altLang="id-ID" sz="24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Jenis data :</a:t>
            </a:r>
          </a:p>
          <a:p>
            <a:pPr marL="0" indent="0">
              <a:buNone/>
            </a:pPr>
            <a:endParaRPr lang="id-ID" altLang="id-ID" sz="2400" b="1" dirty="0" smtClean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marL="0" indent="0">
              <a:buNone/>
            </a:pPr>
            <a:r>
              <a:rPr lang="id-ID" altLang="id-ID" sz="2400" dirty="0" smtClean="0">
                <a:latin typeface="Arial" charset="0"/>
                <a:cs typeface="Arial" charset="0"/>
              </a:rPr>
              <a:t>1.Lebih </a:t>
            </a:r>
            <a:r>
              <a:rPr lang="id-ID" altLang="id-ID" sz="2400" dirty="0">
                <a:latin typeface="Arial" charset="0"/>
                <a:cs typeface="Arial" charset="0"/>
              </a:rPr>
              <a:t>cenderung pada pengertian data macam </a:t>
            </a:r>
            <a:br>
              <a:rPr lang="id-ID" altLang="id-ID" sz="2400" dirty="0">
                <a:latin typeface="Arial" charset="0"/>
                <a:cs typeface="Arial" charset="0"/>
              </a:rPr>
            </a:br>
            <a:r>
              <a:rPr lang="id-ID" altLang="id-ID" sz="2400" dirty="0">
                <a:latin typeface="Arial" charset="0"/>
                <a:cs typeface="Arial" charset="0"/>
              </a:rPr>
              <a:t>     apa yang harus dikumpulkan oleh peneliti</a:t>
            </a:r>
            <a:r>
              <a:rPr lang="id-ID" altLang="id-ID" sz="2400" dirty="0" smtClean="0">
                <a:latin typeface="Arial" charset="0"/>
                <a:cs typeface="Arial" charset="0"/>
              </a:rPr>
              <a:t>.</a:t>
            </a:r>
            <a:r>
              <a:rPr lang="id-ID" altLang="id-ID" sz="2400" dirty="0">
                <a:latin typeface="Arial" charset="0"/>
                <a:cs typeface="Arial" charset="0"/>
              </a:rPr>
              <a:t/>
            </a:r>
            <a:br>
              <a:rPr lang="id-ID" altLang="id-ID" sz="2400" dirty="0">
                <a:latin typeface="Arial" charset="0"/>
                <a:cs typeface="Arial" charset="0"/>
              </a:rPr>
            </a:br>
            <a:r>
              <a:rPr lang="id-ID" altLang="id-ID" sz="2400" dirty="0">
                <a:latin typeface="Arial" charset="0"/>
                <a:cs typeface="Arial" charset="0"/>
              </a:rPr>
              <a:t/>
            </a:r>
            <a:br>
              <a:rPr lang="id-ID" altLang="id-ID" sz="2400" dirty="0">
                <a:latin typeface="Arial" charset="0"/>
                <a:cs typeface="Arial" charset="0"/>
              </a:rPr>
            </a:br>
            <a:r>
              <a:rPr lang="id-ID" altLang="id-ID" sz="2400" dirty="0">
                <a:latin typeface="Arial" charset="0"/>
                <a:cs typeface="Arial" charset="0"/>
              </a:rPr>
              <a:t>2. Ketika kuestioner diberikan kepada responden (subyek) ,</a:t>
            </a:r>
            <a:br>
              <a:rPr lang="id-ID" altLang="id-ID" sz="2400" dirty="0">
                <a:latin typeface="Arial" charset="0"/>
                <a:cs typeface="Arial" charset="0"/>
              </a:rPr>
            </a:br>
            <a:r>
              <a:rPr lang="id-ID" altLang="id-ID" sz="2400" dirty="0">
                <a:latin typeface="Arial" charset="0"/>
                <a:cs typeface="Arial" charset="0"/>
              </a:rPr>
              <a:t>    maka kita memperoleh informasi sesuai dengan </a:t>
            </a:r>
            <a:r>
              <a:rPr lang="id-ID" altLang="id-ID" sz="2400" dirty="0" smtClean="0">
                <a:latin typeface="Arial" charset="0"/>
                <a:cs typeface="Arial" charset="0"/>
              </a:rPr>
              <a:t> tuntunan     </a:t>
            </a:r>
            <a:r>
              <a:rPr lang="id-ID" altLang="id-ID" sz="2400" dirty="0">
                <a:latin typeface="Arial" charset="0"/>
                <a:cs typeface="Arial" charset="0"/>
              </a:rPr>
              <a:t/>
            </a:r>
            <a:br>
              <a:rPr lang="id-ID" altLang="id-ID" sz="2400" dirty="0">
                <a:latin typeface="Arial" charset="0"/>
                <a:cs typeface="Arial" charset="0"/>
              </a:rPr>
            </a:br>
            <a:r>
              <a:rPr lang="id-ID" altLang="id-ID" sz="2400" dirty="0" smtClean="0">
                <a:latin typeface="Arial" charset="0"/>
                <a:cs typeface="Arial" charset="0"/>
              </a:rPr>
              <a:t>    kuestioner tersebut</a:t>
            </a:r>
          </a:p>
          <a:p>
            <a:pPr marL="0" indent="0">
              <a:buNone/>
            </a:pPr>
            <a:r>
              <a:rPr lang="id-ID" altLang="id-ID" sz="2400" dirty="0">
                <a:latin typeface="Arial" charset="0"/>
                <a:cs typeface="Arial" charset="0"/>
              </a:rPr>
              <a:t/>
            </a:r>
            <a:br>
              <a:rPr lang="id-ID" altLang="id-ID" sz="2400" dirty="0">
                <a:latin typeface="Arial" charset="0"/>
                <a:cs typeface="Arial" charset="0"/>
              </a:rPr>
            </a:br>
            <a:r>
              <a:rPr lang="id-ID" altLang="id-ID" sz="2400" dirty="0">
                <a:latin typeface="Arial" charset="0"/>
                <a:cs typeface="Arial" charset="0"/>
              </a:rPr>
              <a:t>3. Jenis data subyek juga bisa diperoleh ketika wawancara</a:t>
            </a:r>
            <a:br>
              <a:rPr lang="id-ID" altLang="id-ID" sz="2400" dirty="0">
                <a:latin typeface="Arial" charset="0"/>
                <a:cs typeface="Arial" charset="0"/>
              </a:rPr>
            </a:br>
            <a:r>
              <a:rPr lang="id-ID" altLang="id-ID" sz="2400" dirty="0">
                <a:latin typeface="Arial" charset="0"/>
                <a:cs typeface="Arial" charset="0"/>
              </a:rPr>
              <a:t>    langsung dengan responden (data berupa lisan dan </a:t>
            </a:r>
          </a:p>
          <a:p>
            <a:pPr marL="0" indent="0">
              <a:buNone/>
            </a:pPr>
            <a:r>
              <a:rPr lang="id-ID" altLang="id-ID" sz="2400" dirty="0" smtClean="0">
                <a:latin typeface="Arial" charset="0"/>
                <a:cs typeface="Arial" charset="0"/>
              </a:rPr>
              <a:t>    ekspresi     </a:t>
            </a:r>
            <a:r>
              <a:rPr lang="id-ID" altLang="id-ID" sz="2400" dirty="0">
                <a:latin typeface="Arial" charset="0"/>
                <a:cs typeface="Arial" charset="0"/>
              </a:rPr>
              <a:t>jika melalui </a:t>
            </a:r>
            <a:r>
              <a:rPr lang="id-ID" altLang="id-ID" sz="2400" dirty="0" smtClean="0">
                <a:latin typeface="Arial" charset="0"/>
                <a:cs typeface="Arial" charset="0"/>
              </a:rPr>
              <a:t>telepon ), </a:t>
            </a:r>
            <a:r>
              <a:rPr lang="id-ID" altLang="id-ID" sz="2400" dirty="0">
                <a:latin typeface="Arial" charset="0"/>
                <a:cs typeface="Arial" charset="0"/>
              </a:rPr>
              <a:t>data berupa lisan (verbal</a:t>
            </a:r>
            <a:r>
              <a:rPr lang="id-ID" altLang="id-ID" sz="2400" dirty="0" smtClean="0">
                <a:latin typeface="Arial" charset="0"/>
                <a:cs typeface="Arial" charset="0"/>
              </a:rPr>
              <a:t>)</a:t>
            </a:r>
          </a:p>
          <a:p>
            <a:pPr marL="0" indent="0">
              <a:buNone/>
            </a:pPr>
            <a:r>
              <a:rPr lang="id-ID" altLang="id-ID" sz="2400" dirty="0">
                <a:latin typeface="Arial" charset="0"/>
                <a:cs typeface="Arial" charset="0"/>
              </a:rPr>
              <a:t/>
            </a:r>
            <a:br>
              <a:rPr lang="id-ID" altLang="id-ID" sz="2400" dirty="0">
                <a:latin typeface="Arial" charset="0"/>
                <a:cs typeface="Arial" charset="0"/>
              </a:rPr>
            </a:br>
            <a:r>
              <a:rPr lang="id-ID" altLang="id-ID" sz="2400" dirty="0">
                <a:latin typeface="Arial" charset="0"/>
                <a:cs typeface="Arial" charset="0"/>
              </a:rPr>
              <a:t>Contoh : data tentang tingkat kepuasan kerja,tingkat motivasi</a:t>
            </a:r>
            <a:r>
              <a:rPr lang="id-ID" altLang="id-ID" sz="2400" b="1" dirty="0">
                <a:solidFill>
                  <a:schemeClr val="tx2"/>
                </a:solidFill>
                <a:latin typeface="Arial" charset="0"/>
                <a:cs typeface="Arial" charset="0"/>
              </a:rPr>
              <a:t/>
            </a:r>
            <a:br>
              <a:rPr lang="id-ID" altLang="id-ID" sz="2400" b="1" dirty="0">
                <a:solidFill>
                  <a:schemeClr val="tx2"/>
                </a:solidFill>
                <a:latin typeface="Arial" charset="0"/>
                <a:cs typeface="Arial" charset="0"/>
              </a:rPr>
            </a:br>
            <a:r>
              <a:rPr lang="id-ID" altLang="id-ID" sz="2400" b="1" dirty="0">
                <a:solidFill>
                  <a:schemeClr val="tx2"/>
                </a:solidFill>
                <a:latin typeface="Arial" charset="0"/>
                <a:cs typeface="Arial" charset="0"/>
              </a:rPr>
              <a:t/>
            </a:r>
            <a:br>
              <a:rPr lang="id-ID" altLang="id-ID" sz="2400" b="1" dirty="0">
                <a:solidFill>
                  <a:schemeClr val="tx2"/>
                </a:solidFill>
                <a:latin typeface="Arial" charset="0"/>
                <a:cs typeface="Arial" charset="0"/>
              </a:rPr>
            </a:br>
            <a:r>
              <a:rPr lang="id-ID" altLang="id-ID" sz="2400" dirty="0">
                <a:latin typeface="Arial" charset="0"/>
                <a:cs typeface="Arial" charset="0"/>
              </a:rPr>
              <a:t/>
            </a:r>
            <a:br>
              <a:rPr lang="id-ID" altLang="id-ID" sz="2400" dirty="0">
                <a:latin typeface="Arial" charset="0"/>
                <a:cs typeface="Arial" charset="0"/>
              </a:rPr>
            </a:br>
            <a:endParaRPr lang="id-ID" sz="24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MK :</a:t>
            </a:r>
            <a:r>
              <a:rPr lang="id-ID" dirty="0" smtClean="0"/>
              <a:t> Riset SDM</a:t>
            </a:r>
          </a:p>
          <a:p>
            <a:r>
              <a:rPr lang="en-US" dirty="0" smtClean="0"/>
              <a:t>M</a:t>
            </a:r>
            <a:r>
              <a:rPr lang="id-ID" dirty="0" smtClean="0"/>
              <a:t>AN21460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1974878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id-ID" dirty="0" smtClean="0"/>
              <a:t>.</a:t>
            </a:r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4400" b="1" dirty="0" smtClean="0">
                <a:solidFill>
                  <a:srgbClr val="0033CC"/>
                </a:solidFill>
                <a:latin typeface="Cambria" pitchFamily="18" charset="0"/>
                <a:cs typeface="Arial" pitchFamily="34" charset="0"/>
              </a:rPr>
              <a:t>TERIMA KASIH</a:t>
            </a:r>
            <a:endParaRPr lang="en-US" sz="4400" b="1" dirty="0">
              <a:solidFill>
                <a:srgbClr val="0033CC"/>
              </a:solidFill>
              <a:latin typeface="Cambr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3893</TotalTime>
  <Words>252</Words>
  <Application>Microsoft Office PowerPoint</Application>
  <PresentationFormat>On-screen Show (4:3)</PresentationFormat>
  <Paragraphs>63</Paragraphs>
  <Slides>8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SUMBER DATA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.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Windows User</cp:lastModifiedBy>
  <cp:revision>537</cp:revision>
  <cp:lastPrinted>2015-09-17T08:41:14Z</cp:lastPrinted>
  <dcterms:created xsi:type="dcterms:W3CDTF">2010-04-18T12:06:30Z</dcterms:created>
  <dcterms:modified xsi:type="dcterms:W3CDTF">2022-11-28T08:13:51Z</dcterms:modified>
</cp:coreProperties>
</file>