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80" r:id="rId6"/>
    <p:sldId id="281" r:id="rId7"/>
    <p:sldId id="282" r:id="rId8"/>
    <p:sldId id="283" r:id="rId9"/>
    <p:sldId id="284" r:id="rId10"/>
    <p:sldId id="285" r:id="rId11"/>
    <p:sldId id="286" r:id="rId12"/>
    <p:sldId id="287" r:id="rId13"/>
    <p:sldId id="288" r:id="rId14"/>
    <p:sldId id="289" r:id="rId15"/>
    <p:sldId id="290" r:id="rId16"/>
    <p:sldId id="291" r:id="rId17"/>
    <p:sldId id="292" r:id="rId18"/>
    <p:sldId id="293" r:id="rId19"/>
    <p:sldId id="279" r:id="rId20"/>
    <p:sldId id="294" r:id="rId21"/>
    <p:sldId id="260" r:id="rId22"/>
    <p:sldId id="261" r:id="rId23"/>
    <p:sldId id="262" r:id="rId24"/>
    <p:sldId id="263" r:id="rId25"/>
    <p:sldId id="278" r:id="rId26"/>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47FCA221-764C-42D8-BE11-11F811851573}" type="datetimeFigureOut">
              <a:rPr lang="id-ID" smtClean="0"/>
              <a:t>12/07/2020</a:t>
            </a:fld>
            <a:endParaRPr lang="id-ID"/>
          </a:p>
        </p:txBody>
      </p:sp>
      <p:sp>
        <p:nvSpPr>
          <p:cNvPr id="17" name="Footer Placeholder 16"/>
          <p:cNvSpPr>
            <a:spLocks noGrp="1"/>
          </p:cNvSpPr>
          <p:nvPr>
            <p:ph type="ftr" sz="quarter" idx="11"/>
          </p:nvPr>
        </p:nvSpPr>
        <p:spPr>
          <a:xfrm>
            <a:off x="5410200" y="4205288"/>
            <a:ext cx="1295400" cy="457200"/>
          </a:xfrm>
        </p:spPr>
        <p:txBody>
          <a:bodyPr/>
          <a:lstStyle/>
          <a:p>
            <a:endParaRPr lang="id-ID"/>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EABA13E8-CFF7-4BB9-BFC8-1772CE4437D9}" type="slidenum">
              <a:rPr lang="id-ID" smtClean="0"/>
              <a:t>‹#›</a:t>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7FCA221-764C-42D8-BE11-11F811851573}" type="datetimeFigureOut">
              <a:rPr lang="id-ID" smtClean="0"/>
              <a:t>12/07/2020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EABA13E8-CFF7-4BB9-BFC8-1772CE4437D9}" type="slidenum">
              <a:rPr lang="id-ID" smtClean="0"/>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7FCA221-764C-42D8-BE11-11F811851573}" type="datetimeFigureOut">
              <a:rPr lang="id-ID" smtClean="0"/>
              <a:t>12/07/2020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EABA13E8-CFF7-4BB9-BFC8-1772CE4437D9}" type="slidenum">
              <a:rPr lang="id-ID" smtClean="0"/>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7FCA221-764C-42D8-BE11-11F811851573}" type="datetimeFigureOut">
              <a:rPr lang="id-ID" smtClean="0"/>
              <a:t>12/07/2020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EABA13E8-CFF7-4BB9-BFC8-1772CE4437D9}" type="slidenum">
              <a:rPr lang="id-ID" smtClean="0"/>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47FCA221-764C-42D8-BE11-11F811851573}" type="datetimeFigureOut">
              <a:rPr lang="id-ID" smtClean="0"/>
              <a:t>12/07/2020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EABA13E8-CFF7-4BB9-BFC8-1772CE4437D9}" type="slidenum">
              <a:rPr lang="id-ID" smtClean="0"/>
              <a:t>‹#›</a:t>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7FCA221-764C-42D8-BE11-11F811851573}" type="datetimeFigureOut">
              <a:rPr lang="id-ID" smtClean="0"/>
              <a:t>12/07/2020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EABA13E8-CFF7-4BB9-BFC8-1772CE4437D9}" type="slidenum">
              <a:rPr lang="id-ID" smtClean="0"/>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fld id="{47FCA221-764C-42D8-BE11-11F811851573}" type="datetimeFigureOut">
              <a:rPr lang="id-ID" smtClean="0"/>
              <a:t>12/07/2020</a:t>
            </a:fld>
            <a:endParaRPr lang="id-ID"/>
          </a:p>
        </p:txBody>
      </p:sp>
      <p:sp>
        <p:nvSpPr>
          <p:cNvPr id="27" name="Slide Number Placeholder 26"/>
          <p:cNvSpPr>
            <a:spLocks noGrp="1"/>
          </p:cNvSpPr>
          <p:nvPr>
            <p:ph type="sldNum" sz="quarter" idx="11"/>
          </p:nvPr>
        </p:nvSpPr>
        <p:spPr/>
        <p:txBody>
          <a:bodyPr rtlCol="0"/>
          <a:lstStyle/>
          <a:p>
            <a:fld id="{EABA13E8-CFF7-4BB9-BFC8-1772CE4437D9}" type="slidenum">
              <a:rPr lang="id-ID" smtClean="0"/>
              <a:t>‹#›</a:t>
            </a:fld>
            <a:endParaRPr lang="id-ID"/>
          </a:p>
        </p:txBody>
      </p:sp>
      <p:sp>
        <p:nvSpPr>
          <p:cNvPr id="28" name="Footer Placeholder 27"/>
          <p:cNvSpPr>
            <a:spLocks noGrp="1"/>
          </p:cNvSpPr>
          <p:nvPr>
            <p:ph type="ftr" sz="quarter" idx="12"/>
          </p:nvPr>
        </p:nvSpPr>
        <p:spPr/>
        <p:txBody>
          <a:bodyPr rtlCol="0"/>
          <a:lstStyle/>
          <a:p>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47FCA221-764C-42D8-BE11-11F811851573}" type="datetimeFigureOut">
              <a:rPr lang="id-ID" smtClean="0"/>
              <a:t>12/07/2020</a:t>
            </a:fld>
            <a:endParaRPr lang="id-ID"/>
          </a:p>
        </p:txBody>
      </p:sp>
      <p:sp>
        <p:nvSpPr>
          <p:cNvPr id="4" name="Footer Placeholder 3"/>
          <p:cNvSpPr>
            <a:spLocks noGrp="1"/>
          </p:cNvSpPr>
          <p:nvPr>
            <p:ph type="ftr" sz="quarter" idx="11"/>
          </p:nvPr>
        </p:nvSpPr>
        <p:spPr>
          <a:xfrm>
            <a:off x="5257800" y="612648"/>
            <a:ext cx="1325880" cy="457200"/>
          </a:xfrm>
        </p:spPr>
        <p:txBody>
          <a:bodyPr/>
          <a:lstStyle/>
          <a:p>
            <a:endParaRPr lang="id-ID"/>
          </a:p>
        </p:txBody>
      </p:sp>
      <p:sp>
        <p:nvSpPr>
          <p:cNvPr id="5" name="Slide Number Placeholder 4"/>
          <p:cNvSpPr>
            <a:spLocks noGrp="1"/>
          </p:cNvSpPr>
          <p:nvPr>
            <p:ph type="sldNum" sz="quarter" idx="12"/>
          </p:nvPr>
        </p:nvSpPr>
        <p:spPr>
          <a:xfrm>
            <a:off x="8174736" y="2272"/>
            <a:ext cx="762000" cy="365760"/>
          </a:xfrm>
        </p:spPr>
        <p:txBody>
          <a:bodyPr/>
          <a:lstStyle/>
          <a:p>
            <a:fld id="{EABA13E8-CFF7-4BB9-BFC8-1772CE4437D9}" type="slidenum">
              <a:rPr lang="id-ID" smtClean="0"/>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FCA221-764C-42D8-BE11-11F811851573}" type="datetimeFigureOut">
              <a:rPr lang="id-ID" smtClean="0"/>
              <a:t>12/07/2020</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EABA13E8-CFF7-4BB9-BFC8-1772CE4437D9}" type="slidenum">
              <a:rPr lang="id-ID" smtClean="0"/>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7FCA221-764C-42D8-BE11-11F811851573}" type="datetimeFigureOut">
              <a:rPr lang="id-ID" smtClean="0"/>
              <a:t>12/07/2020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EABA13E8-CFF7-4BB9-BFC8-1772CE4437D9}" type="slidenum">
              <a:rPr lang="id-ID" smtClean="0"/>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7FCA221-764C-42D8-BE11-11F811851573}" type="datetimeFigureOut">
              <a:rPr lang="id-ID" smtClean="0"/>
              <a:t>12/07/2020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EABA13E8-CFF7-4BB9-BFC8-1772CE4437D9}" type="slidenum">
              <a:rPr lang="id-ID" smtClean="0"/>
              <a:t>‹#›</a:t>
            </a:fld>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47FCA221-764C-42D8-BE11-11F811851573}" type="datetimeFigureOut">
              <a:rPr lang="id-ID" smtClean="0"/>
              <a:t>12/07/2020</a:t>
            </a:fld>
            <a:endParaRPr lang="id-ID"/>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id-ID"/>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EABA13E8-CFF7-4BB9-BFC8-1772CE4437D9}" type="slidenum">
              <a:rPr lang="id-ID" smtClean="0"/>
              <a:t>‹#›</a:t>
            </a:fld>
            <a:endParaRPr lang="id-ID"/>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5984" y="1785926"/>
            <a:ext cx="3786214" cy="1071570"/>
          </a:xfrm>
        </p:spPr>
        <p:style>
          <a:lnRef idx="1">
            <a:schemeClr val="accent6"/>
          </a:lnRef>
          <a:fillRef idx="2">
            <a:schemeClr val="accent6"/>
          </a:fillRef>
          <a:effectRef idx="1">
            <a:schemeClr val="accent6"/>
          </a:effectRef>
          <a:fontRef idx="minor">
            <a:schemeClr val="dk1"/>
          </a:fontRef>
        </p:style>
        <p:txBody>
          <a:bodyPr>
            <a:normAutofit fontScale="90000"/>
          </a:bodyPr>
          <a:lstStyle/>
          <a:p>
            <a:r>
              <a:rPr lang="id-ID"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r>
            <a:br>
              <a:rPr lang="id-ID"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br>
            <a:r>
              <a:rPr lang="id-ID"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id-ID"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lgerian" pitchFamily="82" charset="0"/>
              </a:rPr>
              <a:t>	HIJRAH</a:t>
            </a:r>
            <a:endParaRPr lang="id-ID"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lgerian" pitchFamily="82" charset="0"/>
            </a:endParaRPr>
          </a:p>
        </p:txBody>
      </p:sp>
      <p:sp>
        <p:nvSpPr>
          <p:cNvPr id="3" name="Subtitle 2"/>
          <p:cNvSpPr>
            <a:spLocks noGrp="1"/>
          </p:cNvSpPr>
          <p:nvPr>
            <p:ph type="subTitle" idx="1"/>
          </p:nvPr>
        </p:nvSpPr>
        <p:spPr>
          <a:xfrm>
            <a:off x="642910" y="4071942"/>
            <a:ext cx="7715304" cy="1752600"/>
          </a:xfrm>
        </p:spPr>
        <p:txBody>
          <a:bodyPr>
            <a:normAutofit fontScale="92500" lnSpcReduction="10000"/>
          </a:bodyPr>
          <a:lstStyle/>
          <a:p>
            <a:endParaRPr lang="id-ID" dirty="0" smtClean="0"/>
          </a:p>
          <a:p>
            <a:endParaRPr lang="id-ID" dirty="0" smtClean="0"/>
          </a:p>
          <a:p>
            <a:r>
              <a:rPr lang="id-ID" dirty="0" smtClean="0"/>
              <a:t>		</a:t>
            </a:r>
            <a:r>
              <a:rPr lang="id-ID" sz="2600" dirty="0" smtClean="0"/>
              <a:t>Diah </a:t>
            </a:r>
            <a:r>
              <a:rPr lang="id-ID" sz="2600" dirty="0" smtClean="0"/>
              <a:t>Aji </a:t>
            </a:r>
            <a:r>
              <a:rPr lang="id-ID" sz="2600" dirty="0" smtClean="0"/>
              <a:t>Dharmayanti</a:t>
            </a:r>
          </a:p>
          <a:p>
            <a:endParaRPr lang="id-ID" dirty="0"/>
          </a:p>
          <a:p>
            <a:pPr algn="r"/>
            <a:r>
              <a:rPr lang="id-ID" sz="1900" dirty="0" smtClean="0"/>
              <a:t>Edited by : Dwi Febri Hidayati </a:t>
            </a:r>
            <a:endParaRPr lang="id-ID" sz="1900" dirty="0" smtClean="0"/>
          </a:p>
          <a:p>
            <a:endParaRPr lang="id-ID" dirty="0" smtClean="0"/>
          </a:p>
          <a:p>
            <a:endParaRPr lang="id-ID" dirty="0" smtClean="0"/>
          </a:p>
          <a:p>
            <a:endParaRPr lang="id-ID" dirty="0"/>
          </a:p>
        </p:txBody>
      </p:sp>
    </p:spTree>
  </p:cSld>
  <p:clrMapOvr>
    <a:masterClrMapping/>
  </p:clrMapOvr>
  <p:transition>
    <p:dissolv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0" y="6357958"/>
            <a:ext cx="9144000" cy="500042"/>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id-ID"/>
          </a:p>
        </p:txBody>
      </p:sp>
      <p:sp>
        <p:nvSpPr>
          <p:cNvPr id="3" name="Rectangle 2"/>
          <p:cNvSpPr/>
          <p:nvPr/>
        </p:nvSpPr>
        <p:spPr>
          <a:xfrm>
            <a:off x="714348" y="642919"/>
            <a:ext cx="7358114" cy="5078313"/>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id-ID" dirty="0" smtClean="0"/>
              <a:t>Ketika </a:t>
            </a:r>
            <a:r>
              <a:rPr lang="id-ID" dirty="0"/>
              <a:t>itu Quraisy mengadakan sayembara, barangsiapa bisa menyerahkan Muhammad akan diberi hadiah seratus ekor unta. Mereka sangat giat mencari Rasulullah Saw. Ketika terdengar kabar bahwa ada rombongan tiga orang sedang dalam perjalanan, mereka yakin itu adalah Muhammad dan beberapa orang sahabatnya. Suraqa b. Malik b. Ju’syum, salah seorang dari Quraisy, juga ingin memperoleh hadiah seratus ekor unta. Tetapi ia ingin memperoleh hadiah seorang diri saja. Ia mengelabui orang-orang dengan mengatakan bahwa itu bukan Muhammad. Tetapi setelah itu ia segera pulang ke rumahnya. Dipacunya kudanya ke arah yang disebutkan tadi seorang diri. • Demikian bersemangatnya Suraqah mengejar Nabi Saw hingga kudanya dua kali tersungkur ketika hendak mencapai Nabi. Tetapi melihat bahwa ia sudah hampir kedua orang itu, ia tetap memacu kudanya karena rasanya Muhammad sudah di tangan. Akan tetapi kuda itu tersungkur sekali lagi dengan keras sekali, sehingga penunggangnya terpelanting dari punggung binatang itu dan jatuh terhuyung-huyung dengan senjatanya. Suraqa merasa itu suatu alamat buruk jika ia bersikeras mengejar sasarannya itu.</a:t>
            </a:r>
          </a:p>
        </p:txBody>
      </p:sp>
    </p:spTree>
    <p:extLst>
      <p:ext uri="{BB962C8B-B14F-4D97-AF65-F5344CB8AC3E}">
        <p14:creationId xmlns:p14="http://schemas.microsoft.com/office/powerpoint/2010/main" val="2181618030"/>
      </p:ext>
    </p:extLst>
  </p:cSld>
  <p:clrMapOvr>
    <a:masterClrMapping/>
  </p:clrMapOvr>
  <p:transition>
    <p:wipe dir="d"/>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0" y="6357958"/>
            <a:ext cx="9144000" cy="500042"/>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id-ID"/>
          </a:p>
        </p:txBody>
      </p:sp>
      <p:sp>
        <p:nvSpPr>
          <p:cNvPr id="3" name="Rectangle 2"/>
          <p:cNvSpPr/>
          <p:nvPr/>
        </p:nvSpPr>
        <p:spPr>
          <a:xfrm>
            <a:off x="642910" y="1214422"/>
            <a:ext cx="8072494" cy="4663713"/>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nSpc>
                <a:spcPct val="150000"/>
              </a:lnSpc>
            </a:pPr>
            <a:r>
              <a:rPr lang="id-ID" sz="2000" dirty="0">
                <a:latin typeface="High Tower Text" pitchFamily="18" charset="0"/>
              </a:rPr>
              <a:t>Sampai di situ ia berhenti dan hanya memanggil-manggil: “Saya Suraqa bin Ju’syum! Tunggulah, saya mau bicara. Saya tidak akan melakukan sesuatu yang akan merugikan tuan-tuan.” Setelah kedua orang itu berhenti melihat kepadanya, dimintanya kepada Muhammad supaya menulis sepucuk surat kepadanya sebagai bukti bagi kedua belah pihak. Dengan permintaan Nabi, Abu Bakr lalu menulis surat itu di atas tulang atau tembikar yang lalu dilemparkannya kepada Suraqa. Setelah diambilnya oleh Suraqa surat itu ia kembali pulang. Sekarang bila ada orang mau mengejar Nabi Saw, maka dikaburkan olehnya, sesudah tadinya ia sendiri yang mengejarnya</a:t>
            </a:r>
            <a:r>
              <a:rPr lang="id-ID" sz="2000" dirty="0" smtClean="0">
                <a:latin typeface="High Tower Text" pitchFamily="18" charset="0"/>
              </a:rPr>
              <a:t>.</a:t>
            </a:r>
            <a:endParaRPr lang="id-ID" sz="2000" dirty="0">
              <a:latin typeface="High Tower Text" pitchFamily="18" charset="0"/>
            </a:endParaRPr>
          </a:p>
        </p:txBody>
      </p:sp>
    </p:spTree>
    <p:extLst>
      <p:ext uri="{BB962C8B-B14F-4D97-AF65-F5344CB8AC3E}">
        <p14:creationId xmlns:p14="http://schemas.microsoft.com/office/powerpoint/2010/main" val="2671520829"/>
      </p:ext>
    </p:extLst>
  </p:cSld>
  <p:clrMapOvr>
    <a:masterClrMapping/>
  </p:clrMapOvr>
  <p:transition>
    <p:wedg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0" y="6357958"/>
            <a:ext cx="9144000" cy="500042"/>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id-ID"/>
          </a:p>
        </p:txBody>
      </p:sp>
      <p:sp>
        <p:nvSpPr>
          <p:cNvPr id="3" name="Rectangle 2"/>
          <p:cNvSpPr/>
          <p:nvPr/>
        </p:nvSpPr>
        <p:spPr>
          <a:xfrm>
            <a:off x="785786" y="785793"/>
            <a:ext cx="7858180" cy="5078313"/>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r>
              <a:rPr lang="id-ID" dirty="0" smtClean="0"/>
              <a:t>Perjalanan Hijrah Rasul Saw </a:t>
            </a:r>
            <a:r>
              <a:rPr lang="id-ID" dirty="0"/>
              <a:t>bersama rombongan Selama </a:t>
            </a:r>
            <a:r>
              <a:rPr lang="id-ID" dirty="0" smtClean="0"/>
              <a:t>tujuh hari terus-menerus berjalan, mengaso di bawah panas membara musim kemarau dan berjalan lagi sepanjang malam mengarungi lautan padang pasir dengan perasaan kuatir. Hanya karena adanya iman kepada Allah Swt membuat hati dan perasaan mereka terasa lebih aman. Ketika sudah memasuki daerah kabilah Banu Sahm dan datang pula Buraida kepala kabilah itu menyambut mereka, barulah perasaan kuatir dalam hatinya mulai hilang. Jarak mereka dengan Yathrib kini sudah dekati. Selama mereka dalam perjalanan yang sungguh meletihkan itu, berita-berita tentang hijrah Nabi dan sahabatnya yang akan menyusul kawan-kawan yang lain, sudah tersiar di Yathrib. Penduduk kota ini sudah mengetahui, betapa kedua orang ini mengalami kekerasan dari Quraisy yang terus-menerus membuntuti. Oleh karena itu semua kaum Muslimin tetap tinggal di tempat itu menantikan kedatangan Rasulullah dengan hati penuh rindu ingin melihatnya, ingin mendengarkan tutur katanya. Banyak di antara mereka itu yang belum pernah melihatnya, meskipun sudah mendengar tentang keadaannya dan mengetahui pesona bahasanya serta keteguhan pendiriannya. Semua itu membuat mereka rindu sekali ingin bertemu, ingin melihatnya.</a:t>
            </a:r>
            <a:endParaRPr lang="id-ID" dirty="0"/>
          </a:p>
        </p:txBody>
      </p:sp>
    </p:spTree>
    <p:extLst>
      <p:ext uri="{BB962C8B-B14F-4D97-AF65-F5344CB8AC3E}">
        <p14:creationId xmlns:p14="http://schemas.microsoft.com/office/powerpoint/2010/main" val="29243211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0" y="6357958"/>
            <a:ext cx="9144000" cy="500042"/>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id-ID"/>
          </a:p>
        </p:txBody>
      </p:sp>
      <p:sp>
        <p:nvSpPr>
          <p:cNvPr id="3" name="TextBox 2"/>
          <p:cNvSpPr txBox="1"/>
          <p:nvPr/>
        </p:nvSpPr>
        <p:spPr>
          <a:xfrm>
            <a:off x="285720" y="785794"/>
            <a:ext cx="8429684" cy="5858848"/>
          </a:xfrm>
          <a:prstGeom prst="rect">
            <a:avLst/>
          </a:prstGeom>
        </p:spPr>
        <p:style>
          <a:lnRef idx="0">
            <a:schemeClr val="accent1"/>
          </a:lnRef>
          <a:fillRef idx="3">
            <a:schemeClr val="accent1"/>
          </a:fillRef>
          <a:effectRef idx="3">
            <a:schemeClr val="accent1"/>
          </a:effectRef>
          <a:fontRef idx="minor">
            <a:schemeClr val="lt1"/>
          </a:fontRef>
        </p:style>
        <p:txBody>
          <a:bodyPr wrap="square" rtlCol="0">
            <a:spAutoFit/>
          </a:bodyPr>
          <a:lstStyle/>
          <a:p>
            <a:pPr>
              <a:lnSpc>
                <a:spcPct val="150000"/>
              </a:lnSpc>
            </a:pPr>
            <a:r>
              <a:rPr lang="id-ID" dirty="0" smtClean="0"/>
              <a:t>Tersebarnya </a:t>
            </a:r>
            <a:r>
              <a:rPr lang="id-ID" dirty="0"/>
              <a:t>Islam di Yathrib dan keberanian kaum Muslimin di kota itu sebelum hijrah Nabi ke tempat tersebut sama sekali di luar dugaan kaum Muslimin Mekah. Beberapa pemuda Muslimin bahkan berani mempermainkan berhala-berhala kaum musyrik di sana. Seseorang yang bernama ‘Amr bin’l-Jamuh mempunyai sebuah patung berhala terbuat daripada kayu yang dinamainya Manat, diletakkan di daerah lingkungannya seperti biasa dilakukan oleh kaum bangsawan. ‘Amr ini adalah seorang pemimpin Banu Salima dan dari kalangan bangsawan mereka pula. Sesudah pemuda- pemuda golongannya itu masuk Islam malam- malam mereka mendatangi berhala itu lalu di bawanya dan ditangkupkan kepalanya ke dalam sebuah lubang yang oleh penduduk Yathrib biasa dipakai tempat buang air. Bila pagi-pagi berhala itu tidak ada ‘Amr mencarinya sampai diketemukan lagi, kemudian dicucinya dan dibersihkan lalu diletakkannya kembali di tempat semula, sambil ia menuduh-nuduh dan mengancam. </a:t>
            </a:r>
          </a:p>
        </p:txBody>
      </p:sp>
    </p:spTree>
    <p:extLst>
      <p:ext uri="{BB962C8B-B14F-4D97-AF65-F5344CB8AC3E}">
        <p14:creationId xmlns:p14="http://schemas.microsoft.com/office/powerpoint/2010/main" val="521325782"/>
      </p:ext>
    </p:extLst>
  </p:cSld>
  <p:clrMapOvr>
    <a:masterClrMapping/>
  </p:clrMapOvr>
  <p:transition>
    <p:dissolv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28596" y="928670"/>
            <a:ext cx="8215370" cy="6037935"/>
          </a:xfrm>
          <a:prstGeom prst="rect">
            <a:avLst/>
          </a:prstGeom>
        </p:spPr>
        <p:style>
          <a:lnRef idx="1">
            <a:schemeClr val="accent1"/>
          </a:lnRef>
          <a:fillRef idx="3">
            <a:schemeClr val="accent1"/>
          </a:fillRef>
          <a:effectRef idx="2">
            <a:schemeClr val="accent1"/>
          </a:effectRef>
          <a:fontRef idx="minor">
            <a:schemeClr val="lt1"/>
          </a:fontRef>
        </p:style>
        <p:txBody>
          <a:bodyPr wrap="square" rtlCol="0">
            <a:spAutoFit/>
          </a:bodyPr>
          <a:lstStyle/>
          <a:p>
            <a:pPr>
              <a:lnSpc>
                <a:spcPct val="150000"/>
              </a:lnSpc>
            </a:pPr>
            <a:r>
              <a:rPr lang="id-ID" sz="2000" dirty="0"/>
              <a:t>Tetapi pemuda-pemuda itu mengulangi lagi perbuatannya mempermainkan Manat ‘Amr itu, dan diapun setiap hari mencuci dan membersihkannya. Setelah ia merasa kesal karenanya, diambilnya pedangnya dan digantungkannya pada berhala itu seraya ia berkata: “Kalau kau memang berguna, bertahanlah, dan ini pedang bersama kau.” Tetapi keesokan harinya ia sudah kehilangan lagi, dan baru diketemukannya kembali dalam sebuah sumur tercampur dengan bangkai anjing. Pedangnya sudah tak ada lagi. Sesudah kemudian ia diajak bicara oleh beberapa orang pemuka-pemuka masyarakatnya dan sesudah melihat dengan mata kepala sendiri betapa sesatnya hidup dalam syirik dan paganisma itu, yang hakekatnya akan mencampakkan jiwa manusia ke dalam jurang yang tak patut lagi bagi seorang manusia, iapun masuk Islam.</a:t>
            </a:r>
          </a:p>
        </p:txBody>
      </p:sp>
    </p:spTree>
    <p:extLst>
      <p:ext uri="{BB962C8B-B14F-4D97-AF65-F5344CB8AC3E}">
        <p14:creationId xmlns:p14="http://schemas.microsoft.com/office/powerpoint/2010/main" val="1330340675"/>
      </p:ext>
    </p:extLst>
  </p:cSld>
  <p:clrMapOvr>
    <a:masterClrMapping/>
  </p:clrMapOvr>
  <p:transition>
    <p:wip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345333" y="857232"/>
            <a:ext cx="8143932" cy="4515984"/>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id-ID" sz="2000" dirty="0" smtClean="0">
                <a:solidFill>
                  <a:schemeClr val="tx1"/>
                </a:solidFill>
                <a:latin typeface="Comic Sans MS" pitchFamily="66" charset="0"/>
              </a:rPr>
              <a:t>Ketika </a:t>
            </a:r>
            <a:r>
              <a:rPr lang="id-ID" sz="2000" dirty="0">
                <a:solidFill>
                  <a:schemeClr val="tx1"/>
                </a:solidFill>
                <a:latin typeface="Comic Sans MS" pitchFamily="66" charset="0"/>
              </a:rPr>
              <a:t>rombongan Rasulullah Saw sampai di Quba’, mereka tinggal empat hari ia di sana dan membangun mesjid Quba’. Di tempat ini Ali b. Abi-Talib ra menyusul, setelah mengembalikan barang-barang amanat – yang dititipkan oleh rasulullah Saw – kepada pemilik- pemiliknya di Mekah. Ali ra menempuh perjalanannya ke Yathrib dengan berjalan kaki. Malam hari ia berjalan, siangnya bersembunyi. Perjuangan yang sangat meletihkan itu ditanggungnya selama dua minggu penuh, yaitu untuk menyusul saudara-saudaranya seagama.</a:t>
            </a:r>
          </a:p>
          <a:p>
            <a:pPr algn="ctr">
              <a:lnSpc>
                <a:spcPct val="150000"/>
              </a:lnSpc>
            </a:pPr>
            <a:endParaRPr lang="id-ID" sz="2000" dirty="0">
              <a:solidFill>
                <a:schemeClr val="tx1"/>
              </a:solidFill>
            </a:endParaRPr>
          </a:p>
        </p:txBody>
      </p:sp>
    </p:spTree>
    <p:extLst>
      <p:ext uri="{BB962C8B-B14F-4D97-AF65-F5344CB8AC3E}">
        <p14:creationId xmlns:p14="http://schemas.microsoft.com/office/powerpoint/2010/main" val="489343521"/>
      </p:ext>
    </p:extLst>
  </p:cSld>
  <p:clrMapOvr>
    <a:masterClrMapping/>
  </p:clrMapOvr>
  <p:transition>
    <p:dissolv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00034" y="1714488"/>
            <a:ext cx="8429684" cy="3416320"/>
          </a:xfrm>
          <a:prstGeom prst="rect">
            <a:avLst/>
          </a:prstGeom>
        </p:spPr>
        <p:style>
          <a:lnRef idx="3">
            <a:schemeClr val="lt1"/>
          </a:lnRef>
          <a:fillRef idx="1">
            <a:schemeClr val="accent2"/>
          </a:fillRef>
          <a:effectRef idx="1">
            <a:schemeClr val="accent2"/>
          </a:effectRef>
          <a:fontRef idx="minor">
            <a:schemeClr val="lt1"/>
          </a:fontRef>
        </p:style>
        <p:txBody>
          <a:bodyPr wrap="square" rtlCol="0">
            <a:spAutoFit/>
          </a:bodyPr>
          <a:lstStyle/>
          <a:p>
            <a:pPr>
              <a:lnSpc>
                <a:spcPct val="150000"/>
              </a:lnSpc>
            </a:pPr>
            <a:r>
              <a:rPr lang="id-ID" dirty="0" smtClean="0"/>
              <a:t>Demikanlah </a:t>
            </a:r>
            <a:r>
              <a:rPr lang="id-ID" dirty="0"/>
              <a:t>akhirnya rombongan Rasulullah selamat sampai Madinah. Hari itu adalah hari Jum’at dan Muhammad berjum’at di Medinah. Di tempat itulah, ke dalam mesjid yang terletak di perut Wadi Ranuna itulah kaum Muslimin datang, masing-masing berusaha ingin melihat serta mendekatinya. Mereka ingin memuaskan hati terhadap orang yang selama ini belum pernah mereka lihat, hati yang sudah penuh cinta dan rangkuman iman akan risalahnya, dan yang selalu namanya disebut pada setiap kali sembahyang. Orang-orang terkemuka di Medinah menawarkan diri supaya ia tinggal pada mereka. </a:t>
            </a:r>
          </a:p>
        </p:txBody>
      </p:sp>
    </p:spTree>
    <p:extLst>
      <p:ext uri="{BB962C8B-B14F-4D97-AF65-F5344CB8AC3E}">
        <p14:creationId xmlns:p14="http://schemas.microsoft.com/office/powerpoint/2010/main" val="3453536064"/>
      </p:ext>
    </p:extLst>
  </p:cSld>
  <p:clrMapOvr>
    <a:masterClrMapping/>
  </p:clrMapOvr>
  <p:transition>
    <p:pull dir="d"/>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28662" y="785794"/>
            <a:ext cx="7786742" cy="5078313"/>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r>
              <a:rPr lang="id-ID" dirty="0" smtClean="0"/>
              <a:t>Tetapi ia dengan halus meminta maaf kepada mereka. Kembali ia ke atas unta betinanya, dipasangnya tali keluannya, lalu ia berjalan melalui jalan-jalan di Yathrib, di tengah-tengah kaum Muslimin yang ramai menyambutnya dan memberikan jalan sepanjang jalan yang diliwatinya itu. Seluruh penduduk Yathrib, baik Yahudi maupun orang-orang pagan menyaksikan adanya hidup baru yang bersemarak dalam kota mereka itu, menyaksikan kehadiran Rasulullah Saw, seorang pendatang baru, orang besar yang telah mempersatukan Aus dan Khazraj, yang selama itu saling bermusuhan, dan saling berperang. Sesampainya ke sebuah tempat penjemuran kurma kepunyaan dua orang anak yatim dari Banu’n-Najjar, unta itu berlutut (berhenti). Ketika itulah Rasul turun dari untanya dan bertanya: “Kepunyaan siapa tempat ini?” tanyanya. “Kepunyaan Sahl dan Suhail b. ‘Amr,” jawab Ma’adh b. ‘Afra’. Dia adalah wali kedua anak yatim itu. Ia akan membicarakan soal tersebut dengan kedua anak itu supaya mereka puas. Dimintanya kepada Muhammad supaya di tempat itu didirikan mesjid. Muhammad mengabulkan permintaan tersebut dan dimintanya pula supaya di tempat itu didirikan mesjid dan tempat-tinggalnya.</a:t>
            </a:r>
            <a:endParaRPr lang="id-ID" dirty="0"/>
          </a:p>
        </p:txBody>
      </p:sp>
    </p:spTree>
    <p:extLst>
      <p:ext uri="{BB962C8B-B14F-4D97-AF65-F5344CB8AC3E}">
        <p14:creationId xmlns:p14="http://schemas.microsoft.com/office/powerpoint/2010/main" val="1636532106"/>
      </p:ext>
    </p:extLst>
  </p:cSld>
  <p:clrMapOvr>
    <a:masterClrMapping/>
  </p:clrMapOvr>
  <p:transition>
    <p:wip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ular Callout 1"/>
          <p:cNvSpPr/>
          <p:nvPr/>
        </p:nvSpPr>
        <p:spPr>
          <a:xfrm>
            <a:off x="3059832" y="908720"/>
            <a:ext cx="5206741" cy="2736304"/>
          </a:xfrm>
          <a:prstGeom prst="wedgeRoundRectCallout">
            <a:avLst>
              <a:gd name="adj1" fmla="val -55891"/>
              <a:gd name="adj2" fmla="val 32075"/>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000" dirty="0" smtClean="0"/>
              <a:t>Berikan ibroh yang bisa kita ambil dari perjalanan hijrah rosulullah SAW tersebut!!</a:t>
            </a:r>
            <a:endParaRPr lang="id-ID" sz="2000" dirty="0"/>
          </a:p>
        </p:txBody>
      </p:sp>
      <p:pic>
        <p:nvPicPr>
          <p:cNvPr id="3" name="Picture 2" descr="D:\gambar\muslimah teacher.png"/>
          <p:cNvPicPr/>
          <p:nvPr/>
        </p:nvPicPr>
        <p:blipFill>
          <a:blip r:embed="rId2" cstate="print">
            <a:clrChange>
              <a:clrFrom>
                <a:srgbClr val="000000">
                  <a:alpha val="0"/>
                </a:srgbClr>
              </a:clrFrom>
              <a:clrTo>
                <a:srgbClr val="000000">
                  <a:alpha val="0"/>
                </a:srgbClr>
              </a:clrTo>
            </a:clrChange>
            <a:extLst>
              <a:ext uri="{28A0092B-C50C-407E-A947-70E740481C1C}">
                <a14:useLocalDpi xmlns:a14="http://schemas.microsoft.com/office/drawing/2010/main" val="0"/>
              </a:ext>
            </a:extLst>
          </a:blip>
          <a:srcRect/>
          <a:stretch>
            <a:fillRect/>
          </a:stretch>
        </p:blipFill>
        <p:spPr bwMode="auto">
          <a:xfrm>
            <a:off x="-199960" y="2420888"/>
            <a:ext cx="3288392" cy="3845090"/>
          </a:xfrm>
          <a:prstGeom prst="rect">
            <a:avLst/>
          </a:prstGeom>
          <a:noFill/>
          <a:ln>
            <a:noFill/>
          </a:ln>
        </p:spPr>
      </p:pic>
    </p:spTree>
    <p:extLst>
      <p:ext uri="{BB962C8B-B14F-4D97-AF65-F5344CB8AC3E}">
        <p14:creationId xmlns:p14="http://schemas.microsoft.com/office/powerpoint/2010/main" val="30459030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71472" y="548680"/>
            <a:ext cx="8072494" cy="612068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r>
              <a:rPr lang="id-ID" dirty="0"/>
              <a:t>Lalu</a:t>
            </a:r>
            <a:r>
              <a:rPr lang="id-ID" dirty="0" smtClean="0"/>
              <a:t>, Bagaimana hijrah kita sebagai seorang muslimah?</a:t>
            </a:r>
          </a:p>
          <a:p>
            <a:endParaRPr lang="id-ID" dirty="0"/>
          </a:p>
          <a:p>
            <a:r>
              <a:rPr lang="id-ID" dirty="0" smtClean="0"/>
              <a:t>Secara mudah, hijrah kita bisa dimulai dari Memperbaiki keterikatan kita dengan Sang Maha Pencipta, Yang telah begitu baik memberikan banyak sekali kebaikan melebihi apa yang kita pinta, Yang selalu memberi walaupun kita dalam keadaan tak taat sekalipun, Yang selalu menjaga kala kita berada dalam duka dan sengsara, Yang enutup aib kita dengan rapat hingga manusis masih tersenyum saat menatap kita yang penuh kehinaan ini. Dia, Allah. Sebaik-baik tempat mengikat. </a:t>
            </a:r>
          </a:p>
          <a:p>
            <a:endParaRPr lang="id-ID" dirty="0"/>
          </a:p>
          <a:p>
            <a:r>
              <a:rPr lang="id-ID" dirty="0" smtClean="0"/>
              <a:t>Ibadah kita bukti cinta kita pada-Nya. </a:t>
            </a:r>
            <a:endParaRPr lang="id-ID" dirty="0"/>
          </a:p>
          <a:p>
            <a:endParaRPr lang="id-ID" dirty="0" smtClean="0"/>
          </a:p>
          <a:p>
            <a:r>
              <a:rPr lang="id-ID" dirty="0" smtClean="0"/>
              <a:t>Allah telah memberikan perintah ibadah dengan jelas, kemudian Rosulullah menuntun kita dengan sangat detil bentuk ibadah tersebut. Terdapat 5 rukun ke-islaman kita ; syahadat, sholat, puasa, zakat, dan haji. Namun juga kita sebagai seorang muslimah memiliki keajiban atas hijab.</a:t>
            </a:r>
          </a:p>
          <a:p>
            <a:endParaRPr lang="id-ID" dirty="0" smtClean="0"/>
          </a:p>
          <a:p>
            <a:r>
              <a:rPr lang="id-ID" dirty="0" smtClean="0"/>
              <a:t>Setidaknya </a:t>
            </a:r>
            <a:r>
              <a:rPr lang="id-ID" dirty="0"/>
              <a:t>ada 3 fase (tahapan) bagi muslimah untuk berhijrah dalam hal pakaian, yaitu :</a:t>
            </a:r>
          </a:p>
          <a:p>
            <a:endParaRPr lang="id-ID" dirty="0"/>
          </a:p>
          <a:p>
            <a:pPr algn="ctr"/>
            <a:endParaRPr lang="id-ID" dirty="0"/>
          </a:p>
        </p:txBody>
      </p:sp>
    </p:spTree>
    <p:extLst>
      <p:ext uri="{BB962C8B-B14F-4D97-AF65-F5344CB8AC3E}">
        <p14:creationId xmlns:p14="http://schemas.microsoft.com/office/powerpoint/2010/main" val="18664449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0" y="6357958"/>
            <a:ext cx="9144000" cy="500042"/>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id-ID"/>
          </a:p>
        </p:txBody>
      </p:sp>
      <p:sp>
        <p:nvSpPr>
          <p:cNvPr id="4" name="Rounded Rectangle 3"/>
          <p:cNvSpPr/>
          <p:nvPr/>
        </p:nvSpPr>
        <p:spPr>
          <a:xfrm>
            <a:off x="1214414" y="2571744"/>
            <a:ext cx="6929486" cy="2786082"/>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id-ID"/>
          </a:p>
        </p:txBody>
      </p:sp>
      <p:sp>
        <p:nvSpPr>
          <p:cNvPr id="5" name="TextBox 4"/>
          <p:cNvSpPr txBox="1"/>
          <p:nvPr/>
        </p:nvSpPr>
        <p:spPr>
          <a:xfrm>
            <a:off x="1785918" y="2786058"/>
            <a:ext cx="5429288" cy="2308324"/>
          </a:xfrm>
          <a:prstGeom prst="rect">
            <a:avLst/>
          </a:prstGeom>
          <a:noFill/>
        </p:spPr>
        <p:txBody>
          <a:bodyPr wrap="square" rtlCol="0">
            <a:spAutoFit/>
          </a:bodyPr>
          <a:lstStyle/>
          <a:p>
            <a:r>
              <a:rPr lang="id-ID" sz="2400" b="1" dirty="0" smtClean="0">
                <a:latin typeface="High Tower Text" pitchFamily="18" charset="0"/>
              </a:rPr>
              <a:t>Sesungguhnya orang-orang yang beriman, orang-orang yang berhijrah dan berjihad di jalan Allah, mereka itu mengharapkan rahmat Allah, dan Allah Maha Pengampun lagi Maha Penyayang. </a:t>
            </a:r>
          </a:p>
          <a:p>
            <a:r>
              <a:rPr lang="id-ID" sz="2400" b="1" dirty="0" smtClean="0">
                <a:latin typeface="High Tower Text" pitchFamily="18" charset="0"/>
              </a:rPr>
              <a:t>(Al-Baqarah: 218)</a:t>
            </a:r>
            <a:endParaRPr lang="id-ID" sz="2400" b="1" dirty="0">
              <a:latin typeface="High Tower Text" pitchFamily="18" charset="0"/>
            </a:endParaRPr>
          </a:p>
        </p:txBody>
      </p:sp>
      <p:pic>
        <p:nvPicPr>
          <p:cNvPr id="6" name="Picture 5" descr="11.jpg"/>
          <p:cNvPicPr>
            <a:picLocks noChangeAspect="1"/>
          </p:cNvPicPr>
          <p:nvPr/>
        </p:nvPicPr>
        <p:blipFill>
          <a:blip r:embed="rId2"/>
          <a:stretch>
            <a:fillRect/>
          </a:stretch>
        </p:blipFill>
        <p:spPr>
          <a:xfrm>
            <a:off x="1643042" y="1071546"/>
            <a:ext cx="5715000" cy="1114425"/>
          </a:xfrm>
          <a:prstGeom prst="rect">
            <a:avLst/>
          </a:prstGeom>
          <a:ln>
            <a:noFill/>
          </a:ln>
          <a:effectLst>
            <a:softEdge rad="112500"/>
          </a:effectLst>
        </p:spPr>
      </p:pic>
    </p:spTree>
  </p:cSld>
  <p:clrMapOvr>
    <a:masterClrMapping/>
  </p:clrMapOvr>
  <p:transition>
    <p:cut/>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0" y="6357958"/>
            <a:ext cx="9144000" cy="500042"/>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id-ID"/>
          </a:p>
        </p:txBody>
      </p:sp>
      <p:pic>
        <p:nvPicPr>
          <p:cNvPr id="4" name="Picture 3" descr="IMG_ORG_1585055907538.jpeg"/>
          <p:cNvPicPr>
            <a:picLocks noChangeAspect="1"/>
          </p:cNvPicPr>
          <p:nvPr/>
        </p:nvPicPr>
        <p:blipFill>
          <a:blip r:embed="rId2"/>
          <a:stretch>
            <a:fillRect/>
          </a:stretch>
        </p:blipFill>
        <p:spPr>
          <a:xfrm>
            <a:off x="428596" y="642918"/>
            <a:ext cx="8358246" cy="5357850"/>
          </a:xfrm>
          <a:prstGeom prst="rect">
            <a:avLst/>
          </a:prstGeom>
          <a:ln>
            <a:noFill/>
          </a:ln>
          <a:effectLst>
            <a:softEdge rad="112500"/>
          </a:effectLst>
        </p:spPr>
      </p:pic>
    </p:spTree>
    <p:extLst>
      <p:ext uri="{BB962C8B-B14F-4D97-AF65-F5344CB8AC3E}">
        <p14:creationId xmlns:p14="http://schemas.microsoft.com/office/powerpoint/2010/main" val="2610040698"/>
      </p:ext>
    </p:extLst>
  </p:cSld>
  <p:clrMapOvr>
    <a:masterClrMapping/>
  </p:clrMapOvr>
  <p:transition>
    <p:fade thruBlk="1"/>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0" y="6429420"/>
            <a:ext cx="9144000" cy="500042"/>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id-ID" dirty="0"/>
          </a:p>
        </p:txBody>
      </p:sp>
      <p:sp>
        <p:nvSpPr>
          <p:cNvPr id="3" name="TextBox 2"/>
          <p:cNvSpPr txBox="1"/>
          <p:nvPr/>
        </p:nvSpPr>
        <p:spPr>
          <a:xfrm>
            <a:off x="285720" y="785794"/>
            <a:ext cx="8429684" cy="5078313"/>
          </a:xfrm>
          <a:prstGeom prst="rect">
            <a:avLst/>
          </a:prstGeom>
          <a:noFill/>
        </p:spPr>
        <p:txBody>
          <a:bodyPr wrap="square" rtlCol="0">
            <a:spAutoFit/>
          </a:bodyPr>
          <a:lstStyle/>
          <a:p>
            <a:pPr>
              <a:buFont typeface="Wingdings" pitchFamily="2" charset="2"/>
              <a:buChar char="v"/>
            </a:pPr>
            <a:r>
              <a:rPr lang="id-ID" b="1" dirty="0" smtClean="0"/>
              <a:t>Fase </a:t>
            </a:r>
            <a:r>
              <a:rPr lang="id-ID" b="1" dirty="0"/>
              <a:t>Pertama, Yang BELUM MENUTUP AURAT, yuk Segera Penuhi kewajibanmu </a:t>
            </a:r>
            <a:endParaRPr lang="id-ID" dirty="0"/>
          </a:p>
          <a:p>
            <a:r>
              <a:rPr lang="id-ID" dirty="0"/>
              <a:t/>
            </a:r>
            <a:br>
              <a:rPr lang="id-ID" dirty="0"/>
            </a:br>
            <a:r>
              <a:rPr lang="id-ID" dirty="0"/>
              <a:t>Perlu para akhwat sadari, bahwa menutup aurat itu bukan perintah untadz, bukan perintah orang tua, atau karena malu sama teman jika tak berhijab. Perintah menutup aurat datangnya dari Sang Maha Pencipta, Sang Maha Pemberi rizki bagi sekalian makhluk, yakni Allah Ta'ala</a:t>
            </a:r>
            <a:r>
              <a:rPr lang="id-ID" dirty="0" smtClean="0"/>
              <a:t>.</a:t>
            </a:r>
          </a:p>
          <a:p>
            <a:endParaRPr lang="id-ID" dirty="0"/>
          </a:p>
          <a:p>
            <a:r>
              <a:rPr lang="id-ID" dirty="0"/>
              <a:t>Allah SWT berfirman:</a:t>
            </a:r>
          </a:p>
          <a:p>
            <a:r>
              <a:rPr lang="id-ID" b="1" dirty="0"/>
              <a:t/>
            </a:r>
            <a:br>
              <a:rPr lang="id-ID" b="1" dirty="0"/>
            </a:br>
            <a:endParaRPr lang="id-ID" dirty="0"/>
          </a:p>
          <a:p>
            <a:r>
              <a:rPr lang="ar-AE" b="1" dirty="0"/>
              <a:t>وَقُل لِّلْمُؤْمِنٰتِ يَغْضُضْنَ مِنْ أَبْصٰرِهِنَّ وَيَحْفَظْنَ فُرُوجَهُنَّ وَلَا يُبْدِينَ زِينَتَهُنَّ إِلَّا مَا ظَهَرَ مِنْهَا  ۖ وَلْيَضْرِبْنَ بِخُمُرِهِنَّ عَلٰى جُيُوبِهِنَّ  ۖ وَلَا يُبْدِينَ زِينَتَهُنَّ إِلَّا لِبُعُولَتِهِنَّ أَوْ ءَابَآئِهِنَّ أَوْ ءَابَآءِ بُعُولَتِهِنَّ أَوْ أَبْنَآئِهِنَّ أَوْ أَبْنَآءِ بُعُولَتِهِنَّ أَوْ إِخْوٰنِهِنَّ أَوْ بَنِىٓ إِخْوٰنِهِنَّ أَوْ بَنِىٓ أَخَوٰتِهِنَّ أَوْ نِسَآئِهِنَّ أَوْ مَا مَلَكَتْ أَيْمٰنُهُنَّ أَوِ التّٰبِعِينَ غَيْرِ أُولِى الْإِرْبَةِ مِنَ الرِّجَالِ أَوِ الطِّفْلِ الَّذِينَ لَمْ يَظْهَرُوا عَلٰى عَوْرٰتِ النِّسَآءِ  ۖ وَلَا يَضْرِبْنَ بِأَرْجُلِهِنَّ لِيُعْلَمَ مَا يُخْفِينَ مِنْ زِينَتِهِنَّ  ۚ وَتُوبُوٓا إِلَى اللَّهِ جَمِيعًا أَيُّهَ الْمُؤْمِنُونَ لَعَلَّكُمْ تُفْلِحُونَ</a:t>
            </a:r>
            <a:endParaRPr lang="ar-AE" dirty="0"/>
          </a:p>
          <a:p>
            <a:endParaRPr lang="id-ID" dirty="0"/>
          </a:p>
          <a:p>
            <a:endParaRPr lang="id-ID" dirty="0"/>
          </a:p>
        </p:txBody>
      </p:sp>
    </p:spTree>
  </p:cSld>
  <p:clrMapOvr>
    <a:masterClrMapping/>
  </p:clrMapOvr>
  <p:transition>
    <p:dissolv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0" y="6357958"/>
            <a:ext cx="9144000" cy="500042"/>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id-ID"/>
          </a:p>
        </p:txBody>
      </p:sp>
      <p:sp>
        <p:nvSpPr>
          <p:cNvPr id="3" name="TextBox 2"/>
          <p:cNvSpPr txBox="1"/>
          <p:nvPr/>
        </p:nvSpPr>
        <p:spPr>
          <a:xfrm>
            <a:off x="357158" y="642918"/>
            <a:ext cx="8286808" cy="5632311"/>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id-ID" dirty="0"/>
              <a:t>"</a:t>
            </a:r>
            <a:r>
              <a:rPr lang="id-ID" i="1" dirty="0"/>
              <a:t>Dan katakanlah kepada para perempuan yang beriman, agar mereka menjaga pandangannya, dan memelihara kemaluannya, dan janganlah menampakkan perhiasannya (auratnya), kecuali yang (biasa) terlihat. Dan hendaklah mereka menutupkan kain kerudung ke dadanya, dan janganlah menampakkan perhiasannya (auratnya), kecuali kepada suami mereka, atau ayah mereka, atau ayah suami mereka, atau putra-putra mereka, atau putra-putra suami mereka, atau saudara-saudara laki-laki mereka, atau putra-putra saudara laki-laki mereka, atau putra-putra saudara perempuan mereka, atau para perempuan (sesama Islam) mereka, atau hamba sahaya yang mereka miliki, atau para pelayan laki-laki (tua) yang tidak mempunyai keinginan (terhadap perempuan), atau anak-anak yang belum mengerti tentang aurat perempuan. Dan janganlah mereka mengentakkan kakinya agar diketahui perhiasan yang mereka sembunyikan. Dan bertobatlah kamu semua kepada Allah, wahai orang-orang yang beriman, agar kamu beruntung."</a:t>
            </a:r>
            <a:endParaRPr lang="id-ID" dirty="0"/>
          </a:p>
          <a:p>
            <a:r>
              <a:rPr lang="id-ID" dirty="0"/>
              <a:t>(QS. An-Nur 24: Ayat 31)</a:t>
            </a:r>
          </a:p>
          <a:p>
            <a:r>
              <a:rPr lang="id-ID" dirty="0"/>
              <a:t/>
            </a:r>
            <a:br>
              <a:rPr lang="id-ID" dirty="0"/>
            </a:br>
            <a:r>
              <a:rPr lang="id-ID" dirty="0"/>
              <a:t>Jadi tambah yakinkan, bahwa perintah menutup aurat adalah perintah Allah Subhanahu wa ta'ala.</a:t>
            </a:r>
          </a:p>
          <a:p>
            <a:endParaRPr lang="id-ID" dirty="0"/>
          </a:p>
        </p:txBody>
      </p:sp>
    </p:spTree>
  </p:cSld>
  <p:clrMapOvr>
    <a:masterClrMapping/>
  </p:clrMapOvr>
  <p:transition>
    <p:wipe dir="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0" y="6357958"/>
            <a:ext cx="9144000" cy="500042"/>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id-ID"/>
          </a:p>
        </p:txBody>
      </p:sp>
      <p:sp>
        <p:nvSpPr>
          <p:cNvPr id="3" name="TextBox 2"/>
          <p:cNvSpPr txBox="1"/>
          <p:nvPr/>
        </p:nvSpPr>
        <p:spPr>
          <a:xfrm>
            <a:off x="285720" y="714356"/>
            <a:ext cx="8572560" cy="5632311"/>
          </a:xfrm>
          <a:prstGeom prst="rect">
            <a:avLst/>
          </a:prstGeom>
          <a:noFill/>
        </p:spPr>
        <p:txBody>
          <a:bodyPr wrap="square" rtlCol="0">
            <a:spAutoFit/>
          </a:bodyPr>
          <a:lstStyle/>
          <a:p>
            <a:pPr>
              <a:buFont typeface="Wingdings" pitchFamily="2" charset="2"/>
              <a:buChar char="v"/>
            </a:pPr>
            <a:r>
              <a:rPr lang="id-ID" b="1" dirty="0"/>
              <a:t>Fase Kedua, Yang SUDAH MENUTUP AURAT, yuk Sempurnakan sesuai </a:t>
            </a:r>
            <a:r>
              <a:rPr lang="id-ID" b="1" dirty="0" smtClean="0"/>
              <a:t>syariat</a:t>
            </a:r>
          </a:p>
          <a:p>
            <a:pPr>
              <a:buFont typeface="Wingdings" pitchFamily="2" charset="2"/>
              <a:buChar char="v"/>
            </a:pPr>
            <a:endParaRPr lang="id-ID" b="1" dirty="0"/>
          </a:p>
          <a:p>
            <a:r>
              <a:rPr lang="id-ID" dirty="0"/>
              <a:t>Nah, ini tahapan kedua setelah Antum para muslimah memberanikan diri berhijrah dengan menutup aurat, kini kewajiban berikutnya adalah menyempurnakannya agar sesuai syariat. Bagaimanapun, menutup aurat tidak asal menutup aurat, tapi harus sesuai syariat Islam. Gali terus keilmuannya, bagaimana berhijab yang benar. Secara garis besar Allah Ta'ala memberikan </a:t>
            </a:r>
            <a:r>
              <a:rPr lang="id-ID" dirty="0" smtClean="0"/>
              <a:t>panduannya.</a:t>
            </a:r>
            <a:r>
              <a:rPr lang="id-ID" dirty="0"/>
              <a:t> </a:t>
            </a:r>
            <a:r>
              <a:rPr lang="id-ID" dirty="0" smtClean="0"/>
              <a:t> Allah </a:t>
            </a:r>
            <a:r>
              <a:rPr lang="id-ID" dirty="0"/>
              <a:t>SWT berfirman</a:t>
            </a:r>
            <a:r>
              <a:rPr lang="id-ID" dirty="0" smtClean="0"/>
              <a:t>:</a:t>
            </a:r>
            <a:r>
              <a:rPr lang="id-ID" b="1" dirty="0"/>
              <a:t/>
            </a:r>
            <a:br>
              <a:rPr lang="id-ID" b="1" dirty="0"/>
            </a:br>
            <a:endParaRPr lang="id-ID" dirty="0"/>
          </a:p>
          <a:p>
            <a:r>
              <a:rPr lang="ar-AE" b="1" dirty="0"/>
              <a:t>يٰٓأَيُّهَا النَّبِىُّ قُل لِّأَزْوٰجِكَ وَبَنَاتِكَ وَنِسَآءِ الْمُؤْمِنِينَ يُدْنِينَ عَلَيْهِنَّ مِنْ جَلٰبِيبِهِنَّ  ۚ ذٰلِكَ أَدْنٰىٓ أَنْ يُعْرَفْنَ فَلَا يُؤْذَيْنَ  ۗ وَكَانَ اللَّهُ غَفُورًا رَّحِيمً</a:t>
            </a:r>
            <a:r>
              <a:rPr lang="ar-AE" dirty="0"/>
              <a:t>ا</a:t>
            </a:r>
          </a:p>
          <a:p>
            <a:r>
              <a:rPr lang="ar-AE" dirty="0"/>
              <a:t/>
            </a:r>
            <a:br>
              <a:rPr lang="ar-AE" dirty="0"/>
            </a:br>
            <a:r>
              <a:rPr lang="ar-AE" dirty="0"/>
              <a:t>"</a:t>
            </a:r>
            <a:r>
              <a:rPr lang="id-ID" i="1" dirty="0"/>
              <a:t>Wahai Nabi! Katakanlah kepada istri-istrimu, anak-anak perempuanmu, dan istri-istri orang mukmin, Hendaklah mereka menutupkan jilbabnya ke seluruh tubuh mereka. Yang demikian itu agar mereka lebih mudah untuk dikenali, sehingga mereka tidak diganggu. Dan Allah Maha Pengampun, Maha Penyayang."</a:t>
            </a:r>
            <a:endParaRPr lang="id-ID" dirty="0"/>
          </a:p>
          <a:p>
            <a:r>
              <a:rPr lang="id-ID" dirty="0"/>
              <a:t>(QS. Al-Ahzab 33: Ayat 59)</a:t>
            </a:r>
          </a:p>
          <a:p>
            <a:endParaRPr lang="id-ID" dirty="0"/>
          </a:p>
        </p:txBody>
      </p:sp>
    </p:spTree>
  </p:cSld>
  <p:clrMapOvr>
    <a:masterClrMapping/>
  </p:clrMapOvr>
  <p:transition>
    <p:wipe dir="u"/>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0" y="6357958"/>
            <a:ext cx="9144000" cy="500042"/>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id-ID"/>
          </a:p>
        </p:txBody>
      </p:sp>
      <p:sp>
        <p:nvSpPr>
          <p:cNvPr id="3" name="TextBox 2"/>
          <p:cNvSpPr txBox="1"/>
          <p:nvPr/>
        </p:nvSpPr>
        <p:spPr>
          <a:xfrm>
            <a:off x="214282" y="785794"/>
            <a:ext cx="8643998" cy="4524315"/>
          </a:xfrm>
          <a:prstGeom prst="rect">
            <a:avLst/>
          </a:prstGeom>
          <a:noFill/>
        </p:spPr>
        <p:txBody>
          <a:bodyPr wrap="square" rtlCol="0">
            <a:spAutoFit/>
          </a:bodyPr>
          <a:lstStyle/>
          <a:p>
            <a:pPr>
              <a:buFont typeface="Wingdings" pitchFamily="2" charset="2"/>
              <a:buChar char="v"/>
            </a:pPr>
            <a:r>
              <a:rPr lang="id-ID" b="1" dirty="0"/>
              <a:t>Fase ketiga, Yang SUDAH BERHIJAB SYAR"I, yuk kita dakwahkan ke orang yang kita cintai </a:t>
            </a:r>
            <a:endParaRPr lang="id-ID" b="1" dirty="0" smtClean="0"/>
          </a:p>
          <a:p>
            <a:endParaRPr lang="id-ID" b="1" dirty="0"/>
          </a:p>
          <a:p>
            <a:r>
              <a:rPr lang="id-ID" dirty="0">
                <a:latin typeface="Comic Sans MS" pitchFamily="66" charset="0"/>
              </a:rPr>
              <a:t>Tidak mau kan </a:t>
            </a:r>
            <a:r>
              <a:rPr lang="id-ID" dirty="0" smtClean="0">
                <a:latin typeface="Comic Sans MS" pitchFamily="66" charset="0"/>
              </a:rPr>
              <a:t>kamu </a:t>
            </a:r>
            <a:r>
              <a:rPr lang="id-ID" dirty="0">
                <a:latin typeface="Comic Sans MS" pitchFamily="66" charset="0"/>
              </a:rPr>
              <a:t>baik sendirian? Jika kita sudah berusaha menapaki jalan syari'at (dengan segala kekurangan dan kelemahan dalam menjalaninya), kewajiban agung berikutnya adalah mengajak orang lain berbuat kebaikan sebagaimana yang kita yakini dan kita lakukan. Ini DAKWAH namanya,</a:t>
            </a:r>
            <a:r>
              <a:rPr lang="id-ID" dirty="0" smtClean="0">
                <a:latin typeface="Comic Sans MS" pitchFamily="66" charset="0"/>
              </a:rPr>
              <a:t/>
            </a:r>
            <a:br>
              <a:rPr lang="id-ID" dirty="0" smtClean="0">
                <a:latin typeface="Comic Sans MS" pitchFamily="66" charset="0"/>
              </a:rPr>
            </a:br>
            <a:r>
              <a:rPr lang="id-ID" b="1" dirty="0">
                <a:latin typeface="Comic Sans MS" pitchFamily="66" charset="0"/>
              </a:rPr>
              <a:t/>
            </a:r>
            <a:br>
              <a:rPr lang="id-ID" b="1" dirty="0">
                <a:latin typeface="Comic Sans MS" pitchFamily="66" charset="0"/>
              </a:rPr>
            </a:br>
            <a:endParaRPr lang="id-ID" dirty="0">
              <a:latin typeface="Comic Sans MS" pitchFamily="66" charset="0"/>
            </a:endParaRPr>
          </a:p>
          <a:p>
            <a:r>
              <a:rPr lang="ar-AE" b="1" dirty="0">
                <a:latin typeface="Comic Sans MS" pitchFamily="66" charset="0"/>
              </a:rPr>
              <a:t>وَمَنْ اَحْسَنُ قَوْلًا مِّمَّنْ دَعَآ اِلَى اللّٰهِ وَعَمِلَ صَالِحًا وَّقَالَ اِنَّنِيْ مِنَ الْمُسْلِمِيْن </a:t>
            </a:r>
            <a:endParaRPr lang="ar-AE" dirty="0">
              <a:latin typeface="Comic Sans MS" pitchFamily="66" charset="0"/>
            </a:endParaRPr>
          </a:p>
          <a:p>
            <a:r>
              <a:rPr lang="ar-AE" dirty="0">
                <a:latin typeface="Comic Sans MS" pitchFamily="66" charset="0"/>
              </a:rPr>
              <a:t/>
            </a:r>
            <a:br>
              <a:rPr lang="ar-AE" dirty="0">
                <a:latin typeface="Comic Sans MS" pitchFamily="66" charset="0"/>
              </a:rPr>
            </a:br>
            <a:endParaRPr lang="ar-AE" dirty="0">
              <a:latin typeface="Comic Sans MS" pitchFamily="66" charset="0"/>
            </a:endParaRPr>
          </a:p>
          <a:p>
            <a:r>
              <a:rPr lang="id-ID" i="1" dirty="0">
                <a:latin typeface="Comic Sans MS" pitchFamily="66" charset="0"/>
              </a:rPr>
              <a:t>Dan siapakah yang lebih baik perkataannya daripada orang yang menyeru kepada Allah dan mengerjakan kebajikan dan berkata, “Sungguh, aku termasuk orang-orang muslim (yang berserah diri)?”</a:t>
            </a:r>
            <a:r>
              <a:rPr lang="id-ID" dirty="0">
                <a:latin typeface="Comic Sans MS" pitchFamily="66" charset="0"/>
              </a:rPr>
              <a:t> (QS Al Fushilat ayat 33 ) </a:t>
            </a:r>
            <a:r>
              <a:rPr lang="id-ID" dirty="0" smtClean="0">
                <a:latin typeface="Comic Sans MS" pitchFamily="66" charset="0"/>
              </a:rPr>
              <a:t/>
            </a:r>
            <a:br>
              <a:rPr lang="id-ID" dirty="0" smtClean="0">
                <a:latin typeface="Comic Sans MS" pitchFamily="66" charset="0"/>
              </a:rPr>
            </a:br>
            <a:endParaRPr lang="id-ID" dirty="0">
              <a:latin typeface="Comic Sans MS" pitchFamily="66" charset="0"/>
            </a:endParaRPr>
          </a:p>
        </p:txBody>
      </p:sp>
    </p:spTree>
  </p:cSld>
  <p:clrMapOvr>
    <a:masterClrMapping/>
  </p:clrMapOvr>
  <p:transition>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71472" y="928670"/>
            <a:ext cx="8215370" cy="1857388"/>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id-ID" dirty="0"/>
              <a:t>So, sahabat muslimah, Islam telah memberikan tempat terbaik dan derajat mulia bagi kaummu, maka jangan sia-siakan kehormatan ini. Penuhi seruan Allah untukmu agar menyempurnakan menutup aurat sesuai syariat, dan ajaklah kaummu untuk melakukan yang sama.</a:t>
            </a:r>
            <a:r>
              <a:rPr lang="id-ID" dirty="0" smtClean="0"/>
              <a:t/>
            </a:r>
            <a:br>
              <a:rPr lang="id-ID" dirty="0" smtClean="0"/>
            </a:br>
            <a:r>
              <a:rPr lang="id-ID" dirty="0" smtClean="0"/>
              <a:t/>
            </a:r>
            <a:br>
              <a:rPr lang="id-ID" dirty="0" smtClean="0"/>
            </a:br>
            <a:r>
              <a:rPr lang="id-ID" i="1" dirty="0"/>
              <a:t>Wallahu </a:t>
            </a:r>
            <a:r>
              <a:rPr lang="id-ID" i="1" dirty="0" smtClean="0"/>
              <a:t>a'lam</a:t>
            </a:r>
            <a:endParaRPr lang="id-ID" dirty="0"/>
          </a:p>
        </p:txBody>
      </p:sp>
      <p:pic>
        <p:nvPicPr>
          <p:cNvPr id="4" name="Picture 3" descr="source-primaratih.jpg"/>
          <p:cNvPicPr>
            <a:picLocks noChangeAspect="1"/>
          </p:cNvPicPr>
          <p:nvPr/>
        </p:nvPicPr>
        <p:blipFill>
          <a:blip r:embed="rId2"/>
          <a:stretch>
            <a:fillRect/>
          </a:stretch>
        </p:blipFill>
        <p:spPr>
          <a:xfrm>
            <a:off x="928662" y="3786190"/>
            <a:ext cx="7496175" cy="1143008"/>
          </a:xfrm>
          <a:prstGeom prst="rect">
            <a:avLst/>
          </a:prstGeom>
          <a:ln>
            <a:noFill/>
          </a:ln>
          <a:effectLst>
            <a:softEdge rad="112500"/>
          </a:effectLst>
        </p:spPr>
      </p:pic>
      <p:sp>
        <p:nvSpPr>
          <p:cNvPr id="5" name="Rectangle 4"/>
          <p:cNvSpPr/>
          <p:nvPr/>
        </p:nvSpPr>
        <p:spPr>
          <a:xfrm>
            <a:off x="0" y="6500834"/>
            <a:ext cx="9144000" cy="3571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Tree>
  </p:cSld>
  <p:clrMapOvr>
    <a:masterClrMapping/>
  </p:clrMapOvr>
  <p:transition>
    <p:cut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0" y="6357958"/>
            <a:ext cx="9144000" cy="500042"/>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id-ID"/>
          </a:p>
        </p:txBody>
      </p:sp>
      <p:sp>
        <p:nvSpPr>
          <p:cNvPr id="3" name="Rectangle 2"/>
          <p:cNvSpPr/>
          <p:nvPr/>
        </p:nvSpPr>
        <p:spPr>
          <a:xfrm>
            <a:off x="357158" y="928670"/>
            <a:ext cx="8429684" cy="5072098"/>
          </a:xfrm>
          <a:prstGeom prst="rect">
            <a:avLst/>
          </a:prstGeom>
        </p:spPr>
        <p:style>
          <a:lnRef idx="3">
            <a:schemeClr val="lt1"/>
          </a:lnRef>
          <a:fillRef idx="1">
            <a:schemeClr val="accent6"/>
          </a:fillRef>
          <a:effectRef idx="1">
            <a:schemeClr val="accent6"/>
          </a:effectRef>
          <a:fontRef idx="minor">
            <a:schemeClr val="lt1"/>
          </a:fontRef>
        </p:style>
        <p:txBody>
          <a:bodyPr rtlCol="0" anchor="ctr"/>
          <a:lstStyle/>
          <a:p>
            <a:pPr algn="ctr"/>
            <a:endParaRPr lang="id-ID"/>
          </a:p>
        </p:txBody>
      </p:sp>
      <p:sp>
        <p:nvSpPr>
          <p:cNvPr id="4" name="TextBox 3"/>
          <p:cNvSpPr txBox="1"/>
          <p:nvPr/>
        </p:nvSpPr>
        <p:spPr>
          <a:xfrm>
            <a:off x="714348" y="1500174"/>
            <a:ext cx="7715304" cy="4524315"/>
          </a:xfrm>
          <a:prstGeom prst="rect">
            <a:avLst/>
          </a:prstGeom>
          <a:noFill/>
        </p:spPr>
        <p:txBody>
          <a:bodyPr wrap="square" rtlCol="0">
            <a:spAutoFit/>
          </a:bodyPr>
          <a:lstStyle/>
          <a:p>
            <a:r>
              <a:rPr lang="id-ID"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Comic Sans MS" pitchFamily="66" charset="0"/>
              </a:rPr>
              <a:t>Siapa sih yang tak mengenal kata "Hijrah"? Hijrah secara sederhana bermakna perpindahan, pergantian. Perpindahan dari satu keadaan yang buruk menuju keadaan yang lebih baik, perpindahan dari sebuah negeri kafir menuju negeri Islam. Namun tidak sekedar berpindah, dikatakan hijrah secara syar'i selain menuju ke arah yang lebih baik, juga diniatkan semata karena Allah Ta'ala</a:t>
            </a:r>
            <a:r>
              <a:rPr lang="id-ID"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Comic Sans MS" pitchFamily="66" charset="0"/>
              </a:rPr>
              <a:t>.</a:t>
            </a:r>
          </a:p>
          <a:p>
            <a:endParaRPr lang="id-ID"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Comic Sans MS" pitchFamily="66" charset="0"/>
            </a:endParaRPr>
          </a:p>
          <a:p>
            <a:r>
              <a:rPr lang="id-ID"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Comic Sans MS" pitchFamily="66" charset="0"/>
              </a:rPr>
              <a:t>Momen yang sering digaungkan untuk berhijrah biasanya dikaitkan dengan awal tahun hijriyah, yang memang menjadi titik tolak perkembangan Islam secara massif melalui pembangunan peradaban Madinah.</a:t>
            </a:r>
            <a:r>
              <a:rPr lang="id-ID" dirty="0" smtClean="0">
                <a:latin typeface="Comic Sans MS" pitchFamily="66" charset="0"/>
              </a:rPr>
              <a:t/>
            </a:r>
            <a:br>
              <a:rPr lang="id-ID" dirty="0" smtClean="0">
                <a:latin typeface="Comic Sans MS" pitchFamily="66" charset="0"/>
              </a:rPr>
            </a:br>
            <a:r>
              <a:rPr lang="id-ID" dirty="0">
                <a:latin typeface="Comic Sans MS" pitchFamily="66" charset="0"/>
              </a:rPr>
              <a:t/>
            </a:r>
            <a:br>
              <a:rPr lang="id-ID" dirty="0">
                <a:latin typeface="Comic Sans MS" pitchFamily="66" charset="0"/>
              </a:rPr>
            </a:br>
            <a:endParaRPr lang="id-ID" dirty="0">
              <a:latin typeface="Comic Sans MS" pitchFamily="66" charset="0"/>
            </a:endParaRPr>
          </a:p>
          <a:p>
            <a:r>
              <a:rPr lang="id-ID"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Comic Sans MS" pitchFamily="66" charset="0"/>
              </a:rPr>
              <a:t>Senyatanya, hijrah itu mulai kapan saja, dan mulai dari mana saja, bahkan dari hal terkecil sekalipun.</a:t>
            </a:r>
          </a:p>
          <a:p>
            <a:endParaRPr lang="id-ID"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Comic Sans MS" pitchFamily="66" charset="0"/>
            </a:endParaRPr>
          </a:p>
        </p:txBody>
      </p:sp>
    </p:spTree>
  </p:cSld>
  <p:clrMapOvr>
    <a:masterClrMapping/>
  </p:clrMapOvr>
  <p:transition>
    <p:cut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0" y="6357958"/>
            <a:ext cx="9144000" cy="500042"/>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id-ID"/>
          </a:p>
        </p:txBody>
      </p:sp>
      <p:sp>
        <p:nvSpPr>
          <p:cNvPr id="3" name="Rounded Rectangle 2"/>
          <p:cNvSpPr/>
          <p:nvPr/>
        </p:nvSpPr>
        <p:spPr>
          <a:xfrm>
            <a:off x="500034" y="1000108"/>
            <a:ext cx="8072494" cy="1643074"/>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id-ID"/>
          </a:p>
        </p:txBody>
      </p:sp>
      <p:sp>
        <p:nvSpPr>
          <p:cNvPr id="5" name="TextBox 4"/>
          <p:cNvSpPr txBox="1"/>
          <p:nvPr/>
        </p:nvSpPr>
        <p:spPr>
          <a:xfrm>
            <a:off x="714348" y="1214422"/>
            <a:ext cx="7786742" cy="1200329"/>
          </a:xfrm>
          <a:prstGeom prst="rect">
            <a:avLst/>
          </a:prstGeom>
          <a:noFill/>
        </p:spPr>
        <p:txBody>
          <a:bodyPr wrap="square" rtlCol="0">
            <a:spAutoFit/>
          </a:bodyPr>
          <a:lstStyle/>
          <a:p>
            <a:r>
              <a:rPr lang="id-ID" dirty="0"/>
              <a:t>Untuk siapa kewajiban hijrah ini? Tentu untuk siapa saja yang memiliki kesadaran agar hidupnya lebih baik menurut pandangan syariat. Yang memiliki visi bahwa hidupnya dijadikan ajang pemenuhan segala kewajiban dan meninggalkan segala yang dilarang menurut syariat.</a:t>
            </a:r>
          </a:p>
        </p:txBody>
      </p:sp>
      <p:sp>
        <p:nvSpPr>
          <p:cNvPr id="4" name="Rectangle 3"/>
          <p:cNvSpPr/>
          <p:nvPr/>
        </p:nvSpPr>
        <p:spPr>
          <a:xfrm>
            <a:off x="524721" y="3284984"/>
            <a:ext cx="7786742" cy="2304256"/>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solidFill>
                  <a:schemeClr val="tx1"/>
                </a:solidFill>
              </a:rPr>
              <a:t>Bahkan Rosulullah SAW, suri tauladan kita melakukan proses hijrah atas perintah Allah SWT. </a:t>
            </a:r>
          </a:p>
          <a:p>
            <a:pPr algn="ctr"/>
            <a:r>
              <a:rPr lang="id-ID" dirty="0" smtClean="0">
                <a:solidFill>
                  <a:schemeClr val="tx1"/>
                </a:solidFill>
              </a:rPr>
              <a:t>Manusia tidak bisa dan tidak boleh berada dalam keadaan buruk terlalu lama. Harus ada perubaha menuju keadaan yang lebih baik, menyesuaikan fitrah yang Allah tanamkan pada diri manusia.</a:t>
            </a:r>
          </a:p>
          <a:p>
            <a:pPr algn="ctr"/>
            <a:r>
              <a:rPr lang="id-ID" dirty="0" smtClean="0">
                <a:solidFill>
                  <a:schemeClr val="tx1"/>
                </a:solidFill>
              </a:rPr>
              <a:t> </a:t>
            </a:r>
            <a:endParaRPr lang="id-ID" dirty="0">
              <a:solidFill>
                <a:schemeClr val="tx1"/>
              </a:solidFill>
            </a:endParaRPr>
          </a:p>
          <a:p>
            <a:pPr algn="ctr"/>
            <a:r>
              <a:rPr lang="id-ID" dirty="0" smtClean="0">
                <a:solidFill>
                  <a:schemeClr val="tx1"/>
                </a:solidFill>
              </a:rPr>
              <a:t>Selanjutnya mari kita simak sepenggal siroh dai proses hijrah Rosulullah SAW beserta sabahat-nya.</a:t>
            </a:r>
            <a:endParaRPr lang="id-ID" dirty="0">
              <a:solidFill>
                <a:schemeClr val="tx1"/>
              </a:solidFill>
            </a:endParaRPr>
          </a:p>
        </p:txBody>
      </p:sp>
    </p:spTree>
  </p:cSld>
  <p:clrMapOvr>
    <a:masterClrMapping/>
  </p:clrMapOvr>
  <p:transition>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0" y="6357958"/>
            <a:ext cx="9144000" cy="500042"/>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id-ID"/>
          </a:p>
        </p:txBody>
      </p:sp>
      <p:sp>
        <p:nvSpPr>
          <p:cNvPr id="3" name="TextBox 2"/>
          <p:cNvSpPr txBox="1"/>
          <p:nvPr/>
        </p:nvSpPr>
        <p:spPr>
          <a:xfrm>
            <a:off x="428596" y="785794"/>
            <a:ext cx="8215370" cy="4708981"/>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id-ID" sz="2400" b="1" dirty="0" smtClean="0">
                <a:latin typeface="High Tower Text" pitchFamily="18" charset="0"/>
              </a:rPr>
              <a:t>Fase hijrahnya Rasulullah SAW</a:t>
            </a:r>
          </a:p>
          <a:p>
            <a:pPr algn="ctr"/>
            <a:endParaRPr lang="id-ID" sz="2400" b="1" dirty="0">
              <a:latin typeface="High Tower Text" pitchFamily="18" charset="0"/>
            </a:endParaRPr>
          </a:p>
          <a:p>
            <a:pPr algn="ctr"/>
            <a:r>
              <a:rPr lang="id-ID" dirty="0">
                <a:latin typeface="High Tower Text" pitchFamily="18" charset="0"/>
              </a:rPr>
              <a:t>Umat Islam di Madinah siap menyambut kedatangan Nabi Muhammad SAW, saat baiat aqabah ke dua telah dilaksanakan. Pada saat itu harapan dan optimisme tumbuh di setiap diri mereka karena jumlah umat islam semakin banyak. Kaum Muslimin di Madinah yang menyambut kedatangan Rasulullah SAW dan para sahabat muhajirin disebut dengan kaum Anshar. Maha Sempurna Allah atas segala kehendak-nya, DIA-lah yang membuat umat islam di Madinah saat itu begitu bersemangat, iman yang begitu menggelora di dalam jiwa mereka. Berbeda dengan kondisi mekkah waktu itu yang begitu mencekam karena konflik dengan kaum Quraisy. DIA pula-lah yang menentukan waktu yang tepat untuk Rasulullah beserta para pengikutnya untuk memulai fase baru di kota Madinah. –Pada saat itu, semua sahabat yang mampu untuk berhijrah maka diwajibkan bagi mereka untuk berhijrah. Laki-laki maupun perempuan, yang kaya juga yang miskisn, yang kuat juga yang lemah, ataupun dari kalangan merdeka atau hamba sahaya. Semuanya wajib untuk berhijrah.</a:t>
            </a:r>
          </a:p>
        </p:txBody>
      </p:sp>
    </p:spTree>
    <p:extLst>
      <p:ext uri="{BB962C8B-B14F-4D97-AF65-F5344CB8AC3E}">
        <p14:creationId xmlns:p14="http://schemas.microsoft.com/office/powerpoint/2010/main" val="2825006001"/>
      </p:ext>
    </p:extLst>
  </p:cSld>
  <p:clrMapOvr>
    <a:masterClrMapping/>
  </p:clrMapOvr>
  <p:transition>
    <p:pull dir="d"/>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0" y="6357958"/>
            <a:ext cx="9144000" cy="500042"/>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id-ID"/>
          </a:p>
        </p:txBody>
      </p:sp>
      <p:sp>
        <p:nvSpPr>
          <p:cNvPr id="3" name="TextBox 2"/>
          <p:cNvSpPr txBox="1"/>
          <p:nvPr/>
        </p:nvSpPr>
        <p:spPr>
          <a:xfrm>
            <a:off x="357158" y="1142984"/>
            <a:ext cx="8501122" cy="4708981"/>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id-ID" sz="2000" dirty="0"/>
              <a:t>Ali ra Menggantikan Rasulullah Saw •Quraisy berencana membunuh Muhammad, karena dikuatirkan ia akan hijrah ke Medinah. Ketika itu kaum Muslimin sudah tak ada lagi yang tinggal kecuali sebagian kecil. Ketika perintah dari Allah Swr datang supaya beliau haijrah, beliau meminta Abu Bakr supaya menemaninya dalam hijrahnya itu. Sebelum itu Abu Bakr memang sudah menyiapkan dua ekor untanya yang diserahkan pemeliharaannya kepada Abdullah b. Uraiqiz sampai nanti tiba waktunya diperlukan. • •Pada malam akan hijrah itu pula Muhammad membisikkan kepada Ali b. Abi Talib supaya memakai mantelnya yang hijau dari Hadzramaut dan supaya berbaring di tempat tidurnya. Dimintanya supaya sepeninggalnya nanti ia tinggal dulu di Mekah menyelesaikan barang-barang amanat orang yang dititipkan kepadanya. Demikianlah, ketika pemuda-pemuda Quraisy mengintip ke tempat tidur Nabi Saw, mereka melihat sesosok tubuh di tempat tidur itu dan mengira bahwa Nabi Saw masih tidur.</a:t>
            </a:r>
          </a:p>
        </p:txBody>
      </p:sp>
    </p:spTree>
    <p:extLst>
      <p:ext uri="{BB962C8B-B14F-4D97-AF65-F5344CB8AC3E}">
        <p14:creationId xmlns:p14="http://schemas.microsoft.com/office/powerpoint/2010/main" val="2651523085"/>
      </p:ext>
    </p:extLst>
  </p:cSld>
  <p:clrMapOvr>
    <a:masterClrMapping/>
  </p:clrMapOvr>
  <p:transition>
    <p:wipe dir="d"/>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0" y="6357958"/>
            <a:ext cx="9144000" cy="500042"/>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id-ID"/>
          </a:p>
        </p:txBody>
      </p:sp>
      <p:sp>
        <p:nvSpPr>
          <p:cNvPr id="3" name="TextBox 2"/>
          <p:cNvSpPr txBox="1"/>
          <p:nvPr/>
        </p:nvSpPr>
        <p:spPr>
          <a:xfrm>
            <a:off x="285720" y="857232"/>
            <a:ext cx="8643998" cy="5078313"/>
          </a:xfrm>
          <a:prstGeom prst="rect">
            <a:avLst/>
          </a:prstGeom>
        </p:spPr>
        <p:style>
          <a:lnRef idx="1">
            <a:schemeClr val="dk1"/>
          </a:lnRef>
          <a:fillRef idx="2">
            <a:schemeClr val="dk1"/>
          </a:fillRef>
          <a:effectRef idx="1">
            <a:schemeClr val="dk1"/>
          </a:effectRef>
          <a:fontRef idx="minor">
            <a:schemeClr val="dk1"/>
          </a:fontRef>
        </p:style>
        <p:txBody>
          <a:bodyPr wrap="square" rtlCol="0">
            <a:spAutoFit/>
          </a:bodyPr>
          <a:lstStyle/>
          <a:p>
            <a:r>
              <a:rPr lang="id-ID" dirty="0" smtClean="0"/>
              <a:t>Menjelang </a:t>
            </a:r>
            <a:r>
              <a:rPr lang="id-ID" dirty="0"/>
              <a:t>larut malam, Rasulullah Saw keluar tanpa setahu mereka. Bersama- sama dengan Abu Bakr beliau bertolak ke arah selatan menuju gua Thaur. Hanya empat orang yang tahu keberadaan beliau berdua, yaitu Abdullah b. Abu Bakr, Aisyah dan Asma (puteri-puteri Abu Bakr), serta pembantu mereka ‘Amir b. Fuhaira. Bila hari sudah sore Asma, datang membawakan makanan buat mereka. Abdullah setiap hari berada di tengah-tengah Quraisy untuk memantau perkembangan yang terjadi untuk disampaikan pada beliau pada malam harinya. ‘Amir tugasnya menggembalakan kambing Abu Bakr’, memerah susu dan menyiapkan daging. Apabila Abdullah b. Abi Bakr kembali dari tempat mereka bersembunyi di gua itu, datang ‘Amir mengikutinya dengan kambingnya guna menghapus jejaknya. • •Sementara itu pihak Quraisy berusaha sungguh-sungguh mencari mereka. Pemuda-pemuda Quraisy membawa pedang dan tongkat sambil mondar-mandir mencari ke segenap penjuru. Ketika itu mereka bergerak menuju ke gua tempat sembunyi. Lalu orang-orang Quraisy itu datang menaiki gua itu, tapi kemudian ada yang turun lagi. “Kenapa kau tidak menjenguk ke dalam gua?” tanya kawan-kawannya. “Ada sarang laba- laba di tempat itu, yang memang sudah ada sejak sebelum Muhammad lahir,” jawabnya. “Saya melihat ada dua ekor burung dara hutan di lubang gua itu. Jadi saya mengetahui tak ada orang di sana.”</a:t>
            </a:r>
          </a:p>
        </p:txBody>
      </p:sp>
    </p:spTree>
    <p:extLst>
      <p:ext uri="{BB962C8B-B14F-4D97-AF65-F5344CB8AC3E}">
        <p14:creationId xmlns:p14="http://schemas.microsoft.com/office/powerpoint/2010/main" val="2394326896"/>
      </p:ext>
    </p:extLst>
  </p:cSld>
  <p:clrMapOvr>
    <a:masterClrMapping/>
  </p:clrMapOvr>
  <p:transition>
    <p:wip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0" y="6357958"/>
            <a:ext cx="9144000" cy="500042"/>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id-ID"/>
          </a:p>
        </p:txBody>
      </p:sp>
      <p:sp>
        <p:nvSpPr>
          <p:cNvPr id="3" name="TextBox 2"/>
          <p:cNvSpPr txBox="1"/>
          <p:nvPr/>
        </p:nvSpPr>
        <p:spPr>
          <a:xfrm>
            <a:off x="357158" y="1142984"/>
            <a:ext cx="8572560" cy="4801314"/>
          </a:xfrm>
          <a:prstGeom prst="rect">
            <a:avLst/>
          </a:prstGeom>
        </p:spPr>
        <p:style>
          <a:lnRef idx="0">
            <a:schemeClr val="accent6"/>
          </a:lnRef>
          <a:fillRef idx="3">
            <a:schemeClr val="accent6"/>
          </a:fillRef>
          <a:effectRef idx="3">
            <a:schemeClr val="accent6"/>
          </a:effectRef>
          <a:fontRef idx="minor">
            <a:schemeClr val="lt1"/>
          </a:fontRef>
        </p:style>
        <p:txBody>
          <a:bodyPr wrap="square" rtlCol="0">
            <a:spAutoFit/>
          </a:bodyPr>
          <a:lstStyle/>
          <a:p>
            <a:r>
              <a:rPr lang="id-ID" dirty="0"/>
              <a:t>Demikanlah, kalau saja mereka ada yang menengok ke bawah pasti akan melihat beliau berdua. Tetapi orang-orang Quraisy itu makin yakin bahwa dalam gua itu tak ada manusia tatkala dilihatnya ada cabang pohon yang terkulai di mulut gua. Tak ada jalan orang akan dapat masuk ke dalamnya tanpa menghalau dahan-dahan itu. Ketika itulah mereka lalu surut kembali. Rasulullah s.a.w. tinggal dalam gua selama tiga hari tiga malam. Tentang cerita gua ini dikisahkan dalam firman Allah Swt: •“Ingatlah tatkala orang-orang kafir (Quraisy) itu berkomplot membuat rencana terhadap kau, hendak menangkap kau, atau membunuh kau, atau mengusir kau. Mereka membuat rencana dan Allah membuat rencana pula. Allah adalah Perencana terbaik.” (Qur’an, 8: 30) “Kalau kamu tak dapat menolongnya, maka Allah juga Yang telah menolongnya tatkala dia diusir oleh orang-orang kafir (Quraisy). Dia salah seorang dari dua orang itu, ketika keduanya berada dalam gua. Waktu itu ia berkata kepada temannya itu: ‘Jangan bersedih hati, Tuhan bersama kita!’ Maka Tuhan lalu memberikan ketenangan kepadanya dan dikuatkanNya dengan pasukan yang tidak kamu lihat. Dan Allah menjadikan seruan orang-orang kafir itu juga yang rendah dan kalam Allah itulah yang tinggi. Dan Allah Maha Kuasa dan Bijaksana.” (Qur’an, 9: 40)</a:t>
            </a:r>
          </a:p>
        </p:txBody>
      </p:sp>
    </p:spTree>
    <p:extLst>
      <p:ext uri="{BB962C8B-B14F-4D97-AF65-F5344CB8AC3E}">
        <p14:creationId xmlns:p14="http://schemas.microsoft.com/office/powerpoint/2010/main" val="12069802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0" y="6357958"/>
            <a:ext cx="9144000" cy="500042"/>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id-ID"/>
          </a:p>
        </p:txBody>
      </p:sp>
      <p:sp>
        <p:nvSpPr>
          <p:cNvPr id="3" name="Rectangle 2"/>
          <p:cNvSpPr/>
          <p:nvPr/>
        </p:nvSpPr>
        <p:spPr>
          <a:xfrm>
            <a:off x="1071538" y="1214422"/>
            <a:ext cx="7572428" cy="4247317"/>
          </a:xfrm>
          <a:prstGeom prst="rect">
            <a:avLst/>
          </a:prstGeom>
        </p:spPr>
        <p:style>
          <a:lnRef idx="1">
            <a:schemeClr val="dk1"/>
          </a:lnRef>
          <a:fillRef idx="2">
            <a:schemeClr val="dk1"/>
          </a:fillRef>
          <a:effectRef idx="1">
            <a:schemeClr val="dk1"/>
          </a:effectRef>
          <a:fontRef idx="minor">
            <a:schemeClr val="dk1"/>
          </a:fontRef>
        </p:style>
        <p:txBody>
          <a:bodyPr wrap="square">
            <a:spAutoFit/>
          </a:bodyPr>
          <a:lstStyle/>
          <a:p>
            <a:pPr algn="ctr"/>
            <a:r>
              <a:rPr lang="id-ID" dirty="0"/>
              <a:t>Pada hari ketiga, ketika keadaan sudah tenang, unta kedua orang itu didatangkan. Asma datang makanan. Dikisahkan, Asma merobek ikat pinggangnya lalu sebelahnya dipakai menggantungkan makanan dan yang sebelah lagi diikatkan, sehingga ia lalu diberi nama “dhat’n- nitaqain” (yang bersabuk dua). Mereka kemudian berangkat. Karena mengetahui pihak Quraisy sangat gigih mencari mereka, maka perjalanan ke Yathrib itu mereka mengambil jalan yang tidak biasa ditempuh orang. Abdullah b. ‘Uraiqit – dari Banu Du’il – sebagai penunjuk jalan, membawa mereka ke arah selatan di bawahan Mekah, kemudian menuju Tihama di dekat pantai Laut Merah. Kedua orang itu beserta penunjuk jalannya sepanjang malam dan di waktu siang berada di atas kendaraan. Memang, Rasulullah Saw sendiri tidak pernah menyangsikan, bahwa Tuhan akan menolongnya, tetapi “jangan kamu mencampakkan diri ke dalam bencana.” Allah menolong hambaNya selama hamba menolong dirinya dan menolong sesamanya.</a:t>
            </a:r>
          </a:p>
        </p:txBody>
      </p:sp>
    </p:spTree>
    <p:extLst>
      <p:ext uri="{BB962C8B-B14F-4D97-AF65-F5344CB8AC3E}">
        <p14:creationId xmlns:p14="http://schemas.microsoft.com/office/powerpoint/2010/main" val="3435292532"/>
      </p:ext>
    </p:extLst>
  </p:cSld>
  <p:clrMapOvr>
    <a:masterClrMapping/>
  </p:clrMapOvr>
  <p:transition>
    <p:wipe dir="u"/>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137</TotalTime>
  <Words>2752</Words>
  <Application>Microsoft Office PowerPoint</Application>
  <PresentationFormat>On-screen Show (4:3)</PresentationFormat>
  <Paragraphs>65</Paragraphs>
  <Slides>25</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25</vt:i4>
      </vt:variant>
    </vt:vector>
  </HeadingPairs>
  <TitlesOfParts>
    <vt:vector size="34" baseType="lpstr">
      <vt:lpstr>Algerian</vt:lpstr>
      <vt:lpstr>Arial</vt:lpstr>
      <vt:lpstr>Comic Sans MS</vt:lpstr>
      <vt:lpstr>Georgia</vt:lpstr>
      <vt:lpstr>High Tower Text</vt:lpstr>
      <vt:lpstr>Trebuchet MS</vt:lpstr>
      <vt:lpstr>Wingdings</vt:lpstr>
      <vt:lpstr>Wingdings 2</vt:lpstr>
      <vt:lpstr>Urban</vt:lpstr>
      <vt:lpstr>   HIJRAH</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acer</cp:lastModifiedBy>
  <cp:revision>16</cp:revision>
  <dcterms:created xsi:type="dcterms:W3CDTF">2020-07-12T13:22:00Z</dcterms:created>
  <dcterms:modified xsi:type="dcterms:W3CDTF">2020-07-12T16:29:37Z</dcterms:modified>
</cp:coreProperties>
</file>