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05" r:id="rId3"/>
    <p:sldId id="306" r:id="rId4"/>
    <p:sldId id="299" r:id="rId5"/>
    <p:sldId id="301" r:id="rId6"/>
    <p:sldId id="302" r:id="rId7"/>
    <p:sldId id="303" r:id="rId8"/>
    <p:sldId id="307" r:id="rId9"/>
    <p:sldId id="308" r:id="rId10"/>
    <p:sldId id="304"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50738"/>
            <a:ext cx="9144000" cy="1754326"/>
          </a:xfrm>
          <a:prstGeom prst="rect">
            <a:avLst/>
          </a:prstGeom>
          <a:noFill/>
        </p:spPr>
        <p:txBody>
          <a:bodyPr wrap="square" lIns="91440" tIns="45720" rIns="91440" bIns="45720">
            <a:spAutoFit/>
          </a:bodyPr>
          <a:lstStyle/>
          <a:p>
            <a:pPr algn="ctr"/>
            <a:r>
              <a:rPr lang="en-US"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RUANG LINGKUP BERLAKUNYA HUKUM PIDANA MENURUT WAKTU &amp; TEMPAT</a:t>
            </a:r>
            <a:endPar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B77D2C85-E265-234B-B75B-C7FA185C1CCE}"/>
              </a:ext>
            </a:extLst>
          </p:cNvPr>
          <p:cNvSpPr/>
          <p:nvPr>
            <p:custDataLst>
              <p:tags r:id="rId2"/>
            </p:custDataLst>
          </p:nvPr>
        </p:nvSpPr>
        <p:spPr>
          <a:xfrm>
            <a:off x="0" y="4293096"/>
            <a:ext cx="9144000" cy="646331"/>
          </a:xfrm>
          <a:prstGeom prst="rect">
            <a:avLst/>
          </a:prstGeom>
          <a:noFill/>
        </p:spPr>
        <p:txBody>
          <a:bodyPr wrap="square" lIns="91440" tIns="45720" rIns="91440" bIns="45720">
            <a:spAutoFit/>
          </a:bodyPr>
          <a:lstStyle/>
          <a:p>
            <a:pPr algn="ctr"/>
            <a:r>
              <a:rPr lang="en-US" sz="36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3600" b="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RANGKUMAN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Dilihat dari keseluruhan sistem pemidanaan, ruang lingkup berlakunya hukum pidana juga merupakan bagian integral dari sistem pemidanaan, karena keseluruhan aturan (umum dan khusus) untuk dapat dipidananya seseorang terkait erat dengan asas-asas ruang berlakunya hukum pidana. Adapun asas-asas ruang berlakunya hukum pidana dibedakan menjadi menurut waktu dan menurut tempat. Asas menurut waktu adalah asas legalitas dan asas non retroaktif (ketentuan pidana tidak boleh berlaku surut). Sedangkan asas menurut tempat adalah asas yakni asas teritorial, asas perlindungan dan asas nasional pasif, asas universal, dan asas nasional aktif.</a:t>
            </a:r>
          </a:p>
        </p:txBody>
      </p:sp>
    </p:spTree>
    <p:extLst>
      <p:ext uri="{BB962C8B-B14F-4D97-AF65-F5344CB8AC3E}">
        <p14:creationId xmlns:p14="http://schemas.microsoft.com/office/powerpoint/2010/main" val="3185537808"/>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Hukum Pidana disusun dan dibentuk dengan maksud untuk diberlakukan dalam masyarakat agar dapat dipertahankan dari segala kepentingan hukum yang dilindungi dan terjaminnya kedamaian dan ketertiban.</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Dalam hal diberlakukannya hukum pidana ini, dibatasi oleh halhal yang sangat penting, yaitu:</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895350" indent="-514350" algn="just">
              <a:buFont typeface="+mj-lt"/>
              <a:buAutoNum type="arabicPeriod"/>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Waktu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Pasal</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1-Pasal 3 KUHP Nasional)</a:t>
            </a:r>
          </a:p>
          <a:p>
            <a:pPr marL="895350" indent="-514350" algn="just">
              <a:buFont typeface="+mj-lt"/>
              <a:buAutoNum type="arabicPeriod"/>
            </a:pP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Tempat</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Pasal</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4-Pasal 8 KUHP Nasional)</a:t>
            </a:r>
            <a:endParaRPr lang="id-ID"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944727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Waktu tindak pidana merupakan saat dilakukannya perbuatan yang dapat dipidana.</a:t>
            </a:r>
            <a:endPar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Tempat tindak pidana merupakan tempat dilakukannya perbuatan yang dapat dipidana.</a:t>
            </a:r>
          </a:p>
        </p:txBody>
      </p:sp>
    </p:spTree>
    <p:extLst>
      <p:ext uri="{BB962C8B-B14F-4D97-AF65-F5344CB8AC3E}">
        <p14:creationId xmlns:p14="http://schemas.microsoft.com/office/powerpoint/2010/main" val="220941094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MENURUT WAKTU (Tempus Delicti)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699992"/>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en-US" sz="3600" dirty="0" err="1">
                <a:solidFill>
                  <a:schemeClr val="tx1"/>
                </a:solidFill>
                <a:latin typeface="Cambria" panose="02040503050406030204" pitchFamily="18" charset="0"/>
                <a:ea typeface="Cambria" panose="02040503050406030204" pitchFamily="18" charset="0"/>
                <a:cs typeface="Arial" panose="020B0604020202020204" pitchFamily="34" charset="0"/>
              </a:rPr>
              <a:t>Asas</a:t>
            </a:r>
            <a:r>
              <a:rPr lang="en-US" sz="36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ea typeface="Cambria" panose="02040503050406030204" pitchFamily="18" charset="0"/>
                <a:cs typeface="Arial" panose="020B0604020202020204" pitchFamily="34" charset="0"/>
              </a:rPr>
              <a:t>Legalitas</a:t>
            </a:r>
            <a:r>
              <a:rPr lang="en-US" sz="36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ea typeface="Cambria" panose="02040503050406030204" pitchFamily="18" charset="0"/>
                <a:cs typeface="Arial" panose="020B0604020202020204" pitchFamily="34" charset="0"/>
              </a:rPr>
              <a:t>Tdk</a:t>
            </a:r>
            <a:r>
              <a:rPr lang="en-US" sz="3600" dirty="0">
                <a:solidFill>
                  <a:schemeClr val="tx1"/>
                </a:solidFill>
                <a:latin typeface="Cambria" panose="02040503050406030204" pitchFamily="18" charset="0"/>
                <a:ea typeface="Cambria" panose="02040503050406030204" pitchFamily="18" charset="0"/>
                <a:cs typeface="Arial" panose="020B0604020202020204" pitchFamily="34" charset="0"/>
              </a:rPr>
              <a:t> Absolut); Ps. 1 </a:t>
            </a:r>
            <a:r>
              <a:rPr lang="en-US" sz="3600" dirty="0" err="1">
                <a:solidFill>
                  <a:schemeClr val="tx1"/>
                </a:solidFill>
                <a:latin typeface="Cambria" panose="02040503050406030204" pitchFamily="18" charset="0"/>
                <a:ea typeface="Cambria" panose="02040503050406030204" pitchFamily="18" charset="0"/>
                <a:cs typeface="Arial" panose="020B0604020202020204" pitchFamily="34" charset="0"/>
              </a:rPr>
              <a:t>ayat</a:t>
            </a:r>
            <a:r>
              <a:rPr lang="en-US" sz="3600" dirty="0">
                <a:solidFill>
                  <a:schemeClr val="tx1"/>
                </a:solidFill>
                <a:latin typeface="Cambria" panose="02040503050406030204" pitchFamily="18" charset="0"/>
                <a:ea typeface="Cambria" panose="02040503050406030204" pitchFamily="18" charset="0"/>
                <a:cs typeface="Arial" panose="020B0604020202020204" pitchFamily="34" charset="0"/>
              </a:rPr>
              <a:t> (1) KUHP Nasional</a:t>
            </a:r>
          </a:p>
          <a:p>
            <a:pPr algn="just"/>
            <a:r>
              <a:rPr lang="en-ID" sz="1800" dirty="0">
                <a:solidFill>
                  <a:srgbClr val="000000"/>
                </a:solidFill>
                <a:effectLst/>
                <a:latin typeface="Cambria" panose="02040503050406030204" pitchFamily="18" charset="0"/>
                <a:ea typeface="Cambria" panose="02040503050406030204" pitchFamily="18" charset="0"/>
              </a:rPr>
              <a:t>“</a:t>
            </a:r>
            <a:r>
              <a:rPr lang="en-ID" sz="1800" i="1" dirty="0" err="1">
                <a:solidFill>
                  <a:srgbClr val="000000"/>
                </a:solidFill>
                <a:effectLst/>
                <a:latin typeface="Cambria" panose="02040503050406030204" pitchFamily="18" charset="0"/>
                <a:ea typeface="Cambria" panose="02040503050406030204" pitchFamily="18" charset="0"/>
              </a:rPr>
              <a:t>nullum</a:t>
            </a:r>
            <a:r>
              <a:rPr lang="en-ID" sz="1800" i="1" dirty="0">
                <a:solidFill>
                  <a:srgbClr val="000000"/>
                </a:solidFill>
                <a:effectLst/>
                <a:latin typeface="Cambria" panose="02040503050406030204" pitchFamily="18" charset="0"/>
                <a:ea typeface="Cambria" panose="02040503050406030204" pitchFamily="18" charset="0"/>
              </a:rPr>
              <a:t> delictum </a:t>
            </a:r>
            <a:r>
              <a:rPr lang="en-ID" sz="1800" i="1" dirty="0" err="1">
                <a:solidFill>
                  <a:srgbClr val="000000"/>
                </a:solidFill>
                <a:effectLst/>
                <a:latin typeface="Cambria" panose="02040503050406030204" pitchFamily="18" charset="0"/>
                <a:ea typeface="Cambria" panose="02040503050406030204" pitchFamily="18" charset="0"/>
              </a:rPr>
              <a:t>nulla</a:t>
            </a:r>
            <a:r>
              <a:rPr lang="en-ID" sz="1800" i="1" dirty="0">
                <a:solidFill>
                  <a:srgbClr val="000000"/>
                </a:solidFill>
                <a:effectLst/>
                <a:latin typeface="Cambria" panose="02040503050406030204" pitchFamily="18" charset="0"/>
                <a:ea typeface="Cambria" panose="02040503050406030204" pitchFamily="18" charset="0"/>
              </a:rPr>
              <a:t> </a:t>
            </a:r>
            <a:r>
              <a:rPr lang="en-ID" sz="1800" i="1" dirty="0" err="1">
                <a:solidFill>
                  <a:srgbClr val="000000"/>
                </a:solidFill>
                <a:effectLst/>
                <a:latin typeface="Cambria" panose="02040503050406030204" pitchFamily="18" charset="0"/>
                <a:ea typeface="Cambria" panose="02040503050406030204" pitchFamily="18" charset="0"/>
              </a:rPr>
              <a:t>poena</a:t>
            </a:r>
            <a:r>
              <a:rPr lang="en-ID" sz="1800" i="1" dirty="0">
                <a:solidFill>
                  <a:srgbClr val="000000"/>
                </a:solidFill>
                <a:effectLst/>
                <a:latin typeface="Cambria" panose="02040503050406030204" pitchFamily="18" charset="0"/>
                <a:ea typeface="Cambria" panose="02040503050406030204" pitchFamily="18" charset="0"/>
              </a:rPr>
              <a:t> sine praevia </a:t>
            </a:r>
            <a:r>
              <a:rPr lang="en-ID" sz="1800" i="1" dirty="0" err="1">
                <a:solidFill>
                  <a:srgbClr val="000000"/>
                </a:solidFill>
                <a:effectLst/>
                <a:latin typeface="Cambria" panose="02040503050406030204" pitchFamily="18" charset="0"/>
                <a:ea typeface="Cambria" panose="02040503050406030204" pitchFamily="18" charset="0"/>
              </a:rPr>
              <a:t>lege</a:t>
            </a:r>
            <a:r>
              <a:rPr lang="en-ID" sz="1800" i="1" dirty="0">
                <a:solidFill>
                  <a:srgbClr val="000000"/>
                </a:solidFill>
                <a:effectLst/>
                <a:latin typeface="Cambria" panose="02040503050406030204" pitchFamily="18" charset="0"/>
                <a:ea typeface="Cambria" panose="02040503050406030204" pitchFamily="18" charset="0"/>
              </a:rPr>
              <a:t> </a:t>
            </a:r>
            <a:r>
              <a:rPr lang="en-ID" sz="1800" i="1" dirty="0" err="1">
                <a:solidFill>
                  <a:srgbClr val="000000"/>
                </a:solidFill>
                <a:effectLst/>
                <a:latin typeface="Cambria" panose="02040503050406030204" pitchFamily="18" charset="0"/>
                <a:ea typeface="Cambria" panose="02040503050406030204" pitchFamily="18" charset="0"/>
              </a:rPr>
              <a:t>poenali</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Tiada</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tindak</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pidana</a:t>
            </a:r>
            <a:r>
              <a:rPr lang="en-ID" sz="1800" dirty="0">
                <a:solidFill>
                  <a:srgbClr val="000000"/>
                </a:solidFill>
                <a:effectLst/>
                <a:latin typeface="Cambria" panose="02040503050406030204" pitchFamily="18" charset="0"/>
                <a:ea typeface="Cambria" panose="02040503050406030204" pitchFamily="18" charset="0"/>
              </a:rPr>
              <a:t> dan </a:t>
            </a:r>
            <a:r>
              <a:rPr lang="en-ID" sz="1800" dirty="0" err="1">
                <a:solidFill>
                  <a:srgbClr val="000000"/>
                </a:solidFill>
                <a:effectLst/>
                <a:latin typeface="Cambria" panose="02040503050406030204" pitchFamily="18" charset="0"/>
                <a:ea typeface="Cambria" panose="02040503050406030204" pitchFamily="18" charset="0"/>
              </a:rPr>
              <a:t>tiada</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pidana</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tanpa</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sebelumnya</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ditetapkan</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dalam</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suatu</a:t>
            </a:r>
            <a:r>
              <a:rPr lang="en-ID" sz="1800" dirty="0">
                <a:solidFill>
                  <a:srgbClr val="000000"/>
                </a:solidFill>
                <a:effectLst/>
                <a:latin typeface="Cambria" panose="02040503050406030204" pitchFamily="18" charset="0"/>
                <a:ea typeface="Cambria" panose="02040503050406030204" pitchFamily="18" charset="0"/>
              </a:rPr>
              <a:t> </a:t>
            </a:r>
            <a:r>
              <a:rPr lang="en-ID" sz="1800" dirty="0" err="1">
                <a:solidFill>
                  <a:srgbClr val="000000"/>
                </a:solidFill>
                <a:effectLst/>
                <a:latin typeface="Cambria" panose="02040503050406030204" pitchFamily="18" charset="0"/>
                <a:ea typeface="Cambria" panose="02040503050406030204" pitchFamily="18" charset="0"/>
              </a:rPr>
              <a:t>undang-undang</a:t>
            </a:r>
            <a:r>
              <a:rPr lang="en-ID" sz="1800" dirty="0">
                <a:solidFill>
                  <a:srgbClr val="000000"/>
                </a:solidFill>
                <a:effectLst/>
                <a:latin typeface="Cambria" panose="02040503050406030204" pitchFamily="18" charset="0"/>
                <a:ea typeface="Cambria" panose="02040503050406030204" pitchFamily="18" charset="0"/>
              </a:rPr>
              <a:t>”.</a:t>
            </a:r>
          </a:p>
          <a:p>
            <a:pPr algn="just"/>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Arial" pitchFamily="34" charset="0"/>
              <a:buChar char="•"/>
            </a:pP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Dilarang</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digunakan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analogi</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Penafsiran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dengan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cara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memberlakukan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suatu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ketentuan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terhadap</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kejadian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peristiwa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tidak</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diatur</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(Ps. 1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ayat</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(2) KUHP Nasional)</a:t>
            </a:r>
          </a:p>
          <a:p>
            <a:pPr marL="457200" indent="-457200" algn="just">
              <a:buFont typeface="Arial" pitchFamily="34" charset="0"/>
              <a:buChar char="•"/>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Living Law (Ps. 2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ayat</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(1) KUHP Nasional)</a:t>
            </a:r>
          </a:p>
          <a:p>
            <a:pPr marL="457200" indent="-457200" algn="just">
              <a:buFont typeface="Arial" pitchFamily="34" charset="0"/>
              <a:buChar char="•"/>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Non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retroaktif</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(dg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pengecualian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895350" indent="-514350" algn="just">
              <a:buFont typeface="+mj-lt"/>
              <a:buAutoNum type="arabicParenR"/>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Jika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terdapat</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perubahan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peraturan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perundang-undangan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sesudah</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perbuatan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terjadi</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maka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diberlakukan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peraturan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perundang-undangan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baru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895350" indent="-514350" algn="just">
              <a:buFont typeface="+mj-lt"/>
              <a:buAutoNum type="arabicParenR"/>
            </a:pP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Apabila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peraturan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perundang-undangan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lama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menguntungkan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bagi</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pelaku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dan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pembantu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tindak</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maka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peraturan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lama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itulah</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diberlakukan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Jika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perbuatan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terjadi</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bukan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lagi</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merupakan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tindak</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menurut</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peraturan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perundang-undangan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baru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maka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proses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terhadap</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tersangka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terdakwa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harus</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dihentikan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demi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hukum</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dan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tersangka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terdakwa</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yang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ditahan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3200" dirty="0" err="1">
                <a:solidFill>
                  <a:schemeClr val="tx1"/>
                </a:solidFill>
                <a:latin typeface="Cambria" panose="02040503050406030204" pitchFamily="18" charset="0"/>
                <a:ea typeface="Cambria" panose="02040503050406030204" pitchFamily="18" charset="0"/>
                <a:cs typeface="Arial" panose="020B0604020202020204" pitchFamily="34" charset="0"/>
              </a:rPr>
              <a:t>dibebaskan</a:t>
            </a: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sz="2000" dirty="0">
                <a:solidFill>
                  <a:schemeClr val="tx1"/>
                </a:solidFill>
                <a:latin typeface="Cambria" panose="02040503050406030204" pitchFamily="18" charset="0"/>
                <a:ea typeface="Cambria" panose="02040503050406030204" pitchFamily="18" charset="0"/>
                <a:cs typeface="Arial" panose="020B0604020202020204" pitchFamily="34" charset="0"/>
              </a:rPr>
              <a:t>Jika setelah putusan pemidanaan berkekuatan hukum tetap dan perbuatan yang terjadi tidak lagi merupakan tindak pidana menurut peraturan yang baru, maka pelaksanaan putusan pemidanaan dihapuskan dan terpidana dibebaskan tanpa hak untuk menuntut ganti rugi.</a:t>
            </a:r>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Arial" pitchFamily="34" charset="0"/>
              <a:buChar char="•"/>
            </a:pPr>
            <a:r>
              <a:rPr lang="id-ID" sz="2000" dirty="0">
                <a:solidFill>
                  <a:schemeClr val="tx1"/>
                </a:solidFill>
                <a:latin typeface="Cambria" panose="02040503050406030204" pitchFamily="18" charset="0"/>
                <a:ea typeface="Cambria" panose="02040503050406030204" pitchFamily="18" charset="0"/>
                <a:cs typeface="Arial" panose="020B0604020202020204" pitchFamily="34" charset="0"/>
              </a:rPr>
              <a:t>Apabila setelah putusan pemidanaan berkekuatan hukum tetap dan perbuatan yang terjadi diancam dengan pidana yang lebih ringan menurut peraturan yang baru, maka pelaksanaan putusan pemidanaan disesuaikan dengan batas pidana menurut peraturan perundang-undangan yang baru.</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Penerobosan</a:t>
            </a:r>
            <a:r>
              <a:rPr lang="en-US" dirty="0">
                <a:latin typeface="Cambria" panose="02040503050406030204" pitchFamily="18" charset="0"/>
              </a:rPr>
              <a:t> </a:t>
            </a:r>
            <a:r>
              <a:rPr lang="en-US" dirty="0" err="1">
                <a:latin typeface="Cambria" panose="02040503050406030204" pitchFamily="18" charset="0"/>
              </a:rPr>
              <a:t>Asas</a:t>
            </a:r>
            <a:r>
              <a:rPr lang="en-US" dirty="0">
                <a:latin typeface="Cambria" panose="02040503050406030204" pitchFamily="18" charset="0"/>
              </a:rPr>
              <a:t> </a:t>
            </a:r>
            <a:r>
              <a:rPr lang="en-US" dirty="0" err="1">
                <a:latin typeface="Cambria" panose="02040503050406030204" pitchFamily="18" charset="0"/>
              </a:rPr>
              <a:t>Legalitas</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sv-SE" sz="2400" dirty="0">
                <a:solidFill>
                  <a:schemeClr val="tx1"/>
                </a:solidFill>
                <a:latin typeface="Arial" panose="020B0604020202020204" pitchFamily="34" charset="0"/>
                <a:cs typeface="Arial" panose="020B0604020202020204" pitchFamily="34" charset="0"/>
              </a:rPr>
              <a:t>Asas legalitas pernah diterobos sebanyak beberapa kali dengan Putusan Dewan Keamanan PBB:</a:t>
            </a: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Pengadilan penjahat perang di International Military Tribunal (IMT) Nurenberg, IMT Tokyo serta International Criminal Tribunal For Rwanda (ICTR) dan International Criminal Tribunal For Former Yugoslavia (ICTY), Sierra Leone dan Genocide Tribunal di Kamboja, yang diberlakukan surut karena hukum kebiasaan internasional.</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Demikian juga apa yang terjadi pada pengadilan HAM timor timur pasca jajak pendapat atas dasar Undang-Undang Nomor 26 Tahun 2000.</a:t>
            </a:r>
          </a:p>
        </p:txBody>
      </p:sp>
    </p:spTree>
    <p:extLst>
      <p:ext uri="{BB962C8B-B14F-4D97-AF65-F5344CB8AC3E}">
        <p14:creationId xmlns:p14="http://schemas.microsoft.com/office/powerpoint/2010/main" val="108288883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MENURUT TEMPAT (Locus Delicti)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Asas Teritorial</a:t>
            </a:r>
            <a:endParaRPr lang="en-US" sz="2400" dirty="0">
              <a:solidFill>
                <a:schemeClr val="tx1"/>
              </a:solidFill>
              <a:latin typeface="Arial" panose="020B0604020202020204" pitchFamily="34" charset="0"/>
              <a:cs typeface="Arial" panose="020B0604020202020204" pitchFamily="34" charset="0"/>
            </a:endParaRPr>
          </a:p>
          <a:p>
            <a:pPr algn="just"/>
            <a:r>
              <a:rPr lang="en-US" sz="2400" dirty="0">
                <a:solidFill>
                  <a:schemeClr val="tx1"/>
                </a:solidFill>
                <a:latin typeface="Arial" panose="020B0604020202020204" pitchFamily="34" charset="0"/>
                <a:cs typeface="Arial" panose="020B0604020202020204" pitchFamily="34" charset="0"/>
              </a:rPr>
              <a:t>Hukum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berlaku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siapapun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melakukan</a:t>
            </a:r>
            <a:r>
              <a:rPr lang="en-US" sz="2400" dirty="0">
                <a:solidFill>
                  <a:schemeClr val="tx1"/>
                </a:solidFill>
                <a:latin typeface="Arial" panose="020B0604020202020204" pitchFamily="34" charset="0"/>
                <a:cs typeface="Arial" panose="020B0604020202020204" pitchFamily="34" charset="0"/>
              </a:rPr>
              <a:t> TP di Indonesia</a:t>
            </a:r>
          </a:p>
          <a:p>
            <a:pPr algn="just"/>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Asas Perlindungan Dan Asas Nasional Pasif</a:t>
            </a:r>
            <a:endParaRPr lang="en-US" sz="2400" dirty="0">
              <a:solidFill>
                <a:schemeClr val="tx1"/>
              </a:solidFill>
              <a:latin typeface="Arial" panose="020B0604020202020204" pitchFamily="34"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Ketentuan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berlaku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bagi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setiap</a:t>
            </a:r>
            <a:r>
              <a:rPr lang="en-US" sz="2400" dirty="0">
                <a:solidFill>
                  <a:schemeClr val="tx1"/>
                </a:solidFill>
                <a:latin typeface="Arial" panose="020B0604020202020204" pitchFamily="34" charset="0"/>
                <a:cs typeface="Arial" panose="020B0604020202020204" pitchFamily="34" charset="0"/>
              </a:rPr>
              <a:t> orang di </a:t>
            </a:r>
            <a:r>
              <a:rPr lang="en-US" sz="2400" dirty="0" err="1">
                <a:solidFill>
                  <a:schemeClr val="tx1"/>
                </a:solidFill>
                <a:latin typeface="Arial" panose="020B0604020202020204" pitchFamily="34" charset="0"/>
                <a:cs typeface="Arial" panose="020B0604020202020204" pitchFamily="34" charset="0"/>
              </a:rPr>
              <a:t>luar</a:t>
            </a:r>
            <a:r>
              <a:rPr lang="en-US" sz="2400" dirty="0">
                <a:solidFill>
                  <a:schemeClr val="tx1"/>
                </a:solidFill>
                <a:latin typeface="Arial" panose="020B0604020202020204" pitchFamily="34" charset="0"/>
                <a:cs typeface="Arial" panose="020B0604020202020204" pitchFamily="34" charset="0"/>
              </a:rPr>
              <a:t> wilayah Indonesia yang </a:t>
            </a:r>
            <a:r>
              <a:rPr lang="en-US" sz="2400" dirty="0" err="1">
                <a:solidFill>
                  <a:schemeClr val="tx1"/>
                </a:solidFill>
                <a:latin typeface="Arial" panose="020B0604020202020204" pitchFamily="34" charset="0"/>
                <a:cs typeface="Arial" panose="020B0604020202020204" pitchFamily="34" charset="0"/>
              </a:rPr>
              <a:t>melakukan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tindak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terhadap</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kepentingan</a:t>
            </a:r>
            <a:r>
              <a:rPr lang="en-US" sz="2400" dirty="0">
                <a:solidFill>
                  <a:schemeClr val="tx1"/>
                </a:solidFill>
                <a:latin typeface="Arial" panose="020B0604020202020204" pitchFamily="34" charset="0"/>
                <a:cs typeface="Arial" panose="020B0604020202020204" pitchFamily="34" charset="0"/>
              </a:rPr>
              <a:t> Indonesia</a:t>
            </a:r>
          </a:p>
          <a:p>
            <a:pPr algn="just"/>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Asas Universal</a:t>
            </a:r>
            <a:endParaRPr lang="en-US" sz="2400" dirty="0">
              <a:solidFill>
                <a:schemeClr val="tx1"/>
              </a:solidFill>
              <a:latin typeface="Arial" panose="020B0604020202020204" pitchFamily="34" charset="0"/>
              <a:cs typeface="Arial" panose="020B0604020202020204" pitchFamily="34" charset="0"/>
            </a:endParaRPr>
          </a:p>
          <a:p>
            <a:pPr algn="just"/>
            <a:r>
              <a:rPr lang="en-US" sz="2400" dirty="0" err="1">
                <a:solidFill>
                  <a:schemeClr val="tx1"/>
                </a:solidFill>
                <a:latin typeface="Arial" panose="020B0604020202020204" pitchFamily="34" charset="0"/>
                <a:cs typeface="Arial" panose="020B0604020202020204" pitchFamily="34" charset="0"/>
              </a:rPr>
              <a:t>Hk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berlaku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bagi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semua</a:t>
            </a:r>
            <a:r>
              <a:rPr lang="en-US" sz="2400" dirty="0">
                <a:solidFill>
                  <a:schemeClr val="tx1"/>
                </a:solidFill>
                <a:latin typeface="Arial" panose="020B0604020202020204" pitchFamily="34" charset="0"/>
                <a:cs typeface="Arial" panose="020B0604020202020204" pitchFamily="34" charset="0"/>
              </a:rPr>
              <a:t> orang demi </a:t>
            </a:r>
            <a:r>
              <a:rPr lang="en-US" sz="2400" dirty="0" err="1">
                <a:solidFill>
                  <a:schemeClr val="tx1"/>
                </a:solidFill>
                <a:latin typeface="Arial" panose="020B0604020202020204" pitchFamily="34" charset="0"/>
                <a:cs typeface="Arial" panose="020B0604020202020204" pitchFamily="34" charset="0"/>
              </a:rPr>
              <a:t>kepentingan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masyarakat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internasional</a:t>
            </a:r>
            <a:endParaRPr lang="en-US" sz="2400" dirty="0">
              <a:solidFill>
                <a:schemeClr val="tx1"/>
              </a:solidFill>
              <a:latin typeface="Arial" panose="020B0604020202020204" pitchFamily="34" charset="0"/>
              <a:cs typeface="Arial" panose="020B0604020202020204" pitchFamily="34" charset="0"/>
            </a:endParaRPr>
          </a:p>
          <a:p>
            <a:pPr algn="just"/>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Dan Asas Nasional Aktif</a:t>
            </a:r>
            <a:endParaRPr lang="en-US" sz="2400" dirty="0">
              <a:solidFill>
                <a:schemeClr val="tx1"/>
              </a:solidFill>
              <a:latin typeface="Arial" panose="020B0604020202020204" pitchFamily="34" charset="0"/>
              <a:cs typeface="Arial" panose="020B0604020202020204" pitchFamily="34" charset="0"/>
            </a:endParaRPr>
          </a:p>
          <a:p>
            <a:pPr algn="just"/>
            <a:r>
              <a:rPr lang="id-ID" sz="2400" dirty="0">
                <a:solidFill>
                  <a:schemeClr val="tx1"/>
                </a:solidFill>
                <a:latin typeface="Arial" panose="020B0604020202020204" pitchFamily="34" charset="0"/>
                <a:cs typeface="Arial" panose="020B0604020202020204" pitchFamily="34" charset="0"/>
              </a:rPr>
              <a:t>Hukum pidana Indonesia berlaku bagi semua warga negara Indonesia yang dilakukan oleh warga negara dimanapun berada, baik didalam negara maupun di luar wilayah negara</a:t>
            </a:r>
          </a:p>
        </p:txBody>
      </p:sp>
    </p:spTree>
    <p:extLst>
      <p:ext uri="{BB962C8B-B14F-4D97-AF65-F5344CB8AC3E}">
        <p14:creationId xmlns:p14="http://schemas.microsoft.com/office/powerpoint/2010/main" val="24976342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3200" dirty="0">
                <a:latin typeface="Cambria" panose="02040503050406030204" pitchFamily="18" charset="0"/>
              </a:rPr>
              <a:t>Waktu </a:t>
            </a:r>
            <a:r>
              <a:rPr lang="en-US" sz="3200" dirty="0" err="1">
                <a:latin typeface="Cambria" panose="02040503050406030204" pitchFamily="18" charset="0"/>
              </a:rPr>
              <a:t>Tindak</a:t>
            </a:r>
            <a:r>
              <a:rPr lang="en-US" sz="3200" dirty="0">
                <a:latin typeface="Cambria" panose="02040503050406030204" pitchFamily="18" charset="0"/>
              </a:rPr>
              <a:t> </a:t>
            </a:r>
            <a:r>
              <a:rPr lang="en-US" sz="3200" dirty="0" err="1">
                <a:latin typeface="Cambria" panose="02040503050406030204" pitchFamily="18" charset="0"/>
              </a:rPr>
              <a:t>Pidana</a:t>
            </a:r>
            <a:r>
              <a:rPr lang="en-US" sz="3200" dirty="0">
                <a:latin typeface="Cambria" panose="02040503050406030204" pitchFamily="18" charset="0"/>
              </a:rPr>
              <a:t>	     </a:t>
            </a:r>
            <a:r>
              <a:rPr lang="en-US" sz="3200" dirty="0" err="1">
                <a:latin typeface="Cambria" panose="02040503050406030204" pitchFamily="18" charset="0"/>
              </a:rPr>
              <a:t>Kedaluwarsa</a:t>
            </a:r>
            <a:endParaRPr lang="id-ID" sz="3200" dirty="0"/>
          </a:p>
        </p:txBody>
      </p:sp>
      <p:sp>
        <p:nvSpPr>
          <p:cNvPr id="4" name="Content Placeholder 2"/>
          <p:cNvSpPr txBox="1">
            <a:spLocks/>
          </p:cNvSpPr>
          <p:nvPr/>
        </p:nvSpPr>
        <p:spPr>
          <a:xfrm>
            <a:off x="611560" y="1556792"/>
            <a:ext cx="8229600" cy="4608512"/>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400" b="1" dirty="0" err="1">
                <a:solidFill>
                  <a:schemeClr val="tx1"/>
                </a:solidFill>
                <a:latin typeface="Arial" panose="020B0604020202020204" pitchFamily="34" charset="0"/>
                <a:cs typeface="Arial" panose="020B0604020202020204" pitchFamily="34" charset="0"/>
              </a:rPr>
              <a:t>Gugurnya</a:t>
            </a:r>
            <a:r>
              <a:rPr lang="en-US" sz="2400" b="1" dirty="0">
                <a:solidFill>
                  <a:schemeClr val="tx1"/>
                </a:solidFill>
                <a:latin typeface="Arial" panose="020B0604020202020204" pitchFamily="34" charset="0"/>
                <a:cs typeface="Arial" panose="020B0604020202020204" pitchFamily="34" charset="0"/>
              </a:rPr>
              <a:t> </a:t>
            </a:r>
            <a:r>
              <a:rPr lang="en-US" sz="2400" b="1" dirty="0" err="1">
                <a:solidFill>
                  <a:schemeClr val="tx1"/>
                </a:solidFill>
                <a:latin typeface="Arial" panose="020B0604020202020204" pitchFamily="34" charset="0"/>
                <a:cs typeface="Arial" panose="020B0604020202020204" pitchFamily="34" charset="0"/>
              </a:rPr>
              <a:t>kewenangan</a:t>
            </a:r>
            <a:r>
              <a:rPr lang="en-US" sz="2400" b="1" dirty="0">
                <a:solidFill>
                  <a:schemeClr val="tx1"/>
                </a:solidFill>
                <a:latin typeface="Arial" panose="020B0604020202020204" pitchFamily="34" charset="0"/>
                <a:cs typeface="Arial" panose="020B0604020202020204" pitchFamily="34" charset="0"/>
              </a:rPr>
              <a:t> </a:t>
            </a:r>
            <a:r>
              <a:rPr lang="en-US" sz="2400" b="1" dirty="0" err="1">
                <a:solidFill>
                  <a:schemeClr val="tx1"/>
                </a:solidFill>
                <a:latin typeface="Arial" panose="020B0604020202020204" pitchFamily="34" charset="0"/>
                <a:cs typeface="Arial" panose="020B0604020202020204" pitchFamily="34" charset="0"/>
              </a:rPr>
              <a:t>menuntut</a:t>
            </a:r>
            <a:endParaRPr lang="en-US" sz="2400" b="1"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arenR"/>
            </a:pPr>
            <a:r>
              <a:rPr lang="en-US" sz="2400" dirty="0">
                <a:solidFill>
                  <a:schemeClr val="tx1"/>
                </a:solidFill>
                <a:latin typeface="Arial" panose="020B0604020202020204" pitchFamily="34" charset="0"/>
                <a:cs typeface="Arial" panose="020B0604020202020204" pitchFamily="34" charset="0"/>
              </a:rPr>
              <a:t>Setelah </a:t>
            </a:r>
            <a:r>
              <a:rPr lang="id-ID" sz="2400" dirty="0">
                <a:solidFill>
                  <a:schemeClr val="tx1"/>
                </a:solidFill>
                <a:latin typeface="Arial" panose="020B0604020202020204" pitchFamily="34" charset="0"/>
                <a:cs typeface="Arial" panose="020B0604020202020204" pitchFamily="34" charset="0"/>
              </a:rPr>
              <a:t>3 tahun untuk Tindak Pidana yang diancam dengan pidana penjara paling lama 1 tahun dan/ atau hanya denda paling banyak kategori III;</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arenR"/>
            </a:pPr>
            <a:r>
              <a:rPr lang="en-US" sz="2400" dirty="0">
                <a:solidFill>
                  <a:schemeClr val="tx1"/>
                </a:solidFill>
                <a:latin typeface="Arial" panose="020B0604020202020204" pitchFamily="34" charset="0"/>
                <a:cs typeface="Arial" panose="020B0604020202020204" pitchFamily="34" charset="0"/>
              </a:rPr>
              <a:t>Setelah 6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Tindak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diancam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penjara</a:t>
            </a:r>
            <a:r>
              <a:rPr lang="en-US" sz="2400" dirty="0">
                <a:solidFill>
                  <a:schemeClr val="tx1"/>
                </a:solidFill>
                <a:latin typeface="Arial" panose="020B0604020202020204" pitchFamily="34" charset="0"/>
                <a:cs typeface="Arial" panose="020B0604020202020204" pitchFamily="34" charset="0"/>
              </a:rPr>
              <a:t> di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1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 dan paling lama 3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arenR"/>
            </a:pPr>
            <a:r>
              <a:rPr lang="en-US" sz="2400" dirty="0">
                <a:solidFill>
                  <a:schemeClr val="tx1"/>
                </a:solidFill>
                <a:latin typeface="Arial" panose="020B0604020202020204" pitchFamily="34" charset="0"/>
                <a:cs typeface="Arial" panose="020B0604020202020204" pitchFamily="34" charset="0"/>
              </a:rPr>
              <a:t>Setelah </a:t>
            </a:r>
            <a:r>
              <a:rPr lang="id-ID" sz="2400" dirty="0">
                <a:solidFill>
                  <a:schemeClr val="tx1"/>
                </a:solidFill>
                <a:latin typeface="Arial" panose="020B0604020202020204" pitchFamily="34" charset="0"/>
                <a:cs typeface="Arial" panose="020B0604020202020204" pitchFamily="34" charset="0"/>
              </a:rPr>
              <a:t>12 tahun</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untuk Tindak Pidana yang diancam dengan pidana</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penjara di atas 3 (tiga) tahun dan paling lama tahun;</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arenR"/>
            </a:pPr>
            <a:r>
              <a:rPr lang="en-US" sz="2400" dirty="0">
                <a:solidFill>
                  <a:schemeClr val="tx1"/>
                </a:solidFill>
                <a:latin typeface="Arial" panose="020B0604020202020204" pitchFamily="34" charset="0"/>
                <a:cs typeface="Arial" panose="020B0604020202020204" pitchFamily="34" charset="0"/>
              </a:rPr>
              <a:t>Setelah 18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Tindak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diancam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penjara</a:t>
            </a:r>
            <a:r>
              <a:rPr lang="en-US" sz="2400" dirty="0">
                <a:solidFill>
                  <a:schemeClr val="tx1"/>
                </a:solidFill>
                <a:latin typeface="Arial" panose="020B0604020202020204" pitchFamily="34" charset="0"/>
                <a:cs typeface="Arial" panose="020B0604020202020204" pitchFamily="34" charset="0"/>
              </a:rPr>
              <a:t> di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7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 dan paling lama 15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arenR"/>
            </a:pPr>
            <a:r>
              <a:rPr lang="en-US" sz="2400" dirty="0">
                <a:solidFill>
                  <a:schemeClr val="tx1"/>
                </a:solidFill>
                <a:latin typeface="Arial" panose="020B0604020202020204" pitchFamily="34" charset="0"/>
                <a:cs typeface="Arial" panose="020B0604020202020204" pitchFamily="34" charset="0"/>
              </a:rPr>
              <a:t>Setelah </a:t>
            </a:r>
            <a:r>
              <a:rPr lang="id-ID" sz="2400" dirty="0">
                <a:solidFill>
                  <a:schemeClr val="tx1"/>
                </a:solidFill>
                <a:latin typeface="Arial" panose="020B0604020202020204" pitchFamily="34" charset="0"/>
                <a:cs typeface="Arial" panose="020B0604020202020204" pitchFamily="34" charset="0"/>
              </a:rPr>
              <a:t>20 tahun</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untuk Tindak Pidana yang diancam dengan pidana</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penjara paling lama 20 tahun, pidana</a:t>
            </a:r>
            <a:r>
              <a:rPr lang="en-US" sz="2400" dirty="0">
                <a:solidFill>
                  <a:schemeClr val="tx1"/>
                </a:solidFill>
                <a:latin typeface="Arial" panose="020B0604020202020204" pitchFamily="34" charset="0"/>
                <a:cs typeface="Arial" panose="020B0604020202020204" pitchFamily="34" charset="0"/>
              </a:rPr>
              <a:t> </a:t>
            </a:r>
            <a:r>
              <a:rPr lang="id-ID" sz="2400" dirty="0">
                <a:solidFill>
                  <a:schemeClr val="tx1"/>
                </a:solidFill>
                <a:latin typeface="Arial" panose="020B0604020202020204" pitchFamily="34" charset="0"/>
                <a:cs typeface="Arial" panose="020B0604020202020204" pitchFamily="34" charset="0"/>
              </a:rPr>
              <a:t>penjara seumur hidup, atau pidana mati</a:t>
            </a:r>
            <a:r>
              <a:rPr lang="en-US" sz="2400" dirty="0">
                <a:solidFill>
                  <a:schemeClr val="tx1"/>
                </a:solidFill>
                <a:latin typeface="Arial" panose="020B0604020202020204" pitchFamily="34" charset="0"/>
                <a:cs typeface="Arial" panose="020B0604020202020204" pitchFamily="34" charset="0"/>
              </a:rPr>
              <a:t>; dan</a:t>
            </a:r>
          </a:p>
          <a:p>
            <a:pPr marL="457200" indent="-457200" algn="just">
              <a:buFont typeface="+mj-lt"/>
              <a:buAutoNum type="arabicParenR"/>
            </a:pPr>
            <a:r>
              <a:rPr lang="id-ID" sz="2400" dirty="0">
                <a:solidFill>
                  <a:schemeClr val="tx1"/>
                </a:solidFill>
                <a:latin typeface="Arial" panose="020B0604020202020204" pitchFamily="34" charset="0"/>
                <a:cs typeface="Arial" panose="020B0604020202020204" pitchFamily="34" charset="0"/>
              </a:rPr>
              <a:t>Jangka waltu kedaluwarsa dihitung mulai keesokan hari setelah perbuatan dilalukan</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cxnSp>
        <p:nvCxnSpPr>
          <p:cNvPr id="5" name="Straight Arrow Connector 4">
            <a:extLst>
              <a:ext uri="{FF2B5EF4-FFF2-40B4-BE49-F238E27FC236}">
                <a16:creationId xmlns:a16="http://schemas.microsoft.com/office/drawing/2014/main" id="{44C5EDD5-B264-489E-99C4-F67DA98BC03F}"/>
              </a:ext>
            </a:extLst>
          </p:cNvPr>
          <p:cNvCxnSpPr>
            <a:cxnSpLocks/>
          </p:cNvCxnSpPr>
          <p:nvPr/>
        </p:nvCxnSpPr>
        <p:spPr>
          <a:xfrm>
            <a:off x="4932040" y="1196752"/>
            <a:ext cx="864096" cy="0"/>
          </a:xfrm>
          <a:prstGeom prst="straightConnector1">
            <a:avLst/>
          </a:prstGeom>
          <a:ln w="76200">
            <a:solidFill>
              <a:srgbClr val="C00000"/>
            </a:solidFill>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904406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000" dirty="0" err="1">
                <a:latin typeface="Cambria" panose="02040503050406030204" pitchFamily="18" charset="0"/>
              </a:rPr>
              <a:t>Tempat</a:t>
            </a:r>
            <a:r>
              <a:rPr lang="en-US" sz="2000" dirty="0">
                <a:latin typeface="Cambria" panose="02040503050406030204" pitchFamily="18" charset="0"/>
              </a:rPr>
              <a:t> </a:t>
            </a:r>
            <a:r>
              <a:rPr lang="en-US" sz="2000" dirty="0" err="1">
                <a:latin typeface="Cambria" panose="02040503050406030204" pitchFamily="18" charset="0"/>
              </a:rPr>
              <a:t>Tindak</a:t>
            </a:r>
            <a:r>
              <a:rPr lang="en-US" sz="2000" dirty="0">
                <a:latin typeface="Cambria" panose="02040503050406030204" pitchFamily="18" charset="0"/>
              </a:rPr>
              <a:t> </a:t>
            </a:r>
            <a:r>
              <a:rPr lang="en-US" sz="2000" dirty="0" err="1">
                <a:latin typeface="Cambria" panose="02040503050406030204" pitchFamily="18" charset="0"/>
              </a:rPr>
              <a:t>Pidana</a:t>
            </a:r>
            <a:r>
              <a:rPr lang="en-US" sz="2000" dirty="0">
                <a:latin typeface="Cambria" panose="02040503050406030204" pitchFamily="18" charset="0"/>
              </a:rPr>
              <a:t>	     	</a:t>
            </a:r>
            <a:r>
              <a:rPr lang="en-US" sz="2000" dirty="0" err="1">
                <a:latin typeface="Cambria" panose="02040503050406030204" pitchFamily="18" charset="0"/>
              </a:rPr>
              <a:t>Kompetensi</a:t>
            </a:r>
            <a:r>
              <a:rPr lang="en-US" sz="2000" dirty="0">
                <a:latin typeface="Cambria" panose="02040503050406030204" pitchFamily="18" charset="0"/>
              </a:rPr>
              <a:t> </a:t>
            </a:r>
            <a:r>
              <a:rPr lang="en-US" sz="2000" dirty="0" err="1">
                <a:latin typeface="Cambria" panose="02040503050406030204" pitchFamily="18" charset="0"/>
              </a:rPr>
              <a:t>Relatif</a:t>
            </a:r>
            <a:r>
              <a:rPr lang="en-US" sz="2000" dirty="0">
                <a:latin typeface="Cambria" panose="02040503050406030204" pitchFamily="18" charset="0"/>
              </a:rPr>
              <a:t> Lembaga </a:t>
            </a:r>
            <a:r>
              <a:rPr lang="en-US" sz="2000" dirty="0" err="1">
                <a:latin typeface="Cambria" panose="02040503050406030204" pitchFamily="18" charset="0"/>
              </a:rPr>
              <a:t>Peradilan</a:t>
            </a:r>
            <a:r>
              <a:rPr lang="en-US" sz="2000" dirty="0">
                <a:latin typeface="Cambria" panose="02040503050406030204" pitchFamily="18" charset="0"/>
              </a:rPr>
              <a:t> </a:t>
            </a:r>
            <a:endParaRPr lang="id-ID" sz="2000" dirty="0"/>
          </a:p>
        </p:txBody>
      </p:sp>
      <p:sp>
        <p:nvSpPr>
          <p:cNvPr id="4" name="Content Placeholder 2"/>
          <p:cNvSpPr txBox="1">
            <a:spLocks/>
          </p:cNvSpPr>
          <p:nvPr/>
        </p:nvSpPr>
        <p:spPr>
          <a:xfrm>
            <a:off x="611560" y="1556792"/>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Wilayah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kepolisian</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Wilayah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kejaksaan</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Wilayah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pengadilan</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cxnSp>
        <p:nvCxnSpPr>
          <p:cNvPr id="5" name="Straight Arrow Connector 4">
            <a:extLst>
              <a:ext uri="{FF2B5EF4-FFF2-40B4-BE49-F238E27FC236}">
                <a16:creationId xmlns:a16="http://schemas.microsoft.com/office/drawing/2014/main" id="{44C5EDD5-B264-489E-99C4-F67DA98BC03F}"/>
              </a:ext>
            </a:extLst>
          </p:cNvPr>
          <p:cNvCxnSpPr>
            <a:cxnSpLocks/>
          </p:cNvCxnSpPr>
          <p:nvPr/>
        </p:nvCxnSpPr>
        <p:spPr>
          <a:xfrm>
            <a:off x="3779912" y="1025616"/>
            <a:ext cx="946448" cy="0"/>
          </a:xfrm>
          <a:prstGeom prst="straightConnector1">
            <a:avLst/>
          </a:prstGeom>
          <a:ln w="76200">
            <a:solidFill>
              <a:srgbClr val="C00000"/>
            </a:solidFill>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97714536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3061</TotalTime>
  <Words>754</Words>
  <Application>Microsoft Macintosh PowerPoint</Application>
  <PresentationFormat>Tampilan Layar (4:3)</PresentationFormat>
  <Paragraphs>55</Paragraphs>
  <Slides>11</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11</vt:i4>
      </vt:variant>
    </vt:vector>
  </HeadingPairs>
  <TitlesOfParts>
    <vt:vector size="17"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479</cp:revision>
  <cp:lastPrinted>2017-08-29T02:54:51Z</cp:lastPrinted>
  <dcterms:created xsi:type="dcterms:W3CDTF">2010-04-18T12:06:30Z</dcterms:created>
  <dcterms:modified xsi:type="dcterms:W3CDTF">2025-03-17T00:28:51Z</dcterms:modified>
</cp:coreProperties>
</file>