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3"/>
  </p:notesMasterIdLst>
  <p:handoutMasterIdLst>
    <p:handoutMasterId r:id="rId14"/>
  </p:handoutMasterIdLst>
  <p:sldIdLst>
    <p:sldId id="258" r:id="rId2"/>
    <p:sldId id="270" r:id="rId3"/>
    <p:sldId id="271" r:id="rId4"/>
    <p:sldId id="272" r:id="rId5"/>
    <p:sldId id="273" r:id="rId6"/>
    <p:sldId id="274" r:id="rId7"/>
    <p:sldId id="275" r:id="rId8"/>
    <p:sldId id="276" r:id="rId9"/>
    <p:sldId id="277" r:id="rId10"/>
    <p:sldId id="278" r:id="rId11"/>
    <p:sldId id="267" r:id="rId12"/>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84" autoAdjust="0"/>
  </p:normalViewPr>
  <p:slideViewPr>
    <p:cSldViewPr>
      <p:cViewPr>
        <p:scale>
          <a:sx n="50" d="100"/>
          <a:sy n="50" d="100"/>
        </p:scale>
        <p:origin x="-1956" y="-6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7" d="100"/>
          <a:sy n="37" d="100"/>
        </p:scale>
        <p:origin x="-2250" y="-90"/>
      </p:cViewPr>
      <p:guideLst>
        <p:guide orient="horz" pos="2932"/>
        <p:guide pos="219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376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39466" y="1"/>
            <a:ext cx="3013763" cy="465455"/>
          </a:xfrm>
          <a:prstGeom prst="rect">
            <a:avLst/>
          </a:prstGeom>
        </p:spPr>
        <p:txBody>
          <a:bodyPr vert="horz" lIns="93324" tIns="46662" rIns="93324" bIns="46662" rtlCol="0"/>
          <a:lstStyle>
            <a:lvl1pPr algn="r">
              <a:defRPr sz="1200"/>
            </a:lvl1pPr>
          </a:lstStyle>
          <a:p>
            <a:fld id="{A8DFB618-6F98-472A-AA5A-309759F359D4}" type="datetimeFigureOut">
              <a:rPr lang="en-US" smtClean="0"/>
              <a:pPr/>
              <a:t>5/4/2017</a:t>
            </a:fld>
            <a:endParaRPr lang="en-US"/>
          </a:p>
        </p:txBody>
      </p:sp>
      <p:sp>
        <p:nvSpPr>
          <p:cNvPr id="4" name="Footer Placeholder 3"/>
          <p:cNvSpPr>
            <a:spLocks noGrp="1"/>
          </p:cNvSpPr>
          <p:nvPr>
            <p:ph type="ftr" sz="quarter" idx="2"/>
          </p:nvPr>
        </p:nvSpPr>
        <p:spPr>
          <a:xfrm>
            <a:off x="0" y="8842030"/>
            <a:ext cx="301376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30"/>
            <a:ext cx="3013763" cy="465455"/>
          </a:xfrm>
          <a:prstGeom prst="rect">
            <a:avLst/>
          </a:prstGeom>
        </p:spPr>
        <p:txBody>
          <a:bodyPr vert="horz" lIns="93324" tIns="46662" rIns="93324" bIns="46662" rtlCol="0" anchor="b"/>
          <a:lstStyle>
            <a:lvl1pPr algn="r">
              <a:defRPr sz="1200"/>
            </a:lvl1pPr>
          </a:lstStyle>
          <a:p>
            <a:fld id="{B824CC8F-2261-41B7-9947-C9C1628CF356}" type="slidenum">
              <a:rPr lang="en-US" smtClean="0"/>
              <a:pPr/>
              <a:t>‹#›</a:t>
            </a:fld>
            <a:endParaRPr lang="en-US"/>
          </a:p>
        </p:txBody>
      </p:sp>
    </p:spTree>
    <p:extLst>
      <p:ext uri="{BB962C8B-B14F-4D97-AF65-F5344CB8AC3E}">
        <p14:creationId xmlns:p14="http://schemas.microsoft.com/office/powerpoint/2010/main" val="40575930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376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39466" y="1"/>
            <a:ext cx="3013763" cy="465455"/>
          </a:xfrm>
          <a:prstGeom prst="rect">
            <a:avLst/>
          </a:prstGeom>
        </p:spPr>
        <p:txBody>
          <a:bodyPr vert="horz" lIns="93324" tIns="46662" rIns="93324" bIns="46662" rtlCol="0"/>
          <a:lstStyle>
            <a:lvl1pPr algn="r">
              <a:defRPr sz="1200"/>
            </a:lvl1pPr>
          </a:lstStyle>
          <a:p>
            <a:fld id="{D32B6D68-1E61-48A5-B8B9-DB7A62D42EDF}" type="datetimeFigureOut">
              <a:rPr lang="en-US" smtClean="0"/>
              <a:pPr/>
              <a:t>5/4/2017</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695484" y="4421824"/>
            <a:ext cx="556387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1376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30"/>
            <a:ext cx="3013763" cy="465455"/>
          </a:xfrm>
          <a:prstGeom prst="rect">
            <a:avLst/>
          </a:prstGeom>
        </p:spPr>
        <p:txBody>
          <a:bodyPr vert="horz" lIns="93324" tIns="46662" rIns="93324" bIns="46662" rtlCol="0" anchor="b"/>
          <a:lstStyle>
            <a:lvl1pPr algn="r">
              <a:defRPr sz="1200"/>
            </a:lvl1pPr>
          </a:lstStyle>
          <a:p>
            <a:fld id="{904F6543-F2FD-4CA9-A69C-9264F19FBE42}" type="slidenum">
              <a:rPr lang="en-US" smtClean="0"/>
              <a:pPr/>
              <a:t>‹#›</a:t>
            </a:fld>
            <a:endParaRPr lang="en-US"/>
          </a:p>
        </p:txBody>
      </p:sp>
    </p:spTree>
    <p:extLst>
      <p:ext uri="{BB962C8B-B14F-4D97-AF65-F5344CB8AC3E}">
        <p14:creationId xmlns:p14="http://schemas.microsoft.com/office/powerpoint/2010/main" val="1767542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3/17/2011</a:t>
            </a:r>
            <a:endParaRPr lang="en-US"/>
          </a:p>
        </p:txBody>
      </p:sp>
      <p:sp>
        <p:nvSpPr>
          <p:cNvPr id="6" name="Footer Placeholder 5"/>
          <p:cNvSpPr>
            <a:spLocks noGrp="1"/>
          </p:cNvSpPr>
          <p:nvPr>
            <p:ph type="ftr" sz="quarter" idx="11"/>
          </p:nvPr>
        </p:nvSpPr>
        <p:spPr/>
        <p:txBody>
          <a:bodyPr/>
          <a:lstStyle/>
          <a:p>
            <a:r>
              <a:rPr lang="en-US" smtClean="0"/>
              <a:t>Revisi 01 SIA</a:t>
            </a:r>
            <a:endParaRPr lang="en-US"/>
          </a:p>
        </p:txBody>
      </p:sp>
      <p:sp>
        <p:nvSpPr>
          <p:cNvPr id="7" name="Slide Number Placeholder 6"/>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3/17/2011</a:t>
            </a:r>
            <a:endParaRPr lang="en-US"/>
          </a:p>
        </p:txBody>
      </p:sp>
      <p:sp>
        <p:nvSpPr>
          <p:cNvPr id="8" name="Footer Placeholder 7"/>
          <p:cNvSpPr>
            <a:spLocks noGrp="1"/>
          </p:cNvSpPr>
          <p:nvPr>
            <p:ph type="ftr" sz="quarter" idx="11"/>
          </p:nvPr>
        </p:nvSpPr>
        <p:spPr/>
        <p:txBody>
          <a:bodyPr/>
          <a:lstStyle/>
          <a:p>
            <a:r>
              <a:rPr lang="en-US" smtClean="0"/>
              <a:t>Revisi 01 SIA</a:t>
            </a:r>
            <a:endParaRPr lang="en-US"/>
          </a:p>
        </p:txBody>
      </p:sp>
      <p:sp>
        <p:nvSpPr>
          <p:cNvPr id="9" name="Slide Number Placeholder 8"/>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id-ID" dirty="0" smtClean="0"/>
              <a:t>No.4FM.D.2.4..24</a:t>
            </a:r>
            <a:endParaRPr lang="en-US" dirty="0"/>
          </a:p>
        </p:txBody>
      </p:sp>
      <p:sp>
        <p:nvSpPr>
          <p:cNvPr id="4" name="Footer Placeholder 3"/>
          <p:cNvSpPr>
            <a:spLocks noGrp="1"/>
          </p:cNvSpPr>
          <p:nvPr>
            <p:ph type="ftr" sz="quarter" idx="11"/>
          </p:nvPr>
        </p:nvSpPr>
        <p:spPr/>
        <p:txBody>
          <a:bodyPr/>
          <a:lstStyle/>
          <a:p>
            <a:r>
              <a:rPr lang="en-US" dirty="0" smtClean="0"/>
              <a:t>Rev</a:t>
            </a:r>
            <a:r>
              <a:rPr lang="id-ID" dirty="0" smtClean="0"/>
              <a:t>:00</a:t>
            </a:r>
            <a:endParaRPr lang="en-US" dirty="0"/>
          </a:p>
        </p:txBody>
      </p:sp>
      <p:sp>
        <p:nvSpPr>
          <p:cNvPr id="5" name="Slide Number Placeholder 4"/>
          <p:cNvSpPr>
            <a:spLocks noGrp="1"/>
          </p:cNvSpPr>
          <p:nvPr>
            <p:ph type="sldNum" sz="quarter" idx="12"/>
          </p:nvPr>
        </p:nvSpPr>
        <p:spPr/>
        <p:txBody>
          <a:bodyPr/>
          <a:lstStyle/>
          <a:p>
            <a:r>
              <a:rPr lang="id-ID" dirty="0" smtClean="0"/>
              <a:t>Tanggal Berlaku 9 Juli 2015</a:t>
            </a:r>
            <a:endParaRPr lang="en-US" dirty="0"/>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3/17/2011</a:t>
            </a:r>
            <a:endParaRPr lang="en-US"/>
          </a:p>
        </p:txBody>
      </p:sp>
      <p:sp>
        <p:nvSpPr>
          <p:cNvPr id="3" name="Footer Placeholder 2"/>
          <p:cNvSpPr>
            <a:spLocks noGrp="1"/>
          </p:cNvSpPr>
          <p:nvPr>
            <p:ph type="ftr" sz="quarter" idx="11"/>
          </p:nvPr>
        </p:nvSpPr>
        <p:spPr/>
        <p:txBody>
          <a:bodyPr/>
          <a:lstStyle/>
          <a:p>
            <a:r>
              <a:rPr lang="en-US" smtClean="0"/>
              <a:t>Revisi 01 SIA</a:t>
            </a:r>
            <a:endParaRPr lang="en-US"/>
          </a:p>
        </p:txBody>
      </p:sp>
      <p:sp>
        <p:nvSpPr>
          <p:cNvPr id="4" name="Slide Number Placeholder 3"/>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3/17/2011</a:t>
            </a:r>
            <a:endParaRPr lang="en-US"/>
          </a:p>
        </p:txBody>
      </p:sp>
      <p:sp>
        <p:nvSpPr>
          <p:cNvPr id="6" name="Footer Placeholder 5"/>
          <p:cNvSpPr>
            <a:spLocks noGrp="1"/>
          </p:cNvSpPr>
          <p:nvPr>
            <p:ph type="ftr" sz="quarter" idx="11"/>
          </p:nvPr>
        </p:nvSpPr>
        <p:spPr/>
        <p:txBody>
          <a:bodyPr/>
          <a:lstStyle/>
          <a:p>
            <a:r>
              <a:rPr lang="en-US" smtClean="0"/>
              <a:t>Revisi 01 SIA</a:t>
            </a:r>
            <a:endParaRPr lang="en-US"/>
          </a:p>
        </p:txBody>
      </p:sp>
      <p:sp>
        <p:nvSpPr>
          <p:cNvPr id="7" name="Slide Number Placeholder 6"/>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3/17/2011</a:t>
            </a:r>
            <a:endParaRPr lang="en-US"/>
          </a:p>
        </p:txBody>
      </p:sp>
      <p:sp>
        <p:nvSpPr>
          <p:cNvPr id="6" name="Footer Placeholder 5"/>
          <p:cNvSpPr>
            <a:spLocks noGrp="1"/>
          </p:cNvSpPr>
          <p:nvPr>
            <p:ph type="ftr" sz="quarter" idx="11"/>
          </p:nvPr>
        </p:nvSpPr>
        <p:spPr/>
        <p:txBody>
          <a:bodyPr/>
          <a:lstStyle/>
          <a:p>
            <a:r>
              <a:rPr lang="en-US" smtClean="0"/>
              <a:t>Revisi 01 SIA</a:t>
            </a:r>
            <a:endParaRPr lang="en-US"/>
          </a:p>
        </p:txBody>
      </p:sp>
      <p:sp>
        <p:nvSpPr>
          <p:cNvPr id="7" name="Slide Number Placeholder 6"/>
          <p:cNvSpPr>
            <a:spLocks noGrp="1"/>
          </p:cNvSpPr>
          <p:nvPr>
            <p:ph type="sldNum" sz="quarter" idx="12"/>
          </p:nvPr>
        </p:nvSpPr>
        <p:spPr/>
        <p:txBody>
          <a:bodyPr/>
          <a:lstStyle/>
          <a:p>
            <a:fld id="{004E8292-B3A6-4674-97A1-6336BBE2C57C}"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3/17/2011</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Revisi 01 SIA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4E8292-B3A6-4674-97A1-6336BBE2C5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thruBlk="1"/>
  </p:transition>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id-ID" dirty="0" smtClean="0"/>
              <a:t>Pertemuan </a:t>
            </a:r>
            <a:r>
              <a:rPr lang="id-ID" dirty="0"/>
              <a:t>I</a:t>
            </a:r>
            <a:r>
              <a:rPr lang="id-ID" dirty="0" smtClean="0"/>
              <a:t>II</a:t>
            </a:r>
            <a:endParaRPr lang="en-US" dirty="0" smtClean="0"/>
          </a:p>
        </p:txBody>
      </p:sp>
      <p:sp>
        <p:nvSpPr>
          <p:cNvPr id="3075" name="Rectangle 3"/>
          <p:cNvSpPr>
            <a:spLocks noGrp="1" noChangeArrowheads="1"/>
          </p:cNvSpPr>
          <p:nvPr>
            <p:ph type="subTitle" idx="1"/>
          </p:nvPr>
        </p:nvSpPr>
        <p:spPr>
          <a:xfrm>
            <a:off x="971600" y="3886200"/>
            <a:ext cx="6800800" cy="1752600"/>
          </a:xfrm>
        </p:spPr>
        <p:txBody>
          <a:bodyPr/>
          <a:lstStyle/>
          <a:p>
            <a:pPr eaLnBrk="1" hangingPunct="1"/>
            <a:r>
              <a:rPr lang="id-ID" dirty="0" smtClean="0"/>
              <a:t>TANGGUNG JAWAB SOSIAL</a:t>
            </a:r>
          </a:p>
          <a:p>
            <a:pPr eaLnBrk="1" hangingPunct="1"/>
            <a:r>
              <a:rPr lang="id-ID" dirty="0" smtClean="0"/>
              <a:t>(CORPORATE SOCIAL RESPONSIBILITY)</a:t>
            </a:r>
            <a:endParaRPr lang="en-US" dirty="0" smtClean="0"/>
          </a:p>
        </p:txBody>
      </p:sp>
      <p:sp>
        <p:nvSpPr>
          <p:cNvPr id="6" name="Footer Placeholder 7"/>
          <p:cNvSpPr>
            <a:spLocks noGrp="1"/>
          </p:cNvSpPr>
          <p:nvPr/>
        </p:nvSpPr>
        <p:spPr>
          <a:xfrm>
            <a:off x="2987824" y="23807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a:t>AKT </a:t>
            </a:r>
            <a:r>
              <a:rPr lang="id-ID" dirty="0" smtClean="0"/>
              <a:t>15232 Seminar Akuntansi Keuangan</a:t>
            </a:r>
            <a:endParaRPr lang="id-ID" dirty="0"/>
          </a:p>
        </p:txBody>
      </p:sp>
      <p:sp>
        <p:nvSpPr>
          <p:cNvPr id="7"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8"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9"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1611555533"/>
      </p:ext>
    </p:extLst>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smtClean="0"/>
              <a:t>Perspektif global</a:t>
            </a:r>
          </a:p>
        </p:txBody>
      </p:sp>
      <p:sp>
        <p:nvSpPr>
          <p:cNvPr id="14339" name="Rectangle 3"/>
          <p:cNvSpPr>
            <a:spLocks noGrp="1" noChangeArrowheads="1"/>
          </p:cNvSpPr>
          <p:nvPr>
            <p:ph type="body" idx="1"/>
          </p:nvPr>
        </p:nvSpPr>
        <p:spPr/>
        <p:txBody>
          <a:bodyPr/>
          <a:lstStyle/>
          <a:p>
            <a:pPr eaLnBrk="1" hangingPunct="1">
              <a:lnSpc>
                <a:spcPct val="80000"/>
              </a:lnSpc>
            </a:pPr>
            <a:r>
              <a:rPr lang="en-US" sz="2400" smtClean="0"/>
              <a:t>Dipandang dari perspektif pembangunan  yang lebih luas, CSR menunjuk pada kontribusi perusahaan terhadap konsep pembangunan berkelanjutan (sustainable development), yakni “pembangunan yang sesuai dengan kebutuhan generasi saat ini tanpa mengabaikan kebutuhan generasi masa depan.” Dengan pemahaman bahwa dunia bisnis memainkan peran kunci dalam  penciptaan kerja dan kesejahteraan masyarakat.</a:t>
            </a:r>
          </a:p>
          <a:p>
            <a:pPr eaLnBrk="1" hangingPunct="1">
              <a:lnSpc>
                <a:spcPct val="80000"/>
              </a:lnSpc>
            </a:pPr>
            <a:r>
              <a:rPr lang="en-US" sz="2400" smtClean="0"/>
              <a:t> CSR secara umum dimaknai sebagai sebuah cara di mana perusahaan berupaya mencapai sebuah keseimbangan antara tujuan-tujuan ekonomi, lingkungan dan sosial masyarakat, seraya  tetap merespon harapan-harapan para pemegang saham (shareholders) dan pemangku kepentingan (stakeholders).  </a:t>
            </a:r>
          </a:p>
          <a:p>
            <a:pPr eaLnBrk="1" hangingPunct="1">
              <a:lnSpc>
                <a:spcPct val="80000"/>
              </a:lnSpc>
              <a:buFontTx/>
              <a:buNone/>
            </a:pPr>
            <a:r>
              <a:rPr lang="en-US" sz="2400" smtClean="0"/>
              <a:t> </a:t>
            </a:r>
          </a:p>
        </p:txBody>
      </p:sp>
      <p:sp>
        <p:nvSpPr>
          <p:cNvPr id="4" name="Footer Placeholder 7"/>
          <p:cNvSpPr>
            <a:spLocks noGrp="1"/>
          </p:cNvSpPr>
          <p:nvPr/>
        </p:nvSpPr>
        <p:spPr>
          <a:xfrm>
            <a:off x="2987824" y="23807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a:t>AKT </a:t>
            </a:r>
            <a:r>
              <a:rPr lang="id-ID" dirty="0" smtClean="0"/>
              <a:t>15232 Seminar Akuntansi Keuangan</a:t>
            </a:r>
            <a:endParaRPr lang="id-ID" dirty="0"/>
          </a:p>
        </p:txBody>
      </p:sp>
      <p:sp>
        <p:nvSpPr>
          <p:cNvPr id="5"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6"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7"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200119048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0" indent="0" algn="ctr">
              <a:buNone/>
            </a:pPr>
            <a:endParaRPr lang="id-ID" sz="8000" dirty="0" smtClean="0"/>
          </a:p>
          <a:p>
            <a:pPr marL="0" indent="0" algn="ctr">
              <a:buNone/>
            </a:pPr>
            <a:r>
              <a:rPr lang="id-ID" sz="8000" dirty="0" smtClean="0"/>
              <a:t>TERIMA KASIH</a:t>
            </a:r>
            <a:endParaRPr lang="id-ID" sz="8000" dirty="0"/>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004E8292-B3A6-4674-97A1-6336BBE2C57C}" type="slidenum">
              <a:rPr lang="en-US" smtClean="0"/>
              <a:pPr/>
              <a:t>11</a:t>
            </a:fld>
            <a:endParaRPr lang="en-US"/>
          </a:p>
        </p:txBody>
      </p:sp>
    </p:spTree>
    <p:extLst>
      <p:ext uri="{BB962C8B-B14F-4D97-AF65-F5344CB8AC3E}">
        <p14:creationId xmlns:p14="http://schemas.microsoft.com/office/powerpoint/2010/main" val="3814157221"/>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smtClean="0"/>
              <a:t>Pengertian CSR</a:t>
            </a:r>
          </a:p>
        </p:txBody>
      </p:sp>
      <p:sp>
        <p:nvSpPr>
          <p:cNvPr id="6147" name="Rectangle 3"/>
          <p:cNvSpPr>
            <a:spLocks noGrp="1" noChangeArrowheads="1"/>
          </p:cNvSpPr>
          <p:nvPr>
            <p:ph type="body" idx="1"/>
          </p:nvPr>
        </p:nvSpPr>
        <p:spPr/>
        <p:txBody>
          <a:bodyPr/>
          <a:lstStyle/>
          <a:p>
            <a:pPr algn="just" eaLnBrk="1" hangingPunct="1">
              <a:lnSpc>
                <a:spcPct val="90000"/>
              </a:lnSpc>
              <a:buFontTx/>
              <a:buNone/>
            </a:pPr>
            <a:r>
              <a:rPr lang="en-US" smtClean="0"/>
              <a:t>CSR merupakan:</a:t>
            </a:r>
          </a:p>
          <a:p>
            <a:pPr algn="just" eaLnBrk="1" hangingPunct="1">
              <a:lnSpc>
                <a:spcPct val="90000"/>
              </a:lnSpc>
            </a:pPr>
            <a:r>
              <a:rPr lang="en-US" smtClean="0"/>
              <a:t> komitmen bisnis yang berperan untuk pembangunan ekonomi, </a:t>
            </a:r>
          </a:p>
          <a:p>
            <a:pPr algn="just" eaLnBrk="1" hangingPunct="1">
              <a:lnSpc>
                <a:spcPct val="90000"/>
              </a:lnSpc>
            </a:pPr>
            <a:r>
              <a:rPr lang="en-US" smtClean="0"/>
              <a:t>mendukung kerjasana antar karyawan dengan pimpinan, </a:t>
            </a:r>
          </a:p>
          <a:p>
            <a:pPr algn="just" eaLnBrk="1" hangingPunct="1">
              <a:lnSpc>
                <a:spcPct val="90000"/>
              </a:lnSpc>
            </a:pPr>
            <a:r>
              <a:rPr lang="en-US" smtClean="0"/>
              <a:t>menciptakan komunikasi social guna meningkatkan kualitas hidup masyarakat sekitar, dengan cara- cara yang baik bagi kegiatan dan pengembangan perusahaan) </a:t>
            </a:r>
          </a:p>
        </p:txBody>
      </p:sp>
      <p:sp>
        <p:nvSpPr>
          <p:cNvPr id="4" name="Footer Placeholder 7"/>
          <p:cNvSpPr>
            <a:spLocks noGrp="1"/>
          </p:cNvSpPr>
          <p:nvPr/>
        </p:nvSpPr>
        <p:spPr>
          <a:xfrm>
            <a:off x="2987824" y="23807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a:t>AKT </a:t>
            </a:r>
            <a:r>
              <a:rPr lang="id-ID" dirty="0" smtClean="0"/>
              <a:t>15232 Seminar Akuntansi Keuangan</a:t>
            </a:r>
            <a:endParaRPr lang="id-ID" dirty="0"/>
          </a:p>
        </p:txBody>
      </p:sp>
      <p:sp>
        <p:nvSpPr>
          <p:cNvPr id="5"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6"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7"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3041043532"/>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mtClean="0"/>
              <a:t>Penerapan CSR</a:t>
            </a:r>
          </a:p>
        </p:txBody>
      </p:sp>
      <p:sp>
        <p:nvSpPr>
          <p:cNvPr id="7171" name="Rectangle 3"/>
          <p:cNvSpPr>
            <a:spLocks noGrp="1" noChangeArrowheads="1"/>
          </p:cNvSpPr>
          <p:nvPr>
            <p:ph type="body" idx="1"/>
          </p:nvPr>
        </p:nvSpPr>
        <p:spPr/>
        <p:txBody>
          <a:bodyPr/>
          <a:lstStyle/>
          <a:p>
            <a:pPr eaLnBrk="1" hangingPunct="1">
              <a:lnSpc>
                <a:spcPct val="80000"/>
              </a:lnSpc>
              <a:buFontTx/>
              <a:buNone/>
            </a:pPr>
            <a:r>
              <a:rPr lang="en-US" sz="2000" smtClean="0"/>
              <a:t> </a:t>
            </a:r>
          </a:p>
          <a:p>
            <a:pPr eaLnBrk="1" hangingPunct="1">
              <a:lnSpc>
                <a:spcPct val="80000"/>
              </a:lnSpc>
              <a:buFontTx/>
              <a:buNone/>
            </a:pPr>
            <a:r>
              <a:rPr lang="en-US" sz="2000" smtClean="0"/>
              <a:t>CSR diterapkan kepada perusahaan-perusahaan yang beroperasi dalam konteks ekonomi global, nasional maupun lokal. Komitmen dan aktivitas CSR pada intinya merujuk pada aspek-aspek perilaku perusahaan (firm’s behaviour), termasuk kebijakan dan program perusahaan yang menyangkut dua  elemen kunci:  </a:t>
            </a:r>
          </a:p>
          <a:p>
            <a:pPr eaLnBrk="1" hangingPunct="1">
              <a:lnSpc>
                <a:spcPct val="80000"/>
              </a:lnSpc>
              <a:buFontTx/>
              <a:buNone/>
            </a:pPr>
            <a:r>
              <a:rPr lang="en-US" sz="2000" smtClean="0"/>
              <a:t> </a:t>
            </a:r>
          </a:p>
          <a:p>
            <a:pPr eaLnBrk="1" hangingPunct="1">
              <a:lnSpc>
                <a:spcPct val="80000"/>
              </a:lnSpc>
              <a:buFontTx/>
              <a:buNone/>
            </a:pPr>
            <a:r>
              <a:rPr lang="en-US" sz="2000" smtClean="0"/>
              <a:t>1.  Good corporate governance: etika bisnis, manajemen sumberdaya manusia, jaminan sosial bagi pegawai, serta kesehatan dan keselamatan kerja; </a:t>
            </a:r>
          </a:p>
          <a:p>
            <a:pPr eaLnBrk="1" hangingPunct="1">
              <a:lnSpc>
                <a:spcPct val="80000"/>
              </a:lnSpc>
              <a:buFontTx/>
              <a:buNone/>
            </a:pPr>
            <a:r>
              <a:rPr lang="en-US" sz="2000" smtClean="0"/>
              <a:t>2.  Good corporate responsibility: pelestarian lingkungan, pengembangan masyarakat (community development), perlindungan hak azasi manusia, perlindungan konsumen, relasi dengan pemasok, dan penghormatan terhadap hak-hak pemangku kepentingan lainnya. </a:t>
            </a:r>
          </a:p>
          <a:p>
            <a:pPr eaLnBrk="1" hangingPunct="1">
              <a:lnSpc>
                <a:spcPct val="80000"/>
              </a:lnSpc>
            </a:pPr>
            <a:endParaRPr lang="en-US" sz="2000" smtClean="0"/>
          </a:p>
        </p:txBody>
      </p:sp>
      <p:sp>
        <p:nvSpPr>
          <p:cNvPr id="4" name="Footer Placeholder 7"/>
          <p:cNvSpPr>
            <a:spLocks noGrp="1"/>
          </p:cNvSpPr>
          <p:nvPr/>
        </p:nvSpPr>
        <p:spPr>
          <a:xfrm>
            <a:off x="2987824" y="23807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a:t>AKT </a:t>
            </a:r>
            <a:r>
              <a:rPr lang="id-ID" dirty="0" smtClean="0"/>
              <a:t>15232 Seminar Akuntansi Keuangan</a:t>
            </a:r>
            <a:endParaRPr lang="id-ID" dirty="0"/>
          </a:p>
        </p:txBody>
      </p:sp>
      <p:sp>
        <p:nvSpPr>
          <p:cNvPr id="5"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6"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7"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1768501418"/>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0" y="0"/>
            <a:ext cx="9144000" cy="2971800"/>
          </a:xfrm>
        </p:spPr>
      </p:pic>
      <p:sp>
        <p:nvSpPr>
          <p:cNvPr id="8195" name="Rectangle 3"/>
          <p:cNvSpPr>
            <a:spLocks noGrp="1" noChangeArrowheads="1"/>
          </p:cNvSpPr>
          <p:nvPr>
            <p:ph type="body" idx="1"/>
          </p:nvPr>
        </p:nvSpPr>
        <p:spPr>
          <a:xfrm>
            <a:off x="0" y="3048000"/>
            <a:ext cx="9144000" cy="3810000"/>
          </a:xfrm>
        </p:spPr>
        <p:txBody>
          <a:bodyPr/>
          <a:lstStyle/>
          <a:p>
            <a:pPr eaLnBrk="1" hangingPunct="1">
              <a:lnSpc>
                <a:spcPct val="90000"/>
              </a:lnSpc>
              <a:buFontTx/>
              <a:buNone/>
            </a:pPr>
            <a:r>
              <a:rPr lang="en-US" sz="2800" smtClean="0"/>
              <a:t>Elkington mengemas CSR ke dalam tiga fokus: </a:t>
            </a:r>
          </a:p>
          <a:p>
            <a:pPr eaLnBrk="1" hangingPunct="1">
              <a:lnSpc>
                <a:spcPct val="90000"/>
              </a:lnSpc>
              <a:buFontTx/>
              <a:buNone/>
            </a:pPr>
            <a:r>
              <a:rPr lang="en-US" sz="2800" smtClean="0"/>
              <a:t>3P:           profit, </a:t>
            </a:r>
          </a:p>
          <a:p>
            <a:pPr eaLnBrk="1" hangingPunct="1">
              <a:lnSpc>
                <a:spcPct val="90000"/>
              </a:lnSpc>
              <a:buFontTx/>
              <a:buNone/>
            </a:pPr>
            <a:r>
              <a:rPr lang="en-US" sz="2800" smtClean="0"/>
              <a:t>                 planet </a:t>
            </a:r>
          </a:p>
          <a:p>
            <a:pPr eaLnBrk="1" hangingPunct="1">
              <a:lnSpc>
                <a:spcPct val="90000"/>
              </a:lnSpc>
              <a:buFontTx/>
              <a:buNone/>
            </a:pPr>
            <a:r>
              <a:rPr lang="en-US" sz="2800" smtClean="0"/>
              <a:t>                 people. </a:t>
            </a:r>
          </a:p>
          <a:p>
            <a:pPr eaLnBrk="1" hangingPunct="1">
              <a:lnSpc>
                <a:spcPct val="90000"/>
              </a:lnSpc>
              <a:buFontTx/>
              <a:buNone/>
            </a:pPr>
            <a:r>
              <a:rPr lang="en-US" sz="2800" smtClean="0"/>
              <a:t>Perusahaan yang baik tidak hanya memburu keuntungan ekonomi belaka (profit). Melainkan pula memiliki kepedulian terhadap kelestarian lingkungan (planet) dan kesejahteraan masyarakat (people)</a:t>
            </a:r>
          </a:p>
        </p:txBody>
      </p:sp>
      <p:sp>
        <p:nvSpPr>
          <p:cNvPr id="5"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6"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7"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245437669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smtClean="0"/>
              <a:t>Manfaat CSR</a:t>
            </a:r>
          </a:p>
        </p:txBody>
      </p:sp>
      <p:sp>
        <p:nvSpPr>
          <p:cNvPr id="9219" name="Rectangle 3"/>
          <p:cNvSpPr>
            <a:spLocks noGrp="1" noChangeArrowheads="1"/>
          </p:cNvSpPr>
          <p:nvPr>
            <p:ph type="body" idx="1"/>
          </p:nvPr>
        </p:nvSpPr>
        <p:spPr/>
        <p:txBody>
          <a:bodyPr/>
          <a:lstStyle/>
          <a:p>
            <a:pPr eaLnBrk="1" hangingPunct="1">
              <a:lnSpc>
                <a:spcPct val="90000"/>
              </a:lnSpc>
            </a:pPr>
            <a:r>
              <a:rPr lang="en-US" sz="2400" smtClean="0"/>
              <a:t>Mengurangi risiko dan tuduhan terhadap perlakuan tidak pantas yang diterima perusahaan</a:t>
            </a:r>
          </a:p>
          <a:p>
            <a:pPr eaLnBrk="1" hangingPunct="1">
              <a:lnSpc>
                <a:spcPct val="90000"/>
              </a:lnSpc>
            </a:pPr>
            <a:r>
              <a:rPr lang="en-US" sz="2400" smtClean="0"/>
              <a:t>pelindung dan membantu perusahaan meminimalkan dampak buruk yang diakibatkan suatu krisis </a:t>
            </a:r>
          </a:p>
          <a:p>
            <a:pPr eaLnBrk="1" hangingPunct="1">
              <a:lnSpc>
                <a:spcPct val="90000"/>
              </a:lnSpc>
            </a:pPr>
            <a:r>
              <a:rPr lang="en-US" sz="2400" smtClean="0"/>
              <a:t>keterlibatan dan kebanggaan karyawan </a:t>
            </a:r>
          </a:p>
          <a:p>
            <a:pPr eaLnBrk="1" hangingPunct="1">
              <a:lnSpc>
                <a:spcPct val="90000"/>
              </a:lnSpc>
            </a:pPr>
            <a:r>
              <a:rPr lang="en-US" sz="2400" smtClean="0"/>
              <a:t>CSR yang dilaksanakan secara konsisten akan mampu memperbaiki dan mempererat hubungan antara perusahaan dengan para stakeholdersnya </a:t>
            </a:r>
          </a:p>
          <a:p>
            <a:pPr eaLnBrk="1" hangingPunct="1">
              <a:lnSpc>
                <a:spcPct val="90000"/>
              </a:lnSpc>
            </a:pPr>
            <a:r>
              <a:rPr lang="en-US" sz="2400" smtClean="0"/>
              <a:t>meningkatnya penjualan </a:t>
            </a:r>
          </a:p>
          <a:p>
            <a:pPr eaLnBrk="1" hangingPunct="1">
              <a:lnSpc>
                <a:spcPct val="90000"/>
              </a:lnSpc>
            </a:pPr>
            <a:r>
              <a:rPr lang="en-US" sz="2400" smtClean="0"/>
              <a:t>insentif-insentif lainnya seperti insentif pajak dan berbagai perlakuan khusus lainnya</a:t>
            </a:r>
          </a:p>
        </p:txBody>
      </p:sp>
      <p:sp>
        <p:nvSpPr>
          <p:cNvPr id="4" name="Footer Placeholder 7"/>
          <p:cNvSpPr>
            <a:spLocks noGrp="1"/>
          </p:cNvSpPr>
          <p:nvPr/>
        </p:nvSpPr>
        <p:spPr>
          <a:xfrm>
            <a:off x="2987824" y="23807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a:t>AKT </a:t>
            </a:r>
            <a:r>
              <a:rPr lang="id-ID" dirty="0" smtClean="0"/>
              <a:t>15232 Seminar Akuntansi Keuangan</a:t>
            </a:r>
            <a:endParaRPr lang="id-ID" dirty="0"/>
          </a:p>
        </p:txBody>
      </p:sp>
      <p:sp>
        <p:nvSpPr>
          <p:cNvPr id="5"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6"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7"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404844516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smtClean="0"/>
              <a:t>Manfaat CSR</a:t>
            </a:r>
          </a:p>
        </p:txBody>
      </p:sp>
      <p:sp>
        <p:nvSpPr>
          <p:cNvPr id="10243" name="Rectangle 3"/>
          <p:cNvSpPr>
            <a:spLocks noGrp="1" noChangeArrowheads="1"/>
          </p:cNvSpPr>
          <p:nvPr>
            <p:ph type="body" idx="1"/>
          </p:nvPr>
        </p:nvSpPr>
        <p:spPr/>
        <p:txBody>
          <a:bodyPr/>
          <a:lstStyle/>
          <a:p>
            <a:pPr eaLnBrk="1" hangingPunct="1"/>
            <a:r>
              <a:rPr lang="en-US" sz="2800" smtClean="0"/>
              <a:t>Memperkuat kinerja dan keuntungan  ekonomi yang lebih efisien dan berkelanjutan; </a:t>
            </a:r>
          </a:p>
          <a:p>
            <a:pPr eaLnBrk="1" hangingPunct="1"/>
            <a:r>
              <a:rPr lang="en-US" sz="2800" smtClean="0"/>
              <a:t>Meningkatkan komitmen para pekerja; </a:t>
            </a:r>
          </a:p>
          <a:p>
            <a:pPr eaLnBrk="1" hangingPunct="1"/>
            <a:r>
              <a:rPr lang="en-US" sz="2800" smtClean="0"/>
              <a:t>Memantapkan akuntabilitas perusahaan terkait investasi sosial dan kemasyarakatan; </a:t>
            </a:r>
          </a:p>
          <a:p>
            <a:pPr eaLnBrk="1" hangingPunct="1"/>
            <a:r>
              <a:rPr lang="en-US" sz="2800" smtClean="0"/>
              <a:t>Mengurangi kerentanan dan instabilitas operasi perusahaan terkait menguatnya hubungan dengan masyarakat;  </a:t>
            </a:r>
          </a:p>
          <a:p>
            <a:pPr eaLnBrk="1" hangingPunct="1"/>
            <a:r>
              <a:rPr lang="en-US" sz="2800" smtClean="0"/>
              <a:t>Mempertegas reputasi dan citra perusahaan. </a:t>
            </a:r>
          </a:p>
          <a:p>
            <a:pPr eaLnBrk="1" hangingPunct="1"/>
            <a:endParaRPr lang="en-US" sz="2800" smtClean="0"/>
          </a:p>
        </p:txBody>
      </p:sp>
      <p:sp>
        <p:nvSpPr>
          <p:cNvPr id="4" name="Footer Placeholder 7"/>
          <p:cNvSpPr>
            <a:spLocks noGrp="1"/>
          </p:cNvSpPr>
          <p:nvPr/>
        </p:nvSpPr>
        <p:spPr>
          <a:xfrm>
            <a:off x="2987824" y="23807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a:t>AKT </a:t>
            </a:r>
            <a:r>
              <a:rPr lang="id-ID" dirty="0" smtClean="0"/>
              <a:t>15232 Seminar Akuntansi Keuangan</a:t>
            </a:r>
            <a:endParaRPr lang="id-ID" dirty="0"/>
          </a:p>
        </p:txBody>
      </p:sp>
      <p:sp>
        <p:nvSpPr>
          <p:cNvPr id="5"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6"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7"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279872275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4000" smtClean="0"/>
              <a:t>Implementasi dan pola model CSR</a:t>
            </a:r>
          </a:p>
        </p:txBody>
      </p:sp>
      <p:sp>
        <p:nvSpPr>
          <p:cNvPr id="11267" name="Rectangle 3"/>
          <p:cNvSpPr>
            <a:spLocks noGrp="1" noChangeArrowheads="1"/>
          </p:cNvSpPr>
          <p:nvPr>
            <p:ph type="body" idx="1"/>
          </p:nvPr>
        </p:nvSpPr>
        <p:spPr>
          <a:xfrm>
            <a:off x="457200" y="1600200"/>
            <a:ext cx="8458200" cy="5029200"/>
          </a:xfrm>
        </p:spPr>
        <p:txBody>
          <a:bodyPr/>
          <a:lstStyle/>
          <a:p>
            <a:pPr eaLnBrk="1" hangingPunct="1">
              <a:lnSpc>
                <a:spcPct val="80000"/>
              </a:lnSpc>
            </a:pPr>
            <a:r>
              <a:rPr lang="en-US" sz="1600" smtClean="0"/>
              <a:t>CSR dilakukan langsung oleh perusahaan. Dengan menyelenggarakan sendiri kegiatan sosial atau menyerahkan sumbangan ke masyarakat tanpa perantara. </a:t>
            </a:r>
          </a:p>
          <a:p>
            <a:pPr eaLnBrk="1" hangingPunct="1">
              <a:lnSpc>
                <a:spcPct val="80000"/>
              </a:lnSpc>
            </a:pPr>
            <a:r>
              <a:rPr lang="en-US" sz="1600" smtClean="0"/>
              <a:t>CSR dilaksanakan oleh yayasan atau organisasi sosial milik perusahaan atau groupnya. Perusahaan mendirikan yayasan atau organisasi sosial sendiri di bawah perusahaan atau groupnya yang dibentuk terpisah dari organisasi induk perusahaan namun tetap harus bertanggung jawab ke dewan direksi.  </a:t>
            </a:r>
          </a:p>
          <a:p>
            <a:pPr eaLnBrk="1" hangingPunct="1">
              <a:lnSpc>
                <a:spcPct val="80000"/>
              </a:lnSpc>
            </a:pPr>
            <a:r>
              <a:rPr lang="en-US" sz="1600" smtClean="0"/>
              <a:t>CSR melalui kerjasama atau bermitra dengan pihak lain. Perusahaan menyelenggarakan CSR melalui kerjasama dengan instansi pemerintah, perguruan tinggi, LSM, atau lembaga konsultan baik dalam mengelola dana maupun dalam melaksanakan kegiatan sosialnya. </a:t>
            </a:r>
          </a:p>
          <a:p>
            <a:pPr eaLnBrk="1" hangingPunct="1">
              <a:lnSpc>
                <a:spcPct val="80000"/>
              </a:lnSpc>
            </a:pPr>
            <a:r>
              <a:rPr lang="en-US" sz="1600" smtClean="0"/>
              <a:t>beberapa perusahaan bergabung dalam sebuah konsorsium untuk secara bersama-sama menjalankan CSR. Perusahaan turut mendirikan, menjadi anggota atau mendukung suatu lembaga sosial yang didirikan untuk tujuan sosial tertentu. Pihak konsorsium yang dipercaya oleh perusahaan-perusahaan yang mendukungnya akan secara proaktif mencari kerjasama dari berbagai kalangan dan kemudian mengembangkan program yang telah disepakati. </a:t>
            </a:r>
          </a:p>
        </p:txBody>
      </p:sp>
      <p:sp>
        <p:nvSpPr>
          <p:cNvPr id="4" name="Footer Placeholder 7"/>
          <p:cNvSpPr>
            <a:spLocks noGrp="1"/>
          </p:cNvSpPr>
          <p:nvPr/>
        </p:nvSpPr>
        <p:spPr>
          <a:xfrm>
            <a:off x="2987824" y="23807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a:t>AKT </a:t>
            </a:r>
            <a:r>
              <a:rPr lang="id-ID" dirty="0" smtClean="0"/>
              <a:t>15232 Seminar Akuntansi Keuangan</a:t>
            </a:r>
            <a:endParaRPr lang="id-ID" dirty="0"/>
          </a:p>
        </p:txBody>
      </p:sp>
      <p:sp>
        <p:nvSpPr>
          <p:cNvPr id="5"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6"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7"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334126617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sz="4000" smtClean="0"/>
              <a:t>Perkembangan CSR di Indonesia</a:t>
            </a:r>
          </a:p>
        </p:txBody>
      </p:sp>
      <p:sp>
        <p:nvSpPr>
          <p:cNvPr id="12291" name="Rectangle 3"/>
          <p:cNvSpPr>
            <a:spLocks noGrp="1" noChangeArrowheads="1"/>
          </p:cNvSpPr>
          <p:nvPr>
            <p:ph type="body" idx="1"/>
          </p:nvPr>
        </p:nvSpPr>
        <p:spPr/>
        <p:txBody>
          <a:bodyPr/>
          <a:lstStyle/>
          <a:p>
            <a:pPr algn="just" eaLnBrk="1" hangingPunct="1">
              <a:lnSpc>
                <a:spcPct val="80000"/>
              </a:lnSpc>
            </a:pPr>
            <a:r>
              <a:rPr lang="en-US" sz="2800" smtClean="0"/>
              <a:t>Populer sejak tahun 1990an.</a:t>
            </a:r>
          </a:p>
          <a:p>
            <a:pPr algn="just" eaLnBrk="1" hangingPunct="1">
              <a:lnSpc>
                <a:spcPct val="80000"/>
              </a:lnSpc>
            </a:pPr>
            <a:r>
              <a:rPr lang="en-US" sz="2800" smtClean="0"/>
              <a:t>Pada awal perkembangannya, bentuk CSR  yang paling umum adalah pemberian bantuan terhadap organisasi-organisasi lokal dan  masyarakat miskin di seputar perusahaan. CSR pada tataran sekadar do good dan  to look good, berbuat baik agar terlihat baik. </a:t>
            </a:r>
          </a:p>
          <a:p>
            <a:pPr algn="just" eaLnBrk="1" hangingPunct="1">
              <a:lnSpc>
                <a:spcPct val="80000"/>
              </a:lnSpc>
            </a:pPr>
            <a:r>
              <a:rPr lang="en-US" sz="2800" smtClean="0"/>
              <a:t>Perusahaan-perusahaan seperti PT Unilever, Freeport, Rio Tinto, Inco, Riau Pulp, Kaltim Prima Coal, Pertamina serta perusahaan BUMN lainnya telah cukup lama terlibat dalam menjalankan CSR. </a:t>
            </a:r>
          </a:p>
        </p:txBody>
      </p:sp>
      <p:sp>
        <p:nvSpPr>
          <p:cNvPr id="4" name="Footer Placeholder 7"/>
          <p:cNvSpPr>
            <a:spLocks noGrp="1"/>
          </p:cNvSpPr>
          <p:nvPr/>
        </p:nvSpPr>
        <p:spPr>
          <a:xfrm>
            <a:off x="2987824" y="23807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a:t>AKT </a:t>
            </a:r>
            <a:r>
              <a:rPr lang="id-ID" dirty="0" smtClean="0"/>
              <a:t>15232 Seminar Akuntansi Keuangan</a:t>
            </a:r>
            <a:endParaRPr lang="id-ID" dirty="0"/>
          </a:p>
        </p:txBody>
      </p:sp>
      <p:sp>
        <p:nvSpPr>
          <p:cNvPr id="5"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6"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7"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161487232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endParaRPr lang="en-US" smtClean="0"/>
          </a:p>
        </p:txBody>
      </p:sp>
      <p:sp>
        <p:nvSpPr>
          <p:cNvPr id="13315" name="Rectangle 3"/>
          <p:cNvSpPr>
            <a:spLocks noGrp="1" noChangeArrowheads="1"/>
          </p:cNvSpPr>
          <p:nvPr>
            <p:ph type="body" idx="1"/>
          </p:nvPr>
        </p:nvSpPr>
        <p:spPr/>
        <p:txBody>
          <a:bodyPr/>
          <a:lstStyle/>
          <a:p>
            <a:pPr eaLnBrk="1" hangingPunct="1">
              <a:lnSpc>
                <a:spcPct val="90000"/>
              </a:lnSpc>
            </a:pPr>
            <a:r>
              <a:rPr lang="en-US" sz="2400" smtClean="0"/>
              <a:t>Kegiatan CSR yang dilakukan saat ini juga sudah mulai beragam, disesuaikan dengan kebutuhan masyarakat setempat berdasarkan  needs assessment. Mulai dari pembangunan fasilitas pendidikan dan kesehatan, pemberian pinjaman modal bagi UKM,  social forestry, penakaran kupu-kupu, pemberian beasiswa, penyuluhan HIV/AIDS, penguatan kearifan lokal,  pengembangan skema perlindungan sosial berbasis masyarakat dan seterusnya. CSR pada tataran ini tidak sekadar do good dan to look good, melainkan pula to make good, menciptakan kebaikan atau meningkatkan kesejahteraan masyarakat. </a:t>
            </a:r>
          </a:p>
        </p:txBody>
      </p:sp>
      <p:sp>
        <p:nvSpPr>
          <p:cNvPr id="4" name="Footer Placeholder 7"/>
          <p:cNvSpPr>
            <a:spLocks noGrp="1"/>
          </p:cNvSpPr>
          <p:nvPr/>
        </p:nvSpPr>
        <p:spPr>
          <a:xfrm>
            <a:off x="2987824" y="23807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a:t>AKT </a:t>
            </a:r>
            <a:r>
              <a:rPr lang="id-ID" dirty="0" smtClean="0"/>
              <a:t>15232 Seminar Akuntansi Keuangan</a:t>
            </a:r>
            <a:endParaRPr lang="id-ID" dirty="0"/>
          </a:p>
        </p:txBody>
      </p:sp>
      <p:sp>
        <p:nvSpPr>
          <p:cNvPr id="5"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6" name="Footer Placeholder 7"/>
          <p:cNvSpPr>
            <a:spLocks noGrp="1"/>
          </p:cNvSpPr>
          <p:nvPr>
            <p:ph type="ftr" sz="quarter" idx="11"/>
          </p:nvPr>
        </p:nvSpPr>
        <p:spPr>
          <a:xfrm>
            <a:off x="3124200" y="6356350"/>
            <a:ext cx="2895600" cy="365125"/>
          </a:xfrm>
        </p:spPr>
        <p:txBody>
          <a:bodyPr/>
          <a:lstStyle/>
          <a:p>
            <a:r>
              <a:rPr lang="id-ID" dirty="0" smtClean="0"/>
              <a:t>Rev.00</a:t>
            </a:r>
            <a:endParaRPr lang="en-US" dirty="0"/>
          </a:p>
        </p:txBody>
      </p:sp>
      <p:sp>
        <p:nvSpPr>
          <p:cNvPr id="7"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Tree>
    <p:extLst>
      <p:ext uri="{BB962C8B-B14F-4D97-AF65-F5344CB8AC3E}">
        <p14:creationId xmlns:p14="http://schemas.microsoft.com/office/powerpoint/2010/main" val="770426485"/>
      </p:ext>
    </p:extLst>
  </p:cSld>
  <p:clrMapOvr>
    <a:masterClrMapping/>
  </p:clrMapOvr>
  <p:transition spd="slow">
    <p:fade thruBlk="1"/>
  </p:transition>
</p:sld>
</file>

<file path=ppt/theme/theme1.xml><?xml version="1.0" encoding="utf-8"?>
<a:theme xmlns:a="http://schemas.openxmlformats.org/drawingml/2006/main" name="DJ">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783</TotalTime>
  <Words>859</Words>
  <Application>Microsoft Office PowerPoint</Application>
  <PresentationFormat>On-screen Show (4:3)</PresentationFormat>
  <Paragraphs>90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DJ</vt:lpstr>
      <vt:lpstr>Pertemuan III</vt:lpstr>
      <vt:lpstr>Pengertian CSR</vt:lpstr>
      <vt:lpstr>Penerapan CSR</vt:lpstr>
      <vt:lpstr>PowerPoint Presentation</vt:lpstr>
      <vt:lpstr>Manfaat CSR</vt:lpstr>
      <vt:lpstr>Manfaat CSR</vt:lpstr>
      <vt:lpstr>Implementasi dan pola model CSR</vt:lpstr>
      <vt:lpstr>Perkembangan CSR di Indonesia</vt:lpstr>
      <vt:lpstr>PowerPoint Presentation</vt:lpstr>
      <vt:lpstr>Perspektif global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INFORMASI AKUNTANSI</dc:title>
  <dc:creator>user</dc:creator>
  <cp:lastModifiedBy>user</cp:lastModifiedBy>
  <cp:revision>58</cp:revision>
  <cp:lastPrinted>2016-11-09T06:28:51Z</cp:lastPrinted>
  <dcterms:created xsi:type="dcterms:W3CDTF">2011-03-11T03:56:16Z</dcterms:created>
  <dcterms:modified xsi:type="dcterms:W3CDTF">2017-05-04T00:26:14Z</dcterms:modified>
</cp:coreProperties>
</file>