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340" r:id="rId4"/>
    <p:sldId id="324" r:id="rId5"/>
    <p:sldId id="345" r:id="rId6"/>
    <p:sldId id="329" r:id="rId7"/>
    <p:sldId id="337" r:id="rId8"/>
    <p:sldId id="338" r:id="rId9"/>
    <p:sldId id="326" r:id="rId10"/>
    <p:sldId id="327" r:id="rId11"/>
    <p:sldId id="273" r:id="rId12"/>
    <p:sldId id="325" r:id="rId13"/>
    <p:sldId id="328" r:id="rId14"/>
    <p:sldId id="332" r:id="rId15"/>
    <p:sldId id="333" r:id="rId16"/>
    <p:sldId id="339" r:id="rId17"/>
    <p:sldId id="341" r:id="rId18"/>
    <p:sldId id="342" r:id="rId19"/>
    <p:sldId id="343" r:id="rId20"/>
    <p:sldId id="34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68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429000" y="3505200"/>
            <a:ext cx="5410200" cy="1676400"/>
          </a:xfrm>
        </p:spPr>
        <p:txBody>
          <a:bodyPr anchor="b"/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6172200"/>
            <a:ext cx="8763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4572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6019800"/>
            <a:ext cx="91440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027676"/>
            <a:ext cx="2895600" cy="2839724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prstGeom prst="rect">
            <a:avLst/>
          </a:prstGeom>
          <a:solidFill>
            <a:srgbClr val="0070C0"/>
          </a:solidFill>
          <a:ln w="50800" cap="sq" cmpd="dbl" algn="ctr">
            <a:noFill/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 b="0">
                <a:latin typeface="Myriad Pro" pitchFamily="34" charset="0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2362200" y="1752600"/>
            <a:ext cx="63246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8B3A6C1-4A43-4205-8695-A67F4413115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1447800" cy="45720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486400"/>
            <a:ext cx="1447800" cy="13716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8B3A6C1-4A43-4205-8695-A67F4413115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rgbClr val="0070C0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09600"/>
            <a:ext cx="6019800" cy="5486400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0" y="3733800"/>
            <a:ext cx="5181600" cy="160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w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180076"/>
            <a:ext cx="2895600" cy="2839724"/>
          </a:xfrm>
          <a:prstGeom prst="rect">
            <a:avLst/>
          </a:prstGeom>
        </p:spPr>
      </p:pic>
      <p:sp>
        <p:nvSpPr>
          <p:cNvPr id="10" name="Date Placeholder 10"/>
          <p:cNvSpPr txBox="1">
            <a:spLocks/>
          </p:cNvSpPr>
          <p:nvPr/>
        </p:nvSpPr>
        <p:spPr>
          <a:xfrm>
            <a:off x="6248400" y="6400800"/>
            <a:ext cx="2667000" cy="365125"/>
          </a:xfrm>
          <a:prstGeom prst="rect">
            <a:avLst/>
          </a:prstGeom>
        </p:spPr>
        <p:txBody>
          <a:bodyPr vert="horz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2B3E01-F88B-47EF-8E88-546566C8D896}" type="datetimeFigureOut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3/18/2021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76400"/>
            <a:ext cx="8153400" cy="4343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 sz="2400"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667000"/>
            <a:ext cx="7123113" cy="167322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4400">
                <a:solidFill>
                  <a:srgbClr val="0070C0"/>
                </a:solidFill>
                <a:latin typeface="Myriad Pro Light" pitchFamily="34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2438400"/>
            <a:ext cx="9144000" cy="1524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5908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 descr="f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3352800"/>
            <a:ext cx="1293881" cy="1293881"/>
          </a:xfrm>
          <a:prstGeom prst="rect">
            <a:avLst/>
          </a:prstGeom>
        </p:spPr>
      </p:pic>
      <p:pic>
        <p:nvPicPr>
          <p:cNvPr id="11" name="Picture 10" descr="t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5181600"/>
            <a:ext cx="1293881" cy="1293881"/>
          </a:xfrm>
          <a:prstGeom prst="rect">
            <a:avLst/>
          </a:prstGeom>
        </p:spPr>
      </p:pic>
      <p:sp>
        <p:nvSpPr>
          <p:cNvPr id="13" name="Text Placeholder 1"/>
          <p:cNvSpPr txBox="1">
            <a:spLocks/>
          </p:cNvSpPr>
          <p:nvPr/>
        </p:nvSpPr>
        <p:spPr>
          <a:xfrm>
            <a:off x="2438400" y="35052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Myriad Pro" pitchFamily="34" charset="0"/>
              </a:rPr>
              <a:t>Fan Page</a:t>
            </a:r>
            <a:endParaRPr lang="id-ID" sz="2800" b="1" dirty="0" smtClean="0">
              <a:solidFill>
                <a:srgbClr val="0070C0"/>
              </a:solidFill>
              <a:latin typeface="Myriad Pro" pitchFamily="34" charset="0"/>
            </a:endParaRPr>
          </a:p>
          <a:p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www.facebook.com/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penerbit</a:t>
            </a:r>
            <a:r>
              <a:rPr lang="en-US" sz="2800" dirty="0" smtClean="0">
                <a:solidFill>
                  <a:srgbClr val="0070C0"/>
                </a:solidFill>
                <a:latin typeface="Myriad Pro" pitchFamily="34" charset="0"/>
              </a:rPr>
              <a:t>.</a:t>
            </a:r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sp>
        <p:nvSpPr>
          <p:cNvPr id="15" name="Text Placeholder 1"/>
          <p:cNvSpPr txBox="1">
            <a:spLocks/>
          </p:cNvSpPr>
          <p:nvPr/>
        </p:nvSpPr>
        <p:spPr>
          <a:xfrm>
            <a:off x="2438400" y="5486400"/>
            <a:ext cx="6324600" cy="1143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r>
              <a:rPr lang="id-ID" sz="2800" b="1" dirty="0" smtClean="0">
                <a:solidFill>
                  <a:srgbClr val="0070C0"/>
                </a:solidFill>
                <a:latin typeface="Myriad Pro" pitchFamily="34" charset="0"/>
              </a:rPr>
              <a:t>Follow Us On</a:t>
            </a:r>
          </a:p>
          <a:p>
            <a:r>
              <a:rPr lang="id-ID" sz="2800" dirty="0" smtClean="0">
                <a:solidFill>
                  <a:srgbClr val="0070C0"/>
                </a:solidFill>
                <a:latin typeface="Myriad Pro" pitchFamily="34" charset="0"/>
              </a:rPr>
              <a:t>@penerbitsalemba</a:t>
            </a:r>
            <a:endParaRPr lang="id-ID" sz="2800" dirty="0">
              <a:solidFill>
                <a:srgbClr val="0070C0"/>
              </a:solidFill>
              <a:latin typeface="Myriad Pro" pitchFamily="34" charset="0"/>
            </a:endParaRPr>
          </a:p>
        </p:txBody>
      </p:sp>
      <p:pic>
        <p:nvPicPr>
          <p:cNvPr id="19" name="Picture 18" descr="ecommer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57200"/>
            <a:ext cx="8382000" cy="1729585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2286000" y="1828800"/>
            <a:ext cx="6858000" cy="158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4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6" name="Content Placeholder 7"/>
          <p:cNvSpPr>
            <a:spLocks noGrp="1"/>
          </p:cNvSpPr>
          <p:nvPr>
            <p:ph sz="quarter" idx="18"/>
          </p:nvPr>
        </p:nvSpPr>
        <p:spPr>
          <a:xfrm>
            <a:off x="4876800" y="1600200"/>
            <a:ext cx="4114800" cy="44196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8B3A6C1-4A43-4205-8695-A67F4413115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rgbClr val="0070C0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8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8" name="Content Placeholder 7"/>
          <p:cNvSpPr>
            <a:spLocks noGrp="1"/>
          </p:cNvSpPr>
          <p:nvPr>
            <p:ph sz="quarter" idx="19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</p:spPr>
        <p:txBody>
          <a:bodyPr/>
          <a:lstStyle>
            <a:lvl1pPr>
              <a:buClr>
                <a:srgbClr val="0070C0"/>
              </a:buClr>
              <a:buSzPct val="100000"/>
              <a:buFont typeface="Arial" pitchFamily="34" charset="0"/>
              <a:buChar char="•"/>
              <a:defRPr>
                <a:latin typeface="Myriad Pro" pitchFamily="34" charset="0"/>
              </a:defRPr>
            </a:lvl1pPr>
            <a:lvl2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2pPr>
            <a:lvl3pPr>
              <a:buClr>
                <a:srgbClr val="0070C0"/>
              </a:buClr>
              <a:buSzPct val="75000"/>
              <a:buFont typeface="Arial" pitchFamily="34" charset="0"/>
              <a:buChar char="•"/>
              <a:defRPr>
                <a:latin typeface="Myriad Pro" pitchFamily="34" charset="0"/>
              </a:defRPr>
            </a:lvl3pPr>
            <a:lvl4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4pPr>
            <a:lvl5pPr>
              <a:buClr>
                <a:srgbClr val="0070C0"/>
              </a:buClr>
              <a:buFont typeface="Arial" pitchFamily="34" charset="0"/>
              <a:buChar char="•"/>
              <a:defRPr>
                <a:latin typeface="Myriad Pro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yriad Pro Light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Content Placeholder 5" descr="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62050"/>
            <a:ext cx="9144000" cy="4248150"/>
          </a:xfrm>
          <a:prstGeom prst="rect">
            <a:avLst/>
          </a:prstGeom>
        </p:spPr>
      </p:pic>
      <p:pic>
        <p:nvPicPr>
          <p:cNvPr id="10" name="Picture 9" descr="fa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5400" y="6168922"/>
            <a:ext cx="536678" cy="536678"/>
          </a:xfrm>
          <a:prstGeom prst="rect">
            <a:avLst/>
          </a:prstGeom>
        </p:spPr>
      </p:pic>
      <p:pic>
        <p:nvPicPr>
          <p:cNvPr id="11" name="Picture 10" descr="hom 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5486400"/>
            <a:ext cx="536678" cy="536678"/>
          </a:xfrm>
          <a:prstGeom prst="rect">
            <a:avLst/>
          </a:prstGeom>
        </p:spPr>
      </p:pic>
      <p:pic>
        <p:nvPicPr>
          <p:cNvPr id="12" name="Picture 11" descr="mai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6168922"/>
            <a:ext cx="536678" cy="536678"/>
          </a:xfrm>
          <a:prstGeom prst="rect">
            <a:avLst/>
          </a:prstGeom>
        </p:spPr>
      </p:pic>
      <p:pic>
        <p:nvPicPr>
          <p:cNvPr id="13" name="Picture 12" descr="ph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105400" y="5486400"/>
            <a:ext cx="536678" cy="53667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1600" y="5486400"/>
            <a:ext cx="3375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Jl. Raya Lenteng Agung No. 101 </a:t>
            </a:r>
          </a:p>
          <a:p>
            <a:r>
              <a:rPr lang="id-ID" dirty="0" smtClean="0">
                <a:latin typeface="Myriad Pro" pitchFamily="34" charset="0"/>
              </a:rPr>
              <a:t>Jagakarsa</a:t>
            </a:r>
            <a:r>
              <a:rPr lang="en-US" dirty="0" smtClean="0">
                <a:latin typeface="Myriad Pro" pitchFamily="34" charset="0"/>
              </a:rPr>
              <a:t>, </a:t>
            </a:r>
            <a:r>
              <a:rPr lang="id-ID" dirty="0" smtClean="0">
                <a:latin typeface="Myriad Pro" pitchFamily="34" charset="0"/>
              </a:rPr>
              <a:t>Jakarta Selatan 12610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6260068"/>
            <a:ext cx="2834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yriad Pro" pitchFamily="34" charset="0"/>
              </a:rPr>
              <a:t>info@penerbitsalemba.com</a:t>
            </a:r>
            <a:endParaRPr lang="id-ID" dirty="0" smtClean="0">
              <a:latin typeface="Myriad Pro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2517" y="5574268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+62 21 781 86 16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92517" y="6260068"/>
            <a:ext cx="2635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dirty="0" smtClean="0">
                <a:latin typeface="Myriad Pro" pitchFamily="34" charset="0"/>
              </a:rPr>
              <a:t>+62 21 7818470/7818486</a:t>
            </a:r>
          </a:p>
        </p:txBody>
      </p:sp>
      <p:sp>
        <p:nvSpPr>
          <p:cNvPr id="19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Blank"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3A6C1-4A43-4205-8695-A67F4413115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Untitled-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>
                <a:latin typeface="Myriad Pro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4E67D7-2DE4-46D5-9B32-4AEC9D3318C2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267" y="2644170"/>
            <a:ext cx="72314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chemeClr val="bg1"/>
                </a:solidFill>
              </a:rPr>
              <a:t>TERIMA KASIH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8B3A6C1-4A43-4205-8695-A67F44131150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0070C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11" name="Picture 10" descr="Untitled-2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848600" y="304800"/>
            <a:ext cx="854726" cy="838200"/>
          </a:xfrm>
          <a:prstGeom prst="rect">
            <a:avLst/>
          </a:prstGeom>
        </p:spPr>
      </p:pic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248400"/>
            <a:ext cx="533400" cy="396876"/>
          </a:xfrm>
          <a:prstGeom prst="rect">
            <a:avLst/>
          </a:prstGeom>
        </p:spPr>
        <p:txBody>
          <a:bodyPr/>
          <a:lstStyle/>
          <a:p>
            <a:fld id="{341BC2A1-88E2-4674-A95E-242EBD081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Click to edit Master text styles</a:t>
            </a:r>
          </a:p>
          <a:p>
            <a:pPr marL="320040" marR="0" lvl="1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Second level</a:t>
            </a:r>
          </a:p>
          <a:p>
            <a:pPr marL="320040" marR="0" lvl="2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Third level</a:t>
            </a:r>
          </a:p>
          <a:p>
            <a:pPr marL="320040" marR="0" lvl="3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Fourth level</a:t>
            </a:r>
          </a:p>
          <a:p>
            <a:pPr marL="320040" marR="0" lvl="4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70C0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2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rgbClr val="0070C0"/>
          </a:solidFill>
          <a:latin typeface="Myriad Pro Light" pitchFamily="34" charset="0"/>
          <a:ea typeface="+mj-ea"/>
          <a:cs typeface="+mj-cs"/>
        </a:defRPr>
      </a:lvl1pPr>
    </p:titleStyle>
    <p:bodyStyle>
      <a:lvl1pPr marL="320040" marR="0" indent="-320040" algn="l" defTabSz="914400" rtl="0" eaLnBrk="1" fontAlgn="auto" latinLnBrk="0" hangingPunct="1">
        <a:lnSpc>
          <a:spcPct val="100000"/>
        </a:lnSpc>
        <a:spcBef>
          <a:spcPts val="700"/>
        </a:spcBef>
        <a:spcAft>
          <a:spcPts val="0"/>
        </a:spcAft>
        <a:buClr>
          <a:srgbClr val="0070C0"/>
        </a:buClr>
        <a:buSzPct val="100000"/>
        <a:buFont typeface="Arial" pitchFamily="34" charset="0"/>
        <a:buChar char="•"/>
        <a:tabLst/>
        <a:defRPr kumimoji="0" sz="24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640080" marR="0" indent="-274320" algn="l" defTabSz="914400" rtl="0" eaLnBrk="1" fontAlgn="auto" latinLnBrk="0" hangingPunct="1">
        <a:lnSpc>
          <a:spcPct val="100000"/>
        </a:lnSpc>
        <a:spcBef>
          <a:spcPts val="550"/>
        </a:spcBef>
        <a:spcAft>
          <a:spcPts val="0"/>
        </a:spcAft>
        <a:buClr>
          <a:srgbClr val="0070C0"/>
        </a:buClr>
        <a:buSzPct val="70000"/>
        <a:buFont typeface="Arial" pitchFamily="34" charset="0"/>
        <a:buChar char="•"/>
        <a:tabLst/>
        <a:defRPr kumimoji="0" sz="2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14400" marR="0" indent="-22860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3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3716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7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828800" marR="0" indent="-228600" algn="l" defTabSz="914400" rtl="0" eaLnBrk="1" fontAlgn="auto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0070C0"/>
        </a:buClr>
        <a:buSzPct val="65000"/>
        <a:buFont typeface="Arial" pitchFamily="34" charset="0"/>
        <a:buChar char="•"/>
        <a:tabLst/>
        <a:defRPr kumimoji="0"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roduksi01\Downloads\personal-1264693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7584" y="0"/>
            <a:ext cx="5464896" cy="3501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3933056"/>
            <a:ext cx="5715000" cy="131636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UTANG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3491880" y="3501008"/>
            <a:ext cx="54360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TRANSAKSI ENTITAS INDUK </a:t>
            </a:r>
            <a:br>
              <a:rPr lang="en-US" sz="2800" b="1" dirty="0" smtClean="0"/>
            </a:br>
            <a:r>
              <a:rPr lang="en-US" sz="2800" b="1" dirty="0" smtClean="0"/>
              <a:t>DAN ENTITAS ANAK: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smtClean="0"/>
              <a:t>TRANSAKSI PEMBELIAN OBLIGASI LANGSUNG DARI AFILIASI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700808"/>
            <a:ext cx="6324600" cy="468052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dirty="0" err="1" smtClean="0">
                <a:latin typeface="+mj-lt"/>
              </a:rPr>
              <a:t>Obligasi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dapat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diterbitkan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bukan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pada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nilai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parnya</a:t>
            </a:r>
            <a:r>
              <a:rPr lang="en-US" dirty="0" smtClean="0">
                <a:latin typeface="+mj-lt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dirty="0" smtClean="0">
                <a:latin typeface="+mj-lt"/>
              </a:rPr>
              <a:t>Hal </a:t>
            </a:r>
            <a:r>
              <a:rPr lang="en-US" dirty="0" err="1" smtClean="0">
                <a:latin typeface="+mj-lt"/>
              </a:rPr>
              <a:t>ini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terjadi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pada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saat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kupon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obligasi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berbeda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tingkat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bunga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pasar</a:t>
            </a:r>
            <a:r>
              <a:rPr lang="en-US" dirty="0" smtClean="0">
                <a:latin typeface="+mj-lt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dirty="0" err="1" smtClean="0">
                <a:latin typeface="+mj-lt"/>
              </a:rPr>
              <a:t>Ketika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kupon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obligasi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lebih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rendah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dibandingkan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tingkat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bunga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pasar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maka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obligasi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diterbitkan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pada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nilai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diskon</a:t>
            </a:r>
            <a:r>
              <a:rPr lang="en-US" dirty="0" smtClean="0">
                <a:latin typeface="+mj-lt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dirty="0" err="1" smtClean="0">
                <a:latin typeface="+mj-lt"/>
              </a:rPr>
              <a:t>Saat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kupon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obligasi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lebih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tinggi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dibandingkan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tingkat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bunga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pasar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maka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terdapat</a:t>
            </a:r>
            <a:r>
              <a:rPr lang="en-US" dirty="0" smtClean="0">
                <a:latin typeface="+mj-lt"/>
              </a:rPr>
              <a:t> premium </a:t>
            </a:r>
            <a:r>
              <a:rPr lang="en-US" dirty="0" err="1" smtClean="0">
                <a:latin typeface="+mj-lt"/>
              </a:rPr>
              <a:t>atas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penerbitan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obligasi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tersebut</a:t>
            </a:r>
            <a:r>
              <a:rPr lang="en-US" dirty="0" smtClean="0">
                <a:latin typeface="+mj-lt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dirty="0" err="1" smtClean="0">
                <a:latin typeface="+mj-lt"/>
              </a:rPr>
              <a:t>Ketika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obligasi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diterbitkan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bukan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pada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nilai</a:t>
            </a:r>
            <a:r>
              <a:rPr lang="en-US" dirty="0" smtClean="0">
                <a:latin typeface="+mj-lt"/>
              </a:rPr>
              <a:t> par, </a:t>
            </a:r>
            <a:r>
              <a:rPr lang="en-US" dirty="0" err="1" smtClean="0">
                <a:latin typeface="+mj-lt"/>
              </a:rPr>
              <a:t>maka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diskon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atau</a:t>
            </a:r>
            <a:r>
              <a:rPr lang="en-US" dirty="0" smtClean="0">
                <a:latin typeface="+mj-lt"/>
              </a:rPr>
              <a:t> premium yang </a:t>
            </a:r>
            <a:r>
              <a:rPr lang="en-US" dirty="0" err="1" smtClean="0">
                <a:latin typeface="+mj-lt"/>
              </a:rPr>
              <a:t>muncul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dari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penerbitan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obligasi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tersebut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juga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harus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dieliminasi</a:t>
            </a:r>
            <a:r>
              <a:rPr lang="en-US" dirty="0" smtClean="0">
                <a:latin typeface="+mj-lt"/>
              </a:rPr>
              <a:t>. </a:t>
            </a:r>
            <a:endParaRPr lang="en-US" dirty="0">
              <a:latin typeface="+mj-lt"/>
            </a:endParaRPr>
          </a:p>
        </p:txBody>
      </p:sp>
      <p:pic>
        <p:nvPicPr>
          <p:cNvPr id="5" name="Picture Placeholder 4" descr="bank2-15647_1280--pixabaydotcom.jpg"/>
          <p:cNvPicPr>
            <a:picLocks noChangeAspect="1"/>
          </p:cNvPicPr>
          <p:nvPr/>
        </p:nvPicPr>
        <p:blipFill>
          <a:blip r:embed="rId2" cstate="print"/>
          <a:srcRect l="10838" r="10838"/>
          <a:stretch>
            <a:fillRect/>
          </a:stretch>
        </p:blipFill>
        <p:spPr>
          <a:xfrm>
            <a:off x="0" y="0"/>
            <a:ext cx="2509577" cy="15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 descr="business-1037741_1280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4018" b="24018"/>
          <a:stretch>
            <a:fillRect/>
          </a:stretch>
        </p:blipFill>
        <p:spPr/>
      </p:pic>
      <p:sp>
        <p:nvSpPr>
          <p:cNvPr id="6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03894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TRANSAKSI PEMBELIAN OBLIGASI ENTITAS ANAK DARI PIHAK NON-AFILIASI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smtClean="0"/>
              <a:t>TRANSAKSI PEMBELIAN OBLIGASI ENTITAS ANAK DARI PIHAK NON-AFILIASI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556792"/>
            <a:ext cx="6324600" cy="4896544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200" dirty="0" err="1" smtClean="0">
                <a:latin typeface="+mj-lt"/>
              </a:rPr>
              <a:t>Pada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saat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entitas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induk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membeli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obligasi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entitas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anak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dari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pihak</a:t>
            </a:r>
            <a:r>
              <a:rPr lang="en-US" sz="2200" dirty="0" smtClean="0">
                <a:latin typeface="+mj-lt"/>
              </a:rPr>
              <a:t> non-</a:t>
            </a:r>
            <a:r>
              <a:rPr lang="en-US" sz="2200" dirty="0" err="1" smtClean="0">
                <a:latin typeface="+mj-lt"/>
              </a:rPr>
              <a:t>afiliasi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pada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harga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sama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dengan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nilai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tercatat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obligasi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tersebut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dirty="0" err="1" smtClean="0">
                <a:latin typeface="+mj-lt"/>
              </a:rPr>
              <a:t>maka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jurnal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eliminasi</a:t>
            </a:r>
            <a:r>
              <a:rPr lang="en-US" sz="2200" dirty="0" smtClean="0">
                <a:latin typeface="+mj-lt"/>
              </a:rPr>
              <a:t> yang </a:t>
            </a:r>
            <a:r>
              <a:rPr lang="en-US" sz="2200" dirty="0" err="1" smtClean="0">
                <a:latin typeface="+mj-lt"/>
              </a:rPr>
              <a:t>dibuat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pada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saat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menyiapkan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laporan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keuangan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konsolidasian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sama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dengan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jurnal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eliminasi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pada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saat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pembelian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obligasi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langsung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dari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entitas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induk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atau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entitas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anak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dirty="0" err="1" smtClean="0">
                <a:latin typeface="+mj-lt"/>
              </a:rPr>
              <a:t>baik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pada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nilai</a:t>
            </a:r>
            <a:r>
              <a:rPr lang="en-US" sz="2200" dirty="0" smtClean="0">
                <a:latin typeface="+mj-lt"/>
              </a:rPr>
              <a:t> par </a:t>
            </a:r>
            <a:r>
              <a:rPr lang="en-US" sz="2200" dirty="0" err="1" smtClean="0">
                <a:latin typeface="+mj-lt"/>
              </a:rPr>
              <a:t>maupun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bukan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nilai</a:t>
            </a:r>
            <a:r>
              <a:rPr lang="en-US" sz="2200" dirty="0" smtClean="0">
                <a:latin typeface="+mj-lt"/>
              </a:rPr>
              <a:t> par (</a:t>
            </a:r>
            <a:r>
              <a:rPr lang="en-US" sz="2200" dirty="0" err="1" smtClean="0">
                <a:latin typeface="+mj-lt"/>
              </a:rPr>
              <a:t>lihat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Contoh</a:t>
            </a:r>
            <a:r>
              <a:rPr lang="en-US" sz="2200" dirty="0" smtClean="0">
                <a:latin typeface="+mj-lt"/>
              </a:rPr>
              <a:t> 7.1 </a:t>
            </a:r>
            <a:r>
              <a:rPr lang="en-US" sz="2200" dirty="0" err="1" smtClean="0">
                <a:latin typeface="+mj-lt"/>
              </a:rPr>
              <a:t>dan</a:t>
            </a:r>
            <a:r>
              <a:rPr lang="en-US" sz="2200" dirty="0" smtClean="0">
                <a:latin typeface="+mj-lt"/>
              </a:rPr>
              <a:t> 7.2).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200" dirty="0" err="1" smtClean="0">
                <a:latin typeface="+mj-lt"/>
              </a:rPr>
              <a:t>Investasi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pada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obligasi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dirty="0" err="1" smtClean="0">
                <a:latin typeface="+mj-lt"/>
              </a:rPr>
              <a:t>utang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obligasi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dirty="0" err="1" smtClean="0">
                <a:latin typeface="+mj-lt"/>
              </a:rPr>
              <a:t>dan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diskon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atau</a:t>
            </a:r>
            <a:r>
              <a:rPr lang="en-US" sz="2200" dirty="0" smtClean="0">
                <a:latin typeface="+mj-lt"/>
              </a:rPr>
              <a:t> premium </a:t>
            </a:r>
            <a:r>
              <a:rPr lang="en-US" sz="2200" dirty="0" err="1" smtClean="0">
                <a:latin typeface="+mj-lt"/>
              </a:rPr>
              <a:t>obligasi</a:t>
            </a:r>
            <a:r>
              <a:rPr lang="en-US" sz="2200" dirty="0" smtClean="0">
                <a:latin typeface="+mj-lt"/>
              </a:rPr>
              <a:t> yang </a:t>
            </a:r>
            <a:r>
              <a:rPr lang="en-US" sz="2200" dirty="0" err="1" smtClean="0">
                <a:latin typeface="+mj-lt"/>
              </a:rPr>
              <a:t>muncul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harus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dieliminasi</a:t>
            </a:r>
            <a:r>
              <a:rPr lang="en-US" sz="2200" dirty="0" smtClean="0">
                <a:latin typeface="+mj-lt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200" dirty="0" err="1" smtClean="0">
                <a:latin typeface="+mj-lt"/>
              </a:rPr>
              <a:t>Pendapatan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bunga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beban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bunga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juga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harus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dieliminasi</a:t>
            </a:r>
            <a:r>
              <a:rPr lang="en-US" sz="2200" dirty="0" smtClean="0">
                <a:latin typeface="+mj-lt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200" dirty="0" err="1" smtClean="0">
                <a:latin typeface="+mj-lt"/>
              </a:rPr>
              <a:t>Jika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terdapat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piutang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bunga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utang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bunga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sebagai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dampak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pencatatan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perusahaan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secara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akrual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juga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harus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dieliminasi</a:t>
            </a:r>
            <a:r>
              <a:rPr lang="en-US" sz="2200" dirty="0" smtClean="0">
                <a:latin typeface="+mj-lt"/>
              </a:rPr>
              <a:t>.</a:t>
            </a:r>
            <a:endParaRPr lang="en-US" sz="2200" dirty="0">
              <a:latin typeface="+mj-lt"/>
            </a:endParaRPr>
          </a:p>
        </p:txBody>
      </p:sp>
      <p:pic>
        <p:nvPicPr>
          <p:cNvPr id="5" name="Picture Placeholder 6" descr="business-1037741_1280.png"/>
          <p:cNvPicPr>
            <a:picLocks noChangeAspect="1"/>
          </p:cNvPicPr>
          <p:nvPr/>
        </p:nvPicPr>
        <p:blipFill>
          <a:blip r:embed="rId2" cstate="print"/>
          <a:srcRect t="24018" b="24018"/>
          <a:stretch>
            <a:fillRect/>
          </a:stretch>
        </p:blipFill>
        <p:spPr>
          <a:xfrm>
            <a:off x="0" y="0"/>
            <a:ext cx="2509577" cy="15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smtClean="0"/>
              <a:t>TRANSAKSI PEMBELIAN OBLIGASI ENTITAS ANAK DARI PIHAK NON-AFILIASI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>
          <a:xfrm>
            <a:off x="2362200" y="1628800"/>
            <a:ext cx="6602288" cy="496855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200" dirty="0" err="1" smtClean="0">
                <a:latin typeface="+mj-lt"/>
              </a:rPr>
              <a:t>Entitas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induk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dapat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membeli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obligasi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entitas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anak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dari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pihak</a:t>
            </a:r>
            <a:r>
              <a:rPr lang="en-US" sz="2200" dirty="0" smtClean="0">
                <a:latin typeface="+mj-lt"/>
              </a:rPr>
              <a:t> non-</a:t>
            </a:r>
            <a:r>
              <a:rPr lang="en-US" sz="2200" dirty="0" err="1" smtClean="0">
                <a:latin typeface="+mj-lt"/>
              </a:rPr>
              <a:t>afiliasi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pada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harga</a:t>
            </a:r>
            <a:r>
              <a:rPr lang="en-US" sz="2200" dirty="0" smtClean="0">
                <a:latin typeface="+mj-lt"/>
              </a:rPr>
              <a:t> yang </a:t>
            </a:r>
            <a:r>
              <a:rPr lang="en-US" sz="2200" dirty="0" err="1" smtClean="0">
                <a:latin typeface="+mj-lt"/>
              </a:rPr>
              <a:t>berbeda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dengan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nilai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tercatat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obligasi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tersebut</a:t>
            </a:r>
            <a:r>
              <a:rPr lang="en-US" sz="2200" dirty="0" smtClean="0">
                <a:latin typeface="+mj-lt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200" dirty="0" err="1" smtClean="0">
                <a:latin typeface="+mj-lt"/>
              </a:rPr>
              <a:t>Ketika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entitas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induk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membeli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obligasi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entitas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anak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pada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nilai</a:t>
            </a:r>
            <a:r>
              <a:rPr lang="en-US" sz="2200" dirty="0" smtClean="0">
                <a:latin typeface="+mj-lt"/>
              </a:rPr>
              <a:t> yang </a:t>
            </a:r>
            <a:r>
              <a:rPr lang="en-US" sz="2200" dirty="0" err="1" smtClean="0">
                <a:latin typeface="+mj-lt"/>
              </a:rPr>
              <a:t>berbeda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dengan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nilai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tercatat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obligasi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dirty="0" err="1" smtClean="0">
                <a:latin typeface="+mj-lt"/>
              </a:rPr>
              <a:t>maka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dari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sudut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pandang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kondolidasian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dirty="0" err="1" smtClean="0">
                <a:latin typeface="+mj-lt"/>
              </a:rPr>
              <a:t>muncul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keuntungan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atau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kerugian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dari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penarikan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obligasi</a:t>
            </a:r>
            <a:r>
              <a:rPr lang="en-US" sz="2200" dirty="0" smtClean="0">
                <a:latin typeface="+mj-lt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200" dirty="0" err="1" smtClean="0">
                <a:latin typeface="+mj-lt"/>
              </a:rPr>
              <a:t>Jika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entitas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induk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membeli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obligasi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entitas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anak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pada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harga</a:t>
            </a:r>
            <a:r>
              <a:rPr lang="en-US" sz="2200" dirty="0" smtClean="0">
                <a:latin typeface="+mj-lt"/>
              </a:rPr>
              <a:t> yang </a:t>
            </a:r>
            <a:r>
              <a:rPr lang="en-US" sz="2200" dirty="0" err="1" smtClean="0">
                <a:latin typeface="+mj-lt"/>
              </a:rPr>
              <a:t>lebih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rendah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dibandingkan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dengan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nilai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tercatat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obligasi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dirty="0" err="1" smtClean="0">
                <a:latin typeface="+mj-lt"/>
              </a:rPr>
              <a:t>maka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muncul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keuntungan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penarikan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obligasi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dalam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laporan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keuangan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kondolidasian</a:t>
            </a:r>
            <a:r>
              <a:rPr lang="en-US" sz="2200" dirty="0" smtClean="0">
                <a:latin typeface="+mj-lt"/>
              </a:rPr>
              <a:t>. 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200" dirty="0" err="1" smtClean="0">
                <a:latin typeface="+mj-lt"/>
              </a:rPr>
              <a:t>Sebaliknya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dirty="0" err="1" smtClean="0">
                <a:latin typeface="+mj-lt"/>
              </a:rPr>
              <a:t>ketika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entitas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induk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membeli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pada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harga</a:t>
            </a:r>
            <a:r>
              <a:rPr lang="en-US" sz="2200" dirty="0" smtClean="0">
                <a:latin typeface="+mj-lt"/>
              </a:rPr>
              <a:t> yang </a:t>
            </a:r>
            <a:r>
              <a:rPr lang="en-US" sz="2200" dirty="0" err="1" smtClean="0">
                <a:latin typeface="+mj-lt"/>
              </a:rPr>
              <a:t>lebih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tinggi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dibandingkan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nilai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tercatatnya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dirty="0" err="1" smtClean="0">
                <a:latin typeface="+mj-lt"/>
              </a:rPr>
              <a:t>maka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terdapat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kerugian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penarikan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obligasi</a:t>
            </a:r>
            <a:r>
              <a:rPr lang="en-US" sz="2200" dirty="0" smtClean="0">
                <a:latin typeface="+mj-lt"/>
              </a:rPr>
              <a:t> yang </a:t>
            </a:r>
            <a:r>
              <a:rPr lang="en-US" sz="2200" dirty="0" err="1" smtClean="0">
                <a:latin typeface="+mj-lt"/>
              </a:rPr>
              <a:t>harus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disajikan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dalam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laporan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keuangan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konsolidasian</a:t>
            </a:r>
            <a:r>
              <a:rPr lang="en-US" sz="2200" dirty="0" smtClean="0">
                <a:latin typeface="+mj-lt"/>
              </a:rPr>
              <a:t>.</a:t>
            </a:r>
            <a:endParaRPr lang="en-US" sz="2200" dirty="0">
              <a:latin typeface="+mj-lt"/>
            </a:endParaRPr>
          </a:p>
        </p:txBody>
      </p:sp>
      <p:pic>
        <p:nvPicPr>
          <p:cNvPr id="5" name="Picture Placeholder 6" descr="business-1037741_1280.png"/>
          <p:cNvPicPr>
            <a:picLocks noChangeAspect="1"/>
          </p:cNvPicPr>
          <p:nvPr/>
        </p:nvPicPr>
        <p:blipFill>
          <a:blip r:embed="rId2" cstate="print"/>
          <a:srcRect t="24018" b="24018"/>
          <a:stretch>
            <a:fillRect/>
          </a:stretch>
        </p:blipFill>
        <p:spPr>
          <a:xfrm>
            <a:off x="0" y="0"/>
            <a:ext cx="2509577" cy="15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calculator-178127_1920--pixabaydotco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815" b="4815"/>
          <a:stretch>
            <a:fillRect/>
          </a:stretch>
        </p:blipFill>
        <p:spPr/>
      </p:pic>
      <p:sp>
        <p:nvSpPr>
          <p:cNvPr id="5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03894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IKHTISAR PEMBELAJARAN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5" descr="calculator-178127_1920--pixabaydotcom.jpg"/>
          <p:cNvPicPr>
            <a:picLocks noChangeAspect="1"/>
          </p:cNvPicPr>
          <p:nvPr/>
        </p:nvPicPr>
        <p:blipFill>
          <a:blip r:embed="rId2" cstate="print"/>
          <a:srcRect t="4815" b="4815"/>
          <a:stretch>
            <a:fillRect/>
          </a:stretch>
        </p:blipFill>
        <p:spPr>
          <a:xfrm>
            <a:off x="0" y="0"/>
            <a:ext cx="2509577" cy="151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smtClean="0"/>
              <a:t>IKHTISAR PEMBELA-JARAN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Pemberian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fasilitas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pinjaman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oleh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entitas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induk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entitas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anak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atau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sebaliknya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mengakibatkan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diperlukannya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jurnal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untuk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mengeliminasi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piutang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pendapatan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bunga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piutang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bunga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dicatat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pihak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memberikan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pinjaman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mengeliminasi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utang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serta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mengeliminasi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beban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bunga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utang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bunga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dari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sisi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menerima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pinjaman</a:t>
            </a:r>
            <a:r>
              <a:rPr lang="en-US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+mj-lt"/>
              </a:rPr>
              <a:t>Transaksi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utang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antara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entitas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induk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entitas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anak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dapat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melalui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dua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skenario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yaitu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entitas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induk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entitas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anak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terlibat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dalam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transaksi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jual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beli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obligasi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secara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langsung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atau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entitas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induk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membeli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obligasi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entitas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anak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secara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tidak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langsung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yaitu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melalui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pihak</a:t>
            </a:r>
            <a:r>
              <a:rPr lang="en-US" dirty="0" smtClean="0">
                <a:latin typeface="+mj-lt"/>
              </a:rPr>
              <a:t> non-</a:t>
            </a:r>
            <a:r>
              <a:rPr lang="en-US" dirty="0" err="1" smtClean="0">
                <a:latin typeface="+mj-lt"/>
              </a:rPr>
              <a:t>afiliasi</a:t>
            </a:r>
            <a:r>
              <a:rPr lang="en-US" dirty="0" smtClean="0">
                <a:latin typeface="+mj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smtClean="0"/>
              <a:t>IKHTISAR PEMBELA-JARAN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err="1" smtClean="0">
                <a:latin typeface="+mj-lt"/>
              </a:rPr>
              <a:t>Pembelian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obligasi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secara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langsung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dari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entitas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induk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atau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entitas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anak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tidak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mengakibatkan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munculnya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keuntungan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atau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kerugian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belum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terealisasi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sehingga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tidak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pencatatan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tambahan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harus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dibuat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oleh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entitas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induk</a:t>
            </a:r>
            <a:r>
              <a:rPr lang="en-US" dirty="0" smtClean="0">
                <a:latin typeface="+mj-lt"/>
              </a:rPr>
              <a:t>. 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dirty="0" err="1" smtClean="0">
                <a:latin typeface="+mj-lt"/>
              </a:rPr>
              <a:t>Pembelian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obligasi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secara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langsung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dari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entitas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induk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atau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entitas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anak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dapat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pada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harga</a:t>
            </a:r>
            <a:r>
              <a:rPr lang="en-US" dirty="0" smtClean="0">
                <a:latin typeface="+mj-lt"/>
              </a:rPr>
              <a:t> par </a:t>
            </a:r>
            <a:r>
              <a:rPr lang="en-US" dirty="0" err="1" smtClean="0">
                <a:latin typeface="+mj-lt"/>
              </a:rPr>
              <a:t>atau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berbeda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harga</a:t>
            </a:r>
            <a:r>
              <a:rPr lang="en-US" dirty="0" smtClean="0">
                <a:latin typeface="+mj-lt"/>
              </a:rPr>
              <a:t> par. </a:t>
            </a:r>
            <a:r>
              <a:rPr lang="en-US" dirty="0" err="1" smtClean="0">
                <a:latin typeface="+mj-lt"/>
              </a:rPr>
              <a:t>Pada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saat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pembelian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obligasi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secara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langsung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dari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entitas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induk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atau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entitas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anak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pada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nilai</a:t>
            </a:r>
            <a:r>
              <a:rPr lang="en-US" dirty="0" smtClean="0">
                <a:latin typeface="+mj-lt"/>
              </a:rPr>
              <a:t> par, </a:t>
            </a:r>
            <a:r>
              <a:rPr lang="en-US" dirty="0" err="1" smtClean="0">
                <a:latin typeface="+mj-lt"/>
              </a:rPr>
              <a:t>maka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akun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investasi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pada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obligasi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utang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obligasi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dihapus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pada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nilai</a:t>
            </a:r>
            <a:r>
              <a:rPr lang="en-US" dirty="0" smtClean="0">
                <a:latin typeface="+mj-lt"/>
              </a:rPr>
              <a:t> par. </a:t>
            </a:r>
            <a:r>
              <a:rPr lang="en-US" dirty="0" err="1" smtClean="0">
                <a:latin typeface="+mj-lt"/>
              </a:rPr>
              <a:t>Sedangkan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ketika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pembelian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obligasi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bukan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pada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nilai</a:t>
            </a:r>
            <a:r>
              <a:rPr lang="en-US" dirty="0" smtClean="0">
                <a:latin typeface="+mj-lt"/>
              </a:rPr>
              <a:t> par, </a:t>
            </a:r>
            <a:r>
              <a:rPr lang="en-US" dirty="0" err="1" smtClean="0">
                <a:latin typeface="+mj-lt"/>
              </a:rPr>
              <a:t>maka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jurnal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eliminasi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juga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menghapus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diskon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atau</a:t>
            </a:r>
            <a:r>
              <a:rPr lang="en-US" dirty="0" smtClean="0">
                <a:latin typeface="+mj-lt"/>
              </a:rPr>
              <a:t> premium yang </a:t>
            </a:r>
            <a:r>
              <a:rPr lang="en-US" dirty="0" err="1" smtClean="0">
                <a:latin typeface="+mj-lt"/>
              </a:rPr>
              <a:t>muncul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dari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penerbitan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obligasi</a:t>
            </a:r>
            <a:r>
              <a:rPr lang="en-US" dirty="0" smtClean="0">
                <a:latin typeface="+mj-lt"/>
              </a:rPr>
              <a:t>. </a:t>
            </a:r>
          </a:p>
        </p:txBody>
      </p:sp>
      <p:pic>
        <p:nvPicPr>
          <p:cNvPr id="5" name="Picture Placeholder 5" descr="calculator-178127_1920--pixabaydotcom.jpg"/>
          <p:cNvPicPr>
            <a:picLocks noChangeAspect="1"/>
          </p:cNvPicPr>
          <p:nvPr/>
        </p:nvPicPr>
        <p:blipFill>
          <a:blip r:embed="rId2" cstate="print"/>
          <a:srcRect t="4815" b="4815"/>
          <a:stretch>
            <a:fillRect/>
          </a:stretch>
        </p:blipFill>
        <p:spPr>
          <a:xfrm>
            <a:off x="0" y="0"/>
            <a:ext cx="2509577" cy="15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smtClean="0"/>
              <a:t>IKHTISAR PEMBELA-JARAN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dirty="0" err="1" smtClean="0">
                <a:latin typeface="+mj-lt"/>
              </a:rPr>
              <a:t>Ketika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pembelian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obligasi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entitas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anak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oleh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entitas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induk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dari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pihak</a:t>
            </a:r>
            <a:r>
              <a:rPr lang="en-US" dirty="0" smtClean="0">
                <a:latin typeface="+mj-lt"/>
              </a:rPr>
              <a:t> non-</a:t>
            </a:r>
            <a:r>
              <a:rPr lang="en-US" dirty="0" err="1" smtClean="0">
                <a:latin typeface="+mj-lt"/>
              </a:rPr>
              <a:t>afiliasi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pada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harga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berbeda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nilai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tercatat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obligasi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maka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dari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sudut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pandang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konsolidasi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muncul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keuntungan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atau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kerugian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penarikan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obligasi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harus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diakui</a:t>
            </a:r>
            <a:r>
              <a:rPr lang="en-US" dirty="0" smtClean="0">
                <a:latin typeface="+mj-lt"/>
              </a:rPr>
              <a:t>. </a:t>
            </a:r>
          </a:p>
          <a:p>
            <a:pPr marL="457200" indent="-457200">
              <a:buFont typeface="+mj-lt"/>
              <a:buAutoNum type="arabicPeriod" startAt="5"/>
            </a:pPr>
            <a:r>
              <a:rPr lang="en-US" dirty="0" err="1" smtClean="0">
                <a:latin typeface="+mj-lt"/>
              </a:rPr>
              <a:t>Jika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harga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beli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obligasi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lebih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rendah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dibandingkan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nilai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tercatat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obligasi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maka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timbul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keuntungan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penarikan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obligasi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dalam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laporan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keuangan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konsolidasian</a:t>
            </a:r>
            <a:r>
              <a:rPr lang="en-US" dirty="0" smtClean="0">
                <a:latin typeface="+mj-lt"/>
              </a:rPr>
              <a:t>. </a:t>
            </a:r>
            <a:r>
              <a:rPr lang="en-US" dirty="0" err="1" smtClean="0">
                <a:latin typeface="+mj-lt"/>
              </a:rPr>
              <a:t>Jika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harga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beli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obligasi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lebih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tinggi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dibandingkan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nilai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tercatat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obligasi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maka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muncul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keuntungan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penarikan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obligasi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dalam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laporan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keuangan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konsolidasian</a:t>
            </a:r>
            <a:r>
              <a:rPr lang="en-US" dirty="0" smtClean="0">
                <a:latin typeface="+mj-lt"/>
              </a:rPr>
              <a:t>.</a:t>
            </a:r>
          </a:p>
        </p:txBody>
      </p:sp>
      <p:pic>
        <p:nvPicPr>
          <p:cNvPr id="5" name="Picture Placeholder 5" descr="calculator-178127_1920--pixabaydotcom.jpg"/>
          <p:cNvPicPr>
            <a:picLocks noChangeAspect="1"/>
          </p:cNvPicPr>
          <p:nvPr/>
        </p:nvPicPr>
        <p:blipFill>
          <a:blip r:embed="rId2" cstate="print"/>
          <a:srcRect t="4815" b="4815"/>
          <a:stretch>
            <a:fillRect/>
          </a:stretch>
        </p:blipFill>
        <p:spPr>
          <a:xfrm>
            <a:off x="0" y="0"/>
            <a:ext cx="2509577" cy="15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smtClean="0"/>
              <a:t>IKHTISAR PEMBELA-JARAN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buFont typeface="+mj-lt"/>
              <a:buAutoNum type="arabicPeriod" startAt="7"/>
            </a:pPr>
            <a:r>
              <a:rPr lang="en-US" sz="2200" dirty="0" err="1" smtClean="0">
                <a:latin typeface="+mj-lt"/>
              </a:rPr>
              <a:t>Atas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keuntungan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atau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kerugian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penarikan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obligasi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dirty="0" err="1" smtClean="0">
                <a:latin typeface="+mj-lt"/>
              </a:rPr>
              <a:t>entitas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induk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melakukan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pencatatan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tambahan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untuk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menambah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atau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mengurangi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akun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investasi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pada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entitas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anak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bagian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laba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atas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entitas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anak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sebesar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porsi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kepemilikannya</a:t>
            </a:r>
            <a:r>
              <a:rPr lang="en-US" sz="2200" dirty="0" smtClean="0">
                <a:latin typeface="+mj-lt"/>
              </a:rPr>
              <a:t>.</a:t>
            </a:r>
          </a:p>
          <a:p>
            <a:pPr marL="457200" indent="-457200">
              <a:lnSpc>
                <a:spcPct val="80000"/>
              </a:lnSpc>
              <a:buFont typeface="+mj-lt"/>
              <a:buAutoNum type="arabicPeriod" startAt="7"/>
            </a:pPr>
            <a:r>
              <a:rPr lang="en-US" sz="2200" dirty="0" err="1" smtClean="0">
                <a:latin typeface="+mj-lt"/>
              </a:rPr>
              <a:t>Keuntungan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atau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kerugian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penarikan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obligasi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akan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diamortisasi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selama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sisa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masa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obligasi</a:t>
            </a:r>
            <a:r>
              <a:rPr lang="en-US" sz="2200" dirty="0" smtClean="0">
                <a:latin typeface="+mj-lt"/>
              </a:rPr>
              <a:t>. </a:t>
            </a:r>
            <a:r>
              <a:rPr lang="en-US" sz="2200" dirty="0" err="1" smtClean="0">
                <a:latin typeface="+mj-lt"/>
              </a:rPr>
              <a:t>Besarnya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amortisasi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keuntungan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atau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kerugian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penarikan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obligasi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setiap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periodenya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adalah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selisih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antara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pendapatan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bunga</a:t>
            </a:r>
            <a:r>
              <a:rPr lang="en-US" sz="2200" dirty="0" smtClean="0">
                <a:latin typeface="+mj-lt"/>
              </a:rPr>
              <a:t> yang </a:t>
            </a:r>
            <a:r>
              <a:rPr lang="en-US" sz="2200" dirty="0" err="1" smtClean="0">
                <a:latin typeface="+mj-lt"/>
              </a:rPr>
              <a:t>diakui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entitas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induk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beban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bunga</a:t>
            </a:r>
            <a:r>
              <a:rPr lang="en-US" sz="2200" dirty="0" smtClean="0">
                <a:latin typeface="+mj-lt"/>
              </a:rPr>
              <a:t> yang </a:t>
            </a:r>
            <a:r>
              <a:rPr lang="en-US" sz="2200" dirty="0" err="1" smtClean="0">
                <a:latin typeface="+mj-lt"/>
              </a:rPr>
              <a:t>diakui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entitas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anak</a:t>
            </a:r>
            <a:r>
              <a:rPr lang="en-US" sz="2200" dirty="0" smtClean="0">
                <a:latin typeface="+mj-lt"/>
              </a:rPr>
              <a:t>.</a:t>
            </a:r>
          </a:p>
        </p:txBody>
      </p:sp>
      <p:pic>
        <p:nvPicPr>
          <p:cNvPr id="5" name="Picture Placeholder 5" descr="calculator-178127_1920--pixabaydotcom.jpg"/>
          <p:cNvPicPr>
            <a:picLocks noChangeAspect="1"/>
          </p:cNvPicPr>
          <p:nvPr/>
        </p:nvPicPr>
        <p:blipFill>
          <a:blip r:embed="rId2" cstate="print"/>
          <a:srcRect t="4815" b="4815"/>
          <a:stretch>
            <a:fillRect/>
          </a:stretch>
        </p:blipFill>
        <p:spPr>
          <a:xfrm>
            <a:off x="0" y="0"/>
            <a:ext cx="2509577" cy="15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smtClean="0"/>
              <a:t>IKHTISAR PEMBELA-JARAN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9"/>
            </a:pPr>
            <a:r>
              <a:rPr lang="en-US" dirty="0" err="1" smtClean="0">
                <a:latin typeface="+mj-lt"/>
              </a:rPr>
              <a:t>Atas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amortisasi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keuntungan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atau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kerugian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penarikan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obligasi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entitas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induk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membuat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pencatatan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untuk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menambah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atau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mengurangi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akun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investasi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pada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entitas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anak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bagian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laba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entitas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anak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sebesar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porsi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kepemilikannya</a:t>
            </a:r>
            <a:r>
              <a:rPr lang="en-US" dirty="0" smtClean="0">
                <a:latin typeface="+mj-lt"/>
              </a:rPr>
              <a:t>.</a:t>
            </a:r>
          </a:p>
          <a:p>
            <a:pPr marL="457200" indent="-457200">
              <a:buFont typeface="+mj-lt"/>
              <a:buAutoNum type="arabicPeriod" startAt="9"/>
            </a:pPr>
            <a:r>
              <a:rPr lang="en-US" dirty="0" err="1" smtClean="0">
                <a:latin typeface="+mj-lt"/>
              </a:rPr>
              <a:t>Pada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periode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terjadinya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transaksi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pembelian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obligasi</a:t>
            </a:r>
            <a:r>
              <a:rPr lang="en-US" dirty="0" smtClean="0">
                <a:latin typeface="+mj-lt"/>
              </a:rPr>
              <a:t>, </a:t>
            </a:r>
            <a:r>
              <a:rPr lang="en-US" dirty="0" err="1" smtClean="0">
                <a:latin typeface="+mj-lt"/>
              </a:rPr>
              <a:t>jurnal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eliminasi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dibuat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untuk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memunculkan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keuntungan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atau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kerugian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penarikan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obligasi</a:t>
            </a:r>
            <a:r>
              <a:rPr lang="en-US" dirty="0" smtClean="0">
                <a:latin typeface="+mj-lt"/>
              </a:rPr>
              <a:t>. </a:t>
            </a:r>
            <a:r>
              <a:rPr lang="en-US" dirty="0" err="1" smtClean="0">
                <a:latin typeface="+mj-lt"/>
              </a:rPr>
              <a:t>Jurnal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eliminasi</a:t>
            </a:r>
            <a:r>
              <a:rPr lang="en-US" dirty="0" smtClean="0">
                <a:latin typeface="+mj-lt"/>
              </a:rPr>
              <a:t> yang </a:t>
            </a:r>
            <a:r>
              <a:rPr lang="en-US" dirty="0" err="1" smtClean="0">
                <a:latin typeface="+mj-lt"/>
              </a:rPr>
              <a:t>dibuat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mengakui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keuntungan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atau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kerugian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penarikan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obligasi</a:t>
            </a:r>
            <a:r>
              <a:rPr lang="en-US" dirty="0" smtClean="0">
                <a:latin typeface="+mj-lt"/>
              </a:rPr>
              <a:t>. </a:t>
            </a:r>
            <a:r>
              <a:rPr lang="en-US" dirty="0" err="1" smtClean="0">
                <a:latin typeface="+mj-lt"/>
              </a:rPr>
              <a:t>Jurnal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eliminasi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pada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periode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berikutnya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dibuat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dengan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menyesuaikan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akun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investasi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pada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entitas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anak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dan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kepentingan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nonpengendali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  <p:pic>
        <p:nvPicPr>
          <p:cNvPr id="5" name="Picture Placeholder 5" descr="calculator-178127_1920--pixabaydotcom.jpg"/>
          <p:cNvPicPr>
            <a:picLocks noChangeAspect="1"/>
          </p:cNvPicPr>
          <p:nvPr/>
        </p:nvPicPr>
        <p:blipFill>
          <a:blip r:embed="rId2" cstate="print"/>
          <a:srcRect t="4815" b="4815"/>
          <a:stretch>
            <a:fillRect/>
          </a:stretch>
        </p:blipFill>
        <p:spPr>
          <a:xfrm>
            <a:off x="0" y="0"/>
            <a:ext cx="2509577" cy="15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-684584" y="0"/>
            <a:ext cx="9828584" cy="6858000"/>
            <a:chOff x="-684584" y="0"/>
            <a:chExt cx="9828584" cy="6858000"/>
          </a:xfrm>
        </p:grpSpPr>
        <p:sp>
          <p:nvSpPr>
            <p:cNvPr id="46" name="Snip and Round Single Corner Rectangle 45"/>
            <p:cNvSpPr/>
            <p:nvPr/>
          </p:nvSpPr>
          <p:spPr>
            <a:xfrm flipH="1">
              <a:off x="0" y="1556792"/>
              <a:ext cx="9144000" cy="5301208"/>
            </a:xfrm>
            <a:prstGeom prst="snip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7" name="Group 66"/>
            <p:cNvGrpSpPr/>
            <p:nvPr/>
          </p:nvGrpSpPr>
          <p:grpSpPr>
            <a:xfrm>
              <a:off x="-684584" y="0"/>
              <a:ext cx="8496944" cy="1412776"/>
              <a:chOff x="-684584" y="0"/>
              <a:chExt cx="8496944" cy="1412776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-684584" y="0"/>
                <a:ext cx="8496944" cy="1412776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0" y="260648"/>
                <a:ext cx="6876256" cy="86409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396480" y="1844824"/>
            <a:ext cx="8496000" cy="576064"/>
            <a:chOff x="0" y="0"/>
            <a:chExt cx="4267200" cy="915120"/>
          </a:xfrm>
        </p:grpSpPr>
        <p:sp>
          <p:nvSpPr>
            <p:cNvPr id="21" name="Rounded Rectangle 20"/>
            <p:cNvSpPr/>
            <p:nvPr/>
          </p:nvSpPr>
          <p:spPr>
            <a:xfrm>
              <a:off x="0" y="0"/>
              <a:ext cx="4267200" cy="9151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003">
              <a:schemeClr val="dk1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44672" y="44672"/>
              <a:ext cx="4177856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3">
              <a:schemeClr val="dk1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/>
                <a:t>Transaksi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antara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Entitas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Induk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dan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Entitas</a:t>
              </a:r>
              <a:r>
                <a:rPr lang="en-US" sz="2000" kern="1200" dirty="0" smtClean="0"/>
                <a:t> </a:t>
              </a:r>
              <a:r>
                <a:rPr lang="en-US" sz="2000" kern="1200" dirty="0" err="1" smtClean="0"/>
                <a:t>Anak</a:t>
              </a:r>
              <a:r>
                <a:rPr lang="en-US" sz="2000" kern="1200" dirty="0" smtClean="0"/>
                <a:t>: </a:t>
              </a:r>
              <a:r>
                <a:rPr lang="en-US" sz="2000" kern="1200" dirty="0" err="1" smtClean="0"/>
                <a:t>Utang</a:t>
              </a:r>
              <a:endParaRPr lang="en-US" sz="2000" kern="1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072066" y="2857496"/>
            <a:ext cx="2196000" cy="1428760"/>
            <a:chOff x="304800" y="1412619"/>
            <a:chExt cx="4267200" cy="915120"/>
          </a:xfrm>
          <a:solidFill>
            <a:schemeClr val="bg1"/>
          </a:solidFill>
        </p:grpSpPr>
        <p:sp>
          <p:nvSpPr>
            <p:cNvPr id="19" name="Rounded Rectangle 18"/>
            <p:cNvSpPr/>
            <p:nvPr/>
          </p:nvSpPr>
          <p:spPr>
            <a:xfrm>
              <a:off x="304800" y="1412619"/>
              <a:ext cx="4267200" cy="9151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ounded Rectangle 6"/>
            <p:cNvSpPr/>
            <p:nvPr/>
          </p:nvSpPr>
          <p:spPr>
            <a:xfrm>
              <a:off x="434108" y="1457291"/>
              <a:ext cx="3777521" cy="8257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rgbClr val="0070C0"/>
                  </a:solidFill>
                </a:rPr>
                <a:t>Transaksi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Pembelian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Obligasi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Entitas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Anak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dari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Pihak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Non-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afiliasi</a:t>
              </a:r>
              <a:endParaRPr lang="en-US" sz="2000" kern="1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571736" y="5214950"/>
            <a:ext cx="2196000" cy="504056"/>
            <a:chOff x="304800" y="2818780"/>
            <a:chExt cx="4267200" cy="915120"/>
          </a:xfrm>
        </p:grpSpPr>
        <p:sp>
          <p:nvSpPr>
            <p:cNvPr id="17" name="Rounded Rectangle 16"/>
            <p:cNvSpPr/>
            <p:nvPr/>
          </p:nvSpPr>
          <p:spPr>
            <a:xfrm>
              <a:off x="304800" y="2818780"/>
              <a:ext cx="4267200" cy="91512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8"/>
            <p:cNvSpPr/>
            <p:nvPr/>
          </p:nvSpPr>
          <p:spPr>
            <a:xfrm>
              <a:off x="349472" y="2863452"/>
              <a:ext cx="4177856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/>
                <a:t>Pembelian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Tidak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pada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Harga</a:t>
              </a:r>
              <a:r>
                <a:rPr lang="en-US" sz="1600" kern="1200" dirty="0" smtClean="0"/>
                <a:t> </a:t>
              </a:r>
              <a:r>
                <a:rPr lang="en-US" sz="1600" kern="1200" dirty="0" smtClean="0"/>
                <a:t>Par</a:t>
              </a:r>
              <a:endParaRPr lang="en-US" sz="1600" kern="120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00298" y="2857496"/>
            <a:ext cx="2376000" cy="1357322"/>
            <a:chOff x="304800" y="1412619"/>
            <a:chExt cx="3942372" cy="915120"/>
          </a:xfrm>
          <a:solidFill>
            <a:schemeClr val="bg1"/>
          </a:solidFill>
        </p:grpSpPr>
        <p:sp>
          <p:nvSpPr>
            <p:cNvPr id="27" name="Rounded Rectangle 26"/>
            <p:cNvSpPr/>
            <p:nvPr/>
          </p:nvSpPr>
          <p:spPr>
            <a:xfrm>
              <a:off x="304800" y="1412619"/>
              <a:ext cx="3942372" cy="91512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ounded Rectangle 6"/>
            <p:cNvSpPr/>
            <p:nvPr/>
          </p:nvSpPr>
          <p:spPr>
            <a:xfrm>
              <a:off x="468005" y="1457291"/>
              <a:ext cx="3643708" cy="82577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rgbClr val="0070C0"/>
                  </a:solidFill>
                </a:rPr>
                <a:t>Transaksi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Pembelian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Obligasi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Langsung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dari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Entitas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Anak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atau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Entitas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Induk</a:t>
              </a:r>
              <a:endParaRPr lang="en-US" sz="2000" kern="1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14282" y="2857496"/>
            <a:ext cx="2052000" cy="1126584"/>
            <a:chOff x="304800" y="1412619"/>
            <a:chExt cx="4085731" cy="915120"/>
          </a:xfrm>
        </p:grpSpPr>
        <p:sp>
          <p:nvSpPr>
            <p:cNvPr id="30" name="Rounded Rectangle 29"/>
            <p:cNvSpPr/>
            <p:nvPr/>
          </p:nvSpPr>
          <p:spPr>
            <a:xfrm>
              <a:off x="304800" y="1412619"/>
              <a:ext cx="4085731" cy="91512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001">
              <a:schemeClr val="lt1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ounded Rectangle 6"/>
            <p:cNvSpPr/>
            <p:nvPr/>
          </p:nvSpPr>
          <p:spPr>
            <a:xfrm>
              <a:off x="447040" y="1457291"/>
              <a:ext cx="3870693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1001">
              <a:schemeClr val="lt1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err="1" smtClean="0">
                  <a:solidFill>
                    <a:srgbClr val="0070C0"/>
                  </a:solidFill>
                </a:rPr>
                <a:t>Transaksi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Utang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antara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Entitas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Induk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dan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Entitas</a:t>
              </a:r>
              <a:r>
                <a:rPr lang="en-US" sz="2000" kern="1200" dirty="0" smtClean="0">
                  <a:solidFill>
                    <a:srgbClr val="0070C0"/>
                  </a:solidFill>
                </a:rPr>
                <a:t> </a:t>
              </a:r>
              <a:r>
                <a:rPr lang="en-US" sz="2000" kern="1200" dirty="0" err="1" smtClean="0">
                  <a:solidFill>
                    <a:srgbClr val="0070C0"/>
                  </a:solidFill>
                </a:rPr>
                <a:t>Anak</a:t>
              </a:r>
              <a:endParaRPr lang="en-US" sz="2000" kern="12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571736" y="4500570"/>
            <a:ext cx="2196000" cy="504056"/>
            <a:chOff x="304800" y="2818780"/>
            <a:chExt cx="4267200" cy="915120"/>
          </a:xfrm>
        </p:grpSpPr>
        <p:sp>
          <p:nvSpPr>
            <p:cNvPr id="33" name="Rounded Rectangle 32"/>
            <p:cNvSpPr/>
            <p:nvPr/>
          </p:nvSpPr>
          <p:spPr>
            <a:xfrm>
              <a:off x="304800" y="2818780"/>
              <a:ext cx="4267200" cy="91512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ounded Rectangle 8"/>
            <p:cNvSpPr/>
            <p:nvPr/>
          </p:nvSpPr>
          <p:spPr>
            <a:xfrm>
              <a:off x="349472" y="2863452"/>
              <a:ext cx="4177856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/>
                <a:t>Pembelian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pada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Harga</a:t>
              </a:r>
              <a:r>
                <a:rPr lang="en-US" sz="1600" kern="1200" dirty="0" smtClean="0"/>
                <a:t> </a:t>
              </a:r>
              <a:r>
                <a:rPr lang="en-US" sz="1600" kern="1200" dirty="0" smtClean="0"/>
                <a:t>Par</a:t>
              </a:r>
              <a:endParaRPr lang="en-US" sz="1600" kern="1200" dirty="0"/>
            </a:p>
          </p:txBody>
        </p:sp>
      </p:grpSp>
      <p:sp>
        <p:nvSpPr>
          <p:cNvPr id="44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b="1" dirty="0" smtClean="0"/>
              <a:t>RERANGKA BAB</a:t>
            </a:r>
            <a:endParaRPr lang="en-US" b="1" dirty="0"/>
          </a:p>
        </p:txBody>
      </p:sp>
      <p:cxnSp>
        <p:nvCxnSpPr>
          <p:cNvPr id="57" name="Elbow Connector 56"/>
          <p:cNvCxnSpPr>
            <a:stCxn id="22" idx="2"/>
            <a:endCxn id="31" idx="0"/>
          </p:cNvCxnSpPr>
          <p:nvPr/>
        </p:nvCxnSpPr>
        <p:spPr>
          <a:xfrm rot="5400000">
            <a:off x="2691238" y="959249"/>
            <a:ext cx="519724" cy="3386760"/>
          </a:xfrm>
          <a:prstGeom prst="bentConnector3">
            <a:avLst>
              <a:gd name="adj1" fmla="val 50000"/>
            </a:avLst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22" idx="2"/>
            <a:endCxn id="28" idx="0"/>
          </p:cNvCxnSpPr>
          <p:nvPr/>
        </p:nvCxnSpPr>
        <p:spPr>
          <a:xfrm rot="5400000">
            <a:off x="3905077" y="2184350"/>
            <a:ext cx="530987" cy="947821"/>
          </a:xfrm>
          <a:prstGeom prst="bentConnector3">
            <a:avLst>
              <a:gd name="adj1" fmla="val 50000"/>
            </a:avLst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22" idx="2"/>
            <a:endCxn id="19" idx="0"/>
          </p:cNvCxnSpPr>
          <p:nvPr/>
        </p:nvCxnSpPr>
        <p:spPr>
          <a:xfrm rot="16200000" flipH="1">
            <a:off x="5174909" y="1862338"/>
            <a:ext cx="464729" cy="1525586"/>
          </a:xfrm>
          <a:prstGeom prst="bentConnector3">
            <a:avLst>
              <a:gd name="adj1" fmla="val 55873"/>
            </a:avLst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27" idx="1"/>
            <a:endCxn id="34" idx="1"/>
          </p:cNvCxnSpPr>
          <p:nvPr/>
        </p:nvCxnSpPr>
        <p:spPr>
          <a:xfrm rot="10800000" flipH="1" flipV="1">
            <a:off x="2500297" y="3536157"/>
            <a:ext cx="94427" cy="1216442"/>
          </a:xfrm>
          <a:prstGeom prst="bentConnector3">
            <a:avLst>
              <a:gd name="adj1" fmla="val -169825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28" idx="1"/>
            <a:endCxn id="17" idx="1"/>
          </p:cNvCxnSpPr>
          <p:nvPr/>
        </p:nvCxnSpPr>
        <p:spPr>
          <a:xfrm rot="10800000" flipV="1">
            <a:off x="2571737" y="3536156"/>
            <a:ext cx="26923" cy="1930821"/>
          </a:xfrm>
          <a:prstGeom prst="bentConnector3">
            <a:avLst>
              <a:gd name="adj1" fmla="val 949088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8" name="Group 77"/>
          <p:cNvGrpSpPr/>
          <p:nvPr/>
        </p:nvGrpSpPr>
        <p:grpSpPr>
          <a:xfrm>
            <a:off x="5549090" y="5429264"/>
            <a:ext cx="2952000" cy="504056"/>
            <a:chOff x="304800" y="2818780"/>
            <a:chExt cx="4267200" cy="915120"/>
          </a:xfrm>
        </p:grpSpPr>
        <p:sp>
          <p:nvSpPr>
            <p:cNvPr id="79" name="Rounded Rectangle 78"/>
            <p:cNvSpPr/>
            <p:nvPr/>
          </p:nvSpPr>
          <p:spPr>
            <a:xfrm>
              <a:off x="304800" y="2818780"/>
              <a:ext cx="4267200" cy="91512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Rounded Rectangle 8"/>
            <p:cNvSpPr/>
            <p:nvPr/>
          </p:nvSpPr>
          <p:spPr>
            <a:xfrm>
              <a:off x="349472" y="2863452"/>
              <a:ext cx="4177856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/>
                <a:t>Pembelian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pada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Harga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Berbeda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dengan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Nilai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Tercatat</a:t>
              </a:r>
              <a:endParaRPr lang="en-US" sz="1600" kern="1200" dirty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5643570" y="4786322"/>
            <a:ext cx="2857520" cy="504056"/>
            <a:chOff x="304800" y="2818780"/>
            <a:chExt cx="4267200" cy="915120"/>
          </a:xfrm>
        </p:grpSpPr>
        <p:sp>
          <p:nvSpPr>
            <p:cNvPr id="82" name="Rounded Rectangle 81"/>
            <p:cNvSpPr/>
            <p:nvPr/>
          </p:nvSpPr>
          <p:spPr>
            <a:xfrm>
              <a:off x="304800" y="2818780"/>
              <a:ext cx="4267200" cy="915120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" name="Rounded Rectangle 8"/>
            <p:cNvSpPr/>
            <p:nvPr/>
          </p:nvSpPr>
          <p:spPr>
            <a:xfrm>
              <a:off x="349472" y="2863452"/>
              <a:ext cx="4177856" cy="8257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kern="1200" dirty="0" err="1" smtClean="0"/>
                <a:t>Pembelian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pada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Harga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Sama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dengan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Nilai</a:t>
              </a:r>
              <a:r>
                <a:rPr lang="en-US" sz="1600" kern="1200" dirty="0" smtClean="0"/>
                <a:t> </a:t>
              </a:r>
              <a:r>
                <a:rPr lang="en-US" sz="1600" kern="1200" dirty="0" err="1" smtClean="0"/>
                <a:t>Tercatat</a:t>
              </a:r>
              <a:endParaRPr lang="en-US" sz="1600" kern="1200" dirty="0"/>
            </a:p>
          </p:txBody>
        </p:sp>
      </p:grpSp>
      <p:cxnSp>
        <p:nvCxnSpPr>
          <p:cNvPr id="88" name="Elbow Connector 87"/>
          <p:cNvCxnSpPr>
            <a:stCxn id="20" idx="2"/>
            <a:endCxn id="82" idx="1"/>
          </p:cNvCxnSpPr>
          <p:nvPr/>
        </p:nvCxnSpPr>
        <p:spPr>
          <a:xfrm rot="5400000">
            <a:off x="5466172" y="4393910"/>
            <a:ext cx="821839" cy="467041"/>
          </a:xfrm>
          <a:prstGeom prst="bentConnector4">
            <a:avLst>
              <a:gd name="adj1" fmla="val 34667"/>
              <a:gd name="adj2" fmla="val 148946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>
            <a:stCxn id="20" idx="2"/>
            <a:endCxn id="80" idx="1"/>
          </p:cNvCxnSpPr>
          <p:nvPr/>
        </p:nvCxnSpPr>
        <p:spPr>
          <a:xfrm rot="5400000">
            <a:off x="5112912" y="4683594"/>
            <a:ext cx="1464782" cy="530617"/>
          </a:xfrm>
          <a:prstGeom prst="bentConnector4">
            <a:avLst>
              <a:gd name="adj1" fmla="val 18944"/>
              <a:gd name="adj2" fmla="val 130221"/>
            </a:avLst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debt2-1157824_1280--pixabaydotco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679" b="2679"/>
          <a:stretch>
            <a:fillRect/>
          </a:stretch>
        </p:blipFill>
        <p:spPr/>
      </p:pic>
      <p:sp>
        <p:nvSpPr>
          <p:cNvPr id="6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03894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TRANSAKSI UTANG ANTARA ENTITAS INDUK DAN ENTITAS ANAK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smtClean="0"/>
              <a:t>TRANSAKSI UTANG ANTARA ENTITAS INDUK DAN ENTITAS ANAK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200" dirty="0" err="1" smtClean="0">
                <a:latin typeface="+mj-lt"/>
              </a:rPr>
              <a:t>Transaksi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utang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antara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entitas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induk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entitas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anak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juga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harus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dieliminasi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dalam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rangka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penyusunan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laporan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keuangan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konsolidasian</a:t>
            </a:r>
            <a:r>
              <a:rPr lang="en-US" sz="2200" dirty="0" smtClean="0">
                <a:latin typeface="+mj-lt"/>
              </a:rPr>
              <a:t>.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200" dirty="0" err="1" smtClean="0">
                <a:latin typeface="+mj-lt"/>
              </a:rPr>
              <a:t>Pinjaman</a:t>
            </a:r>
            <a:r>
              <a:rPr lang="en-US" sz="2200" dirty="0" smtClean="0">
                <a:latin typeface="+mj-lt"/>
              </a:rPr>
              <a:t> yang </a:t>
            </a:r>
            <a:r>
              <a:rPr lang="en-US" sz="2200" dirty="0" err="1" smtClean="0">
                <a:latin typeface="+mj-lt"/>
              </a:rPr>
              <a:t>diperoleh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entitas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anak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dari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entitas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induknya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mengakibatkan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entitas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anak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mencatat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adanya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Utang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dirty="0" err="1" smtClean="0">
                <a:latin typeface="+mj-lt"/>
              </a:rPr>
              <a:t>di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sisi</a:t>
            </a:r>
            <a:r>
              <a:rPr lang="en-US" sz="2200" dirty="0" smtClean="0">
                <a:latin typeface="+mj-lt"/>
              </a:rPr>
              <a:t> lain </a:t>
            </a:r>
            <a:r>
              <a:rPr lang="en-US" sz="2200" dirty="0" err="1" smtClean="0">
                <a:latin typeface="+mj-lt"/>
              </a:rPr>
              <a:t>entitas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induk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mencatat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adanya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Piutang</a:t>
            </a:r>
            <a:r>
              <a:rPr lang="en-US" sz="2200" dirty="0" smtClean="0">
                <a:latin typeface="+mj-lt"/>
              </a:rPr>
              <a:t>.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200" dirty="0" smtClean="0">
                <a:latin typeface="+mj-lt"/>
              </a:rPr>
              <a:t>Dari </a:t>
            </a:r>
            <a:r>
              <a:rPr lang="en-US" sz="2200" dirty="0" err="1" smtClean="0">
                <a:latin typeface="+mj-lt"/>
              </a:rPr>
              <a:t>kacamata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konsolidasi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dirty="0" err="1" smtClean="0">
                <a:latin typeface="+mj-lt"/>
              </a:rPr>
              <a:t>utang-piutang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tersebut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harus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dieliminasi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karena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transaksi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pemberian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pinjaman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tersebut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terjadi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antara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entitas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induk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entitas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anak</a:t>
            </a:r>
            <a:r>
              <a:rPr lang="en-US" sz="2200" dirty="0" smtClean="0">
                <a:latin typeface="+mj-lt"/>
              </a:rPr>
              <a:t> yang </a:t>
            </a:r>
            <a:r>
              <a:rPr lang="en-US" sz="2200" dirty="0" err="1" smtClean="0">
                <a:latin typeface="+mj-lt"/>
              </a:rPr>
              <a:t>merupakan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satu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kesatuan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ekonomi</a:t>
            </a:r>
            <a:r>
              <a:rPr lang="en-US" sz="2200" dirty="0" smtClean="0">
                <a:latin typeface="+mj-lt"/>
              </a:rPr>
              <a:t>.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2200" dirty="0" err="1" smtClean="0">
                <a:latin typeface="+mj-lt"/>
              </a:rPr>
              <a:t>Jika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transaksi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pemberian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pinjaman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tersebut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memunculkan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pendapatan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atau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beban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bunga</a:t>
            </a:r>
            <a:r>
              <a:rPr lang="en-US" sz="2200" dirty="0" smtClean="0">
                <a:latin typeface="+mj-lt"/>
              </a:rPr>
              <a:t>, </a:t>
            </a:r>
            <a:r>
              <a:rPr lang="en-US" sz="2200" dirty="0" err="1" smtClean="0">
                <a:latin typeface="+mj-lt"/>
              </a:rPr>
              <a:t>maka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akun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tersebut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juga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harus</a:t>
            </a:r>
            <a:r>
              <a:rPr lang="en-US" sz="2200" dirty="0" smtClean="0">
                <a:latin typeface="+mj-lt"/>
              </a:rPr>
              <a:t> </a:t>
            </a:r>
            <a:r>
              <a:rPr lang="en-US" sz="2200" dirty="0" err="1" smtClean="0">
                <a:latin typeface="+mj-lt"/>
              </a:rPr>
              <a:t>dieliminasi</a:t>
            </a:r>
            <a:r>
              <a:rPr lang="en-US" sz="2200" dirty="0" smtClean="0">
                <a:latin typeface="+mj-lt"/>
              </a:rPr>
              <a:t>. </a:t>
            </a:r>
            <a:endParaRPr lang="en-US" sz="2200" dirty="0">
              <a:latin typeface="+mj-lt"/>
            </a:endParaRPr>
          </a:p>
        </p:txBody>
      </p:sp>
      <p:pic>
        <p:nvPicPr>
          <p:cNvPr id="5" name="Picture Placeholder 4" descr="debt2-1157824_1280--pixabaydotcom.jpg"/>
          <p:cNvPicPr>
            <a:picLocks noChangeAspect="1"/>
          </p:cNvPicPr>
          <p:nvPr/>
        </p:nvPicPr>
        <p:blipFill>
          <a:blip r:embed="rId2" cstate="print"/>
          <a:srcRect t="2679" b="2679"/>
          <a:stretch>
            <a:fillRect/>
          </a:stretch>
        </p:blipFill>
        <p:spPr>
          <a:xfrm>
            <a:off x="-1" y="-2"/>
            <a:ext cx="2509577" cy="15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bank2-15647_1280--pixabaydotco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0838" r="10838"/>
          <a:stretch>
            <a:fillRect/>
          </a:stretch>
        </p:blipFill>
        <p:spPr/>
      </p:pic>
      <p:sp>
        <p:nvSpPr>
          <p:cNvPr id="6" name="Text Placeholder 1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103894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TRANSAKSI PEMBELIAN OBLIGASI LANGSUNG DARI AFILIASI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smtClean="0"/>
              <a:t>TRANSAKSI PEMBELIAN OBLIGASI LANGSUNG DARI AFILIASI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800" dirty="0" smtClean="0">
                <a:latin typeface="+mj-lt"/>
              </a:rPr>
              <a:t>Dari </a:t>
            </a:r>
            <a:r>
              <a:rPr lang="en-US" sz="2800" dirty="0" err="1" smtClean="0">
                <a:latin typeface="+mj-lt"/>
              </a:rPr>
              <a:t>sudut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pandang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konsolidasi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entitas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induk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entitas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anak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merupakan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satu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entitas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pelaporan</a:t>
            </a:r>
            <a:r>
              <a:rPr lang="en-US" sz="2800" dirty="0" smtClean="0">
                <a:latin typeface="+mj-lt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800" dirty="0" err="1" smtClean="0">
                <a:latin typeface="+mj-lt"/>
              </a:rPr>
              <a:t>Semua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dampak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dari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transaksi</a:t>
            </a:r>
            <a:r>
              <a:rPr lang="en-US" sz="2800" dirty="0" smtClean="0">
                <a:latin typeface="+mj-lt"/>
              </a:rPr>
              <a:t> yang </a:t>
            </a:r>
            <a:r>
              <a:rPr lang="en-US" sz="2800" dirty="0" err="1" smtClean="0">
                <a:latin typeface="+mj-lt"/>
              </a:rPr>
              <a:t>melibatkan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kedua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pihak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tersebut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harus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dieliminasi</a:t>
            </a:r>
            <a:r>
              <a:rPr lang="en-US" sz="2800" dirty="0" smtClean="0">
                <a:latin typeface="+mj-lt"/>
              </a:rPr>
              <a:t>. </a:t>
            </a:r>
            <a:r>
              <a:rPr lang="en-US" sz="2800" dirty="0" err="1" smtClean="0">
                <a:latin typeface="+mj-lt"/>
              </a:rPr>
              <a:t>Tak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terkecuali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dengan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transaksi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pembelian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obligasi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antara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entitas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induk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entitas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anak</a:t>
            </a:r>
            <a:r>
              <a:rPr lang="en-US" sz="2800" dirty="0" smtClean="0">
                <a:latin typeface="+mj-lt"/>
              </a:rPr>
              <a:t>.</a:t>
            </a:r>
          </a:p>
        </p:txBody>
      </p:sp>
      <p:pic>
        <p:nvPicPr>
          <p:cNvPr id="5" name="Picture Placeholder 4" descr="bank2-15647_1280--pixabaydotcom.jpg"/>
          <p:cNvPicPr>
            <a:picLocks noChangeAspect="1"/>
          </p:cNvPicPr>
          <p:nvPr/>
        </p:nvPicPr>
        <p:blipFill>
          <a:blip r:embed="rId2" cstate="print"/>
          <a:srcRect l="10838" r="10838"/>
          <a:stretch>
            <a:fillRect/>
          </a:stretch>
        </p:blipFill>
        <p:spPr>
          <a:xfrm>
            <a:off x="0" y="0"/>
            <a:ext cx="2509577" cy="15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668288"/>
          </a:xfrm>
        </p:spPr>
        <p:txBody>
          <a:bodyPr/>
          <a:lstStyle/>
          <a:p>
            <a:r>
              <a:rPr lang="en-US" dirty="0" err="1" smtClean="0"/>
              <a:t>Gambar</a:t>
            </a:r>
            <a:r>
              <a:rPr lang="en-US" dirty="0" smtClean="0"/>
              <a:t> A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2354327" y="1844824"/>
            <a:ext cx="6322129" cy="1152088"/>
            <a:chOff x="2354327" y="1844824"/>
            <a:chExt cx="6322129" cy="1152088"/>
          </a:xfrm>
        </p:grpSpPr>
        <p:grpSp>
          <p:nvGrpSpPr>
            <p:cNvPr id="14" name="Group 13"/>
            <p:cNvGrpSpPr/>
            <p:nvPr/>
          </p:nvGrpSpPr>
          <p:grpSpPr>
            <a:xfrm>
              <a:off x="2354327" y="1844824"/>
              <a:ext cx="2628000" cy="900000"/>
              <a:chOff x="1235" y="0"/>
              <a:chExt cx="2634220" cy="1100336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1235" y="0"/>
                <a:ext cx="2634220" cy="110033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Rounded Rectangle 4"/>
              <p:cNvSpPr/>
              <p:nvPr/>
            </p:nvSpPr>
            <p:spPr>
              <a:xfrm>
                <a:off x="33463" y="32228"/>
                <a:ext cx="2569764" cy="10358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0" tIns="114300" rIns="11430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000" b="1" kern="1200" dirty="0" smtClean="0"/>
                  <a:t>INDUK PERUSAHAAN</a:t>
                </a:r>
                <a:endParaRPr lang="en-US" sz="3000" b="1" kern="1200" dirty="0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042236" y="1844824"/>
              <a:ext cx="2634220" cy="900000"/>
              <a:chOff x="3689144" y="0"/>
              <a:chExt cx="2634220" cy="1100336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3689144" y="0"/>
                <a:ext cx="2634220" cy="110033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Rounded Rectangle 8"/>
              <p:cNvSpPr/>
              <p:nvPr/>
            </p:nvSpPr>
            <p:spPr>
              <a:xfrm>
                <a:off x="3721372" y="32228"/>
                <a:ext cx="2569764" cy="103588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0" tIns="114300" rIns="114300" bIns="114300" numCol="1" spcCol="1270" anchor="ctr" anchorCtr="0">
                <a:noAutofit/>
              </a:bodyPr>
              <a:lstStyle/>
              <a:p>
                <a:pPr lvl="0" algn="ctr" defTabSz="1333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000" b="1" kern="1200" dirty="0" smtClean="0"/>
                  <a:t>ANAK PERUSAHAAN</a:t>
                </a:r>
                <a:endParaRPr lang="en-US" sz="3000" b="1" kern="1200" dirty="0"/>
              </a:p>
            </p:txBody>
          </p:sp>
        </p:grpSp>
        <p:sp>
          <p:nvSpPr>
            <p:cNvPr id="23" name="Rounded Rectangle 22"/>
            <p:cNvSpPr/>
            <p:nvPr/>
          </p:nvSpPr>
          <p:spPr>
            <a:xfrm>
              <a:off x="4788024" y="2636912"/>
              <a:ext cx="1296000" cy="360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ysClr val="windowText" lastClr="000000"/>
                  </a:solidFill>
                </a:rPr>
                <a:t>Obligasi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411760" y="3356992"/>
            <a:ext cx="5976520" cy="2592288"/>
            <a:chOff x="2411760" y="3356992"/>
            <a:chExt cx="5976520" cy="2592288"/>
          </a:xfrm>
        </p:grpSpPr>
        <p:sp>
          <p:nvSpPr>
            <p:cNvPr id="6" name="Rounded Rectangle 5"/>
            <p:cNvSpPr/>
            <p:nvPr/>
          </p:nvSpPr>
          <p:spPr>
            <a:xfrm>
              <a:off x="2411760" y="3356992"/>
              <a:ext cx="1728000" cy="612000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PIHAK NON-AFILIASI</a:t>
              </a:r>
              <a:endParaRPr lang="en-US" b="1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292080" y="3356992"/>
              <a:ext cx="1728000" cy="684000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ANAK PERUSAHAAN</a:t>
              </a:r>
              <a:endParaRPr lang="en-US" b="1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228184" y="5229200"/>
              <a:ext cx="2088000" cy="684000"/>
            </a:xfrm>
            <a:prstGeom prst="round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PIHAK </a:t>
              </a:r>
              <a:r>
                <a:rPr lang="en-US" b="1" dirty="0" smtClean="0"/>
                <a:t>NON-AFILIASI</a:t>
              </a:r>
              <a:endParaRPr lang="en-US" b="1" dirty="0"/>
            </a:p>
          </p:txBody>
        </p:sp>
        <p:cxnSp>
          <p:nvCxnSpPr>
            <p:cNvPr id="10" name="Shape 9"/>
            <p:cNvCxnSpPr>
              <a:stCxn id="7" idx="3"/>
              <a:endCxn id="8" idx="0"/>
            </p:cNvCxnSpPr>
            <p:nvPr/>
          </p:nvCxnSpPr>
          <p:spPr>
            <a:xfrm>
              <a:off x="7020080" y="3698992"/>
              <a:ext cx="252104" cy="1530208"/>
            </a:xfrm>
            <a:prstGeom prst="bentConnector2">
              <a:avLst/>
            </a:prstGeom>
            <a:ln w="63500"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hape 11"/>
            <p:cNvCxnSpPr/>
            <p:nvPr/>
          </p:nvCxnSpPr>
          <p:spPr>
            <a:xfrm rot="16200000" flipH="1">
              <a:off x="3929012" y="3330342"/>
              <a:ext cx="1645920" cy="2952424"/>
            </a:xfrm>
            <a:prstGeom prst="bentConnector2">
              <a:avLst/>
            </a:prstGeom>
            <a:ln w="63500">
              <a:solidFill>
                <a:schemeClr val="accent2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>
              <a:off x="7092280" y="4077072"/>
              <a:ext cx="1296000" cy="360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ysClr val="windowText" lastClr="000000"/>
                  </a:solidFill>
                </a:rPr>
                <a:t>Obligasi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067944" y="5589280"/>
              <a:ext cx="1296000" cy="3600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>
                  <a:solidFill>
                    <a:sysClr val="windowText" lastClr="000000"/>
                  </a:solidFill>
                </a:rPr>
                <a:t>Obligasi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6" name="Text Placeholder 2"/>
          <p:cNvSpPr txBox="1">
            <a:spLocks/>
          </p:cNvSpPr>
          <p:nvPr/>
        </p:nvSpPr>
        <p:spPr>
          <a:xfrm>
            <a:off x="611560" y="3336776"/>
            <a:ext cx="1600200" cy="668288"/>
          </a:xfrm>
          <a:prstGeom prst="rect">
            <a:avLst/>
          </a:prstGeom>
          <a:solidFill>
            <a:srgbClr val="0070C0"/>
          </a:solidFill>
          <a:ln w="50800" cap="sq" cmpd="dbl" algn="ctr">
            <a:noFill/>
            <a:prstDash val="solid"/>
            <a:miter lim="800000"/>
          </a:ln>
          <a:effectLst/>
        </p:spPr>
        <p:txBody>
          <a:bodyPr vert="horz" lIns="137160" tIns="182880" rIns="137160" bIns="9144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1000"/>
              </a:spcAft>
              <a:buClr>
                <a:srgbClr val="0070C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Gambar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Myriad Pro" pitchFamily="34" charset="0"/>
                <a:ea typeface="+mn-ea"/>
                <a:cs typeface="+mn-cs"/>
              </a:rPr>
              <a:t> B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Myriad Pro" pitchFamily="34" charset="0"/>
              <a:ea typeface="+mn-ea"/>
              <a:cs typeface="+mn-cs"/>
            </a:endParaRPr>
          </a:p>
        </p:txBody>
      </p:sp>
      <p:pic>
        <p:nvPicPr>
          <p:cNvPr id="29" name="Picture Placeholder 4" descr="bank2-15647_1280--pixabaydotcom.jpg"/>
          <p:cNvPicPr>
            <a:picLocks noChangeAspect="1"/>
          </p:cNvPicPr>
          <p:nvPr/>
        </p:nvPicPr>
        <p:blipFill>
          <a:blip r:embed="rId2" cstate="print"/>
          <a:srcRect l="10838" r="10838"/>
          <a:stretch>
            <a:fillRect/>
          </a:stretch>
        </p:blipFill>
        <p:spPr>
          <a:xfrm>
            <a:off x="0" y="0"/>
            <a:ext cx="2509577" cy="15120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>
            <a:off x="5076690" y="1879380"/>
            <a:ext cx="718668" cy="396576"/>
          </a:xfrm>
          <a:prstGeom prst="lef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5117066" y="2333782"/>
            <a:ext cx="678292" cy="324016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smtClean="0"/>
              <a:t>TRANSAKSI PEMBELIAN OBLIGASI LANGSUNG DARI AFILIASI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800" dirty="0" err="1" smtClean="0">
                <a:latin typeface="+mj-lt"/>
              </a:rPr>
              <a:t>Entitas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induk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entitas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anak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dapat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terlibat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dalam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transaksi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jual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beli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obligasi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secara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langsung</a:t>
            </a:r>
            <a:r>
              <a:rPr lang="en-US" sz="2800" dirty="0" smtClean="0">
                <a:latin typeface="+mj-lt"/>
              </a:rPr>
              <a:t> (</a:t>
            </a:r>
            <a:r>
              <a:rPr lang="en-US" sz="2800" dirty="0" err="1" smtClean="0">
                <a:latin typeface="+mj-lt"/>
              </a:rPr>
              <a:t>Gambar</a:t>
            </a:r>
            <a:r>
              <a:rPr lang="en-US" sz="2800" dirty="0" smtClean="0">
                <a:latin typeface="+mj-lt"/>
              </a:rPr>
              <a:t> A). </a:t>
            </a:r>
            <a:r>
              <a:rPr lang="en-US" sz="2800" dirty="0" err="1" smtClean="0">
                <a:latin typeface="+mj-lt"/>
              </a:rPr>
              <a:t>Selain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itu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entitas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induk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juga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dapat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membeli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obligasi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entitas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anak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secara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tidak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langsung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yaitu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melalui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pihak</a:t>
            </a:r>
            <a:r>
              <a:rPr lang="en-US" sz="2800" dirty="0" smtClean="0">
                <a:latin typeface="+mj-lt"/>
              </a:rPr>
              <a:t> non-</a:t>
            </a:r>
            <a:r>
              <a:rPr lang="en-US" sz="2800" dirty="0" err="1" smtClean="0">
                <a:latin typeface="+mj-lt"/>
              </a:rPr>
              <a:t>afiliasi</a:t>
            </a:r>
            <a:r>
              <a:rPr lang="en-US" sz="2800" dirty="0" smtClean="0">
                <a:latin typeface="+mj-lt"/>
              </a:rPr>
              <a:t> (</a:t>
            </a:r>
            <a:r>
              <a:rPr lang="en-US" sz="2800" dirty="0" err="1" smtClean="0">
                <a:latin typeface="+mj-lt"/>
              </a:rPr>
              <a:t>Gambar</a:t>
            </a:r>
            <a:r>
              <a:rPr lang="en-US" sz="2800" dirty="0" smtClean="0">
                <a:latin typeface="+mj-lt"/>
              </a:rPr>
              <a:t> B).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800" dirty="0" err="1" smtClean="0">
                <a:latin typeface="+mj-lt"/>
              </a:rPr>
              <a:t>Kedua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transaksi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memiliki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dampak</a:t>
            </a:r>
            <a:r>
              <a:rPr lang="en-US" sz="2800" dirty="0" smtClean="0">
                <a:latin typeface="+mj-lt"/>
              </a:rPr>
              <a:t> yang </a:t>
            </a:r>
            <a:r>
              <a:rPr lang="en-US" sz="2800" dirty="0" err="1" smtClean="0">
                <a:latin typeface="+mj-lt"/>
              </a:rPr>
              <a:t>berbeda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terhadap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pencatatan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entitas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induk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jurnal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eliminasi</a:t>
            </a:r>
            <a:r>
              <a:rPr lang="en-US" sz="2800" dirty="0" smtClean="0">
                <a:latin typeface="+mj-lt"/>
              </a:rPr>
              <a:t> yang </a:t>
            </a:r>
            <a:r>
              <a:rPr lang="en-US" sz="2800" dirty="0" err="1" smtClean="0">
                <a:latin typeface="+mj-lt"/>
              </a:rPr>
              <a:t>harus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disiapkan</a:t>
            </a:r>
            <a:r>
              <a:rPr lang="en-US" sz="2800" dirty="0" smtClean="0">
                <a:latin typeface="+mj-lt"/>
              </a:rPr>
              <a:t>.</a:t>
            </a:r>
          </a:p>
        </p:txBody>
      </p:sp>
      <p:pic>
        <p:nvPicPr>
          <p:cNvPr id="5" name="Picture Placeholder 4" descr="bank2-15647_1280--pixabaydotcom.jpg"/>
          <p:cNvPicPr>
            <a:picLocks noChangeAspect="1"/>
          </p:cNvPicPr>
          <p:nvPr/>
        </p:nvPicPr>
        <p:blipFill>
          <a:blip r:embed="rId2" cstate="print"/>
          <a:srcRect l="10838" r="10838"/>
          <a:stretch>
            <a:fillRect/>
          </a:stretch>
        </p:blipFill>
        <p:spPr>
          <a:xfrm>
            <a:off x="0" y="0"/>
            <a:ext cx="2509577" cy="15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b="1" dirty="0" smtClean="0"/>
              <a:t>TRANSAKSI PEMBELIAN OBLIGASI LANGSUNG DARI AFILIASI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800" dirty="0" err="1" smtClean="0">
                <a:latin typeface="+mj-lt"/>
              </a:rPr>
              <a:t>Ketika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entitas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induk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menerbitkan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obligasi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pada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nilai</a:t>
            </a:r>
            <a:r>
              <a:rPr lang="en-US" sz="2800" dirty="0" smtClean="0">
                <a:latin typeface="+mj-lt"/>
              </a:rPr>
              <a:t> par </a:t>
            </a:r>
            <a:r>
              <a:rPr lang="en-US" sz="2800" dirty="0" err="1" smtClean="0">
                <a:latin typeface="+mj-lt"/>
              </a:rPr>
              <a:t>dan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dibeli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langsung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oleh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entitas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anak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maka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diperlukan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jurnal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eliminasi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untuk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menghapus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akun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investasi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pada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obligasi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utang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obligasi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pendapatan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bunga</a:t>
            </a:r>
            <a:r>
              <a:rPr lang="en-US" sz="2800" dirty="0" smtClean="0">
                <a:latin typeface="+mj-lt"/>
              </a:rPr>
              <a:t>, </a:t>
            </a:r>
            <a:r>
              <a:rPr lang="en-US" sz="2800" dirty="0" err="1" smtClean="0">
                <a:latin typeface="+mj-lt"/>
              </a:rPr>
              <a:t>serta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beban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bunga</a:t>
            </a:r>
            <a:r>
              <a:rPr lang="en-US" sz="2800" dirty="0" smtClean="0">
                <a:latin typeface="+mj-lt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en-US" sz="2800" dirty="0" err="1" smtClean="0">
                <a:latin typeface="+mj-lt"/>
              </a:rPr>
              <a:t>Investasi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pada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obligasi</a:t>
            </a:r>
            <a:r>
              <a:rPr lang="en-US" sz="2800" dirty="0" smtClean="0">
                <a:latin typeface="+mj-lt"/>
              </a:rPr>
              <a:t> yang </a:t>
            </a:r>
            <a:r>
              <a:rPr lang="en-US" sz="2800" dirty="0" err="1" smtClean="0">
                <a:latin typeface="+mj-lt"/>
              </a:rPr>
              <a:t>dibeli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entitas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 err="1" smtClean="0">
                <a:latin typeface="+mj-lt"/>
              </a:rPr>
              <a:t>anak</a:t>
            </a:r>
            <a:r>
              <a:rPr lang="en-US" sz="2800" dirty="0" smtClean="0">
                <a:latin typeface="+mj-lt"/>
              </a:rPr>
              <a:t>.</a:t>
            </a:r>
            <a:endParaRPr lang="en-US" sz="2800" dirty="0">
              <a:latin typeface="+mj-lt"/>
            </a:endParaRPr>
          </a:p>
        </p:txBody>
      </p:sp>
      <p:pic>
        <p:nvPicPr>
          <p:cNvPr id="5" name="Picture Placeholder 4" descr="bank2-15647_1280--pixabaydotcom.jpg"/>
          <p:cNvPicPr>
            <a:picLocks noChangeAspect="1"/>
          </p:cNvPicPr>
          <p:nvPr/>
        </p:nvPicPr>
        <p:blipFill>
          <a:blip r:embed="rId2" cstate="print"/>
          <a:srcRect l="10838" r="10838"/>
          <a:stretch>
            <a:fillRect/>
          </a:stretch>
        </p:blipFill>
        <p:spPr>
          <a:xfrm>
            <a:off x="0" y="0"/>
            <a:ext cx="2509577" cy="15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-Template_S4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PPt-Template_S4</Template>
  <TotalTime>1215</TotalTime>
  <Words>1099</Words>
  <Application>Microsoft Office PowerPoint</Application>
  <PresentationFormat>On-screen Show (4:3)</PresentationFormat>
  <Paragraphs>70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PPt-Template_S4</vt:lpstr>
      <vt:lpstr>UTANG</vt:lpstr>
      <vt:lpstr>RERANGKA BAB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produksi01</dc:creator>
  <cp:lastModifiedBy>S4pro-04</cp:lastModifiedBy>
  <cp:revision>321</cp:revision>
  <dcterms:created xsi:type="dcterms:W3CDTF">2016-08-25T03:47:46Z</dcterms:created>
  <dcterms:modified xsi:type="dcterms:W3CDTF">2021-03-18T03:41:37Z</dcterms:modified>
</cp:coreProperties>
</file>