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256" r:id="rId2"/>
    <p:sldId id="309" r:id="rId3"/>
    <p:sldId id="310" r:id="rId4"/>
    <p:sldId id="316" r:id="rId5"/>
    <p:sldId id="319" r:id="rId6"/>
    <p:sldId id="320" r:id="rId7"/>
    <p:sldId id="321" r:id="rId8"/>
    <p:sldId id="322" r:id="rId9"/>
    <p:sldId id="323" r:id="rId10"/>
    <p:sldId id="324" r:id="rId11"/>
    <p:sldId id="325" r:id="rId12"/>
    <p:sldId id="326" r:id="rId13"/>
    <p:sldId id="327" r:id="rId14"/>
    <p:sldId id="300" r:id="rId15"/>
  </p:sldIdLst>
  <p:sldSz cx="9144000" cy="6858000" type="screen4x3"/>
  <p:notesSz cx="7045325" cy="9345613"/>
  <p:custDataLst>
    <p:tags r:id="rId18"/>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43" userDrawn="1">
          <p15:clr>
            <a:srgbClr val="A4A3A4"/>
          </p15:clr>
        </p15:guide>
        <p15:guide id="2" pos="221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ext uri="{19B8F6BF-5375-455C-9EA6-DF929625EA0E}">
        <p15:presenceInfo xmlns:p15="http://schemas.microsoft.com/office/powerpoint/2012/main" userId="Ray" providerId="None"/>
      </p:ext>
    </p:extLst>
  </p:cmAuthor>
  <p:cmAuthor id="2" name="user" initials="u" lastIdx="1" clrIdx="1">
    <p:extLst>
      <p:ext uri="{19B8F6BF-5375-455C-9EA6-DF929625EA0E}">
        <p15:presenceInfo xmlns:p15="http://schemas.microsoft.com/office/powerpoint/2012/main" userId="user" providerId="None"/>
      </p:ext>
    </p:extLst>
  </p:cmAuthor>
  <p:cmAuthor id="3" name="A C E R" initials="ACER" lastIdx="0"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172" autoAdjust="0"/>
    <p:restoredTop sz="94580" autoAdjust="0"/>
  </p:normalViewPr>
  <p:slideViewPr>
    <p:cSldViewPr>
      <p:cViewPr varScale="1">
        <p:scale>
          <a:sx n="69" d="100"/>
          <a:sy n="69" d="100"/>
        </p:scale>
        <p:origin x="1392"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43"/>
        <p:guide pos="221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gs" Target="tags/tag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1-04-30T14:37:44.232" idx="1">
    <p:pos x="10" y="10"/>
    <p:text/>
    <p:extLst>
      <p:ext uri="{C676402C-5697-4E1C-873F-D02D1690AC5C}">
        <p15:threadingInfo xmlns:p15="http://schemas.microsoft.com/office/powerpoint/2012/main" timeZoneBias="-42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pPr/>
              <a:t>‹#›</a:t>
            </a:fld>
            <a:endParaRPr lang="en-US"/>
          </a:p>
        </p:txBody>
      </p:sp>
    </p:spTree>
    <p:extLst>
      <p:ext uri="{BB962C8B-B14F-4D97-AF65-F5344CB8AC3E}">
        <p14:creationId xmlns:p14="http://schemas.microsoft.com/office/powerpoint/2010/main" val="3107362579"/>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p14="http://schemas.microsoft.com/office/powerpoint/2010/main" val="120456335"/>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extLst>
      <p:ext uri="{BB962C8B-B14F-4D97-AF65-F5344CB8AC3E}">
        <p14:creationId xmlns:p14="http://schemas.microsoft.com/office/powerpoint/2010/main" val="22511951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Rectangle 1">
            <a:extLst>
              <a:ext uri="{FF2B5EF4-FFF2-40B4-BE49-F238E27FC236}">
                <a16:creationId xmlns="" xmlns:a16="http://schemas.microsoft.com/office/drawing/2014/main" id="{7E5F97AF-CD45-40DE-9BCE-3C60148170F1}"/>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6" name="Rectangle 1">
            <a:extLst>
              <a:ext uri="{FF2B5EF4-FFF2-40B4-BE49-F238E27FC236}">
                <a16:creationId xmlns="" xmlns:a16="http://schemas.microsoft.com/office/drawing/2014/main" id="{4BD782C2-0B6B-41B6-B032-B4AAE7AFA99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8" name="Rectangle 1">
            <a:extLst>
              <a:ext uri="{FF2B5EF4-FFF2-40B4-BE49-F238E27FC236}">
                <a16:creationId xmlns="" xmlns:a16="http://schemas.microsoft.com/office/drawing/2014/main" id="{1605E9BE-0D9A-4E76-8D6C-56DE4E94803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3" r:id="rId2"/>
    <p:sldLayoutId id="2147483650"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6" Type="http://schemas.openxmlformats.org/officeDocument/2006/relationships/comments" Target="../comments/comment1.xml"/><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4"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1"/>
            </p:custDataLst>
          </p:nvPr>
        </p:nvSpPr>
        <p:spPr>
          <a:xfrm>
            <a:off x="0" y="2571744"/>
            <a:ext cx="9144000" cy="1261884"/>
          </a:xfrm>
          <a:prstGeom prst="rect">
            <a:avLst/>
          </a:prstGeom>
          <a:noFill/>
        </p:spPr>
        <p:txBody>
          <a:bodyPr wrap="square" lIns="91440" tIns="45720" rIns="91440" bIns="45720">
            <a:spAutoFit/>
          </a:bodyPr>
          <a:lstStyle/>
          <a:p>
            <a:pPr algn="ctr"/>
            <a:r>
              <a:rPr lang="en-US" sz="4000" b="1" dirty="0" smtClean="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OFFERING HELP</a:t>
            </a:r>
            <a:endParaRPr lang="id-ID"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a:p>
            <a:pPr algn="ctr"/>
            <a:r>
              <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a:t>
            </a:r>
            <a:r>
              <a:rPr lang="en-US" sz="3600" b="1" dirty="0" smtClean="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K</a:t>
            </a:r>
            <a:r>
              <a:rPr lang="id-ID" sz="3600" b="1" dirty="0" smtClean="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E </a:t>
            </a:r>
            <a:r>
              <a:rPr lang="en-US" sz="3600" b="1" dirty="0" smtClean="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9</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5">
            <a:extLst>
              <a:ext uri="{28A0092B-C50C-407E-A947-70E740481C1C}">
                <a14:useLocalDpi xmlns:a14="http://schemas.microsoft.com/office/drawing/2010/main" val="0"/>
              </a:ext>
            </a:extLst>
          </a:blip>
          <a:srcRect l="4669" t="15303" r="72530" b="16026"/>
          <a:stretch>
            <a:fillRect/>
          </a:stretch>
        </p:blipFill>
        <p:spPr bwMode="auto">
          <a:xfrm>
            <a:off x="7867650" y="0"/>
            <a:ext cx="1276350" cy="1280160"/>
          </a:xfrm>
          <a:prstGeom prst="rect">
            <a:avLst/>
          </a:prstGeom>
          <a:noFill/>
          <a:ln>
            <a:noFill/>
          </a:ln>
        </p:spPr>
      </p:pic>
    </p:spTree>
  </p:cSld>
  <p:clrMapOvr>
    <a:masterClrMapping/>
  </p:clrMapOvr>
  <p:transition spd="slow">
    <p:fade thruBlk="1"/>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lstStyle/>
          <a:p>
            <a:r>
              <a:rPr lang="en-US" b="1" dirty="0" smtClean="0">
                <a:solidFill>
                  <a:schemeClr val="tx1"/>
                </a:solidFill>
              </a:rPr>
              <a:t>Answer:</a:t>
            </a:r>
          </a:p>
          <a:p>
            <a:r>
              <a:rPr lang="en-US" b="1" dirty="0" smtClean="0">
                <a:solidFill>
                  <a:schemeClr val="tx1"/>
                </a:solidFill>
              </a:rPr>
              <a:t>May </a:t>
            </a:r>
            <a:r>
              <a:rPr lang="en-US" b="1" dirty="0">
                <a:solidFill>
                  <a:schemeClr val="tx1"/>
                </a:solidFill>
              </a:rPr>
              <a:t>I</a:t>
            </a:r>
            <a:endParaRPr lang="en-US" dirty="0">
              <a:solidFill>
                <a:schemeClr val="tx1"/>
              </a:solidFill>
            </a:endParaRPr>
          </a:p>
        </p:txBody>
      </p:sp>
      <p:sp>
        <p:nvSpPr>
          <p:cNvPr id="3" name="Rectangle 2"/>
          <p:cNvSpPr/>
          <p:nvPr/>
        </p:nvSpPr>
        <p:spPr>
          <a:xfrm>
            <a:off x="1600200" y="1981200"/>
            <a:ext cx="5943600" cy="1292662"/>
          </a:xfrm>
          <a:prstGeom prst="rect">
            <a:avLst/>
          </a:prstGeom>
        </p:spPr>
        <p:txBody>
          <a:bodyPr wrap="square">
            <a:spAutoFit/>
          </a:bodyPr>
          <a:lstStyle/>
          <a:p>
            <a:r>
              <a:rPr lang="en-US" sz="2600" dirty="0"/>
              <a:t>A: I'm carrying too many things.</a:t>
            </a:r>
            <a:br>
              <a:rPr lang="en-US" sz="2600" dirty="0"/>
            </a:br>
            <a:r>
              <a:rPr lang="en-US" sz="2600" dirty="0"/>
              <a:t>B: ____________ carry one of those for you</a:t>
            </a:r>
            <a:r>
              <a:rPr lang="en-US" sz="2600" dirty="0" smtClean="0"/>
              <a:t>?</a:t>
            </a:r>
            <a:endParaRPr lang="en-US" sz="2600" dirty="0"/>
          </a:p>
        </p:txBody>
      </p:sp>
      <p:sp>
        <p:nvSpPr>
          <p:cNvPr id="4" name="Subtitle 1"/>
          <p:cNvSpPr txBox="1">
            <a:spLocks/>
          </p:cNvSpPr>
          <p:nvPr/>
        </p:nvSpPr>
        <p:spPr>
          <a:xfrm>
            <a:off x="762000" y="647700"/>
            <a:ext cx="6400800" cy="6477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mtClean="0">
                <a:solidFill>
                  <a:schemeClr val="tx1"/>
                </a:solidFill>
              </a:rPr>
              <a:t>Practice</a:t>
            </a:r>
            <a:endParaRPr lang="en-US" dirty="0">
              <a:solidFill>
                <a:schemeClr val="tx1"/>
              </a:solidFill>
            </a:endParaRPr>
          </a:p>
        </p:txBody>
      </p:sp>
    </p:spTree>
    <p:extLst>
      <p:ext uri="{BB962C8B-B14F-4D97-AF65-F5344CB8AC3E}">
        <p14:creationId xmlns:p14="http://schemas.microsoft.com/office/powerpoint/2010/main" val="528041068"/>
      </p:ext>
    </p:extLst>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0" end="0"/>
                                            </p:txEl>
                                          </p:spTgt>
                                        </p:tgtEl>
                                        <p:attrNameLst>
                                          <p:attrName>style.visibility</p:attrName>
                                        </p:attrNameLst>
                                      </p:cBhvr>
                                      <p:to>
                                        <p:strVal val="visible"/>
                                      </p:to>
                                    </p:set>
                                    <p:anim calcmode="lin" valueType="num">
                                      <p:cBhvr additive="base">
                                        <p:cTn id="13"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1" end="1"/>
                                            </p:txEl>
                                          </p:spTgt>
                                        </p:tgtEl>
                                        <p:attrNameLst>
                                          <p:attrName>style.visibility</p:attrName>
                                        </p:attrNameLst>
                                      </p:cBhvr>
                                      <p:to>
                                        <p:strVal val="visible"/>
                                      </p:to>
                                    </p:set>
                                    <p:anim calcmode="lin" valueType="num">
                                      <p:cBhvr additive="base">
                                        <p:cTn id="19"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
                                            <p:txEl>
                                              <p:pRg st="0" end="0"/>
                                            </p:txEl>
                                          </p:spTgt>
                                        </p:tgtEl>
                                        <p:attrNameLst>
                                          <p:attrName>style.visibility</p:attrName>
                                        </p:attrNameLst>
                                      </p:cBhvr>
                                      <p:to>
                                        <p:strVal val="visible"/>
                                      </p:to>
                                    </p:set>
                                    <p:anim calcmode="lin" valueType="num">
                                      <p:cBhvr additive="base">
                                        <p:cTn id="25"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3" grpId="0"/>
      <p:bldP spid="4"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066800" y="5091546"/>
            <a:ext cx="6400800" cy="1752600"/>
          </a:xfrm>
        </p:spPr>
        <p:txBody>
          <a:bodyPr/>
          <a:lstStyle/>
          <a:p>
            <a:r>
              <a:rPr lang="en-US" b="1" dirty="0">
                <a:solidFill>
                  <a:schemeClr val="tx1"/>
                </a:solidFill>
              </a:rPr>
              <a:t>Answer:</a:t>
            </a:r>
            <a:r>
              <a:rPr lang="en-US" dirty="0">
                <a:solidFill>
                  <a:schemeClr val="tx1"/>
                </a:solidFill>
              </a:rPr>
              <a:t> b. </a:t>
            </a:r>
            <a:r>
              <a:rPr lang="en-US" b="1" dirty="0">
                <a:solidFill>
                  <a:schemeClr val="tx1"/>
                </a:solidFill>
              </a:rPr>
              <a:t>May I help you</a:t>
            </a:r>
            <a:endParaRPr lang="en-US" dirty="0">
              <a:solidFill>
                <a:schemeClr val="tx1"/>
              </a:solidFill>
            </a:endParaRPr>
          </a:p>
        </p:txBody>
      </p:sp>
      <p:sp>
        <p:nvSpPr>
          <p:cNvPr id="3" name="Rectangle 2"/>
          <p:cNvSpPr/>
          <p:nvPr/>
        </p:nvSpPr>
        <p:spPr>
          <a:xfrm>
            <a:off x="1066800" y="1447800"/>
            <a:ext cx="6477000" cy="2893100"/>
          </a:xfrm>
          <a:prstGeom prst="rect">
            <a:avLst/>
          </a:prstGeom>
        </p:spPr>
        <p:txBody>
          <a:bodyPr wrap="square">
            <a:spAutoFit/>
          </a:bodyPr>
          <a:lstStyle/>
          <a:p>
            <a:r>
              <a:rPr lang="en-US" sz="2600" dirty="0"/>
              <a:t>A: You look confused.</a:t>
            </a:r>
            <a:br>
              <a:rPr lang="en-US" sz="2600" dirty="0"/>
            </a:br>
            <a:r>
              <a:rPr lang="en-US" sz="2600" dirty="0"/>
              <a:t>B: Yes, I don't understand this question.</a:t>
            </a:r>
            <a:br>
              <a:rPr lang="en-US" sz="2600" dirty="0"/>
            </a:br>
            <a:r>
              <a:rPr lang="en-US" sz="2600" dirty="0"/>
              <a:t>A: __________?</a:t>
            </a:r>
          </a:p>
          <a:p>
            <a:r>
              <a:rPr lang="en-US" sz="2600" dirty="0"/>
              <a:t>a. Do you want help</a:t>
            </a:r>
            <a:br>
              <a:rPr lang="en-US" sz="2600" dirty="0"/>
            </a:br>
            <a:r>
              <a:rPr lang="en-US" sz="2600" dirty="0"/>
              <a:t>b. May I help you</a:t>
            </a:r>
            <a:br>
              <a:rPr lang="en-US" sz="2600" dirty="0"/>
            </a:br>
            <a:r>
              <a:rPr lang="en-US" sz="2600" dirty="0"/>
              <a:t>c. You should do it</a:t>
            </a:r>
            <a:br>
              <a:rPr lang="en-US" sz="2600" dirty="0"/>
            </a:br>
            <a:r>
              <a:rPr lang="en-US" sz="2600" dirty="0"/>
              <a:t>d. I don’t like </a:t>
            </a:r>
            <a:r>
              <a:rPr lang="en-US" sz="2600" dirty="0" smtClean="0"/>
              <a:t>it</a:t>
            </a:r>
            <a:endParaRPr lang="en-US" sz="2600" dirty="0"/>
          </a:p>
        </p:txBody>
      </p:sp>
      <p:sp>
        <p:nvSpPr>
          <p:cNvPr id="4" name="Subtitle 1"/>
          <p:cNvSpPr txBox="1">
            <a:spLocks/>
          </p:cNvSpPr>
          <p:nvPr/>
        </p:nvSpPr>
        <p:spPr>
          <a:xfrm>
            <a:off x="762000" y="647700"/>
            <a:ext cx="6400800" cy="6477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dirty="0" smtClean="0">
                <a:solidFill>
                  <a:schemeClr val="tx1"/>
                </a:solidFill>
              </a:rPr>
              <a:t>Practice</a:t>
            </a:r>
            <a:endParaRPr lang="en-US" dirty="0">
              <a:solidFill>
                <a:schemeClr val="tx1"/>
              </a:solidFill>
            </a:endParaRPr>
          </a:p>
        </p:txBody>
      </p:sp>
    </p:spTree>
    <p:extLst>
      <p:ext uri="{BB962C8B-B14F-4D97-AF65-F5344CB8AC3E}">
        <p14:creationId xmlns:p14="http://schemas.microsoft.com/office/powerpoint/2010/main" val="3684200034"/>
      </p:ext>
    </p:extLst>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0" end="0"/>
                                            </p:txEl>
                                          </p:spTgt>
                                        </p:tgtEl>
                                        <p:attrNameLst>
                                          <p:attrName>style.visibility</p:attrName>
                                        </p:attrNameLst>
                                      </p:cBhvr>
                                      <p:to>
                                        <p:strVal val="visible"/>
                                      </p:to>
                                    </p:set>
                                    <p:anim calcmode="lin" valueType="num">
                                      <p:cBhvr additive="base">
                                        <p:cTn id="19"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3" grpId="0"/>
      <p:bldP spid="4"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lstStyle/>
          <a:p>
            <a:r>
              <a:rPr lang="en-US" b="1" dirty="0">
                <a:solidFill>
                  <a:schemeClr val="tx1"/>
                </a:solidFill>
              </a:rPr>
              <a:t>Answer:</a:t>
            </a:r>
            <a:r>
              <a:rPr lang="en-US" dirty="0">
                <a:solidFill>
                  <a:schemeClr val="tx1"/>
                </a:solidFill>
              </a:rPr>
              <a:t> d. </a:t>
            </a:r>
            <a:r>
              <a:rPr lang="en-US" b="1" dirty="0">
                <a:solidFill>
                  <a:schemeClr val="tx1"/>
                </a:solidFill>
              </a:rPr>
              <a:t>Can</a:t>
            </a:r>
            <a:endParaRPr lang="en-US" dirty="0">
              <a:solidFill>
                <a:schemeClr val="tx1"/>
              </a:solidFill>
            </a:endParaRPr>
          </a:p>
        </p:txBody>
      </p:sp>
      <p:sp>
        <p:nvSpPr>
          <p:cNvPr id="3" name="Rectangle 2"/>
          <p:cNvSpPr/>
          <p:nvPr/>
        </p:nvSpPr>
        <p:spPr>
          <a:xfrm>
            <a:off x="609600" y="1143000"/>
            <a:ext cx="8153400" cy="2492990"/>
          </a:xfrm>
          <a:prstGeom prst="rect">
            <a:avLst/>
          </a:prstGeom>
        </p:spPr>
        <p:txBody>
          <a:bodyPr wrap="square">
            <a:spAutoFit/>
          </a:bodyPr>
          <a:lstStyle/>
          <a:p>
            <a:r>
              <a:rPr lang="en-US" sz="2600" dirty="0"/>
              <a:t>A: I lost my pen.</a:t>
            </a:r>
            <a:br>
              <a:rPr lang="en-US" sz="2600" dirty="0"/>
            </a:br>
            <a:r>
              <a:rPr lang="en-US" sz="2600" dirty="0"/>
              <a:t>B: __________ you borrow mine?</a:t>
            </a:r>
          </a:p>
          <a:p>
            <a:r>
              <a:rPr lang="en-US" sz="2600" dirty="0"/>
              <a:t>a. Do</a:t>
            </a:r>
            <a:br>
              <a:rPr lang="en-US" sz="2600" dirty="0"/>
            </a:br>
            <a:r>
              <a:rPr lang="en-US" sz="2600" dirty="0"/>
              <a:t>b. Would</a:t>
            </a:r>
            <a:br>
              <a:rPr lang="en-US" sz="2600" dirty="0"/>
            </a:br>
            <a:r>
              <a:rPr lang="en-US" sz="2600" dirty="0"/>
              <a:t>c. Will</a:t>
            </a:r>
            <a:br>
              <a:rPr lang="en-US" sz="2600" dirty="0"/>
            </a:br>
            <a:r>
              <a:rPr lang="en-US" sz="2600" dirty="0"/>
              <a:t>d. </a:t>
            </a:r>
            <a:r>
              <a:rPr lang="en-US" sz="2600" dirty="0" smtClean="0"/>
              <a:t>Can</a:t>
            </a:r>
            <a:endParaRPr lang="en-US" sz="2600" dirty="0"/>
          </a:p>
        </p:txBody>
      </p:sp>
    </p:spTree>
    <p:extLst>
      <p:ext uri="{BB962C8B-B14F-4D97-AF65-F5344CB8AC3E}">
        <p14:creationId xmlns:p14="http://schemas.microsoft.com/office/powerpoint/2010/main" val="14258097"/>
      </p:ext>
    </p:extLst>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0" end="0"/>
                                            </p:txEl>
                                          </p:spTgt>
                                        </p:tgtEl>
                                        <p:attrNameLst>
                                          <p:attrName>style.visibility</p:attrName>
                                        </p:attrNameLst>
                                      </p:cBhvr>
                                      <p:to>
                                        <p:strVal val="visible"/>
                                      </p:to>
                                    </p:set>
                                    <p:anim calcmode="lin" valueType="num">
                                      <p:cBhvr additive="base">
                                        <p:cTn id="13"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3"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lstStyle/>
          <a:p>
            <a:r>
              <a:rPr lang="en-US" dirty="0">
                <a:solidFill>
                  <a:schemeClr val="tx1"/>
                </a:solidFill>
              </a:rPr>
              <a:t>Answer: c. some help</a:t>
            </a:r>
            <a:endParaRPr lang="en-US" dirty="0">
              <a:solidFill>
                <a:schemeClr val="tx1"/>
              </a:solidFill>
            </a:endParaRPr>
          </a:p>
        </p:txBody>
      </p:sp>
      <p:sp>
        <p:nvSpPr>
          <p:cNvPr id="3" name="Rectangle 2"/>
          <p:cNvSpPr/>
          <p:nvPr/>
        </p:nvSpPr>
        <p:spPr>
          <a:xfrm>
            <a:off x="1143000" y="1295400"/>
            <a:ext cx="5791200" cy="2585323"/>
          </a:xfrm>
          <a:prstGeom prst="rect">
            <a:avLst/>
          </a:prstGeom>
        </p:spPr>
        <p:txBody>
          <a:bodyPr wrap="square">
            <a:spAutoFit/>
          </a:bodyPr>
          <a:lstStyle/>
          <a:p>
            <a:r>
              <a:rPr lang="en-US" sz="2700" dirty="0"/>
              <a:t>A: I’m having trouble with my project.</a:t>
            </a:r>
            <a:br>
              <a:rPr lang="en-US" sz="2700" dirty="0"/>
            </a:br>
            <a:r>
              <a:rPr lang="en-US" sz="2700" dirty="0"/>
              <a:t>B: Would you like __________?</a:t>
            </a:r>
          </a:p>
          <a:p>
            <a:r>
              <a:rPr lang="en-US" sz="2700" dirty="0"/>
              <a:t>a. a help</a:t>
            </a:r>
            <a:br>
              <a:rPr lang="en-US" sz="2700" dirty="0"/>
            </a:br>
            <a:r>
              <a:rPr lang="en-US" sz="2700" dirty="0"/>
              <a:t>b. to help me</a:t>
            </a:r>
            <a:br>
              <a:rPr lang="en-US" sz="2700" dirty="0"/>
            </a:br>
            <a:r>
              <a:rPr lang="en-US" sz="2700" dirty="0"/>
              <a:t>c. some help</a:t>
            </a:r>
            <a:br>
              <a:rPr lang="en-US" sz="2700" dirty="0"/>
            </a:br>
            <a:r>
              <a:rPr lang="en-US" sz="2700" dirty="0"/>
              <a:t>d. helping </a:t>
            </a:r>
            <a:r>
              <a:rPr lang="en-US" sz="2700" dirty="0" smtClean="0"/>
              <a:t>me</a:t>
            </a:r>
            <a:endParaRPr lang="en-US" sz="2700" dirty="0"/>
          </a:p>
        </p:txBody>
      </p:sp>
    </p:spTree>
    <p:extLst>
      <p:ext uri="{BB962C8B-B14F-4D97-AF65-F5344CB8AC3E}">
        <p14:creationId xmlns:p14="http://schemas.microsoft.com/office/powerpoint/2010/main" val="3591988213"/>
      </p:ext>
    </p:extLst>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0" end="0"/>
                                            </p:txEl>
                                          </p:spTgt>
                                        </p:tgtEl>
                                        <p:attrNameLst>
                                          <p:attrName>style.visibility</p:attrName>
                                        </p:attrNameLst>
                                      </p:cBhvr>
                                      <p:to>
                                        <p:strVal val="visible"/>
                                      </p:to>
                                    </p:set>
                                    <p:anim calcmode="lin" valueType="num">
                                      <p:cBhvr additive="base">
                                        <p:cTn id="13"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457200" y="7620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4000" b="1" dirty="0"/>
              <a:t>	</a:t>
            </a:r>
          </a:p>
          <a:p>
            <a:endParaRPr lang="en-US" sz="4000" b="1" dirty="0"/>
          </a:p>
          <a:p>
            <a:endParaRPr lang="id-ID" sz="2400" b="1" dirty="0">
              <a:sym typeface="Wingdings" panose="05000000000000000000" pitchFamily="2" charset="2"/>
            </a:endParaRPr>
          </a:p>
          <a:p>
            <a:r>
              <a:rPr lang="id-ID" sz="4000" b="1" dirty="0">
                <a:sym typeface="Wingdings" panose="05000000000000000000" pitchFamily="2" charset="2"/>
              </a:rPr>
              <a:t> </a:t>
            </a:r>
            <a:r>
              <a:rPr lang="en-US" sz="4000" b="1" dirty="0"/>
              <a:t>END</a:t>
            </a:r>
            <a:r>
              <a:rPr lang="id-ID" sz="4000" b="1" dirty="0"/>
              <a:t> </a:t>
            </a:r>
            <a:r>
              <a:rPr lang="id-ID" sz="4000" b="1" dirty="0">
                <a:sym typeface="Wingdings" panose="05000000000000000000" pitchFamily="2" charset="2"/>
              </a:rPr>
              <a:t></a:t>
            </a:r>
            <a:endParaRPr lang="en-US" sz="4000" b="1" dirty="0"/>
          </a:p>
        </p:txBody>
      </p:sp>
    </p:spTree>
    <p:extLst>
      <p:ext uri="{BB962C8B-B14F-4D97-AF65-F5344CB8AC3E}">
        <p14:creationId xmlns:p14="http://schemas.microsoft.com/office/powerpoint/2010/main" val="383296963"/>
      </p:ext>
    </p:extLst>
  </p:cSld>
  <p:clrMapOvr>
    <a:masterClrMapping/>
  </p:clrMapOvr>
  <p:transition spd="slow">
    <p:fade thruBlk="1"/>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0" y="228600"/>
            <a:ext cx="9144000" cy="1600200"/>
          </a:xfrm>
        </p:spPr>
        <p:txBody>
          <a:bodyPr>
            <a:noAutofit/>
          </a:bodyPr>
          <a:lstStyle/>
          <a:p>
            <a:pPr algn="just"/>
            <a:r>
              <a:rPr lang="en-US" dirty="0" smtClean="0">
                <a:solidFill>
                  <a:schemeClr val="tx1"/>
                </a:solidFill>
              </a:rPr>
              <a:t>Offering help is an expression to offer help to someone. The purpose is to offer assistance for someone who is doing something politely. There are two kinds of offering help: informal offers and formal offers. Informal offers are used when you talk with someone close to you and formal offers are used when you talk with someone are older or whose position is higher than you. There are two kinds of </a:t>
            </a:r>
            <a:r>
              <a:rPr lang="en-US" dirty="0" err="1" smtClean="0">
                <a:solidFill>
                  <a:schemeClr val="tx1"/>
                </a:solidFill>
              </a:rPr>
              <a:t>respons</a:t>
            </a:r>
            <a:r>
              <a:rPr lang="en-US" dirty="0" smtClean="0">
                <a:solidFill>
                  <a:schemeClr val="tx1"/>
                </a:solidFill>
              </a:rPr>
              <a:t> offering help: refusing and accepting. If you want to refuse someone’s offer you have to refuse politely, and if you want to accept someone’s offer don’t forget to say “thank you” to them.</a:t>
            </a:r>
          </a:p>
        </p:txBody>
      </p:sp>
    </p:spTree>
  </p:cSld>
  <p:clrMapOvr>
    <a:masterClrMapping/>
  </p:clrMapOvr>
  <p:transition spd="slow">
    <p:fade thruBlk="1"/>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0" y="0"/>
            <a:ext cx="9144000" cy="6172200"/>
          </a:xfrm>
        </p:spPr>
        <p:txBody>
          <a:bodyPr>
            <a:noAutofit/>
          </a:bodyPr>
          <a:lstStyle/>
          <a:p>
            <a:pPr algn="l" fontAlgn="base"/>
            <a:r>
              <a:rPr lang="en-US" sz="3200" b="1" i="1" dirty="0" smtClean="0">
                <a:solidFill>
                  <a:schemeClr val="tx1"/>
                </a:solidFill>
                <a:latin typeface="Cambria" pitchFamily="18" charset="0"/>
                <a:ea typeface="Cambria" pitchFamily="18" charset="0"/>
              </a:rPr>
              <a:t>Asking for help</a:t>
            </a:r>
          </a:p>
          <a:p>
            <a:pPr algn="l" fontAlgn="base"/>
            <a:r>
              <a:rPr lang="en-US" sz="3200" b="1" i="1" dirty="0" smtClean="0">
                <a:solidFill>
                  <a:schemeClr val="tx1"/>
                </a:solidFill>
                <a:latin typeface="Cambria" pitchFamily="18" charset="0"/>
                <a:ea typeface="Cambria" pitchFamily="18" charset="0"/>
              </a:rPr>
              <a:t>Formal</a:t>
            </a:r>
          </a:p>
          <a:p>
            <a:pPr algn="l" fontAlgn="base">
              <a:buFontTx/>
              <a:buChar char="-"/>
            </a:pPr>
            <a:r>
              <a:rPr lang="en-US" sz="3200" dirty="0" smtClean="0">
                <a:solidFill>
                  <a:schemeClr val="tx1"/>
                </a:solidFill>
              </a:rPr>
              <a:t>Could you possibly help me?</a:t>
            </a:r>
          </a:p>
          <a:p>
            <a:pPr algn="l" fontAlgn="base">
              <a:buFontTx/>
              <a:buChar char="-"/>
            </a:pPr>
            <a:r>
              <a:rPr lang="en-US" sz="3200" dirty="0" smtClean="0">
                <a:solidFill>
                  <a:schemeClr val="tx1"/>
                </a:solidFill>
                <a:latin typeface="Cambria" pitchFamily="18" charset="0"/>
                <a:ea typeface="Cambria" pitchFamily="18" charset="0"/>
              </a:rPr>
              <a:t>Would you be willing to help me? </a:t>
            </a:r>
          </a:p>
          <a:p>
            <a:pPr algn="l" fontAlgn="base">
              <a:buFontTx/>
              <a:buChar char="-"/>
            </a:pPr>
            <a:r>
              <a:rPr lang="en-US" sz="3200" dirty="0" smtClean="0">
                <a:solidFill>
                  <a:schemeClr val="tx1"/>
                </a:solidFill>
                <a:latin typeface="Cambria" pitchFamily="18" charset="0"/>
                <a:ea typeface="Cambria" pitchFamily="18" charset="0"/>
              </a:rPr>
              <a:t> I wonder if you could help me with this?</a:t>
            </a:r>
          </a:p>
          <a:p>
            <a:pPr algn="l" fontAlgn="base">
              <a:buFontTx/>
              <a:buChar char="-"/>
            </a:pPr>
            <a:r>
              <a:rPr lang="en-US" sz="3200" dirty="0" smtClean="0">
                <a:solidFill>
                  <a:schemeClr val="tx1"/>
                </a:solidFill>
                <a:latin typeface="Cambria" pitchFamily="18" charset="0"/>
                <a:ea typeface="Cambria" pitchFamily="18" charset="0"/>
              </a:rPr>
              <a:t> I need some assistance, please</a:t>
            </a:r>
          </a:p>
          <a:p>
            <a:pPr algn="l" fontAlgn="base">
              <a:buFontTx/>
              <a:buChar char="-"/>
            </a:pPr>
            <a:r>
              <a:rPr lang="en-US" sz="3200" dirty="0" smtClean="0">
                <a:solidFill>
                  <a:schemeClr val="tx1"/>
                </a:solidFill>
                <a:latin typeface="Cambria" pitchFamily="18" charset="0"/>
                <a:ea typeface="Cambria" pitchFamily="18" charset="0"/>
              </a:rPr>
              <a:t>  could  do with some help, please</a:t>
            </a:r>
            <a:endParaRPr lang="en-US" sz="3200" dirty="0">
              <a:solidFill>
                <a:schemeClr val="tx1"/>
              </a:solidFill>
              <a:latin typeface="Cambria" pitchFamily="18" charset="0"/>
              <a:ea typeface="Cambria" pitchFamily="18" charset="0"/>
            </a:endParaRPr>
          </a:p>
        </p:txBody>
      </p:sp>
    </p:spTree>
  </p:cSld>
  <p:clrMapOvr>
    <a:masterClrMapping/>
  </p:clrMapOvr>
  <p:transition spd="slow">
    <p:fade thruBlk="1"/>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457200" y="381000"/>
            <a:ext cx="8686800" cy="1752600"/>
          </a:xfrm>
        </p:spPr>
        <p:txBody>
          <a:bodyPr>
            <a:noAutofit/>
          </a:bodyPr>
          <a:lstStyle/>
          <a:p>
            <a:pPr algn="l" fontAlgn="base"/>
            <a:r>
              <a:rPr lang="en-US" sz="3600" b="1" dirty="0" smtClean="0">
                <a:solidFill>
                  <a:schemeClr val="tx1"/>
                </a:solidFill>
                <a:latin typeface="Cambria" pitchFamily="18" charset="0"/>
                <a:ea typeface="Cambria" pitchFamily="18" charset="0"/>
              </a:rPr>
              <a:t>Asking for Help</a:t>
            </a:r>
          </a:p>
          <a:p>
            <a:pPr algn="l" fontAlgn="base"/>
            <a:r>
              <a:rPr lang="en-US" sz="3600" b="1" i="1" dirty="0" smtClean="0">
                <a:solidFill>
                  <a:schemeClr val="tx1"/>
                </a:solidFill>
                <a:latin typeface="Cambria" pitchFamily="18" charset="0"/>
                <a:ea typeface="Cambria" pitchFamily="18" charset="0"/>
              </a:rPr>
              <a:t>Informal</a:t>
            </a:r>
            <a:endParaRPr lang="en-US" b="1" i="1" dirty="0" smtClean="0">
              <a:solidFill>
                <a:schemeClr val="tx1"/>
              </a:solidFill>
              <a:latin typeface="Cambria" pitchFamily="18" charset="0"/>
              <a:ea typeface="Cambria" pitchFamily="18" charset="0"/>
            </a:endParaRPr>
          </a:p>
          <a:p>
            <a:pPr algn="l"/>
            <a:r>
              <a:rPr lang="en-US" dirty="0" smtClean="0">
                <a:solidFill>
                  <a:schemeClr val="tx1"/>
                </a:solidFill>
                <a:latin typeface="Cambria" pitchFamily="18" charset="0"/>
                <a:ea typeface="Cambria" pitchFamily="18" charset="0"/>
              </a:rPr>
              <a:t>- Could you help me?</a:t>
            </a:r>
          </a:p>
          <a:p>
            <a:pPr algn="l"/>
            <a:r>
              <a:rPr lang="en-US" dirty="0" smtClean="0">
                <a:solidFill>
                  <a:schemeClr val="tx1"/>
                </a:solidFill>
                <a:latin typeface="Cambria" pitchFamily="18" charset="0"/>
                <a:ea typeface="Cambria" pitchFamily="18" charset="0"/>
              </a:rPr>
              <a:t>- I can’t manage, Could you help?</a:t>
            </a:r>
          </a:p>
          <a:p>
            <a:pPr algn="l"/>
            <a:r>
              <a:rPr lang="en-US" dirty="0" smtClean="0">
                <a:solidFill>
                  <a:schemeClr val="tx1"/>
                </a:solidFill>
                <a:latin typeface="Cambria" pitchFamily="18" charset="0"/>
                <a:ea typeface="Cambria" pitchFamily="18" charset="0"/>
              </a:rPr>
              <a:t>-  Could I ask a favor?</a:t>
            </a:r>
          </a:p>
          <a:p>
            <a:pPr algn="l"/>
            <a:r>
              <a:rPr lang="en-US" dirty="0" smtClean="0">
                <a:solidFill>
                  <a:schemeClr val="tx1"/>
                </a:solidFill>
                <a:latin typeface="Cambria" pitchFamily="18" charset="0"/>
                <a:ea typeface="Cambria" pitchFamily="18" charset="0"/>
              </a:rPr>
              <a:t>- I wonder if you could help me with this?</a:t>
            </a:r>
          </a:p>
          <a:p>
            <a:pPr algn="l"/>
            <a:r>
              <a:rPr lang="en-US" dirty="0" smtClean="0">
                <a:solidFill>
                  <a:schemeClr val="tx1"/>
                </a:solidFill>
                <a:latin typeface="Cambria" pitchFamily="18" charset="0"/>
                <a:ea typeface="Cambria" pitchFamily="18" charset="0"/>
              </a:rPr>
              <a:t>- I need some assistance, please</a:t>
            </a:r>
          </a:p>
          <a:p>
            <a:pPr algn="l"/>
            <a:r>
              <a:rPr lang="en-US" dirty="0" smtClean="0">
                <a:solidFill>
                  <a:schemeClr val="tx1"/>
                </a:solidFill>
                <a:latin typeface="Cambria" pitchFamily="18" charset="0"/>
                <a:ea typeface="Cambria" pitchFamily="18" charset="0"/>
              </a:rPr>
              <a:t>- I could do with  some help, please</a:t>
            </a:r>
            <a:endParaRPr lang="en-US" dirty="0">
              <a:solidFill>
                <a:schemeClr val="tx1"/>
              </a:solidFill>
              <a:latin typeface="Cambria" pitchFamily="18" charset="0"/>
              <a:ea typeface="Cambria" pitchFamily="18" charset="0"/>
            </a:endParaRPr>
          </a:p>
        </p:txBody>
      </p:sp>
    </p:spTree>
  </p:cSld>
  <p:clrMapOvr>
    <a:masterClrMapping/>
  </p:clrMapOvr>
  <p:transition spd="slow">
    <p:fade thruBlk="1"/>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lstStyle/>
          <a:p>
            <a:endParaRPr lang="en-US"/>
          </a:p>
        </p:txBody>
      </p:sp>
      <p:graphicFrame>
        <p:nvGraphicFramePr>
          <p:cNvPr id="3" name="Table 2"/>
          <p:cNvGraphicFramePr>
            <a:graphicFrameLocks noGrp="1"/>
          </p:cNvGraphicFramePr>
          <p:nvPr>
            <p:extLst>
              <p:ext uri="{D42A27DB-BD31-4B8C-83A1-F6EECF244321}">
                <p14:modId xmlns:p14="http://schemas.microsoft.com/office/powerpoint/2010/main" val="1900479666"/>
              </p:ext>
            </p:extLst>
          </p:nvPr>
        </p:nvGraphicFramePr>
        <p:xfrm>
          <a:off x="457200" y="1705495"/>
          <a:ext cx="8229600" cy="3596640"/>
        </p:xfrm>
        <a:graphic>
          <a:graphicData uri="http://schemas.openxmlformats.org/drawingml/2006/table">
            <a:tbl>
              <a:tblPr/>
              <a:tblGrid>
                <a:gridCol w="4114800"/>
                <a:gridCol w="4114800"/>
              </a:tblGrid>
              <a:tr h="0">
                <a:tc>
                  <a:txBody>
                    <a:bodyPr/>
                    <a:lstStyle/>
                    <a:p>
                      <a:pPr algn="ctr"/>
                      <a:r>
                        <a:rPr lang="en-US" sz="2500" b="1" dirty="0" err="1"/>
                        <a:t>Ekspresi</a:t>
                      </a:r>
                      <a:r>
                        <a:rPr lang="en-US" sz="2500" b="1" dirty="0"/>
                        <a:t> Formal</a:t>
                      </a:r>
                    </a:p>
                  </a:txBody>
                  <a:tcPr anchor="ctr">
                    <a:lnL>
                      <a:noFill/>
                    </a:lnL>
                    <a:lnR>
                      <a:noFill/>
                    </a:lnR>
                    <a:lnT>
                      <a:noFill/>
                    </a:lnT>
                    <a:lnB>
                      <a:noFill/>
                    </a:lnB>
                  </a:tcPr>
                </a:tc>
                <a:tc>
                  <a:txBody>
                    <a:bodyPr/>
                    <a:lstStyle/>
                    <a:p>
                      <a:pPr algn="ctr"/>
                      <a:r>
                        <a:rPr lang="en-US" sz="2500" b="1" dirty="0" err="1"/>
                        <a:t>Ekspresi</a:t>
                      </a:r>
                      <a:r>
                        <a:rPr lang="en-US" sz="2500" b="1" dirty="0"/>
                        <a:t> Informal</a:t>
                      </a:r>
                    </a:p>
                  </a:txBody>
                  <a:tcPr anchor="ctr">
                    <a:lnL>
                      <a:noFill/>
                    </a:lnL>
                    <a:lnR>
                      <a:noFill/>
                    </a:lnR>
                    <a:lnT>
                      <a:noFill/>
                    </a:lnT>
                    <a:lnB>
                      <a:noFill/>
                    </a:lnB>
                  </a:tcPr>
                </a:tc>
              </a:tr>
              <a:tr h="0">
                <a:tc>
                  <a:txBody>
                    <a:bodyPr/>
                    <a:lstStyle/>
                    <a:p>
                      <a:r>
                        <a:rPr lang="en-US" sz="2500"/>
                        <a:t>May I help you?</a:t>
                      </a:r>
                    </a:p>
                  </a:txBody>
                  <a:tcPr anchor="ctr">
                    <a:lnL>
                      <a:noFill/>
                    </a:lnL>
                    <a:lnR>
                      <a:noFill/>
                    </a:lnR>
                    <a:lnT>
                      <a:noFill/>
                    </a:lnT>
                    <a:lnB>
                      <a:noFill/>
                    </a:lnB>
                  </a:tcPr>
                </a:tc>
                <a:tc>
                  <a:txBody>
                    <a:bodyPr/>
                    <a:lstStyle/>
                    <a:p>
                      <a:r>
                        <a:rPr lang="en-US" sz="2500" dirty="0"/>
                        <a:t>Can I help you?</a:t>
                      </a:r>
                    </a:p>
                  </a:txBody>
                  <a:tcPr anchor="ctr">
                    <a:lnL>
                      <a:noFill/>
                    </a:lnL>
                    <a:lnR>
                      <a:noFill/>
                    </a:lnR>
                    <a:lnT>
                      <a:noFill/>
                    </a:lnT>
                    <a:lnB>
                      <a:noFill/>
                    </a:lnB>
                  </a:tcPr>
                </a:tc>
              </a:tr>
              <a:tr h="0">
                <a:tc>
                  <a:txBody>
                    <a:bodyPr/>
                    <a:lstStyle/>
                    <a:p>
                      <a:r>
                        <a:rPr lang="en-US" sz="2500" dirty="0"/>
                        <a:t>Would you like some help?</a:t>
                      </a:r>
                    </a:p>
                  </a:txBody>
                  <a:tcPr anchor="ctr">
                    <a:lnL>
                      <a:noFill/>
                    </a:lnL>
                    <a:lnR>
                      <a:noFill/>
                    </a:lnR>
                    <a:lnT>
                      <a:noFill/>
                    </a:lnT>
                    <a:lnB>
                      <a:noFill/>
                    </a:lnB>
                  </a:tcPr>
                </a:tc>
                <a:tc>
                  <a:txBody>
                    <a:bodyPr/>
                    <a:lstStyle/>
                    <a:p>
                      <a:r>
                        <a:rPr lang="en-US" sz="2500" dirty="0"/>
                        <a:t>Do you need a hand?</a:t>
                      </a:r>
                    </a:p>
                  </a:txBody>
                  <a:tcPr anchor="ctr">
                    <a:lnL>
                      <a:noFill/>
                    </a:lnL>
                    <a:lnR>
                      <a:noFill/>
                    </a:lnR>
                    <a:lnT>
                      <a:noFill/>
                    </a:lnT>
                    <a:lnB>
                      <a:noFill/>
                    </a:lnB>
                  </a:tcPr>
                </a:tc>
              </a:tr>
              <a:tr h="0">
                <a:tc>
                  <a:txBody>
                    <a:bodyPr/>
                    <a:lstStyle/>
                    <a:p>
                      <a:r>
                        <a:rPr lang="en-US" sz="2500"/>
                        <a:t>Can I assist you with your bags?</a:t>
                      </a:r>
                    </a:p>
                  </a:txBody>
                  <a:tcPr anchor="ctr">
                    <a:lnL>
                      <a:noFill/>
                    </a:lnL>
                    <a:lnR>
                      <a:noFill/>
                    </a:lnR>
                    <a:lnT>
                      <a:noFill/>
                    </a:lnT>
                    <a:lnB>
                      <a:noFill/>
                    </a:lnB>
                  </a:tcPr>
                </a:tc>
                <a:tc>
                  <a:txBody>
                    <a:bodyPr/>
                    <a:lstStyle/>
                    <a:p>
                      <a:r>
                        <a:rPr lang="en-US" sz="2500" dirty="0"/>
                        <a:t>Want some help with that?</a:t>
                      </a:r>
                    </a:p>
                  </a:txBody>
                  <a:tcPr anchor="ctr">
                    <a:lnL>
                      <a:noFill/>
                    </a:lnL>
                    <a:lnR>
                      <a:noFill/>
                    </a:lnR>
                    <a:lnT>
                      <a:noFill/>
                    </a:lnT>
                    <a:lnB>
                      <a:noFill/>
                    </a:lnB>
                  </a:tcPr>
                </a:tc>
              </a:tr>
              <a:tr h="0">
                <a:tc>
                  <a:txBody>
                    <a:bodyPr/>
                    <a:lstStyle/>
                    <a:p>
                      <a:r>
                        <a:rPr lang="en-US" sz="2500" dirty="0"/>
                        <a:t>Let me help you with that.</a:t>
                      </a:r>
                    </a:p>
                  </a:txBody>
                  <a:tcPr anchor="ctr">
                    <a:lnL>
                      <a:noFill/>
                    </a:lnL>
                    <a:lnR>
                      <a:noFill/>
                    </a:lnR>
                    <a:lnT>
                      <a:noFill/>
                    </a:lnT>
                    <a:lnB>
                      <a:noFill/>
                    </a:lnB>
                  </a:tcPr>
                </a:tc>
                <a:tc>
                  <a:txBody>
                    <a:bodyPr/>
                    <a:lstStyle/>
                    <a:p>
                      <a:r>
                        <a:rPr lang="en-US" sz="2500"/>
                        <a:t>I’ll give you a hand.</a:t>
                      </a:r>
                    </a:p>
                  </a:txBody>
                  <a:tcPr anchor="ctr">
                    <a:lnL>
                      <a:noFill/>
                    </a:lnL>
                    <a:lnR>
                      <a:noFill/>
                    </a:lnR>
                    <a:lnT>
                      <a:noFill/>
                    </a:lnT>
                    <a:lnB>
                      <a:noFill/>
                    </a:lnB>
                  </a:tcPr>
                </a:tc>
              </a:tr>
              <a:tr h="0">
                <a:tc>
                  <a:txBody>
                    <a:bodyPr/>
                    <a:lstStyle/>
                    <a:p>
                      <a:r>
                        <a:rPr lang="en-US" sz="2500"/>
                        <a:t>Is there anything I can do for you?</a:t>
                      </a:r>
                    </a:p>
                  </a:txBody>
                  <a:tcPr anchor="ctr">
                    <a:lnL>
                      <a:noFill/>
                    </a:lnL>
                    <a:lnR>
                      <a:noFill/>
                    </a:lnR>
                    <a:lnT>
                      <a:noFill/>
                    </a:lnT>
                    <a:lnB>
                      <a:noFill/>
                    </a:lnB>
                  </a:tcPr>
                </a:tc>
                <a:tc>
                  <a:txBody>
                    <a:bodyPr/>
                    <a:lstStyle/>
                    <a:p>
                      <a:r>
                        <a:rPr lang="en-US" sz="2500" dirty="0"/>
                        <a:t>Need some help?</a:t>
                      </a:r>
                    </a:p>
                  </a:txBody>
                  <a:tcPr anchor="ctr">
                    <a:lnL>
                      <a:noFill/>
                    </a:lnL>
                    <a:lnR>
                      <a:noFill/>
                    </a:lnR>
                    <a:lnT>
                      <a:noFill/>
                    </a:lnT>
                    <a:lnB>
                      <a:noFill/>
                    </a:lnB>
                  </a:tcPr>
                </a:tc>
              </a:tr>
            </a:tbl>
          </a:graphicData>
        </a:graphic>
      </p:graphicFrame>
    </p:spTree>
    <p:extLst>
      <p:ext uri="{BB962C8B-B14F-4D97-AF65-F5344CB8AC3E}">
        <p14:creationId xmlns:p14="http://schemas.microsoft.com/office/powerpoint/2010/main" val="5742048"/>
      </p:ext>
    </p:extLst>
  </p:cSld>
  <p:clrMapOvr>
    <a:masterClrMapping/>
  </p:clrMapOvr>
  <p:transition spd="slow">
    <p:fade thruBlk="1"/>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lstStyle/>
          <a:p>
            <a:endParaRPr lang="en-US"/>
          </a:p>
        </p:txBody>
      </p:sp>
      <p:sp>
        <p:nvSpPr>
          <p:cNvPr id="3" name="Rectangle 2"/>
          <p:cNvSpPr/>
          <p:nvPr/>
        </p:nvSpPr>
        <p:spPr>
          <a:xfrm>
            <a:off x="304800" y="656678"/>
            <a:ext cx="8382000" cy="5016758"/>
          </a:xfrm>
          <a:prstGeom prst="rect">
            <a:avLst/>
          </a:prstGeom>
        </p:spPr>
        <p:txBody>
          <a:bodyPr wrap="square">
            <a:spAutoFit/>
          </a:bodyPr>
          <a:lstStyle/>
          <a:p>
            <a:r>
              <a:rPr lang="en-US" sz="2000" b="1" dirty="0" smtClean="0"/>
              <a:t>Short example of offering help in tourism industry</a:t>
            </a:r>
            <a:endParaRPr lang="en-US" sz="2000" b="1" dirty="0"/>
          </a:p>
          <a:p>
            <a:r>
              <a:rPr lang="en-US" sz="2000" b="1" dirty="0"/>
              <a:t>1. Hotel Receptionist:</a:t>
            </a:r>
          </a:p>
          <a:p>
            <a:r>
              <a:rPr lang="en-US" sz="2000" b="1" dirty="0"/>
              <a:t>Guest:</a:t>
            </a:r>
            <a:r>
              <a:rPr lang="en-US" sz="2000" dirty="0"/>
              <a:t> "Excuse me, I just arrived."</a:t>
            </a:r>
            <a:br>
              <a:rPr lang="en-US" sz="2000" dirty="0"/>
            </a:br>
            <a:r>
              <a:rPr lang="en-US" sz="2000" b="1" dirty="0"/>
              <a:t>Staff:</a:t>
            </a:r>
            <a:r>
              <a:rPr lang="en-US" sz="2000" dirty="0"/>
              <a:t> "Welcome! May I help you with the check-in process</a:t>
            </a:r>
            <a:r>
              <a:rPr lang="en-US" sz="2000" dirty="0" smtClean="0"/>
              <a:t>?“</a:t>
            </a:r>
          </a:p>
          <a:p>
            <a:endParaRPr lang="en-US" sz="2000" dirty="0"/>
          </a:p>
          <a:p>
            <a:r>
              <a:rPr lang="en-US" sz="2000" b="1" dirty="0"/>
              <a:t>2. Tour Guide:</a:t>
            </a:r>
          </a:p>
          <a:p>
            <a:r>
              <a:rPr lang="en-US" sz="2000" b="1" dirty="0"/>
              <a:t>Tourist looks confused with a map</a:t>
            </a:r>
            <a:r>
              <a:rPr lang="en-US" sz="2000" dirty="0"/>
              <a:t/>
            </a:r>
            <a:br>
              <a:rPr lang="en-US" sz="2000" dirty="0"/>
            </a:br>
            <a:r>
              <a:rPr lang="en-US" sz="2000" b="1" dirty="0"/>
              <a:t>Guide:</a:t>
            </a:r>
            <a:r>
              <a:rPr lang="en-US" sz="2000" dirty="0"/>
              <a:t> "Do you need help finding your next stop? I can assist you</a:t>
            </a:r>
            <a:r>
              <a:rPr lang="en-US" sz="2000" dirty="0" smtClean="0"/>
              <a:t>.“</a:t>
            </a:r>
          </a:p>
          <a:p>
            <a:endParaRPr lang="en-US" sz="2000" dirty="0"/>
          </a:p>
          <a:p>
            <a:r>
              <a:rPr lang="en-US" sz="2000" b="1" dirty="0"/>
              <a:t>3. Airport Staff:</a:t>
            </a:r>
          </a:p>
          <a:p>
            <a:r>
              <a:rPr lang="en-US" sz="2000" b="1" dirty="0"/>
              <a:t>Passenger struggling with luggage</a:t>
            </a:r>
            <a:r>
              <a:rPr lang="en-US" sz="2000" dirty="0"/>
              <a:t/>
            </a:r>
            <a:br>
              <a:rPr lang="en-US" sz="2000" dirty="0"/>
            </a:br>
            <a:r>
              <a:rPr lang="en-US" sz="2000" b="1" dirty="0"/>
              <a:t>Staff:</a:t>
            </a:r>
            <a:r>
              <a:rPr lang="en-US" sz="2000" dirty="0"/>
              <a:t> "Let me help you with your suitcase, sir</a:t>
            </a:r>
            <a:r>
              <a:rPr lang="en-US" sz="2000" dirty="0" smtClean="0"/>
              <a:t>.“</a:t>
            </a:r>
          </a:p>
          <a:p>
            <a:endParaRPr lang="en-US" sz="2000" dirty="0"/>
          </a:p>
          <a:p>
            <a:r>
              <a:rPr lang="en-US" sz="2000" b="1" dirty="0"/>
              <a:t>4. Restaurant Waiter:</a:t>
            </a:r>
          </a:p>
          <a:p>
            <a:r>
              <a:rPr lang="en-US" sz="2000" b="1" dirty="0"/>
              <a:t>Guest reading menu for a long time</a:t>
            </a:r>
            <a:r>
              <a:rPr lang="en-US" sz="2000" dirty="0"/>
              <a:t/>
            </a:r>
            <a:br>
              <a:rPr lang="en-US" sz="2000" dirty="0"/>
            </a:br>
            <a:r>
              <a:rPr lang="en-US" sz="2000" b="1" dirty="0"/>
              <a:t>Waiter:</a:t>
            </a:r>
            <a:r>
              <a:rPr lang="en-US" sz="2000" dirty="0"/>
              <a:t> "Would you like me to recommend a dish?"</a:t>
            </a:r>
          </a:p>
        </p:txBody>
      </p:sp>
    </p:spTree>
    <p:extLst>
      <p:ext uri="{BB962C8B-B14F-4D97-AF65-F5344CB8AC3E}">
        <p14:creationId xmlns:p14="http://schemas.microsoft.com/office/powerpoint/2010/main" val="4117823764"/>
      </p:ext>
    </p:extLst>
  </p:cSld>
  <p:clrMapOvr>
    <a:masterClrMapping/>
  </p:clrMapOvr>
  <p:transition spd="slow">
    <p:fade thruBlk="1"/>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533400" y="838200"/>
            <a:ext cx="6400800" cy="685800"/>
          </a:xfrm>
        </p:spPr>
        <p:txBody>
          <a:bodyPr/>
          <a:lstStyle/>
          <a:p>
            <a:pPr algn="l"/>
            <a:r>
              <a:rPr lang="en-US" dirty="0" smtClean="0">
                <a:solidFill>
                  <a:schemeClr val="tx1"/>
                </a:solidFill>
              </a:rPr>
              <a:t>Example</a:t>
            </a:r>
            <a:endParaRPr lang="en-US" dirty="0">
              <a:solidFill>
                <a:schemeClr val="tx1"/>
              </a:solidFill>
            </a:endParaRPr>
          </a:p>
        </p:txBody>
      </p:sp>
      <p:sp>
        <p:nvSpPr>
          <p:cNvPr id="3" name="Rectangle 1"/>
          <p:cNvSpPr>
            <a:spLocks noChangeArrowheads="1"/>
          </p:cNvSpPr>
          <p:nvPr/>
        </p:nvSpPr>
        <p:spPr bwMode="auto">
          <a:xfrm>
            <a:off x="76200" y="2153454"/>
            <a:ext cx="9067800" cy="19389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lang="en-US" sz="2000" dirty="0" smtClean="0">
                <a:latin typeface="Lato"/>
              </a:rPr>
              <a:t>Guest</a:t>
            </a:r>
            <a:r>
              <a:rPr kumimoji="0" lang="en-US" sz="2000" b="0" u="none" strike="noStrike" cap="none" normalizeH="0" baseline="0" dirty="0" smtClean="0">
                <a:ln>
                  <a:noFill/>
                </a:ln>
                <a:effectLst/>
                <a:latin typeface="Lato"/>
              </a:rPr>
              <a:t>: Good afternoon. I would like to check in please.</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u="none" strike="noStrike" cap="none" normalizeH="0" baseline="0" dirty="0" smtClean="0">
                <a:ln>
                  <a:noFill/>
                </a:ln>
                <a:effectLst/>
                <a:latin typeface="Lato"/>
              </a:rPr>
              <a:t>Staff: Good afternoon. Have you made a reservation? </a:t>
            </a:r>
          </a:p>
          <a:p>
            <a:pPr marL="0" marR="0" lvl="0" indent="0" algn="l" defTabSz="914400" rtl="0" eaLnBrk="0" fontAlgn="base" latinLnBrk="0" hangingPunct="0">
              <a:lnSpc>
                <a:spcPct val="100000"/>
              </a:lnSpc>
              <a:spcBef>
                <a:spcPct val="0"/>
              </a:spcBef>
              <a:spcAft>
                <a:spcPct val="0"/>
              </a:spcAft>
              <a:buClrTx/>
              <a:buSzTx/>
              <a:buFontTx/>
              <a:buNone/>
              <a:tabLst/>
            </a:pPr>
            <a:r>
              <a:rPr lang="en-US" sz="2000" dirty="0" smtClean="0">
                <a:latin typeface="Lato"/>
              </a:rPr>
              <a:t>Guest</a:t>
            </a:r>
            <a:r>
              <a:rPr kumimoji="0" lang="en-US" sz="2000" b="0" u="none" strike="noStrike" cap="none" normalizeH="0" baseline="0" dirty="0" smtClean="0">
                <a:ln>
                  <a:noFill/>
                </a:ln>
                <a:effectLst/>
                <a:latin typeface="Lato"/>
              </a:rPr>
              <a:t>: I have. It should be under the name of Dave Smith</a:t>
            </a:r>
          </a:p>
          <a:p>
            <a:pPr marL="0" marR="0" lvl="0" indent="0" algn="l" defTabSz="914400" rtl="0" eaLnBrk="0" fontAlgn="base" latinLnBrk="0" hangingPunct="0">
              <a:lnSpc>
                <a:spcPct val="100000"/>
              </a:lnSpc>
              <a:spcBef>
                <a:spcPct val="0"/>
              </a:spcBef>
              <a:spcAft>
                <a:spcPct val="0"/>
              </a:spcAft>
              <a:buClrTx/>
              <a:buSzTx/>
              <a:buFontTx/>
              <a:buNone/>
              <a:tabLst/>
            </a:pPr>
            <a:r>
              <a:rPr lang="en-US" sz="2000" dirty="0" smtClean="0">
                <a:latin typeface="Lato"/>
              </a:rPr>
              <a:t>Staff</a:t>
            </a:r>
            <a:r>
              <a:rPr kumimoji="0" lang="en-US" sz="2000" b="0" u="none" strike="noStrike" cap="none" normalizeH="0" baseline="0" dirty="0" smtClean="0">
                <a:ln>
                  <a:noFill/>
                </a:ln>
                <a:effectLst/>
                <a:latin typeface="Lato"/>
              </a:rPr>
              <a:t>: We have received your reservation for one deluxe room for two nights. Here is your room key, it’s on the 6th floor. Please enjoy your stay. </a:t>
            </a:r>
          </a:p>
          <a:p>
            <a:pPr marL="0" marR="0" lvl="0" indent="0" algn="l" defTabSz="914400" rtl="0" eaLnBrk="0" fontAlgn="base" latinLnBrk="0" hangingPunct="0">
              <a:lnSpc>
                <a:spcPct val="100000"/>
              </a:lnSpc>
              <a:spcBef>
                <a:spcPct val="0"/>
              </a:spcBef>
              <a:spcAft>
                <a:spcPct val="0"/>
              </a:spcAft>
              <a:buClrTx/>
              <a:buSzTx/>
              <a:buFontTx/>
              <a:buNone/>
              <a:tabLst/>
            </a:pPr>
            <a:r>
              <a:rPr lang="en-US" sz="2000" dirty="0" err="1" smtClean="0">
                <a:latin typeface="Lato"/>
              </a:rPr>
              <a:t>Guest:</a:t>
            </a:r>
            <a:r>
              <a:rPr kumimoji="0" lang="en-US" sz="2000" b="0" u="none" strike="noStrike" cap="none" normalizeH="0" baseline="0" dirty="0" err="1" smtClean="0">
                <a:ln>
                  <a:noFill/>
                </a:ln>
                <a:effectLst/>
                <a:latin typeface="Lato"/>
              </a:rPr>
              <a:t>Thank</a:t>
            </a:r>
            <a:r>
              <a:rPr kumimoji="0" lang="en-US" sz="2000" b="0" u="none" strike="noStrike" cap="none" normalizeH="0" baseline="0" dirty="0" smtClean="0">
                <a:ln>
                  <a:noFill/>
                </a:ln>
                <a:effectLst/>
                <a:latin typeface="Lato"/>
              </a:rPr>
              <a:t> you.</a:t>
            </a:r>
            <a:endParaRPr kumimoji="0" lang="en-US" sz="2000" b="0" u="none" strike="noStrike" cap="none" normalizeH="0" baseline="0" dirty="0" smtClean="0">
              <a:ln>
                <a:noFill/>
              </a:ln>
              <a:effectLst/>
            </a:endParaRPr>
          </a:p>
        </p:txBody>
      </p:sp>
    </p:spTree>
    <p:extLst>
      <p:ext uri="{BB962C8B-B14F-4D97-AF65-F5344CB8AC3E}">
        <p14:creationId xmlns:p14="http://schemas.microsoft.com/office/powerpoint/2010/main" val="3630706713"/>
      </p:ext>
    </p:extLst>
  </p:cSld>
  <p:clrMapOvr>
    <a:masterClrMapping/>
  </p:clrMapOvr>
  <p:transition spd="slow">
    <p:fade thruBlk="1"/>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lstStyle/>
          <a:p>
            <a:endParaRPr lang="en-US"/>
          </a:p>
        </p:txBody>
      </p:sp>
      <p:sp>
        <p:nvSpPr>
          <p:cNvPr id="3" name="Rectangle 1"/>
          <p:cNvSpPr>
            <a:spLocks noChangeArrowheads="1"/>
          </p:cNvSpPr>
          <p:nvPr/>
        </p:nvSpPr>
        <p:spPr bwMode="auto">
          <a:xfrm>
            <a:off x="152400" y="2286000"/>
            <a:ext cx="8839200" cy="28623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lang="en-US" sz="2000" dirty="0" smtClean="0">
                <a:solidFill>
                  <a:srgbClr val="222222"/>
                </a:solidFill>
                <a:latin typeface="Lato"/>
              </a:rPr>
              <a:t>David</a:t>
            </a:r>
            <a:r>
              <a:rPr kumimoji="0" lang="en-US" sz="2000" b="0" u="none" strike="noStrike" cap="none" normalizeH="0" baseline="0" dirty="0" smtClean="0">
                <a:ln>
                  <a:noFill/>
                </a:ln>
                <a:solidFill>
                  <a:srgbClr val="222222"/>
                </a:solidFill>
                <a:effectLst/>
                <a:latin typeface="Lato"/>
              </a:rPr>
              <a:t>: Excuse me, I’m a little bit clueless with this part of the country. Could you perhaps help me? </a:t>
            </a:r>
            <a:endParaRPr lang="en-US" sz="2000" dirty="0">
              <a:solidFill>
                <a:srgbClr val="222222"/>
              </a:solidFill>
              <a:latin typeface="Lato"/>
            </a:endParaRPr>
          </a:p>
          <a:p>
            <a:pPr marL="0" marR="0" lvl="0" indent="0" algn="l" defTabSz="914400" rtl="0" eaLnBrk="0" fontAlgn="base" latinLnBrk="0" hangingPunct="0">
              <a:lnSpc>
                <a:spcPct val="100000"/>
              </a:lnSpc>
              <a:spcBef>
                <a:spcPct val="0"/>
              </a:spcBef>
              <a:spcAft>
                <a:spcPct val="0"/>
              </a:spcAft>
              <a:buClrTx/>
              <a:buSzTx/>
              <a:buFontTx/>
              <a:buNone/>
              <a:tabLst/>
            </a:pPr>
            <a:r>
              <a:rPr lang="en-US" sz="2000" dirty="0" smtClean="0">
                <a:solidFill>
                  <a:srgbClr val="222222"/>
                </a:solidFill>
                <a:latin typeface="Lato"/>
              </a:rPr>
              <a:t>Maria</a:t>
            </a:r>
            <a:r>
              <a:rPr kumimoji="0" lang="en-US" sz="2000" b="0" u="none" strike="noStrike" cap="none" normalizeH="0" baseline="0" dirty="0" smtClean="0">
                <a:ln>
                  <a:noFill/>
                </a:ln>
                <a:solidFill>
                  <a:srgbClr val="222222"/>
                </a:solidFill>
                <a:effectLst/>
                <a:latin typeface="Lato"/>
              </a:rPr>
              <a:t>: Of course. How can I help you?</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u="none" strike="noStrike" cap="none" normalizeH="0" baseline="0" dirty="0" smtClean="0">
                <a:ln>
                  <a:noFill/>
                </a:ln>
                <a:solidFill>
                  <a:srgbClr val="222222"/>
                </a:solidFill>
                <a:effectLst/>
                <a:latin typeface="Lato"/>
              </a:rPr>
              <a:t> </a:t>
            </a:r>
            <a:r>
              <a:rPr lang="en-US" sz="2000" dirty="0" smtClean="0">
                <a:solidFill>
                  <a:srgbClr val="222222"/>
                </a:solidFill>
                <a:latin typeface="Lato"/>
              </a:rPr>
              <a:t>David</a:t>
            </a:r>
            <a:r>
              <a:rPr kumimoji="0" lang="en-US" sz="2000" b="0" u="none" strike="noStrike" cap="none" normalizeH="0" baseline="0" dirty="0" smtClean="0">
                <a:ln>
                  <a:noFill/>
                </a:ln>
                <a:solidFill>
                  <a:srgbClr val="222222"/>
                </a:solidFill>
                <a:effectLst/>
                <a:latin typeface="Lato"/>
              </a:rPr>
              <a:t> I’m looking for a popular tourist spot that is near here. Do you happen to know a place? </a:t>
            </a:r>
          </a:p>
          <a:p>
            <a:pPr marL="0" marR="0" lvl="0" indent="0" algn="l" defTabSz="914400" rtl="0" eaLnBrk="0" fontAlgn="base" latinLnBrk="0" hangingPunct="0">
              <a:lnSpc>
                <a:spcPct val="100000"/>
              </a:lnSpc>
              <a:spcBef>
                <a:spcPct val="0"/>
              </a:spcBef>
              <a:spcAft>
                <a:spcPct val="0"/>
              </a:spcAft>
              <a:buClrTx/>
              <a:buSzTx/>
              <a:buFontTx/>
              <a:buNone/>
              <a:tabLst/>
            </a:pPr>
            <a:r>
              <a:rPr lang="en-US" sz="2000" dirty="0" smtClean="0">
                <a:solidFill>
                  <a:srgbClr val="222222"/>
                </a:solidFill>
                <a:latin typeface="Lato"/>
              </a:rPr>
              <a:t>Maria</a:t>
            </a:r>
            <a:r>
              <a:rPr kumimoji="0" lang="en-US" sz="2000" b="0" u="none" strike="noStrike" cap="none" normalizeH="0" baseline="0" dirty="0" smtClean="0">
                <a:ln>
                  <a:noFill/>
                </a:ln>
                <a:solidFill>
                  <a:srgbClr val="222222"/>
                </a:solidFill>
                <a:effectLst/>
                <a:latin typeface="Lato"/>
              </a:rPr>
              <a:t>: You could try to go the Aircraft Museum. It’s only a 15 minutes walk from here. You just need to go left and then cross the road to go to the second right turn. </a:t>
            </a:r>
          </a:p>
          <a:p>
            <a:pPr marL="0" marR="0" lvl="0" indent="0" algn="l" defTabSz="914400" rtl="0" eaLnBrk="0" fontAlgn="base" latinLnBrk="0" hangingPunct="0">
              <a:lnSpc>
                <a:spcPct val="100000"/>
              </a:lnSpc>
              <a:spcBef>
                <a:spcPct val="0"/>
              </a:spcBef>
              <a:spcAft>
                <a:spcPct val="0"/>
              </a:spcAft>
              <a:buClrTx/>
              <a:buSzTx/>
              <a:buFontTx/>
              <a:buNone/>
              <a:tabLst/>
            </a:pPr>
            <a:r>
              <a:rPr lang="en-US" sz="2000" dirty="0" smtClean="0">
                <a:solidFill>
                  <a:srgbClr val="222222"/>
                </a:solidFill>
                <a:latin typeface="Lato"/>
              </a:rPr>
              <a:t>David</a:t>
            </a:r>
            <a:r>
              <a:rPr kumimoji="0" lang="en-US" sz="2000" b="0" u="none" strike="noStrike" cap="none" normalizeH="0" baseline="0" dirty="0" smtClean="0">
                <a:ln>
                  <a:noFill/>
                </a:ln>
                <a:solidFill>
                  <a:srgbClr val="222222"/>
                </a:solidFill>
                <a:effectLst/>
                <a:latin typeface="Lato"/>
              </a:rPr>
              <a:t> Thank you so much for your help! </a:t>
            </a:r>
            <a:endParaRPr kumimoji="0" lang="en-US" sz="2000" b="0" u="none" strike="noStrike" cap="none" normalizeH="0" baseline="0" dirty="0" smtClean="0">
              <a:ln>
                <a:noFill/>
              </a:ln>
              <a:solidFill>
                <a:schemeClr val="tx1"/>
              </a:solidFill>
              <a:effectLst/>
            </a:endParaRPr>
          </a:p>
        </p:txBody>
      </p:sp>
      <p:sp>
        <p:nvSpPr>
          <p:cNvPr id="4" name="Subtitle 1"/>
          <p:cNvSpPr txBox="1">
            <a:spLocks/>
          </p:cNvSpPr>
          <p:nvPr/>
        </p:nvSpPr>
        <p:spPr>
          <a:xfrm>
            <a:off x="533400" y="838200"/>
            <a:ext cx="6400800" cy="6858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en-US" smtClean="0">
                <a:solidFill>
                  <a:schemeClr val="tx1"/>
                </a:solidFill>
              </a:rPr>
              <a:t>Example</a:t>
            </a:r>
            <a:endParaRPr lang="en-US" dirty="0">
              <a:solidFill>
                <a:schemeClr val="tx1"/>
              </a:solidFill>
            </a:endParaRPr>
          </a:p>
        </p:txBody>
      </p:sp>
    </p:spTree>
    <p:extLst>
      <p:ext uri="{BB962C8B-B14F-4D97-AF65-F5344CB8AC3E}">
        <p14:creationId xmlns:p14="http://schemas.microsoft.com/office/powerpoint/2010/main" val="3138868454"/>
      </p:ext>
    </p:extLst>
  </p:cSld>
  <p:clrMapOvr>
    <a:masterClrMapping/>
  </p:clrMapOvr>
  <p:transition spd="slow">
    <p:fade thruBlk="1"/>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762000" y="647700"/>
            <a:ext cx="6400800" cy="647700"/>
          </a:xfrm>
        </p:spPr>
        <p:txBody>
          <a:bodyPr/>
          <a:lstStyle/>
          <a:p>
            <a:r>
              <a:rPr lang="en-US" dirty="0" smtClean="0">
                <a:solidFill>
                  <a:schemeClr val="tx1"/>
                </a:solidFill>
              </a:rPr>
              <a:t>Practice</a:t>
            </a:r>
            <a:endParaRPr lang="en-US" dirty="0">
              <a:solidFill>
                <a:schemeClr val="tx1"/>
              </a:solidFill>
            </a:endParaRPr>
          </a:p>
        </p:txBody>
      </p:sp>
      <p:sp>
        <p:nvSpPr>
          <p:cNvPr id="3" name="Rectangle 2"/>
          <p:cNvSpPr/>
          <p:nvPr/>
        </p:nvSpPr>
        <p:spPr>
          <a:xfrm>
            <a:off x="1371600" y="1905000"/>
            <a:ext cx="5943600" cy="892552"/>
          </a:xfrm>
          <a:prstGeom prst="rect">
            <a:avLst/>
          </a:prstGeom>
        </p:spPr>
        <p:txBody>
          <a:bodyPr wrap="square">
            <a:spAutoFit/>
          </a:bodyPr>
          <a:lstStyle/>
          <a:p>
            <a:r>
              <a:rPr lang="en-US" sz="2600" dirty="0"/>
              <a:t>A: I don’t understand this assignment.</a:t>
            </a:r>
            <a:br>
              <a:rPr lang="en-US" sz="2600" dirty="0"/>
            </a:br>
            <a:r>
              <a:rPr lang="en-US" sz="2600" dirty="0"/>
              <a:t>B: ____________ like some help with it</a:t>
            </a:r>
            <a:r>
              <a:rPr lang="en-US" sz="2600" dirty="0" smtClean="0"/>
              <a:t>?</a:t>
            </a:r>
            <a:endParaRPr lang="en-US" sz="2600" dirty="0"/>
          </a:p>
        </p:txBody>
      </p:sp>
      <p:sp>
        <p:nvSpPr>
          <p:cNvPr id="4" name="Rectangle 3"/>
          <p:cNvSpPr/>
          <p:nvPr/>
        </p:nvSpPr>
        <p:spPr>
          <a:xfrm>
            <a:off x="3048000" y="3657600"/>
            <a:ext cx="3428541" cy="892552"/>
          </a:xfrm>
          <a:prstGeom prst="rect">
            <a:avLst/>
          </a:prstGeom>
        </p:spPr>
        <p:txBody>
          <a:bodyPr wrap="square">
            <a:spAutoFit/>
          </a:bodyPr>
          <a:lstStyle/>
          <a:p>
            <a:r>
              <a:rPr lang="en-US" sz="2600" b="1" dirty="0" smtClean="0"/>
              <a:t>Answer:</a:t>
            </a:r>
          </a:p>
          <a:p>
            <a:r>
              <a:rPr lang="en-US" sz="2600" b="1" dirty="0" smtClean="0"/>
              <a:t>Would </a:t>
            </a:r>
            <a:r>
              <a:rPr lang="en-US" sz="2600" b="1" dirty="0"/>
              <a:t>you</a:t>
            </a:r>
            <a:endParaRPr lang="en-US" sz="2600" dirty="0"/>
          </a:p>
        </p:txBody>
      </p:sp>
    </p:spTree>
    <p:extLst>
      <p:ext uri="{BB962C8B-B14F-4D97-AF65-F5344CB8AC3E}">
        <p14:creationId xmlns:p14="http://schemas.microsoft.com/office/powerpoint/2010/main" val="2575247728"/>
      </p:ext>
    </p:extLst>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3" grpId="0"/>
      <p:bldP spid="4" grpId="0"/>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4834</TotalTime>
  <Words>382</Words>
  <Application>Microsoft Office PowerPoint</Application>
  <PresentationFormat>On-screen Show (4:3)</PresentationFormat>
  <Paragraphs>76</Paragraphs>
  <Slides>14</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Arial</vt:lpstr>
      <vt:lpstr>Calibri</vt:lpstr>
      <vt:lpstr>Cambria</vt:lpstr>
      <vt:lpstr>Lato</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IBI Darmajaya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A C E R</cp:lastModifiedBy>
  <cp:revision>624</cp:revision>
  <cp:lastPrinted>2017-08-29T02:54:51Z</cp:lastPrinted>
  <dcterms:created xsi:type="dcterms:W3CDTF">2010-04-18T12:06:30Z</dcterms:created>
  <dcterms:modified xsi:type="dcterms:W3CDTF">2025-05-14T14:44:55Z</dcterms:modified>
</cp:coreProperties>
</file>