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88" r:id="rId2"/>
    <p:sldId id="1029" r:id="rId3"/>
    <p:sldId id="1030" r:id="rId4"/>
    <p:sldId id="1031" r:id="rId5"/>
    <p:sldId id="1003" r:id="rId6"/>
    <p:sldId id="1014" r:id="rId7"/>
    <p:sldId id="1015" r:id="rId8"/>
    <p:sldId id="1004" r:id="rId9"/>
    <p:sldId id="1005" r:id="rId10"/>
    <p:sldId id="961" r:id="rId11"/>
    <p:sldId id="1017" r:id="rId12"/>
    <p:sldId id="1018" r:id="rId13"/>
    <p:sldId id="1019" r:id="rId14"/>
    <p:sldId id="1020" r:id="rId15"/>
    <p:sldId id="1021" r:id="rId16"/>
    <p:sldId id="1022" r:id="rId17"/>
    <p:sldId id="1023" r:id="rId18"/>
    <p:sldId id="1024" r:id="rId19"/>
    <p:sldId id="1025" r:id="rId20"/>
    <p:sldId id="1026" r:id="rId21"/>
    <p:sldId id="1027" r:id="rId22"/>
    <p:sldId id="1028" r:id="rId23"/>
    <p:sldId id="966" r:id="rId24"/>
    <p:sldId id="995" r:id="rId25"/>
    <p:sldId id="1006" r:id="rId26"/>
    <p:sldId id="999" r:id="rId27"/>
    <p:sldId id="993"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50">
          <p15:clr>
            <a:srgbClr val="A4A3A4"/>
          </p15:clr>
        </p15:guide>
        <p15:guide id="2" pos="3766">
          <p15:clr>
            <a:srgbClr val="A4A3A4"/>
          </p15:clr>
        </p15:guide>
        <p15:guide id="3" orient="horz" pos="856">
          <p15:clr>
            <a:srgbClr val="A4A3A4"/>
          </p15:clr>
        </p15:guide>
        <p15:guide id="4" pos="288">
          <p15:clr>
            <a:srgbClr val="A4A3A4"/>
          </p15:clr>
        </p15:guide>
        <p15:guide id="5" pos="7304">
          <p15:clr>
            <a:srgbClr val="A4A3A4"/>
          </p15:clr>
        </p15:guide>
        <p15:guide id="6" orient="horz" pos="439">
          <p15:clr>
            <a:srgbClr val="A4A3A4"/>
          </p15:clr>
        </p15:guide>
        <p15:guide id="7" orient="horz" pos="629">
          <p15:clr>
            <a:srgbClr val="A4A3A4"/>
          </p15:clr>
        </p15:guide>
        <p15:guide id="8" orient="horz" pos="379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B517B"/>
    <a:srgbClr val="073050"/>
    <a:srgbClr val="24607A"/>
    <a:srgbClr val="B2D5E1"/>
    <a:srgbClr val="B1EEEE"/>
    <a:srgbClr val="0E79A5"/>
    <a:srgbClr val="3C76AA"/>
    <a:srgbClr val="157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autoAdjust="0"/>
    <p:restoredTop sz="80109" autoAdjust="0"/>
  </p:normalViewPr>
  <p:slideViewPr>
    <p:cSldViewPr snapToGrid="0" snapToObjects="1" showGuides="1">
      <p:cViewPr varScale="1">
        <p:scale>
          <a:sx n="65" d="100"/>
          <a:sy n="65" d="100"/>
        </p:scale>
        <p:origin x="84" y="504"/>
      </p:cViewPr>
      <p:guideLst>
        <p:guide orient="horz" pos="3350"/>
        <p:guide pos="3766"/>
        <p:guide orient="horz" pos="856"/>
        <p:guide pos="288"/>
        <p:guide pos="7304"/>
        <p:guide orient="horz" pos="439"/>
        <p:guide orient="horz" pos="629"/>
        <p:guide orient="horz" pos="379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05" d="100"/>
          <a:sy n="105" d="100"/>
        </p:scale>
        <p:origin x="30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CD054-F9F0-2A44-B5A6-DB315E3E317E}"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0C026-B9ED-2F4B-9D2A-0294D00ACE0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0C026-B9ED-2F4B-9D2A-0294D00ACE0F}" type="slidenum">
              <a:rPr lang="en-US" smtClean="0"/>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0C026-B9ED-2F4B-9D2A-0294D00ACE0F}"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8" name="Picture 37"/>
          <p:cNvPicPr>
            <a:picLocks noChangeAspect="1"/>
          </p:cNvPicPr>
          <p:nvPr userDrawn="1"/>
        </p:nvPicPr>
        <p:blipFill rotWithShape="1">
          <a:blip r:embed="rId2" cstate="hqprint"/>
          <a:srcRect/>
          <a:stretch>
            <a:fillRect/>
          </a:stretch>
        </p:blipFill>
        <p:spPr>
          <a:xfrm>
            <a:off x="3048" y="0"/>
            <a:ext cx="12188952" cy="6858000"/>
          </a:xfrm>
          <a:prstGeom prst="rect">
            <a:avLst/>
          </a:prstGeom>
          <a:ln>
            <a:noFill/>
          </a:ln>
          <a:effectLst/>
        </p:spPr>
      </p:pic>
      <p:sp>
        <p:nvSpPr>
          <p:cNvPr id="8" name="Rectangle 7"/>
          <p:cNvSpPr/>
          <p:nvPr userDrawn="1"/>
        </p:nvSpPr>
        <p:spPr>
          <a:xfrm>
            <a:off x="-1" y="-1"/>
            <a:ext cx="12188952" cy="4754881"/>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rotWithShape="1">
          <a:blip r:embed="rId3"/>
          <a:srcRect/>
          <a:stretch>
            <a:fillRect/>
          </a:stretch>
        </p:blipFill>
        <p:spPr>
          <a:xfrm>
            <a:off x="-1" y="4754880"/>
            <a:ext cx="12202160" cy="2103119"/>
          </a:xfrm>
          <a:prstGeom prst="rect">
            <a:avLst/>
          </a:prstGeom>
        </p:spPr>
      </p:pic>
      <p:sp>
        <p:nvSpPr>
          <p:cNvPr id="42" name="Rectangle 41"/>
          <p:cNvSpPr/>
          <p:nvPr userDrawn="1"/>
        </p:nvSpPr>
        <p:spPr>
          <a:xfrm>
            <a:off x="-7112" y="4893833"/>
            <a:ext cx="12188952" cy="0"/>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userDrawn="1"/>
        </p:nvPicPr>
        <p:blipFill>
          <a:blip r:embed="rId4" cstate="screen"/>
          <a:stretch>
            <a:fillRect/>
          </a:stretch>
        </p:blipFill>
        <p:spPr>
          <a:xfrm>
            <a:off x="5210528" y="0"/>
            <a:ext cx="1906329" cy="190632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58970" y="365125"/>
            <a:ext cx="5794829" cy="1325563"/>
          </a:xfrm>
          <a:prstGeom prst="rect">
            <a:avLst/>
          </a:prstGeom>
        </p:spPr>
        <p:txBody>
          <a:bodyPr/>
          <a:lstStyle/>
          <a:p>
            <a:r>
              <a:rPr lang="en-US"/>
              <a:t>Click to edit Master title style</a:t>
            </a:r>
            <a:endParaRPr lang="en-US" dirty="0"/>
          </a:p>
        </p:txBody>
      </p:sp>
      <p:sp>
        <p:nvSpPr>
          <p:cNvPr id="6" name="Oval 5"/>
          <p:cNvSpPr/>
          <p:nvPr userDrawn="1"/>
        </p:nvSpPr>
        <p:spPr>
          <a:xfrm>
            <a:off x="5741894" y="2921439"/>
            <a:ext cx="1020264" cy="102026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7" name="Oval 6"/>
          <p:cNvSpPr/>
          <p:nvPr userDrawn="1"/>
        </p:nvSpPr>
        <p:spPr>
          <a:xfrm>
            <a:off x="5741894" y="4403248"/>
            <a:ext cx="1020264" cy="1020264"/>
          </a:xfrm>
          <a:prstGeom prst="ellipse">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cxnSp>
        <p:nvCxnSpPr>
          <p:cNvPr id="8" name="Straight Connector 7"/>
          <p:cNvCxnSpPr/>
          <p:nvPr userDrawn="1"/>
        </p:nvCxnSpPr>
        <p:spPr>
          <a:xfrm>
            <a:off x="5716652" y="4162705"/>
            <a:ext cx="561190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stretch>
            <a:fillRect/>
          </a:stretch>
        </p:blipFill>
        <p:spPr>
          <a:xfrm>
            <a:off x="838199" y="725545"/>
            <a:ext cx="4191001" cy="519031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Cambria" panose="02040503050406030204" pitchFamily="18" charset="0"/>
              </a:defRPr>
            </a:lvl1pPr>
          </a:lstStyle>
          <a:p>
            <a:fld id="{7B4815E7-029E-6945-878E-738A5C96D660}" type="datetimeFigureOut">
              <a:rPr lang="en-US" smtClean="0"/>
              <a:t>12/5/2022</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Cambria" panose="02040503050406030204" pitchFamily="18" charset="0"/>
              </a:defRPr>
            </a:lvl1p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Cambria" panose="02040503050406030204" pitchFamily="18" charset="0"/>
              </a:defRPr>
            </a:lvl1pPr>
          </a:lstStyle>
          <a:p>
            <a:fld id="{A80616F9-FE95-834F-B80C-D4174256B18D}"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5" y="0"/>
            <a:ext cx="12178082" cy="6858000"/>
          </a:xfrm>
          <a:prstGeom prst="rect">
            <a:avLst/>
          </a:prstGeom>
          <a:effectLst/>
        </p:spPr>
      </p:pic>
      <p:pic>
        <p:nvPicPr>
          <p:cNvPr id="3" name="Picture 2"/>
          <p:cNvPicPr>
            <a:picLocks noChangeAspect="1"/>
          </p:cNvPicPr>
          <p:nvPr userDrawn="1"/>
        </p:nvPicPr>
        <p:blipFill>
          <a:blip r:embed="rId4"/>
          <a:stretch>
            <a:fillRect/>
          </a:stretch>
        </p:blipFill>
        <p:spPr>
          <a:xfrm>
            <a:off x="3008376" y="0"/>
            <a:ext cx="6639119" cy="2481287"/>
          </a:xfrm>
          <a:prstGeom prst="rect">
            <a:avLst/>
          </a:prstGeom>
        </p:spPr>
      </p:pic>
      <p:sp>
        <p:nvSpPr>
          <p:cNvPr id="2" name="Title 1"/>
          <p:cNvSpPr>
            <a:spLocks noGrp="1"/>
          </p:cNvSpPr>
          <p:nvPr>
            <p:ph type="title"/>
          </p:nvPr>
        </p:nvSpPr>
        <p:spPr>
          <a:xfrm>
            <a:off x="3200400" y="640080"/>
            <a:ext cx="6146800" cy="1168400"/>
          </a:xfrm>
          <a:prstGeom prst="rect">
            <a:avLst/>
          </a:prstGeom>
        </p:spPr>
        <p:txBody>
          <a:bodyPr/>
          <a:lstStyle>
            <a:lvl1pPr algn="ctr">
              <a:defRPr sz="3600">
                <a:solidFill>
                  <a:schemeClr val="bg2"/>
                </a:solidFill>
              </a:defRPr>
            </a:lvl1pPr>
          </a:lstStyle>
          <a:p>
            <a:r>
              <a:rPr lang="en-US" dirty="0"/>
              <a:t>Click to edit Master title style</a:t>
            </a:r>
          </a:p>
        </p:txBody>
      </p:sp>
      <p:pic>
        <p:nvPicPr>
          <p:cNvPr id="9" name="Picture 8"/>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saturation sat="0"/>
                    </a14:imgEffect>
                  </a14:imgLayer>
                </a14:imgProps>
              </a:ext>
            </a:extLst>
          </a:blip>
          <a:srcRect/>
          <a:stretch>
            <a:fillRect/>
          </a:stretch>
        </p:blipFill>
        <p:spPr>
          <a:xfrm>
            <a:off x="11566358" y="4682"/>
            <a:ext cx="612648" cy="61264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schemeClr val="accent3">
                <a:shade val="45000"/>
                <a:satMod val="135000"/>
              </a:schemeClr>
              <a:prstClr val="white"/>
            </a:duotone>
          </a:blip>
          <a:stretch>
            <a:fillRect/>
          </a:stretch>
        </p:blipFill>
        <p:spPr>
          <a:xfrm>
            <a:off x="0" y="0"/>
            <a:ext cx="12192000" cy="6858000"/>
          </a:xfrm>
          <a:prstGeom prst="rect">
            <a:avLst/>
          </a:prstGeom>
          <a:effectLst/>
        </p:spPr>
      </p:pic>
      <p:pic>
        <p:nvPicPr>
          <p:cNvPr id="8" name="Picture 7"/>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11573615" y="4682"/>
            <a:ext cx="612648" cy="612648"/>
          </a:xfrm>
          <a:prstGeom prst="rect">
            <a:avLst/>
          </a:prstGeom>
        </p:spPr>
      </p:pic>
      <p:pic>
        <p:nvPicPr>
          <p:cNvPr id="2" name="Picture 1"/>
          <p:cNvPicPr>
            <a:picLocks noChangeAspect="1"/>
          </p:cNvPicPr>
          <p:nvPr userDrawn="1"/>
        </p:nvPicPr>
        <p:blipFill>
          <a:blip r:embed="rId5"/>
          <a:stretch>
            <a:fillRect/>
          </a:stretch>
        </p:blipFill>
        <p:spPr>
          <a:xfrm>
            <a:off x="3008376" y="0"/>
            <a:ext cx="6639119" cy="2481287"/>
          </a:xfrm>
          <a:prstGeom prst="rect">
            <a:avLst/>
          </a:prstGeom>
        </p:spPr>
      </p:pic>
      <p:sp>
        <p:nvSpPr>
          <p:cNvPr id="9" name="Title 8"/>
          <p:cNvSpPr>
            <a:spLocks noGrp="1"/>
          </p:cNvSpPr>
          <p:nvPr>
            <p:ph type="title"/>
          </p:nvPr>
        </p:nvSpPr>
        <p:spPr>
          <a:xfrm>
            <a:off x="3200400" y="640080"/>
            <a:ext cx="6144768" cy="1170432"/>
          </a:xfrm>
          <a:prstGeom prst="rect">
            <a:avLst/>
          </a:prstGeom>
        </p:spPr>
        <p:txBody>
          <a:bodyPr/>
          <a:lstStyle>
            <a:lvl1pPr>
              <a:defRPr sz="3600">
                <a:solidFill>
                  <a:schemeClr val="bg1"/>
                </a:solidFill>
              </a:defRPr>
            </a:lvl1pPr>
          </a:lstStyle>
          <a:p>
            <a:r>
              <a:rPr lang="en-US" dirty="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3">
                <a:shade val="45000"/>
                <a:satMod val="135000"/>
              </a:schemeClr>
              <a:prstClr val="white"/>
            </a:duotone>
          </a:blip>
          <a:srcRect/>
          <a:stretch>
            <a:fillRect/>
          </a:stretch>
        </p:blipFill>
        <p:spPr>
          <a:xfrm>
            <a:off x="3048" y="0"/>
            <a:ext cx="12188952" cy="6858000"/>
          </a:xfrm>
          <a:prstGeom prst="rect">
            <a:avLst/>
          </a:prstGeom>
          <a:effectLst/>
        </p:spPr>
      </p:pic>
      <p:sp>
        <p:nvSpPr>
          <p:cNvPr id="9" name="Rectangle 8"/>
          <p:cNvSpPr/>
          <p:nvPr userDrawn="1"/>
        </p:nvSpPr>
        <p:spPr>
          <a:xfrm>
            <a:off x="3008376" y="0"/>
            <a:ext cx="6636139" cy="2480873"/>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0400" y="640080"/>
            <a:ext cx="6146800" cy="1168400"/>
          </a:xfrm>
          <a:prstGeom prst="rect">
            <a:avLst/>
          </a:prstGeom>
        </p:spPr>
        <p:txBody>
          <a:bodyPr/>
          <a:lstStyle>
            <a:lvl1pPr algn="ctr">
              <a:defRPr sz="3600">
                <a:solidFill>
                  <a:schemeClr val="bg2"/>
                </a:solidFill>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13414208" y="-2636482"/>
            <a:ext cx="612648" cy="612648"/>
          </a:xfrm>
          <a:prstGeom prst="rect">
            <a:avLst/>
          </a:prstGeom>
        </p:spPr>
      </p:pic>
      <p:pic>
        <p:nvPicPr>
          <p:cNvPr id="3" name="Picture 2"/>
          <p:cNvPicPr>
            <a:picLocks noChangeAspect="1"/>
          </p:cNvPicPr>
          <p:nvPr userDrawn="1"/>
        </p:nvPicPr>
        <p:blipFill>
          <a:blip r:embed="rId5"/>
          <a:stretch>
            <a:fillRect/>
          </a:stretch>
        </p:blipFill>
        <p:spPr>
          <a:xfrm>
            <a:off x="11576251" y="0"/>
            <a:ext cx="615749" cy="60965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blip>
          <a:srcRect t="-1" b="-1"/>
          <a:stretch>
            <a:fillRect/>
          </a:stretch>
        </p:blipFill>
        <p:spPr>
          <a:xfrm>
            <a:off x="0" y="0"/>
            <a:ext cx="12191030" cy="6858000"/>
          </a:xfrm>
          <a:prstGeom prst="rect">
            <a:avLst/>
          </a:prstGeom>
          <a:effectLst/>
        </p:spPr>
      </p:pic>
      <p:pic>
        <p:nvPicPr>
          <p:cNvPr id="3" name="Picture 2"/>
          <p:cNvPicPr>
            <a:picLocks noChangeAspect="1"/>
          </p:cNvPicPr>
          <p:nvPr userDrawn="1"/>
        </p:nvPicPr>
        <p:blipFill>
          <a:blip r:embed="rId3"/>
          <a:stretch>
            <a:fillRect/>
          </a:stretch>
        </p:blipFill>
        <p:spPr>
          <a:xfrm>
            <a:off x="3008376" y="0"/>
            <a:ext cx="6639119" cy="2481287"/>
          </a:xfrm>
          <a:prstGeom prst="rect">
            <a:avLst/>
          </a:prstGeom>
        </p:spPr>
      </p:pic>
      <p:pic>
        <p:nvPicPr>
          <p:cNvPr id="8" name="Picture 7"/>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0"/>
                    </a14:imgEffect>
                  </a14:imgLayer>
                </a14:imgProps>
              </a:ext>
            </a:extLst>
          </a:blip>
          <a:srcRect/>
          <a:stretch>
            <a:fillRect/>
          </a:stretch>
        </p:blipFill>
        <p:spPr>
          <a:xfrm>
            <a:off x="11566358" y="4682"/>
            <a:ext cx="612648" cy="612648"/>
          </a:xfrm>
          <a:prstGeom prst="rect">
            <a:avLst/>
          </a:prstGeom>
        </p:spPr>
      </p:pic>
      <p:sp>
        <p:nvSpPr>
          <p:cNvPr id="2" name="Title 1"/>
          <p:cNvSpPr>
            <a:spLocks noGrp="1"/>
          </p:cNvSpPr>
          <p:nvPr>
            <p:ph type="title"/>
          </p:nvPr>
        </p:nvSpPr>
        <p:spPr>
          <a:xfrm>
            <a:off x="3200399" y="640080"/>
            <a:ext cx="6144768" cy="1168400"/>
          </a:xfrm>
          <a:prstGeom prst="rect">
            <a:avLst/>
          </a:prstGeom>
        </p:spPr>
        <p:txBody>
          <a:bodyPr/>
          <a:lstStyle>
            <a:lvl1pPr algn="ctr">
              <a:defRPr sz="3600">
                <a:solidFill>
                  <a:schemeClr val="bg2"/>
                </a:solidFill>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369841" y="668214"/>
            <a:ext cx="3646921" cy="104726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284504" y="668214"/>
            <a:ext cx="3646921" cy="104726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69841" y="1842634"/>
            <a:ext cx="3646921" cy="3575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284504" y="1842634"/>
            <a:ext cx="3646921" cy="3575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369841" y="5584991"/>
            <a:ext cx="3646921" cy="104726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84504" y="5584991"/>
            <a:ext cx="3646921" cy="104726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8199167" y="668214"/>
            <a:ext cx="3646921" cy="104726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8199167" y="1842634"/>
            <a:ext cx="3646921" cy="3575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8199167" y="5584991"/>
            <a:ext cx="3646921" cy="104726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976628" y="2820327"/>
            <a:ext cx="242860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4912523" y="2820327"/>
            <a:ext cx="242860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8808662" y="2820327"/>
            <a:ext cx="2428605"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18" name="Rectangle 17"/>
          <p:cNvSpPr/>
          <p:nvPr userDrawn="1"/>
        </p:nvSpPr>
        <p:spPr>
          <a:xfrm>
            <a:off x="0" y="0"/>
            <a:ext cx="7391404" cy="6858001"/>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6906637" y="298585"/>
            <a:ext cx="1161827" cy="1138539"/>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6906637" y="1584271"/>
            <a:ext cx="1161827" cy="11385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906637" y="2869957"/>
            <a:ext cx="1161827" cy="1138539"/>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userDrawn="1"/>
        </p:nvCxnSpPr>
        <p:spPr>
          <a:xfrm>
            <a:off x="8405766" y="1437124"/>
            <a:ext cx="3138534"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8405766" y="2722810"/>
            <a:ext cx="3138534"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405766" y="4008496"/>
            <a:ext cx="3138534"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6906637" y="4155643"/>
            <a:ext cx="1161827" cy="11385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906637" y="5441329"/>
            <a:ext cx="1161827" cy="1138539"/>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8405766" y="5294182"/>
            <a:ext cx="3138534"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405766" y="6513317"/>
            <a:ext cx="3138534"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15" name="Rectangle 14"/>
          <p:cNvSpPr/>
          <p:nvPr userDrawn="1"/>
        </p:nvSpPr>
        <p:spPr>
          <a:xfrm>
            <a:off x="600865" y="613356"/>
            <a:ext cx="6189674" cy="5742994"/>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113494" y="778371"/>
            <a:ext cx="4706471" cy="1018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113494" y="2205069"/>
            <a:ext cx="4706471" cy="1093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113494" y="3677846"/>
            <a:ext cx="4706471" cy="1093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113494" y="5180216"/>
            <a:ext cx="4706471" cy="1093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94856" y="948134"/>
            <a:ext cx="1811322" cy="1775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7325108" y="894346"/>
            <a:ext cx="522784" cy="584775"/>
          </a:xfrm>
          <a:prstGeom prst="rect">
            <a:avLst/>
          </a:prstGeom>
          <a:noFill/>
        </p:spPr>
        <p:txBody>
          <a:bodyPr wrap="square" rtlCol="0">
            <a:spAutoFit/>
          </a:bodyPr>
          <a:lstStyle/>
          <a:p>
            <a:r>
              <a:rPr lang="en-US" sz="3200" b="1" dirty="0">
                <a:solidFill>
                  <a:srgbClr val="073050"/>
                </a:solidFill>
                <a:latin typeface="Cambria" panose="02040503050406030204" pitchFamily="18" charset="0"/>
                <a:ea typeface="Arial" panose="020B0604020202020204" pitchFamily="34" charset="0"/>
                <a:cs typeface="Arial" panose="020B0604020202020204" pitchFamily="34" charset="0"/>
              </a:rPr>
              <a:t>1.</a:t>
            </a:r>
          </a:p>
        </p:txBody>
      </p:sp>
      <p:sp>
        <p:nvSpPr>
          <p:cNvPr id="26" name="TextBox 25"/>
          <p:cNvSpPr txBox="1"/>
          <p:nvPr userDrawn="1"/>
        </p:nvSpPr>
        <p:spPr>
          <a:xfrm>
            <a:off x="7325108" y="2400417"/>
            <a:ext cx="522784" cy="584775"/>
          </a:xfrm>
          <a:prstGeom prst="rect">
            <a:avLst/>
          </a:prstGeom>
          <a:noFill/>
        </p:spPr>
        <p:txBody>
          <a:bodyPr wrap="square" rtlCol="0">
            <a:spAutoFit/>
          </a:bodyPr>
          <a:lstStyle/>
          <a:p>
            <a:r>
              <a:rPr lang="en-US" sz="3200" b="1" dirty="0">
                <a:solidFill>
                  <a:srgbClr val="073050"/>
                </a:solidFill>
                <a:latin typeface="Cambria" panose="02040503050406030204" pitchFamily="18" charset="0"/>
                <a:ea typeface="Arial" panose="020B0604020202020204" pitchFamily="34" charset="0"/>
                <a:cs typeface="Arial" panose="020B0604020202020204" pitchFamily="34" charset="0"/>
              </a:rPr>
              <a:t>2.</a:t>
            </a:r>
          </a:p>
        </p:txBody>
      </p:sp>
      <p:sp>
        <p:nvSpPr>
          <p:cNvPr id="27" name="TextBox 26"/>
          <p:cNvSpPr txBox="1"/>
          <p:nvPr userDrawn="1"/>
        </p:nvSpPr>
        <p:spPr>
          <a:xfrm>
            <a:off x="7325108" y="3893040"/>
            <a:ext cx="522784" cy="584775"/>
          </a:xfrm>
          <a:prstGeom prst="rect">
            <a:avLst/>
          </a:prstGeom>
          <a:noFill/>
        </p:spPr>
        <p:txBody>
          <a:bodyPr wrap="square" rtlCol="0">
            <a:spAutoFit/>
          </a:bodyPr>
          <a:lstStyle/>
          <a:p>
            <a:r>
              <a:rPr lang="en-US" sz="3200" b="1" dirty="0">
                <a:solidFill>
                  <a:srgbClr val="073050"/>
                </a:solidFill>
                <a:latin typeface="Cambria" panose="02040503050406030204" pitchFamily="18" charset="0"/>
                <a:ea typeface="Arial" panose="020B0604020202020204" pitchFamily="34" charset="0"/>
                <a:cs typeface="Arial" panose="020B0604020202020204" pitchFamily="34" charset="0"/>
              </a:rPr>
              <a:t>3.</a:t>
            </a:r>
          </a:p>
        </p:txBody>
      </p:sp>
      <p:sp>
        <p:nvSpPr>
          <p:cNvPr id="28" name="TextBox 27"/>
          <p:cNvSpPr txBox="1"/>
          <p:nvPr userDrawn="1"/>
        </p:nvSpPr>
        <p:spPr>
          <a:xfrm>
            <a:off x="7325108" y="5412558"/>
            <a:ext cx="522784" cy="584775"/>
          </a:xfrm>
          <a:prstGeom prst="rect">
            <a:avLst/>
          </a:prstGeom>
          <a:noFill/>
        </p:spPr>
        <p:txBody>
          <a:bodyPr wrap="square" rtlCol="0">
            <a:spAutoFit/>
          </a:bodyPr>
          <a:lstStyle/>
          <a:p>
            <a:r>
              <a:rPr lang="en-US" sz="3200" b="1" dirty="0">
                <a:solidFill>
                  <a:srgbClr val="073050"/>
                </a:solidFill>
                <a:latin typeface="Cambria" panose="02040503050406030204" pitchFamily="18" charset="0"/>
                <a:ea typeface="Arial" panose="020B0604020202020204" pitchFamily="34" charset="0"/>
                <a:cs typeface="Arial" panose="020B0604020202020204" pitchFamily="34" charset="0"/>
              </a:rPr>
              <a:t>4.</a:t>
            </a:r>
          </a:p>
        </p:txBody>
      </p:sp>
      <p:pic>
        <p:nvPicPr>
          <p:cNvPr id="12" name="Picture 1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11567160" y="1"/>
            <a:ext cx="612648" cy="609600"/>
          </a:xfrm>
          <a:prstGeom prst="rect">
            <a:avLst/>
          </a:prstGeom>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571499" y="3560876"/>
            <a:ext cx="5373755" cy="2808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71499" y="804672"/>
            <a:ext cx="5373755" cy="2554754"/>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70545" y="3560876"/>
            <a:ext cx="5373755" cy="2808563"/>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170545" y="804672"/>
            <a:ext cx="5373755" cy="25547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1973179" y="1090382"/>
            <a:ext cx="0" cy="19410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73179" y="4026318"/>
            <a:ext cx="0" cy="194109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555832" y="1090382"/>
            <a:ext cx="0" cy="194109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555832" y="4026318"/>
            <a:ext cx="0" cy="19410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screen"/>
          <a:stretch>
            <a:fillRect/>
          </a:stretch>
        </p:blipFill>
        <p:spPr>
          <a:xfrm>
            <a:off x="0" y="0"/>
            <a:ext cx="12192000" cy="6858000"/>
          </a:xfrm>
          <a:prstGeom prst="rect">
            <a:avLst/>
          </a:prstGeom>
        </p:spPr>
      </p:pic>
      <p:sp>
        <p:nvSpPr>
          <p:cNvPr id="37" name="Rectangle 36"/>
          <p:cNvSpPr/>
          <p:nvPr userDrawn="1"/>
        </p:nvSpPr>
        <p:spPr>
          <a:xfrm>
            <a:off x="0" y="1"/>
            <a:ext cx="12192000" cy="6858000"/>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2032" y="4939883"/>
            <a:ext cx="12194032" cy="1918118"/>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3" cstate="screen"/>
          <a:srcRect/>
          <a:stretch>
            <a:fillRect/>
          </a:stretch>
        </p:blipFill>
        <p:spPr>
          <a:xfrm>
            <a:off x="5212080" y="0"/>
            <a:ext cx="1911096" cy="191109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p:cNvSpPr/>
          <p:nvPr userDrawn="1"/>
        </p:nvSpPr>
        <p:spPr>
          <a:xfrm>
            <a:off x="677780" y="1883802"/>
            <a:ext cx="1111590" cy="1152671"/>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grayscl/>
          </a:blip>
          <a:stretch>
            <a:fillRect/>
          </a:stretch>
        </p:blipFill>
        <p:spPr>
          <a:xfrm>
            <a:off x="735686" y="3271524"/>
            <a:ext cx="4968071" cy="2794540"/>
          </a:xfrm>
          <a:prstGeom prst="rect">
            <a:avLst/>
          </a:prstGeom>
        </p:spPr>
      </p:pic>
      <p:cxnSp>
        <p:nvCxnSpPr>
          <p:cNvPr id="11" name="Straight Connector 10"/>
          <p:cNvCxnSpPr/>
          <p:nvPr userDrawn="1"/>
        </p:nvCxnSpPr>
        <p:spPr>
          <a:xfrm>
            <a:off x="1985210" y="2272631"/>
            <a:ext cx="36236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6422741" y="1883802"/>
            <a:ext cx="1111590" cy="1152671"/>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7730171" y="2272631"/>
            <a:ext cx="37578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a:stretch>
            <a:fillRect/>
          </a:stretch>
        </p:blipFill>
        <p:spPr>
          <a:xfrm>
            <a:off x="6320408" y="3271524"/>
            <a:ext cx="5356335" cy="279453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p:cNvSpPr/>
          <p:nvPr userDrawn="1"/>
        </p:nvSpPr>
        <p:spPr>
          <a:xfrm>
            <a:off x="677780" y="1883802"/>
            <a:ext cx="1111590" cy="1152671"/>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userDrawn="1"/>
        </p:nvPicPr>
        <p:blipFill rotWithShape="1">
          <a:blip r:embed="rId2" cstate="screen">
            <a:grayscl/>
          </a:blip>
          <a:srcRect l="-1773"/>
          <a:stretch>
            <a:fillRect/>
          </a:stretch>
        </p:blipFill>
        <p:spPr>
          <a:xfrm>
            <a:off x="565355" y="3271524"/>
            <a:ext cx="5303520" cy="2743200"/>
          </a:xfrm>
          <a:prstGeom prst="rect">
            <a:avLst/>
          </a:prstGeom>
        </p:spPr>
      </p:pic>
      <p:cxnSp>
        <p:nvCxnSpPr>
          <p:cNvPr id="11" name="Straight Connector 10"/>
          <p:cNvCxnSpPr/>
          <p:nvPr userDrawn="1"/>
        </p:nvCxnSpPr>
        <p:spPr>
          <a:xfrm>
            <a:off x="1985210" y="2272631"/>
            <a:ext cx="36236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6422741" y="1883802"/>
            <a:ext cx="1111590" cy="1152671"/>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7730171" y="2272631"/>
            <a:ext cx="37578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3" cstate="screen">
            <a:grayscl/>
          </a:blip>
          <a:srcRect t="-13334" b="-1"/>
          <a:stretch>
            <a:fillRect/>
          </a:stretch>
        </p:blipFill>
        <p:spPr>
          <a:xfrm>
            <a:off x="6422741" y="2875284"/>
            <a:ext cx="5303520" cy="310896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stretch>
            <a:fillRect/>
          </a:stretch>
        </p:blipFill>
        <p:spPr>
          <a:xfrm>
            <a:off x="-6018" y="-1693"/>
            <a:ext cx="12198018" cy="6861385"/>
          </a:xfrm>
          <a:prstGeom prst="rect">
            <a:avLst/>
          </a:prstGeom>
        </p:spPr>
      </p:pic>
      <p:sp>
        <p:nvSpPr>
          <p:cNvPr id="7" name="Rectangle 6"/>
          <p:cNvSpPr/>
          <p:nvPr userDrawn="1"/>
        </p:nvSpPr>
        <p:spPr>
          <a:xfrm>
            <a:off x="1152691" y="1073426"/>
            <a:ext cx="9880600" cy="5057790"/>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1751528" y="1127138"/>
            <a:ext cx="8744754" cy="1323439"/>
          </a:xfrm>
          <a:prstGeom prst="rect">
            <a:avLst/>
          </a:prstGeom>
          <a:noFill/>
        </p:spPr>
        <p:txBody>
          <a:bodyPr wrap="square" rtlCol="0">
            <a:spAutoFit/>
          </a:bodyPr>
          <a:lstStyle/>
          <a:p>
            <a:r>
              <a:rPr lang="en-US" sz="8000" b="0" dirty="0">
                <a:solidFill>
                  <a:schemeClr val="bg1"/>
                </a:solidFill>
                <a:latin typeface="+mj-lt"/>
                <a:ea typeface="Arial" panose="020B0604020202020204" pitchFamily="34" charset="0"/>
                <a:cs typeface="Arial" panose="020B0604020202020204" pitchFamily="34" charset="0"/>
              </a:rPr>
              <a:t>STAYING IN TOUCH</a:t>
            </a:r>
          </a:p>
        </p:txBody>
      </p:sp>
      <p:pic>
        <p:nvPicPr>
          <p:cNvPr id="18" name="Picture 17"/>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11567160" y="1"/>
            <a:ext cx="612648" cy="609600"/>
          </a:xfrm>
          <a:prstGeom prst="rect">
            <a:avLst/>
          </a:prstGeom>
          <a:effectLst/>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stretch>
            <a:fillRect/>
          </a:stretch>
        </p:blipFill>
        <p:spPr>
          <a:xfrm>
            <a:off x="-6018" y="-1693"/>
            <a:ext cx="12198018" cy="6861385"/>
          </a:xfrm>
          <a:prstGeom prst="rect">
            <a:avLst/>
          </a:prstGeom>
        </p:spPr>
      </p:pic>
      <p:sp>
        <p:nvSpPr>
          <p:cNvPr id="7" name="Rectangle 6"/>
          <p:cNvSpPr/>
          <p:nvPr userDrawn="1"/>
        </p:nvSpPr>
        <p:spPr>
          <a:xfrm>
            <a:off x="1152691" y="1084613"/>
            <a:ext cx="9880600" cy="5057790"/>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p>
        </p:txBody>
      </p:sp>
      <p:sp>
        <p:nvSpPr>
          <p:cNvPr id="12" name="TextBox 11"/>
          <p:cNvSpPr txBox="1"/>
          <p:nvPr userDrawn="1"/>
        </p:nvSpPr>
        <p:spPr>
          <a:xfrm>
            <a:off x="3534848" y="2269884"/>
            <a:ext cx="4918586" cy="1015663"/>
          </a:xfrm>
          <a:prstGeom prst="rect">
            <a:avLst/>
          </a:prstGeom>
          <a:noFill/>
        </p:spPr>
        <p:txBody>
          <a:bodyPr wrap="square" rtlCol="0">
            <a:spAutoFit/>
          </a:bodyPr>
          <a:lstStyle/>
          <a:p>
            <a:r>
              <a:rPr lang="en-US" sz="6000" dirty="0">
                <a:solidFill>
                  <a:schemeClr val="bg1"/>
                </a:solidFill>
                <a:latin typeface="+mj-lt"/>
                <a:ea typeface="Arial" panose="020B0604020202020204" pitchFamily="34" charset="0"/>
                <a:cs typeface="Arial" panose="020B0604020202020204" pitchFamily="34" charset="0"/>
              </a:rPr>
              <a:t>QUESTIONS ?</a:t>
            </a:r>
            <a:endParaRPr lang="en-US" sz="4800" dirty="0">
              <a:solidFill>
                <a:schemeClr val="bg1"/>
              </a:solidFill>
              <a:latin typeface="+mj-lt"/>
              <a:ea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11567160" y="1"/>
            <a:ext cx="612648" cy="609600"/>
          </a:xfrm>
          <a:prstGeom prst="rect">
            <a:avLst/>
          </a:prstGeom>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A picture containing electronics&#10;&#10;Description generated with high confidence"/>
          <p:cNvPicPr>
            <a:picLocks noChangeAspect="1"/>
          </p:cNvPicPr>
          <p:nvPr userDrawn="1"/>
        </p:nvPicPr>
        <p:blipFill rotWithShape="1">
          <a:blip r:embed="rId2" cstate="hqprint"/>
          <a:srcRect/>
          <a:stretch>
            <a:fillRect/>
          </a:stretch>
        </p:blipFill>
        <p:spPr>
          <a:xfrm>
            <a:off x="3048" y="6126480"/>
            <a:ext cx="12188952" cy="7315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Rectangle 20"/>
          <p:cNvSpPr/>
          <p:nvPr userDrawn="1"/>
        </p:nvSpPr>
        <p:spPr>
          <a:xfrm>
            <a:off x="0" y="1790947"/>
            <a:ext cx="12192000" cy="50933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587688" y="2810435"/>
            <a:ext cx="3007659" cy="1290918"/>
          </a:xfrm>
          <a:prstGeom prst="rect">
            <a:avLst/>
          </a:prstGeom>
          <a:solidFill>
            <a:srgbClr val="30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8113059" y="2810435"/>
            <a:ext cx="3007659" cy="1290918"/>
          </a:xfrm>
          <a:prstGeom prst="rect">
            <a:avLst/>
          </a:prstGeom>
          <a:solidFill>
            <a:srgbClr val="30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062317" y="4583392"/>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4587688" y="4583392"/>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8113059" y="4583392"/>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578723" y="2810435"/>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8104094" y="2810435"/>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053352" y="2810435"/>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3361765"/>
            <a:ext cx="12192000" cy="34962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066799" y="2810435"/>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592170" y="2810435"/>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117541" y="2810435"/>
            <a:ext cx="3007659" cy="129091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p:cNvSpPr/>
          <p:nvPr userDrawn="1"/>
        </p:nvSpPr>
        <p:spPr>
          <a:xfrm>
            <a:off x="1" y="1963270"/>
            <a:ext cx="3155576" cy="3013844"/>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96001" y="1963270"/>
            <a:ext cx="3155576" cy="3013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13" name="Rectangle 12"/>
          <p:cNvSpPr/>
          <p:nvPr userDrawn="1"/>
        </p:nvSpPr>
        <p:spPr>
          <a:xfrm>
            <a:off x="0" y="3361765"/>
            <a:ext cx="12192000" cy="3496235"/>
          </a:xfrm>
          <a:prstGeom prst="rect">
            <a:avLst/>
          </a:prstGeom>
          <a:solidFill>
            <a:schemeClr val="bg2">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38200" y="2089482"/>
            <a:ext cx="2166729" cy="2111774"/>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3581400" y="2089482"/>
            <a:ext cx="2166729" cy="2111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361250" y="2089482"/>
            <a:ext cx="2166729" cy="2111774"/>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141101" y="2089482"/>
            <a:ext cx="2166729" cy="2111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6600"/>
                    </a14:imgEffect>
                  </a14:imgLayer>
                </a14:imgProps>
              </a:ext>
            </a:extLst>
          </a:blip>
          <a:srcRect/>
          <a:stretch>
            <a:fillRect/>
          </a:stretch>
        </p:blipFill>
        <p:spPr>
          <a:xfrm>
            <a:off x="0" y="0"/>
            <a:ext cx="12188952" cy="6858000"/>
          </a:xfrm>
          <a:prstGeom prst="rect">
            <a:avLst/>
          </a:prstGeom>
        </p:spPr>
      </p:pic>
      <p:sp>
        <p:nvSpPr>
          <p:cNvPr id="17" name="Rectangle 16"/>
          <p:cNvSpPr/>
          <p:nvPr userDrawn="1"/>
        </p:nvSpPr>
        <p:spPr>
          <a:xfrm>
            <a:off x="625642" y="4682"/>
            <a:ext cx="4427621" cy="150653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18" name="Rectangle 17"/>
          <p:cNvSpPr/>
          <p:nvPr userDrawn="1"/>
        </p:nvSpPr>
        <p:spPr>
          <a:xfrm>
            <a:off x="625642" y="1506539"/>
            <a:ext cx="10956758" cy="466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1066800" y="2118434"/>
            <a:ext cx="1452525" cy="1452525"/>
          </a:xfrm>
          <a:prstGeom prst="ellipse">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21" name="Oval 20"/>
          <p:cNvSpPr/>
          <p:nvPr userDrawn="1"/>
        </p:nvSpPr>
        <p:spPr>
          <a:xfrm>
            <a:off x="1066800" y="4043487"/>
            <a:ext cx="1452525" cy="145252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8" name="Picture 7"/>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0"/>
                    </a14:imgEffect>
                  </a14:imgLayer>
                </a14:imgProps>
              </a:ext>
            </a:extLst>
          </a:blip>
          <a:srcRect/>
          <a:stretch>
            <a:fillRect/>
          </a:stretch>
        </p:blipFill>
        <p:spPr>
          <a:xfrm>
            <a:off x="11567160" y="1"/>
            <a:ext cx="612648" cy="609600"/>
          </a:xfrm>
          <a:prstGeom prst="rect">
            <a:avLst/>
          </a:prstGeom>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6" name="Rectangle 25"/>
          <p:cNvSpPr/>
          <p:nvPr userDrawn="1"/>
        </p:nvSpPr>
        <p:spPr>
          <a:xfrm>
            <a:off x="824753" y="4192484"/>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9" name="Rectangle 28"/>
          <p:cNvSpPr/>
          <p:nvPr userDrawn="1"/>
        </p:nvSpPr>
        <p:spPr>
          <a:xfrm>
            <a:off x="824753" y="2155068"/>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Rectangle 14"/>
          <p:cNvSpPr/>
          <p:nvPr userDrawn="1"/>
        </p:nvSpPr>
        <p:spPr>
          <a:xfrm>
            <a:off x="6470159" y="4192484"/>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6" name="Rectangle 15"/>
          <p:cNvSpPr/>
          <p:nvPr userDrawn="1"/>
        </p:nvSpPr>
        <p:spPr>
          <a:xfrm>
            <a:off x="6470159" y="2155068"/>
            <a:ext cx="4870194" cy="57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7" name="Rectangle 16"/>
          <p:cNvSpPr/>
          <p:nvPr userDrawn="1"/>
        </p:nvSpPr>
        <p:spPr>
          <a:xfrm>
            <a:off x="824754" y="4192484"/>
            <a:ext cx="624698" cy="57009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1" name="Rectangle 30"/>
          <p:cNvSpPr/>
          <p:nvPr userDrawn="1"/>
        </p:nvSpPr>
        <p:spPr>
          <a:xfrm>
            <a:off x="824754" y="2155068"/>
            <a:ext cx="624698" cy="57009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2" name="Rectangle 31"/>
          <p:cNvSpPr/>
          <p:nvPr userDrawn="1"/>
        </p:nvSpPr>
        <p:spPr>
          <a:xfrm>
            <a:off x="6470160" y="4192484"/>
            <a:ext cx="624698" cy="57009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3" name="Rectangle 32"/>
          <p:cNvSpPr/>
          <p:nvPr userDrawn="1"/>
        </p:nvSpPr>
        <p:spPr>
          <a:xfrm>
            <a:off x="6470160" y="2155068"/>
            <a:ext cx="624698" cy="570098"/>
          </a:xfrm>
          <a:prstGeom prst="rect">
            <a:avLst/>
          </a:prstGeom>
          <a:solidFill>
            <a:srgbClr val="073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TextBox 2"/>
          <p:cNvSpPr txBox="1"/>
          <p:nvPr userDrawn="1"/>
        </p:nvSpPr>
        <p:spPr>
          <a:xfrm>
            <a:off x="951202" y="2195408"/>
            <a:ext cx="522784" cy="446276"/>
          </a:xfrm>
          <a:prstGeom prst="rect">
            <a:avLst/>
          </a:prstGeom>
          <a:noFill/>
        </p:spPr>
        <p:txBody>
          <a:bodyPr wrap="square" rtlCol="0">
            <a:spAutoFit/>
          </a:bodyPr>
          <a:lstStyle/>
          <a:p>
            <a:r>
              <a:rPr lang="en-US" sz="2300" dirty="0">
                <a:solidFill>
                  <a:schemeClr val="bg1"/>
                </a:solidFill>
                <a:latin typeface="Cambria" panose="02040503050406030204" pitchFamily="18" charset="0"/>
                <a:ea typeface="Arial" panose="020B0604020202020204" pitchFamily="34" charset="0"/>
                <a:cs typeface="Arial" panose="020B0604020202020204" pitchFamily="34" charset="0"/>
              </a:rPr>
              <a:t>1</a:t>
            </a:r>
          </a:p>
        </p:txBody>
      </p:sp>
      <p:sp>
        <p:nvSpPr>
          <p:cNvPr id="34" name="TextBox 33"/>
          <p:cNvSpPr txBox="1"/>
          <p:nvPr userDrawn="1"/>
        </p:nvSpPr>
        <p:spPr>
          <a:xfrm>
            <a:off x="6612414" y="2195408"/>
            <a:ext cx="522784" cy="446276"/>
          </a:xfrm>
          <a:prstGeom prst="rect">
            <a:avLst/>
          </a:prstGeom>
          <a:noFill/>
        </p:spPr>
        <p:txBody>
          <a:bodyPr wrap="square" rtlCol="0">
            <a:spAutoFit/>
          </a:bodyPr>
          <a:lstStyle/>
          <a:p>
            <a:r>
              <a:rPr lang="en-US" sz="2300" dirty="0">
                <a:solidFill>
                  <a:schemeClr val="bg1"/>
                </a:solidFill>
                <a:latin typeface="Cambria" panose="02040503050406030204" pitchFamily="18" charset="0"/>
                <a:ea typeface="Arial" panose="020B0604020202020204" pitchFamily="34" charset="0"/>
                <a:cs typeface="Arial" panose="020B0604020202020204" pitchFamily="34" charset="0"/>
              </a:rPr>
              <a:t>2</a:t>
            </a:r>
          </a:p>
        </p:txBody>
      </p:sp>
      <p:sp>
        <p:nvSpPr>
          <p:cNvPr id="36" name="TextBox 35"/>
          <p:cNvSpPr txBox="1"/>
          <p:nvPr userDrawn="1"/>
        </p:nvSpPr>
        <p:spPr>
          <a:xfrm>
            <a:off x="951202" y="4239361"/>
            <a:ext cx="522784" cy="446276"/>
          </a:xfrm>
          <a:prstGeom prst="rect">
            <a:avLst/>
          </a:prstGeom>
          <a:noFill/>
        </p:spPr>
        <p:txBody>
          <a:bodyPr wrap="square" rtlCol="0">
            <a:spAutoFit/>
          </a:bodyPr>
          <a:lstStyle/>
          <a:p>
            <a:r>
              <a:rPr lang="en-US" sz="2300" dirty="0">
                <a:solidFill>
                  <a:schemeClr val="bg1"/>
                </a:solidFill>
                <a:latin typeface="Cambria" panose="02040503050406030204" pitchFamily="18" charset="0"/>
                <a:ea typeface="Arial" panose="020B0604020202020204" pitchFamily="34" charset="0"/>
                <a:cs typeface="Arial" panose="020B0604020202020204" pitchFamily="34" charset="0"/>
              </a:rPr>
              <a:t>3</a:t>
            </a:r>
          </a:p>
        </p:txBody>
      </p:sp>
      <p:sp>
        <p:nvSpPr>
          <p:cNvPr id="37" name="TextBox 36"/>
          <p:cNvSpPr txBox="1"/>
          <p:nvPr userDrawn="1"/>
        </p:nvSpPr>
        <p:spPr>
          <a:xfrm>
            <a:off x="6612414" y="4239361"/>
            <a:ext cx="522784" cy="446276"/>
          </a:xfrm>
          <a:prstGeom prst="rect">
            <a:avLst/>
          </a:prstGeom>
          <a:noFill/>
        </p:spPr>
        <p:txBody>
          <a:bodyPr wrap="square" rtlCol="0">
            <a:spAutoFit/>
          </a:bodyPr>
          <a:lstStyle/>
          <a:p>
            <a:r>
              <a:rPr lang="en-US" sz="2300" dirty="0">
                <a:solidFill>
                  <a:schemeClr val="bg1"/>
                </a:solidFill>
                <a:latin typeface="Cambria" panose="02040503050406030204" pitchFamily="18" charset="0"/>
                <a:ea typeface="Arial" panose="020B0604020202020204" pitchFamily="34" charset="0"/>
                <a:cs typeface="Arial" panose="020B0604020202020204" pitchFamily="34" charset="0"/>
              </a:rPr>
              <a:t>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microsoft.com/office/2007/relationships/hdphoto" Target="../media/hdphoto1.wdp"/><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5" cstate="screen">
            <a:extLst>
              <a:ext uri="{BEBA8EAE-BF5A-486C-A8C5-ECC9F3942E4B}">
                <a14:imgProps xmlns:a14="http://schemas.microsoft.com/office/drawing/2010/main">
                  <a14:imgLayer r:embed="rId26">
                    <a14:imgEffect>
                      <a14:saturation sat="0"/>
                    </a14:imgEffect>
                  </a14:imgLayer>
                </a14:imgProps>
              </a:ext>
            </a:extLst>
          </a:blip>
          <a:srcRect/>
          <a:stretch>
            <a:fillRect/>
          </a:stretch>
        </p:blipFill>
        <p:spPr>
          <a:xfrm>
            <a:off x="11567160" y="1"/>
            <a:ext cx="612648" cy="609600"/>
          </a:xfrm>
          <a:prstGeom prst="rect">
            <a:avLst/>
          </a:prstGeom>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csrc.nist.gov/cyberframework/documents/csf-manufacturing-profile-draft.pdf" TargetMode="External"/><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www.uscg.mil/hq/cg5/cg544/docs/Maritime_BLT_CSF.pdf" TargetMode="Externa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png"/><Relationship Id="rId7" Type="http://schemas.openxmlformats.org/officeDocument/2006/relationships/image" Target="../media/image37.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image" Target="../media/image34.GI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nerc.com/pa/Stand/Pages/CIPStandards.aspx" TargetMode="External"/><Relationship Id="rId2" Type="http://schemas.openxmlformats.org/officeDocument/2006/relationships/hyperlink" Target="https://www.aicpa.org/interestareas/frc/assuranceadvisoryservices/aicpasoc2report.html" TargetMode="External"/><Relationship Id="rId1" Type="http://schemas.openxmlformats.org/officeDocument/2006/relationships/slideLayout" Target="../slideLayouts/slideLayout11.xml"/><Relationship Id="rId6" Type="http://schemas.openxmlformats.org/officeDocument/2006/relationships/hyperlink" Target="https://www.bitsight.com/blog/4-things-to-know-about-fisma" TargetMode="External"/><Relationship Id="rId5" Type="http://schemas.openxmlformats.org/officeDocument/2006/relationships/hyperlink" Target="https://gdpr.eu/" TargetMode="External"/><Relationship Id="rId4" Type="http://schemas.openxmlformats.org/officeDocument/2006/relationships/hyperlink" Target="https://www.hhs.gov/hipaa/index.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942109" y="2161309"/>
            <a:ext cx="10307781" cy="4156364"/>
          </a:xfrm>
          <a:prstGeom prst="rect">
            <a:avLst/>
          </a:prstGeom>
          <a:noFill/>
        </p:spPr>
        <p:txBody>
          <a:bodyPr wrap="square" rtlCol="0">
            <a:noAutofit/>
          </a:bodyPr>
          <a:lstStyle/>
          <a:p>
            <a:pPr algn="ctr">
              <a:spcBef>
                <a:spcPts val="1000"/>
              </a:spcBef>
              <a:spcAft>
                <a:spcPts val="1000"/>
              </a:spcAft>
            </a:pPr>
            <a:r>
              <a:rPr lang="en-US" sz="4800" b="1" dirty="0">
                <a:latin typeface="+mj-lt"/>
              </a:rPr>
              <a:t>The Cybersecurity Framework Version 1.1</a:t>
            </a:r>
            <a:endParaRPr lang="en-US" sz="4000" b="1" dirty="0">
              <a:latin typeface="+mj-lt"/>
            </a:endParaRPr>
          </a:p>
          <a:p>
            <a:pPr algn="ctr">
              <a:spcBef>
                <a:spcPts val="1000"/>
              </a:spcBef>
              <a:spcAft>
                <a:spcPts val="1000"/>
              </a:spcAft>
            </a:pPr>
            <a:endParaRPr lang="en-US" sz="2400" dirty="0">
              <a:latin typeface="+mj-lt"/>
            </a:endParaRPr>
          </a:p>
          <a:p>
            <a:pPr algn="ctr">
              <a:spcBef>
                <a:spcPts val="1000"/>
              </a:spcBef>
              <a:spcAft>
                <a:spcPts val="1000"/>
              </a:spcAft>
            </a:pPr>
            <a:r>
              <a:rPr lang="en-US" sz="2400" dirty="0">
                <a:latin typeface="+mj-lt"/>
              </a:rPr>
              <a:t>October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The Framework Core</a:t>
            </a:r>
            <a:br>
              <a:rPr lang="en-US" sz="3600" b="1" kern="1200" baseline="0" dirty="0">
                <a:solidFill>
                  <a:schemeClr val="tx1"/>
                </a:solidFill>
                <a:effectLst/>
                <a:latin typeface="+mj-lt"/>
                <a:ea typeface="+mj-ea"/>
                <a:cs typeface="+mj-cs"/>
              </a:rPr>
            </a:br>
            <a:r>
              <a:rPr lang="en-US" sz="2400" i="1" dirty="0"/>
              <a:t>Establishes a Common Language</a:t>
            </a:r>
            <a:endParaRPr lang="en-US" sz="2400" dirty="0"/>
          </a:p>
        </p:txBody>
      </p:sp>
      <p:sp>
        <p:nvSpPr>
          <p:cNvPr id="6" name="Content Placeholder 2"/>
          <p:cNvSpPr txBox="1"/>
          <p:nvPr/>
        </p:nvSpPr>
        <p:spPr>
          <a:xfrm>
            <a:off x="4031064" y="1392835"/>
            <a:ext cx="6005022" cy="4635836"/>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Describes desired outcomes</a:t>
            </a:r>
          </a:p>
          <a:p>
            <a:pPr indent="-333375">
              <a:spcBef>
                <a:spcPts val="300"/>
              </a:spcBef>
              <a:spcAft>
                <a:spcPts val="1000"/>
              </a:spcAft>
              <a:buFont typeface="Arial" panose="020B0604020202020204" pitchFamily="34" charset="0"/>
              <a:buChar char="•"/>
            </a:pPr>
            <a:r>
              <a:rPr lang="en-US" sz="2800" dirty="0">
                <a:solidFill>
                  <a:schemeClr val="tx1"/>
                </a:solidFill>
                <a:latin typeface="+mn-lt"/>
                <a:ea typeface="Times New Roman" panose="02020603050405020304"/>
              </a:rPr>
              <a:t>Understandable by everyone</a:t>
            </a:r>
          </a:p>
          <a:p>
            <a:pPr indent="-333375">
              <a:spcBef>
                <a:spcPts val="300"/>
              </a:spcBef>
              <a:spcAft>
                <a:spcPts val="1000"/>
              </a:spcAft>
              <a:buFont typeface="Arial" panose="020B0604020202020204" pitchFamily="34" charset="0"/>
              <a:buChar char="•"/>
              <a:defRPr/>
            </a:pPr>
            <a:r>
              <a:rPr lang="en-US" sz="2800" dirty="0">
                <a:solidFill>
                  <a:schemeClr val="tx1"/>
                </a:solidFill>
                <a:latin typeface="+mn-lt"/>
                <a:ea typeface="Times New Roman" panose="02020603050405020304"/>
              </a:rPr>
              <a:t>Applies to any type of risk management</a:t>
            </a:r>
          </a:p>
          <a:p>
            <a:pPr indent="-333375">
              <a:spcBef>
                <a:spcPts val="300"/>
              </a:spcBef>
              <a:spcAft>
                <a:spcPts val="1000"/>
              </a:spcAft>
              <a:buFont typeface="Arial" panose="020B0604020202020204" pitchFamily="34" charset="0"/>
              <a:buChar char="•"/>
            </a:pPr>
            <a:r>
              <a:rPr lang="en-US" sz="2800" dirty="0">
                <a:solidFill>
                  <a:schemeClr val="tx1"/>
                </a:solidFill>
                <a:latin typeface="+mn-lt"/>
                <a:ea typeface="Times New Roman" panose="02020603050405020304"/>
              </a:rPr>
              <a:t>Defines the entire breadth of cybersecurity</a:t>
            </a:r>
          </a:p>
          <a:p>
            <a:pPr indent="-333375">
              <a:spcBef>
                <a:spcPts val="300"/>
              </a:spcBef>
              <a:spcAft>
                <a:spcPts val="1000"/>
              </a:spcAft>
              <a:buFont typeface="Arial" panose="020B0604020202020204" pitchFamily="34" charset="0"/>
              <a:buChar char="•"/>
            </a:pPr>
            <a:r>
              <a:rPr lang="en-US" sz="2800" dirty="0">
                <a:solidFill>
                  <a:schemeClr val="tx1"/>
                </a:solidFill>
                <a:latin typeface="+mn-lt"/>
                <a:ea typeface="Times New Roman" panose="02020603050405020304"/>
              </a:rPr>
              <a:t>Spans both prevention and reaction</a:t>
            </a:r>
          </a:p>
        </p:txBody>
      </p:sp>
      <p:graphicFrame>
        <p:nvGraphicFramePr>
          <p:cNvPr id="8" name="Table 7"/>
          <p:cNvGraphicFramePr>
            <a:graphicFrameLocks noGrp="1"/>
          </p:cNvGraphicFramePr>
          <p:nvPr/>
        </p:nvGraphicFramePr>
        <p:xfrm>
          <a:off x="2155914" y="1251322"/>
          <a:ext cx="1416864" cy="4267200"/>
        </p:xfrm>
        <a:graphic>
          <a:graphicData uri="http://schemas.openxmlformats.org/drawingml/2006/table">
            <a:tbl>
              <a:tblPr firstRow="1" firstCol="1" bandRow="1"/>
              <a:tblGrid>
                <a:gridCol w="1416864">
                  <a:extLst>
                    <a:ext uri="{9D8B030D-6E8A-4147-A177-3AD203B41FA5}">
                      <a16:colId xmlns:a16="http://schemas.microsoft.com/office/drawing/2014/main" val="20000"/>
                    </a:ext>
                  </a:extLst>
                </a:gridCol>
              </a:tblGrid>
              <a:tr h="304800">
                <a:tc>
                  <a:txBody>
                    <a:bodyPr/>
                    <a:lstStyle/>
                    <a:p>
                      <a:pPr marL="0" marR="0" algn="ctr">
                        <a:spcBef>
                          <a:spcPts val="0"/>
                        </a:spcBef>
                        <a:spcAft>
                          <a:spcPts val="600"/>
                        </a:spcAft>
                      </a:pPr>
                      <a:r>
                        <a:rPr lang="en-US" sz="2400" b="1" dirty="0">
                          <a:effectLst/>
                          <a:latin typeface="+mn-lt"/>
                          <a:ea typeface="Times New Roman" panose="02020603050405020304"/>
                        </a:rPr>
                        <a:t>Function</a:t>
                      </a:r>
                      <a:endParaRPr lang="en-US" sz="2000" b="1" dirty="0">
                        <a:effectLst/>
                        <a:latin typeface="+mn-lt"/>
                        <a:ea typeface="Times New Roman" panose="02020603050405020304"/>
                      </a:endParaRP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80288">
                <a:tc>
                  <a:txBody>
                    <a:bodyPr/>
                    <a:lstStyle/>
                    <a:p>
                      <a:pPr marL="0" marR="0" algn="ctr">
                        <a:spcBef>
                          <a:spcPts val="0"/>
                        </a:spcBef>
                        <a:spcAft>
                          <a:spcPts val="600"/>
                        </a:spcAft>
                      </a:pPr>
                      <a:r>
                        <a:rPr lang="en-US" sz="2800" b="1" dirty="0">
                          <a:effectLst/>
                          <a:latin typeface="+mn-lt"/>
                          <a:ea typeface="Times New Roman" panose="02020603050405020304"/>
                        </a:rPr>
                        <a:t>Identify</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extLst>
                  <a:ext uri="{0D108BD9-81ED-4DB2-BD59-A6C34878D82A}">
                    <a16:rowId xmlns:a16="http://schemas.microsoft.com/office/drawing/2014/main" val="10001"/>
                  </a:ext>
                </a:extLst>
              </a:tr>
              <a:tr h="780288">
                <a:tc>
                  <a:txBody>
                    <a:bodyPr/>
                    <a:lstStyle/>
                    <a:p>
                      <a:pPr marL="0" marR="0" algn="ctr">
                        <a:spcBef>
                          <a:spcPts val="0"/>
                        </a:spcBef>
                        <a:spcAft>
                          <a:spcPts val="600"/>
                        </a:spcAft>
                      </a:pPr>
                      <a:r>
                        <a:rPr lang="en-US" sz="2800" b="1" dirty="0">
                          <a:solidFill>
                            <a:schemeClr val="bg1"/>
                          </a:solidFill>
                          <a:effectLst/>
                          <a:latin typeface="+mn-lt"/>
                          <a:ea typeface="Times New Roman" panose="02020603050405020304"/>
                        </a:rPr>
                        <a:t>Protect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80"/>
                    </a:solidFill>
                  </a:tcPr>
                </a:tc>
                <a:extLst>
                  <a:ext uri="{0D108BD9-81ED-4DB2-BD59-A6C34878D82A}">
                    <a16:rowId xmlns:a16="http://schemas.microsoft.com/office/drawing/2014/main" val="10002"/>
                  </a:ext>
                </a:extLst>
              </a:tr>
              <a:tr h="780288">
                <a:tc>
                  <a:txBody>
                    <a:bodyPr/>
                    <a:lstStyle/>
                    <a:p>
                      <a:pPr marL="0" marR="0" algn="ctr">
                        <a:spcBef>
                          <a:spcPts val="0"/>
                        </a:spcBef>
                        <a:spcAft>
                          <a:spcPts val="600"/>
                        </a:spcAft>
                      </a:pPr>
                      <a:r>
                        <a:rPr lang="en-US" sz="2800" b="1" dirty="0">
                          <a:effectLst/>
                          <a:latin typeface="+mn-lt"/>
                          <a:ea typeface="Times New Roman" panose="02020603050405020304"/>
                        </a:rPr>
                        <a:t>Detect</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780288">
                <a:tc>
                  <a:txBody>
                    <a:bodyPr/>
                    <a:lstStyle/>
                    <a:p>
                      <a:pPr marL="0" marR="0" algn="ctr">
                        <a:spcBef>
                          <a:spcPts val="0"/>
                        </a:spcBef>
                        <a:spcAft>
                          <a:spcPts val="600"/>
                        </a:spcAft>
                      </a:pPr>
                      <a:r>
                        <a:rPr lang="en-US" sz="2800" b="1" dirty="0">
                          <a:effectLst/>
                          <a:latin typeface="+mn-lt"/>
                          <a:ea typeface="Times New Roman" panose="02020603050405020304"/>
                        </a:rPr>
                        <a:t>Respond</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780288">
                <a:tc>
                  <a:txBody>
                    <a:bodyPr/>
                    <a:lstStyle/>
                    <a:p>
                      <a:pPr marL="0" marR="0" algn="ctr">
                        <a:spcBef>
                          <a:spcPts val="0"/>
                        </a:spcBef>
                        <a:spcAft>
                          <a:spcPts val="600"/>
                        </a:spcAft>
                      </a:pPr>
                      <a:r>
                        <a:rPr lang="en-US" sz="2800" b="1" dirty="0">
                          <a:effectLst/>
                          <a:latin typeface="+mn-lt"/>
                          <a:ea typeface="Times New Roman" panose="02020603050405020304"/>
                        </a:rPr>
                        <a:t>Recover</a:t>
                      </a:r>
                    </a:p>
                  </a:txBody>
                  <a:tcPr marL="29204" marR="29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5 Functions of the Cybersecurity Framework</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b="1" dirty="0">
                <a:solidFill>
                  <a:schemeClr val="tx1"/>
                </a:solidFill>
                <a:latin typeface="+mn-lt"/>
              </a:rPr>
              <a:t> Identify</a:t>
            </a:r>
            <a:r>
              <a:rPr lang="en-US" sz="2800" dirty="0">
                <a:solidFill>
                  <a:schemeClr val="tx1"/>
                </a:solidFill>
                <a:latin typeface="+mn-lt"/>
              </a:rPr>
              <a:t> is focused on how you evaluate and identify risk in your business and IT systems. This requires a detailed look at your current data practices. The following actions fall under Identify:</a:t>
            </a:r>
          </a:p>
          <a:p>
            <a:pPr lvl="1" indent="-333375" rtl="0">
              <a:spcAft>
                <a:spcPts val="1000"/>
              </a:spcAft>
              <a:buFont typeface="Arial" panose="020B0604020202020204" pitchFamily="34" charset="0"/>
              <a:buChar char="•"/>
            </a:pPr>
            <a:r>
              <a:rPr lang="en-US" sz="2400" dirty="0">
                <a:solidFill>
                  <a:schemeClr val="tx1"/>
                </a:solidFill>
                <a:latin typeface="+mn-lt"/>
              </a:rPr>
              <a:t>Asset Management</a:t>
            </a:r>
          </a:p>
          <a:p>
            <a:pPr lvl="1" indent="-333375" rtl="0">
              <a:spcAft>
                <a:spcPts val="1000"/>
              </a:spcAft>
              <a:buFont typeface="Arial" panose="020B0604020202020204" pitchFamily="34" charset="0"/>
              <a:buChar char="•"/>
            </a:pPr>
            <a:r>
              <a:rPr lang="en-US" sz="2400" dirty="0">
                <a:solidFill>
                  <a:schemeClr val="tx1"/>
                </a:solidFill>
                <a:latin typeface="+mn-lt"/>
              </a:rPr>
              <a:t>Business Environment</a:t>
            </a:r>
          </a:p>
          <a:p>
            <a:pPr lvl="1" indent="-333375" rtl="0">
              <a:spcAft>
                <a:spcPts val="1000"/>
              </a:spcAft>
              <a:buFont typeface="Arial" panose="020B0604020202020204" pitchFamily="34" charset="0"/>
              <a:buChar char="•"/>
            </a:pPr>
            <a:r>
              <a:rPr lang="en-US" sz="2400" dirty="0">
                <a:solidFill>
                  <a:schemeClr val="tx1"/>
                </a:solidFill>
                <a:latin typeface="+mn-lt"/>
              </a:rPr>
              <a:t>Governance</a:t>
            </a:r>
          </a:p>
          <a:p>
            <a:pPr lvl="1" indent="-333375" rtl="0">
              <a:spcAft>
                <a:spcPts val="1000"/>
              </a:spcAft>
              <a:buFont typeface="Arial" panose="020B0604020202020204" pitchFamily="34" charset="0"/>
              <a:buChar char="•"/>
            </a:pPr>
            <a:r>
              <a:rPr lang="en-US" sz="2400" dirty="0">
                <a:solidFill>
                  <a:schemeClr val="tx1"/>
                </a:solidFill>
                <a:latin typeface="+mn-lt"/>
              </a:rPr>
              <a:t>Risk Assessment</a:t>
            </a:r>
          </a:p>
          <a:p>
            <a:pPr lvl="1" indent="-333375" rtl="0">
              <a:spcAft>
                <a:spcPts val="1000"/>
              </a:spcAft>
              <a:buFont typeface="Arial" panose="020B0604020202020204" pitchFamily="34" charset="0"/>
              <a:buChar char="•"/>
            </a:pPr>
            <a:r>
              <a:rPr lang="en-US" sz="2400" dirty="0">
                <a:solidFill>
                  <a:schemeClr val="tx1"/>
                </a:solidFill>
                <a:latin typeface="+mn-lt"/>
              </a:rPr>
              <a:t>Risk Management Strategy</a:t>
            </a:r>
          </a:p>
          <a:p>
            <a:pPr lvl="1" indent="-333375" rtl="0">
              <a:spcAft>
                <a:spcPts val="1000"/>
              </a:spcAft>
              <a:buFont typeface="Arial" panose="020B0604020202020204" pitchFamily="34" charset="0"/>
              <a:buChar char="•"/>
            </a:pPr>
            <a:r>
              <a:rPr lang="en-US" sz="2400" dirty="0">
                <a:solidFill>
                  <a:schemeClr val="tx1"/>
                </a:solidFill>
                <a:latin typeface="+mn-lt"/>
              </a:rPr>
              <a:t>Supply Chain Risk Management</a:t>
            </a:r>
            <a:endParaRPr lang="en-US" sz="2800" dirty="0">
              <a:solidFill>
                <a:schemeClr val="tx1"/>
              </a:solidFill>
              <a:latin typeface="+mn-lt"/>
            </a:endParaRPr>
          </a:p>
          <a:p>
            <a:pPr indent="-333375">
              <a:spcAft>
                <a:spcPts val="1000"/>
              </a:spcAft>
              <a:buFont typeface="Arial" panose="020B0604020202020204" pitchFamily="34" charset="0"/>
              <a:buChar char="•"/>
            </a:pPr>
            <a:endParaRPr lang="en-US" sz="2800" dirty="0">
              <a:solidFill>
                <a:schemeClr val="tx1"/>
              </a:solidFill>
              <a:latin typeface="+mn-lt"/>
              <a:ea typeface="Times New Roman" panose="020206030504050203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5 Functions of the Cybersecurity Framework</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b="1" dirty="0">
                <a:solidFill>
                  <a:schemeClr val="tx1"/>
                </a:solidFill>
                <a:latin typeface="+mn-lt"/>
              </a:rPr>
              <a:t>Protect </a:t>
            </a:r>
            <a:r>
              <a:rPr lang="en-US" sz="2800" dirty="0">
                <a:solidFill>
                  <a:schemeClr val="tx1"/>
                </a:solidFill>
                <a:latin typeface="+mn-lt"/>
              </a:rPr>
              <a:t>your organization against a cybersecurity breach. To maintain control over who is accessing your data, you should implement the following mandates that fall under the Protect function:</a:t>
            </a:r>
          </a:p>
          <a:p>
            <a:pPr lvl="1" indent="-333375">
              <a:spcAft>
                <a:spcPts val="1000"/>
              </a:spcAft>
              <a:buFont typeface="Arial" panose="020B0604020202020204" pitchFamily="34" charset="0"/>
              <a:buChar char="•"/>
            </a:pPr>
            <a:r>
              <a:rPr lang="en-US" sz="2400" dirty="0">
                <a:solidFill>
                  <a:schemeClr val="tx1"/>
                </a:solidFill>
                <a:latin typeface="+mn-lt"/>
              </a:rPr>
              <a:t>Identity Management and Access Control</a:t>
            </a:r>
          </a:p>
          <a:p>
            <a:pPr lvl="1" indent="-333375">
              <a:spcAft>
                <a:spcPts val="1000"/>
              </a:spcAft>
              <a:buFont typeface="Arial" panose="020B0604020202020204" pitchFamily="34" charset="0"/>
              <a:buChar char="•"/>
            </a:pPr>
            <a:r>
              <a:rPr lang="en-US" sz="2400" dirty="0">
                <a:solidFill>
                  <a:schemeClr val="tx1"/>
                </a:solidFill>
                <a:latin typeface="+mn-lt"/>
              </a:rPr>
              <a:t>Awareness and Training</a:t>
            </a:r>
          </a:p>
          <a:p>
            <a:pPr lvl="1" indent="-333375">
              <a:spcAft>
                <a:spcPts val="1000"/>
              </a:spcAft>
              <a:buFont typeface="Arial" panose="020B0604020202020204" pitchFamily="34" charset="0"/>
              <a:buChar char="•"/>
            </a:pPr>
            <a:r>
              <a:rPr lang="en-US" sz="2400" dirty="0">
                <a:solidFill>
                  <a:schemeClr val="tx1"/>
                </a:solidFill>
                <a:latin typeface="+mn-lt"/>
              </a:rPr>
              <a:t>Data Security</a:t>
            </a:r>
          </a:p>
          <a:p>
            <a:pPr lvl="1" indent="-333375">
              <a:spcAft>
                <a:spcPts val="1000"/>
              </a:spcAft>
              <a:buFont typeface="Arial" panose="020B0604020202020204" pitchFamily="34" charset="0"/>
              <a:buChar char="•"/>
            </a:pPr>
            <a:r>
              <a:rPr lang="en-US" sz="2400" dirty="0">
                <a:solidFill>
                  <a:schemeClr val="tx1"/>
                </a:solidFill>
                <a:latin typeface="+mn-lt"/>
              </a:rPr>
              <a:t>Information Protection Processes and Procedures</a:t>
            </a:r>
          </a:p>
          <a:p>
            <a:pPr lvl="1" indent="-333375">
              <a:spcAft>
                <a:spcPts val="1000"/>
              </a:spcAft>
              <a:buFont typeface="Arial" panose="020B0604020202020204" pitchFamily="34" charset="0"/>
              <a:buChar char="•"/>
            </a:pPr>
            <a:r>
              <a:rPr lang="en-US" sz="2400" dirty="0">
                <a:solidFill>
                  <a:schemeClr val="tx1"/>
                </a:solidFill>
                <a:latin typeface="+mn-lt"/>
              </a:rPr>
              <a:t>Maintenance</a:t>
            </a:r>
          </a:p>
          <a:p>
            <a:pPr lvl="1" indent="-333375">
              <a:spcAft>
                <a:spcPts val="1000"/>
              </a:spcAft>
              <a:buFont typeface="Arial" panose="020B0604020202020204" pitchFamily="34" charset="0"/>
              <a:buChar char="•"/>
            </a:pPr>
            <a:r>
              <a:rPr lang="en-US" sz="2400" dirty="0">
                <a:solidFill>
                  <a:schemeClr val="tx1"/>
                </a:solidFill>
                <a:latin typeface="+mn-lt"/>
              </a:rPr>
              <a:t>Protective Technology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5 Functions of the Cybersecurity Framework</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b="1" dirty="0">
                <a:solidFill>
                  <a:schemeClr val="tx1"/>
                </a:solidFill>
                <a:latin typeface="+mn-lt"/>
              </a:rPr>
              <a:t>Detect </a:t>
            </a:r>
            <a:r>
              <a:rPr lang="en-US" sz="2800" dirty="0">
                <a:solidFill>
                  <a:schemeClr val="tx1"/>
                </a:solidFill>
                <a:latin typeface="+mn-lt"/>
              </a:rPr>
              <a:t>security events when they occur, </a:t>
            </a:r>
            <a:r>
              <a:rPr lang="en-US" sz="2800" dirty="0">
                <a:solidFill>
                  <a:schemeClr val="tx1"/>
                </a:solidFill>
                <a:latin typeface="+mn-lt"/>
                <a:sym typeface="+mn-ea"/>
              </a:rPr>
              <a:t>to ensure that data security incidents are kept to a minimum. </a:t>
            </a:r>
            <a:r>
              <a:rPr lang="en-US" sz="2800" dirty="0">
                <a:solidFill>
                  <a:schemeClr val="tx1"/>
                </a:solidFill>
                <a:latin typeface="+mn-lt"/>
              </a:rPr>
              <a:t>The Detect function includes the following steps:</a:t>
            </a:r>
          </a:p>
          <a:p>
            <a:pPr lvl="1" indent="-333375">
              <a:spcAft>
                <a:spcPts val="1000"/>
              </a:spcAft>
              <a:buFont typeface="Arial" panose="020B0604020202020204" pitchFamily="34" charset="0"/>
              <a:buChar char="•"/>
            </a:pPr>
            <a:r>
              <a:rPr lang="en-US" sz="2400" dirty="0">
                <a:solidFill>
                  <a:schemeClr val="tx1"/>
                </a:solidFill>
                <a:latin typeface="+mn-lt"/>
              </a:rPr>
              <a:t>Anomalies and Events</a:t>
            </a:r>
          </a:p>
          <a:p>
            <a:pPr lvl="1" indent="-333375">
              <a:spcAft>
                <a:spcPts val="1000"/>
              </a:spcAft>
              <a:buFont typeface="Arial" panose="020B0604020202020204" pitchFamily="34" charset="0"/>
              <a:buChar char="•"/>
            </a:pPr>
            <a:r>
              <a:rPr lang="en-US" sz="2400" dirty="0">
                <a:solidFill>
                  <a:schemeClr val="tx1"/>
                </a:solidFill>
                <a:latin typeface="+mn-lt"/>
              </a:rPr>
              <a:t>Security Continuous Monitoring</a:t>
            </a:r>
          </a:p>
          <a:p>
            <a:pPr lvl="1" indent="-333375">
              <a:spcAft>
                <a:spcPts val="1000"/>
              </a:spcAft>
              <a:buFont typeface="Arial" panose="020B0604020202020204" pitchFamily="34" charset="0"/>
              <a:buChar char="•"/>
            </a:pPr>
            <a:r>
              <a:rPr lang="en-US" sz="2400" dirty="0">
                <a:solidFill>
                  <a:schemeClr val="tx1"/>
                </a:solidFill>
                <a:latin typeface="+mn-lt"/>
              </a:rPr>
              <a:t>Detection Processes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5 Functions of the Cybersecurity Framework</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b="1" dirty="0">
                <a:solidFill>
                  <a:schemeClr val="tx1"/>
                </a:solidFill>
                <a:latin typeface="+mn-lt"/>
              </a:rPr>
              <a:t>Respond </a:t>
            </a:r>
            <a:r>
              <a:rPr lang="en-US" sz="2800" dirty="0">
                <a:solidFill>
                  <a:schemeClr val="tx1"/>
                </a:solidFill>
                <a:latin typeface="+mn-lt"/>
              </a:rPr>
              <a:t>when a data breach occurs. Every second counts. With each passing minute, countless valuable files could be compromised. Thus, you need to respond rapidly to any sign of a breach by taking the following actions:</a:t>
            </a:r>
          </a:p>
          <a:p>
            <a:pPr lvl="1" indent="-333375">
              <a:spcAft>
                <a:spcPts val="1000"/>
              </a:spcAft>
              <a:buFont typeface="Arial" panose="020B0604020202020204" pitchFamily="34" charset="0"/>
              <a:buChar char="•"/>
            </a:pPr>
            <a:r>
              <a:rPr lang="en-US" sz="2400" dirty="0">
                <a:solidFill>
                  <a:schemeClr val="tx1"/>
                </a:solidFill>
                <a:latin typeface="+mn-lt"/>
              </a:rPr>
              <a:t>Response Planning</a:t>
            </a:r>
          </a:p>
          <a:p>
            <a:pPr lvl="1" indent="-333375">
              <a:spcAft>
                <a:spcPts val="1000"/>
              </a:spcAft>
              <a:buFont typeface="Arial" panose="020B0604020202020204" pitchFamily="34" charset="0"/>
              <a:buChar char="•"/>
            </a:pPr>
            <a:r>
              <a:rPr lang="en-US" sz="2400" dirty="0">
                <a:solidFill>
                  <a:schemeClr val="tx1"/>
                </a:solidFill>
                <a:latin typeface="+mn-lt"/>
              </a:rPr>
              <a:t>Communications</a:t>
            </a:r>
          </a:p>
          <a:p>
            <a:pPr lvl="1" indent="-333375">
              <a:spcAft>
                <a:spcPts val="1000"/>
              </a:spcAft>
              <a:buFont typeface="Arial" panose="020B0604020202020204" pitchFamily="34" charset="0"/>
              <a:buChar char="•"/>
            </a:pPr>
            <a:r>
              <a:rPr lang="en-US" sz="2400" dirty="0">
                <a:solidFill>
                  <a:schemeClr val="tx1"/>
                </a:solidFill>
                <a:latin typeface="+mn-lt"/>
              </a:rPr>
              <a:t>Analysis</a:t>
            </a:r>
          </a:p>
          <a:p>
            <a:pPr lvl="1" indent="-333375">
              <a:spcAft>
                <a:spcPts val="1000"/>
              </a:spcAft>
              <a:buFont typeface="Arial" panose="020B0604020202020204" pitchFamily="34" charset="0"/>
              <a:buChar char="•"/>
            </a:pPr>
            <a:r>
              <a:rPr lang="en-US" sz="2400" dirty="0">
                <a:solidFill>
                  <a:schemeClr val="tx1"/>
                </a:solidFill>
                <a:latin typeface="+mn-lt"/>
              </a:rPr>
              <a:t>Mitigation</a:t>
            </a:r>
          </a:p>
          <a:p>
            <a:pPr lvl="1" indent="-333375">
              <a:spcAft>
                <a:spcPts val="1000"/>
              </a:spcAft>
              <a:buFont typeface="Arial" panose="020B0604020202020204" pitchFamily="34" charset="0"/>
              <a:buChar char="•"/>
            </a:pPr>
            <a:r>
              <a:rPr lang="en-US" sz="2400" dirty="0">
                <a:solidFill>
                  <a:schemeClr val="tx1"/>
                </a:solidFill>
                <a:latin typeface="+mn-lt"/>
              </a:rPr>
              <a:t>Improvements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5 Functions of the Cybersecurity Framework</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b="1" dirty="0">
                <a:solidFill>
                  <a:schemeClr val="tx1"/>
                </a:solidFill>
                <a:latin typeface="+mn-lt"/>
              </a:rPr>
              <a:t>Recover</a:t>
            </a:r>
            <a:r>
              <a:rPr lang="en-US" sz="2800" dirty="0">
                <a:solidFill>
                  <a:schemeClr val="tx1"/>
                </a:solidFill>
                <a:latin typeface="+mn-lt"/>
              </a:rPr>
              <a:t> is the last steps you take in the cybersecurity framework which focused on how to recover data that’s been lost or compromised. Use these steps to ensure your data is easily recovered and protected in the future:</a:t>
            </a:r>
          </a:p>
          <a:p>
            <a:pPr lvl="1" indent="-333375">
              <a:spcAft>
                <a:spcPts val="1000"/>
              </a:spcAft>
              <a:buFont typeface="Arial" panose="020B0604020202020204" pitchFamily="34" charset="0"/>
              <a:buChar char="•"/>
            </a:pPr>
            <a:r>
              <a:rPr lang="en-US" sz="2400" dirty="0">
                <a:solidFill>
                  <a:schemeClr val="tx1"/>
                </a:solidFill>
                <a:latin typeface="+mn-lt"/>
              </a:rPr>
              <a:t>Recovery Planning</a:t>
            </a:r>
          </a:p>
          <a:p>
            <a:pPr lvl="1" indent="-333375">
              <a:spcAft>
                <a:spcPts val="1000"/>
              </a:spcAft>
              <a:buFont typeface="Arial" panose="020B0604020202020204" pitchFamily="34" charset="0"/>
              <a:buChar char="•"/>
            </a:pPr>
            <a:r>
              <a:rPr lang="en-US" sz="2400" dirty="0">
                <a:solidFill>
                  <a:schemeClr val="tx1"/>
                </a:solidFill>
                <a:latin typeface="+mn-lt"/>
              </a:rPr>
              <a:t>Improvements</a:t>
            </a:r>
          </a:p>
          <a:p>
            <a:pPr lvl="1" indent="-333375">
              <a:spcAft>
                <a:spcPts val="1000"/>
              </a:spcAft>
              <a:buFont typeface="Arial" panose="020B0604020202020204" pitchFamily="34" charset="0"/>
              <a:buChar char="•"/>
            </a:pPr>
            <a:r>
              <a:rPr lang="en-US" sz="2400" dirty="0">
                <a:solidFill>
                  <a:schemeClr val="tx1"/>
                </a:solidFill>
                <a:latin typeface="+mn-lt"/>
              </a:rPr>
              <a:t>Communications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61845" y="2644775"/>
            <a:ext cx="9006840" cy="1568450"/>
          </a:xfrm>
          <a:prstGeom prst="rect">
            <a:avLst/>
          </a:prstGeom>
          <a:noFill/>
        </p:spPr>
        <p:txBody>
          <a:bodyPr wrap="square" rtlCol="0">
            <a:spAutoFit/>
            <a:scene3d>
              <a:camera prst="orthographicFront"/>
              <a:lightRig rig="threePt" dir="t"/>
            </a:scene3d>
          </a:bodyPr>
          <a:lstStyle/>
          <a:p>
            <a:pPr algn="ctr"/>
            <a:r>
              <a:rPr lang="en-US" sz="48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How to Implement NIST Cybersecurity Framework?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1. Set Your Goals</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200051"/>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The first thing is to set your own organizational goals regarding your data security</a:t>
            </a:r>
          </a:p>
          <a:p>
            <a:pPr indent="-333375">
              <a:spcAft>
                <a:spcPts val="1000"/>
              </a:spcAft>
              <a:buFont typeface="Arial" panose="020B0604020202020204" pitchFamily="34" charset="0"/>
              <a:buChar char="•"/>
            </a:pPr>
            <a:r>
              <a:rPr lang="en-US" sz="2800" dirty="0">
                <a:solidFill>
                  <a:schemeClr val="tx1"/>
                </a:solidFill>
                <a:latin typeface="+mn-lt"/>
              </a:rPr>
              <a:t>What level of risk are you comfortable with? </a:t>
            </a:r>
          </a:p>
          <a:p>
            <a:pPr indent="-333375">
              <a:spcAft>
                <a:spcPts val="1000"/>
              </a:spcAft>
              <a:buFont typeface="Arial" panose="020B0604020202020204" pitchFamily="34" charset="0"/>
              <a:buChar char="•"/>
            </a:pPr>
            <a:r>
              <a:rPr lang="en-US" sz="2800" dirty="0">
                <a:solidFill>
                  <a:schemeClr val="tx1"/>
                </a:solidFill>
                <a:latin typeface="+mn-lt"/>
              </a:rPr>
              <a:t>What areas of your business need protection the most? </a:t>
            </a:r>
          </a:p>
          <a:p>
            <a:pPr indent="-333375">
              <a:spcAft>
                <a:spcPts val="1000"/>
              </a:spcAft>
              <a:buFont typeface="Arial" panose="020B0604020202020204" pitchFamily="34" charset="0"/>
              <a:buChar char="•"/>
            </a:pPr>
            <a:r>
              <a:rPr lang="en-US" sz="2800" dirty="0">
                <a:solidFill>
                  <a:schemeClr val="tx1"/>
                </a:solidFill>
                <a:latin typeface="+mn-lt"/>
              </a:rPr>
              <a:t>Setting goals allows you to </a:t>
            </a:r>
          </a:p>
          <a:p>
            <a:pPr lvl="1" indent="-333375">
              <a:spcAft>
                <a:spcPts val="1000"/>
              </a:spcAft>
              <a:buFont typeface="Arial" panose="020B0604020202020204" pitchFamily="34" charset="0"/>
              <a:buChar char="•"/>
            </a:pPr>
            <a:r>
              <a:rPr lang="en-US" sz="2400" dirty="0">
                <a:solidFill>
                  <a:schemeClr val="tx1"/>
                </a:solidFill>
                <a:latin typeface="+mn-lt"/>
              </a:rPr>
              <a:t>organize your actions, </a:t>
            </a:r>
          </a:p>
          <a:p>
            <a:pPr lvl="1" indent="-333375">
              <a:spcAft>
                <a:spcPts val="1000"/>
              </a:spcAft>
              <a:buFont typeface="Arial" panose="020B0604020202020204" pitchFamily="34" charset="0"/>
              <a:buChar char="•"/>
            </a:pPr>
            <a:r>
              <a:rPr lang="en-US" sz="2400" dirty="0">
                <a:solidFill>
                  <a:schemeClr val="tx1"/>
                </a:solidFill>
                <a:latin typeface="+mn-lt"/>
              </a:rPr>
              <a:t>establish a scope for your security efforts, and </a:t>
            </a:r>
          </a:p>
          <a:p>
            <a:pPr lvl="1" indent="-333375">
              <a:spcAft>
                <a:spcPts val="1000"/>
              </a:spcAft>
              <a:buFont typeface="Arial" panose="020B0604020202020204" pitchFamily="34" charset="0"/>
              <a:buChar char="•"/>
            </a:pPr>
            <a:r>
              <a:rPr lang="en-US" sz="2400" dirty="0">
                <a:solidFill>
                  <a:schemeClr val="tx1"/>
                </a:solidFill>
                <a:latin typeface="+mn-lt"/>
              </a:rPr>
              <a:t>prioritize your efforts </a:t>
            </a:r>
          </a:p>
          <a:p>
            <a:pPr lvl="1" indent="-333375">
              <a:spcAft>
                <a:spcPts val="1000"/>
              </a:spcAft>
              <a:buFont typeface="Arial" panose="020B0604020202020204" pitchFamily="34" charset="0"/>
              <a:buChar char="•"/>
            </a:pPr>
            <a:r>
              <a:rPr lang="en-US" sz="2400" dirty="0">
                <a:solidFill>
                  <a:schemeClr val="tx1"/>
                </a:solidFill>
                <a:latin typeface="+mn-lt"/>
              </a:rPr>
              <a:t>it also allows everyone in your organization </a:t>
            </a:r>
            <a:r>
              <a:rPr lang="en-US" sz="2400" dirty="0">
                <a:solidFill>
                  <a:schemeClr val="tx1"/>
                </a:solidFill>
                <a:highlight>
                  <a:srgbClr val="FFFF00"/>
                </a:highlight>
                <a:latin typeface="+mn-lt"/>
              </a:rPr>
              <a:t>to get on the same page.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2. Create a Detailed Profile</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078848"/>
            <a:ext cx="11138535" cy="519361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Not every business has identical cybersecurity needs</a:t>
            </a:r>
          </a:p>
          <a:p>
            <a:pPr indent="-333375">
              <a:spcAft>
                <a:spcPts val="1000"/>
              </a:spcAft>
              <a:buFont typeface="Arial" panose="020B0604020202020204" pitchFamily="34" charset="0"/>
              <a:buChar char="•"/>
            </a:pPr>
            <a:r>
              <a:rPr lang="en-US" sz="2800" dirty="0">
                <a:solidFill>
                  <a:schemeClr val="tx1"/>
                </a:solidFill>
                <a:latin typeface="+mn-lt"/>
              </a:rPr>
              <a:t>The Framework Implementation Tiers help you identify where your business needs to improve and the steps that must be taken to make those improvements a reality</a:t>
            </a:r>
          </a:p>
          <a:p>
            <a:pPr lvl="1" indent="-333375">
              <a:spcAft>
                <a:spcPts val="1000"/>
              </a:spcAft>
              <a:buFont typeface="Arial" panose="020B0604020202020204" pitchFamily="34" charset="0"/>
              <a:buChar char="•"/>
            </a:pPr>
            <a:r>
              <a:rPr lang="en-US" dirty="0">
                <a:solidFill>
                  <a:schemeClr val="tx1"/>
                </a:solidFill>
                <a:latin typeface="+mn-lt"/>
              </a:rPr>
              <a:t>Tier 1: </a:t>
            </a:r>
            <a:r>
              <a:rPr lang="en-US" dirty="0">
                <a:solidFill>
                  <a:schemeClr val="tx1"/>
                </a:solidFill>
                <a:highlight>
                  <a:srgbClr val="FFFF00"/>
                </a:highlight>
                <a:latin typeface="+mn-lt"/>
              </a:rPr>
              <a:t>Partial</a:t>
            </a:r>
            <a:r>
              <a:rPr lang="en-US" dirty="0">
                <a:solidFill>
                  <a:schemeClr val="tx1"/>
                </a:solidFill>
                <a:latin typeface="+mn-lt"/>
              </a:rPr>
              <a:t> - This means your cybersecurity practices are generally reactive to whatever cybersecurity event is occurring.</a:t>
            </a:r>
          </a:p>
          <a:p>
            <a:pPr lvl="1" indent="-333375">
              <a:spcAft>
                <a:spcPts val="1000"/>
              </a:spcAft>
              <a:buFont typeface="Arial" panose="020B0604020202020204" pitchFamily="34" charset="0"/>
              <a:buChar char="•"/>
            </a:pPr>
            <a:r>
              <a:rPr lang="en-US" dirty="0">
                <a:solidFill>
                  <a:schemeClr val="tx1"/>
                </a:solidFill>
                <a:latin typeface="+mn-lt"/>
              </a:rPr>
              <a:t>Tier 2: </a:t>
            </a:r>
            <a:r>
              <a:rPr lang="en-US" dirty="0">
                <a:solidFill>
                  <a:schemeClr val="tx1"/>
                </a:solidFill>
                <a:highlight>
                  <a:srgbClr val="FFFF00"/>
                </a:highlight>
                <a:latin typeface="+mn-lt"/>
              </a:rPr>
              <a:t>Risk-Informed</a:t>
            </a:r>
            <a:r>
              <a:rPr lang="en-US" dirty="0">
                <a:solidFill>
                  <a:schemeClr val="tx1"/>
                </a:solidFill>
                <a:latin typeface="+mn-lt"/>
              </a:rPr>
              <a:t> - This tier describes companies that may be aware of some risk and are regularly making plans for how to respond to that risk.</a:t>
            </a:r>
          </a:p>
          <a:p>
            <a:pPr lvl="1" indent="-333375">
              <a:spcAft>
                <a:spcPts val="1000"/>
              </a:spcAft>
              <a:buFont typeface="Arial" panose="020B0604020202020204" pitchFamily="34" charset="0"/>
              <a:buChar char="•"/>
            </a:pPr>
            <a:r>
              <a:rPr lang="en-US" dirty="0">
                <a:solidFill>
                  <a:schemeClr val="tx1"/>
                </a:solidFill>
                <a:latin typeface="+mn-lt"/>
              </a:rPr>
              <a:t>Tier 3:</a:t>
            </a:r>
            <a:r>
              <a:rPr lang="en-US" dirty="0">
                <a:solidFill>
                  <a:schemeClr val="tx1"/>
                </a:solidFill>
                <a:highlight>
                  <a:srgbClr val="FFFF00"/>
                </a:highlight>
                <a:latin typeface="+mn-lt"/>
              </a:rPr>
              <a:t> Repeatable</a:t>
            </a:r>
            <a:r>
              <a:rPr lang="en-US" dirty="0">
                <a:solidFill>
                  <a:schemeClr val="tx1"/>
                </a:solidFill>
                <a:latin typeface="+mn-lt"/>
              </a:rPr>
              <a:t> - The Repeatable tier applies to companies that have clearly outlined and regularly repeatable cybersecurity processes.</a:t>
            </a:r>
          </a:p>
          <a:p>
            <a:pPr lvl="1" indent="-333375">
              <a:spcAft>
                <a:spcPts val="1000"/>
              </a:spcAft>
              <a:buFont typeface="Arial" panose="020B0604020202020204" pitchFamily="34" charset="0"/>
              <a:buChar char="•"/>
            </a:pPr>
            <a:r>
              <a:rPr lang="en-US" dirty="0">
                <a:solidFill>
                  <a:schemeClr val="tx1"/>
                </a:solidFill>
                <a:latin typeface="+mn-lt"/>
              </a:rPr>
              <a:t>Tier 4: </a:t>
            </a:r>
            <a:r>
              <a:rPr lang="en-US" dirty="0">
                <a:solidFill>
                  <a:schemeClr val="tx1"/>
                </a:solidFill>
                <a:highlight>
                  <a:srgbClr val="FFFF00"/>
                </a:highlight>
                <a:latin typeface="+mn-lt"/>
              </a:rPr>
              <a:t>Adaptive</a:t>
            </a:r>
            <a:r>
              <a:rPr lang="en-US" dirty="0">
                <a:solidFill>
                  <a:schemeClr val="tx1"/>
                </a:solidFill>
                <a:latin typeface="+mn-lt"/>
              </a:rPr>
              <a:t> - Adaptive companies are proactive in terms of cybersecurity measures, preventing events instead of reacting to them.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3. Determine Your Current Position</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Conduct an independent risk assessment </a:t>
            </a:r>
          </a:p>
          <a:p>
            <a:pPr lvl="1" indent="-333375">
              <a:spcAft>
                <a:spcPts val="1000"/>
              </a:spcAft>
              <a:buFont typeface="Arial" panose="020B0604020202020204" pitchFamily="34" charset="0"/>
              <a:buChar char="•"/>
            </a:pPr>
            <a:r>
              <a:rPr lang="en-US" sz="2400" dirty="0">
                <a:solidFill>
                  <a:schemeClr val="tx1"/>
                </a:solidFill>
                <a:latin typeface="+mn-lt"/>
              </a:rPr>
              <a:t>determine your current data security position</a:t>
            </a:r>
          </a:p>
          <a:p>
            <a:pPr lvl="1" indent="-333375">
              <a:spcAft>
                <a:spcPts val="1000"/>
              </a:spcAft>
              <a:buFont typeface="Arial" panose="020B0604020202020204" pitchFamily="34" charset="0"/>
              <a:buChar char="•"/>
            </a:pPr>
            <a:r>
              <a:rPr lang="en-US" sz="2400" dirty="0">
                <a:solidFill>
                  <a:schemeClr val="tx1"/>
                </a:solidFill>
                <a:latin typeface="+mn-lt"/>
              </a:rPr>
              <a:t>reveals what’s working and what steps you need to take to get your other security efforts up to NIST standards.</a:t>
            </a:r>
            <a:endParaRPr lang="en-US" sz="2800" dirty="0">
              <a:solidFill>
                <a:schemeClr val="tx1"/>
              </a:solidFill>
              <a:latin typeface="+mn-lt"/>
            </a:endParaRPr>
          </a:p>
          <a:p>
            <a:pPr indent="-333375">
              <a:spcAft>
                <a:spcPts val="1000"/>
              </a:spcAft>
              <a:buFont typeface="Arial" panose="020B0604020202020204" pitchFamily="34" charset="0"/>
              <a:buChar char="•"/>
            </a:pPr>
            <a:r>
              <a:rPr lang="en-US" sz="2800" dirty="0">
                <a:solidFill>
                  <a:schemeClr val="tx1"/>
                </a:solidFill>
                <a:latin typeface="+mn-lt"/>
              </a:rPr>
              <a:t>Use software tools capable of scoring your security efforts</a:t>
            </a:r>
          </a:p>
          <a:p>
            <a:pPr lvl="1" indent="-333375">
              <a:spcAft>
                <a:spcPts val="1000"/>
              </a:spcAft>
              <a:buFont typeface="Arial" panose="020B0604020202020204" pitchFamily="34" charset="0"/>
              <a:buChar char="•"/>
            </a:pPr>
            <a:r>
              <a:rPr lang="en-US" sz="2400" dirty="0">
                <a:solidFill>
                  <a:schemeClr val="tx1"/>
                </a:solidFill>
                <a:latin typeface="+mn-lt"/>
              </a:rPr>
              <a:t>Train staff members on how to use these tools or partner with a third-party vendor to conduct the assessment</a:t>
            </a:r>
          </a:p>
          <a:p>
            <a:pPr lvl="1" indent="-333375">
              <a:spcAft>
                <a:spcPts val="1000"/>
              </a:spcAft>
              <a:buFont typeface="Arial" panose="020B0604020202020204" pitchFamily="34" charset="0"/>
              <a:buChar char="•"/>
            </a:pPr>
            <a:r>
              <a:rPr lang="en-US" sz="2400" dirty="0">
                <a:solidFill>
                  <a:schemeClr val="tx1"/>
                </a:solidFill>
                <a:latin typeface="+mn-lt"/>
              </a:rPr>
              <a:t>Make sure that the parties performing the assessment have no foreknowledge of your target scores, preventing any bias in scoring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4D07-92A7-F526-ACF3-F0C811388513}"/>
              </a:ext>
            </a:extLst>
          </p:cNvPr>
          <p:cNvSpPr>
            <a:spLocks noGrp="1"/>
          </p:cNvSpPr>
          <p:nvPr>
            <p:ph type="title"/>
          </p:nvPr>
        </p:nvSpPr>
        <p:spPr/>
        <p:txBody>
          <a:bodyPr/>
          <a:lstStyle/>
          <a:p>
            <a:r>
              <a:rPr lang="en-US" dirty="0"/>
              <a:t>Why Cybersecurity Framework?</a:t>
            </a:r>
            <a:endParaRPr lang="id-ID" dirty="0"/>
          </a:p>
        </p:txBody>
      </p:sp>
      <p:sp>
        <p:nvSpPr>
          <p:cNvPr id="3" name="Content Placeholder 2">
            <a:extLst>
              <a:ext uri="{FF2B5EF4-FFF2-40B4-BE49-F238E27FC236}">
                <a16:creationId xmlns:a16="http://schemas.microsoft.com/office/drawing/2014/main" id="{4ED4A398-8731-DD2F-D5EB-F8DA917BADB2}"/>
              </a:ext>
            </a:extLst>
          </p:cNvPr>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400" b="0" i="0" dirty="0">
                <a:solidFill>
                  <a:srgbClr val="494949"/>
                </a:solidFill>
                <a:effectLst/>
                <a:latin typeface="lato" panose="020F0502020204030203" pitchFamily="34" charset="0"/>
              </a:rPr>
              <a:t>Upgrade your existing security protocols and bring in new security layers if there isn’t one existing already</a:t>
            </a:r>
          </a:p>
          <a:p>
            <a:pPr indent="-333375">
              <a:spcAft>
                <a:spcPts val="1000"/>
              </a:spcAft>
              <a:buFont typeface="Arial" panose="020B0604020202020204" pitchFamily="34" charset="0"/>
              <a:buChar char="•"/>
            </a:pPr>
            <a:r>
              <a:rPr lang="en-US" sz="2400" b="0" i="0" dirty="0">
                <a:solidFill>
                  <a:srgbClr val="494949"/>
                </a:solidFill>
                <a:effectLst/>
                <a:latin typeface="lato" panose="020F0502020204030203" pitchFamily="34" charset="0"/>
              </a:rPr>
              <a:t>Help enterprises understand where their security standards are and how can they improve it</a:t>
            </a:r>
          </a:p>
          <a:p>
            <a:pPr indent="-333375">
              <a:spcAft>
                <a:spcPts val="1000"/>
              </a:spcAft>
              <a:buFont typeface="Arial" panose="020B0604020202020204" pitchFamily="34" charset="0"/>
              <a:buChar char="•"/>
            </a:pPr>
            <a:r>
              <a:rPr lang="en-US" sz="2400" dirty="0">
                <a:solidFill>
                  <a:srgbClr val="494949"/>
                </a:solidFill>
                <a:latin typeface="lato" panose="020F0502020204030203" pitchFamily="34" charset="0"/>
              </a:rPr>
              <a:t>F</a:t>
            </a:r>
            <a:r>
              <a:rPr lang="en-US" sz="2400" b="0" i="0" dirty="0">
                <a:solidFill>
                  <a:srgbClr val="494949"/>
                </a:solidFill>
                <a:effectLst/>
                <a:latin typeface="lato" panose="020F0502020204030203" pitchFamily="34" charset="0"/>
              </a:rPr>
              <a:t>rameworks are well designed and tested under different situations, so that enterprises can ensure they are reliable. </a:t>
            </a:r>
            <a:endParaRPr lang="en-US" sz="2400" dirty="0">
              <a:solidFill>
                <a:schemeClr val="tx1"/>
              </a:solidFill>
              <a:latin typeface="+mn-lt"/>
            </a:endParaRPr>
          </a:p>
        </p:txBody>
      </p:sp>
    </p:spTree>
    <p:extLst>
      <p:ext uri="{BB962C8B-B14F-4D97-AF65-F5344CB8AC3E}">
        <p14:creationId xmlns:p14="http://schemas.microsoft.com/office/powerpoint/2010/main" val="330104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4. Analyze Any Gaps and Identify the Actions Needed</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6565" y="139763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Presented the findings to key stakeholders in your business</a:t>
            </a:r>
          </a:p>
          <a:p>
            <a:pPr lvl="1" indent="-333375">
              <a:spcAft>
                <a:spcPts val="1000"/>
              </a:spcAft>
              <a:buFont typeface="Arial" panose="020B0604020202020204" pitchFamily="34" charset="0"/>
              <a:buChar char="•"/>
            </a:pPr>
            <a:r>
              <a:rPr lang="en-US" sz="2400" dirty="0">
                <a:solidFill>
                  <a:schemeClr val="tx1"/>
                </a:solidFill>
                <a:latin typeface="+mn-lt"/>
              </a:rPr>
              <a:t>With this knowledge, you are equipped to identify areas of risk and create a strategy that can close the cybersecurity gaps</a:t>
            </a:r>
            <a:endParaRPr lang="en-US" sz="2800" dirty="0">
              <a:solidFill>
                <a:schemeClr val="tx1"/>
              </a:solidFill>
              <a:latin typeface="+mn-lt"/>
            </a:endParaRPr>
          </a:p>
          <a:p>
            <a:pPr lvl="1" indent="-333375">
              <a:spcAft>
                <a:spcPts val="1000"/>
              </a:spcAft>
              <a:buFont typeface="Arial" panose="020B0604020202020204" pitchFamily="34" charset="0"/>
              <a:buChar char="•"/>
            </a:pPr>
            <a:r>
              <a:rPr lang="en-US" sz="2400" dirty="0">
                <a:solidFill>
                  <a:schemeClr val="tx1"/>
                </a:solidFill>
                <a:latin typeface="+mn-lt"/>
              </a:rPr>
              <a:t>Prioritize where you need to focus your efforts</a:t>
            </a:r>
          </a:p>
          <a:p>
            <a:pPr lvl="1" indent="-333375">
              <a:spcAft>
                <a:spcPts val="1000"/>
              </a:spcAft>
              <a:buFont typeface="Arial" panose="020B0604020202020204" pitchFamily="34" charset="0"/>
              <a:buChar char="•"/>
            </a:pPr>
            <a:r>
              <a:rPr lang="en-US" sz="2400" dirty="0">
                <a:solidFill>
                  <a:schemeClr val="tx1"/>
                </a:solidFill>
                <a:latin typeface="+mn-lt"/>
              </a:rPr>
              <a:t>Addressing areas where there is a large disparity between your actual scores and your target scores should be your first priorityC</a:t>
            </a:r>
          </a:p>
          <a:p>
            <a:pPr lvl="0" indent="-333375">
              <a:spcAft>
                <a:spcPts val="1000"/>
              </a:spcAft>
              <a:buFont typeface="Arial" panose="020B0604020202020204" pitchFamily="34" charset="0"/>
              <a:buChar char="•"/>
            </a:pPr>
            <a:r>
              <a:rPr lang="en-US" sz="2800" dirty="0">
                <a:solidFill>
                  <a:schemeClr val="tx1"/>
                </a:solidFill>
                <a:latin typeface="+mn-lt"/>
              </a:rPr>
              <a:t>Create a strategic plan for how to implement the NIST Framework </a:t>
            </a:r>
          </a:p>
        </p:txBody>
      </p:sp>
      <p:sp>
        <p:nvSpPr>
          <p:cNvPr id="2" name="Notched Right Arrow 1"/>
          <p:cNvSpPr/>
          <p:nvPr/>
        </p:nvSpPr>
        <p:spPr>
          <a:xfrm>
            <a:off x="10589260" y="4421505"/>
            <a:ext cx="374015" cy="460375"/>
          </a:xfrm>
          <a:prstGeom prst="notch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5. Implement Your Plan</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6565" y="139763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Begin to remedy the areas vulnerable to risk</a:t>
            </a:r>
          </a:p>
          <a:p>
            <a:pPr lvl="1" indent="-333375">
              <a:spcAft>
                <a:spcPts val="1000"/>
              </a:spcAft>
              <a:buFont typeface="Arial" panose="020B0604020202020204" pitchFamily="34" charset="0"/>
              <a:buChar char="•"/>
            </a:pPr>
            <a:r>
              <a:rPr lang="en-US" sz="2400" dirty="0">
                <a:solidFill>
                  <a:schemeClr val="tx1"/>
                </a:solidFill>
                <a:latin typeface="+mn-lt"/>
              </a:rPr>
              <a:t>It’s also important to remember that your cybersecurity plan is not simply a box to be checked and forgotten about</a:t>
            </a:r>
          </a:p>
          <a:p>
            <a:pPr lvl="1" indent="-333375">
              <a:spcAft>
                <a:spcPts val="1000"/>
              </a:spcAft>
              <a:buFont typeface="Arial" panose="020B0604020202020204" pitchFamily="34" charset="0"/>
              <a:buChar char="•"/>
            </a:pPr>
            <a:r>
              <a:rPr lang="en-US" sz="2400" dirty="0">
                <a:solidFill>
                  <a:schemeClr val="tx1"/>
                </a:solidFill>
                <a:latin typeface="+mn-lt"/>
              </a:rPr>
              <a:t>Instead, you need to view this as an ongoing effort that needs to be updated and reassessed as your business and security features change</a:t>
            </a:r>
            <a:endParaRPr lang="en-US" sz="2800" dirty="0">
              <a:solidFill>
                <a:schemeClr val="tx1"/>
              </a:solidFill>
              <a:latin typeface="+mn-lt"/>
            </a:endParaRPr>
          </a:p>
          <a:p>
            <a:pPr indent="-333375">
              <a:spcAft>
                <a:spcPts val="1000"/>
              </a:spcAft>
              <a:buFont typeface="Arial" panose="020B0604020202020204" pitchFamily="34" charset="0"/>
              <a:buChar char="•"/>
            </a:pPr>
            <a:r>
              <a:rPr lang="en-US" sz="2800" dirty="0">
                <a:solidFill>
                  <a:schemeClr val="tx1"/>
                </a:solidFill>
                <a:latin typeface="+mn-lt"/>
              </a:rPr>
              <a:t>Take this opportunity to document all the processes associated with your cybersecurity efforts and create training materials based on those processes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Take Advantage of NIST Resources</a:t>
            </a:r>
            <a:br>
              <a:rPr lang="en-US" sz="3600" b="1" kern="1200" baseline="0" dirty="0">
                <a:solidFill>
                  <a:schemeClr val="tx1"/>
                </a:solidFill>
                <a:effectLst/>
                <a:latin typeface="+mj-lt"/>
                <a:ea typeface="+mj-ea"/>
                <a:cs typeface="+mj-cs"/>
              </a:rPr>
            </a:br>
            <a:r>
              <a:rPr lang="en-US" sz="2400" i="1" dirty="0"/>
              <a:t>Ensure that data is protected</a:t>
            </a:r>
            <a:endParaRPr lang="en-US" sz="2400" dirty="0"/>
          </a:p>
        </p:txBody>
      </p:sp>
      <p:sp>
        <p:nvSpPr>
          <p:cNvPr id="6" name="Content Placeholder 2"/>
          <p:cNvSpPr txBox="1"/>
          <p:nvPr/>
        </p:nvSpPr>
        <p:spPr>
          <a:xfrm>
            <a:off x="456565" y="139763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dirty="0">
                <a:solidFill>
                  <a:schemeClr val="tx1"/>
                </a:solidFill>
                <a:latin typeface="+mn-lt"/>
              </a:rPr>
              <a:t>Use the NIST Cybersecurity Framework </a:t>
            </a:r>
          </a:p>
          <a:p>
            <a:pPr lvl="1" indent="-333375">
              <a:spcAft>
                <a:spcPts val="1000"/>
              </a:spcAft>
              <a:buFont typeface="Arial" panose="020B0604020202020204" pitchFamily="34" charset="0"/>
              <a:buChar char="•"/>
            </a:pPr>
            <a:r>
              <a:rPr lang="en-US" sz="2800" dirty="0">
                <a:solidFill>
                  <a:schemeClr val="tx1"/>
                </a:solidFill>
                <a:latin typeface="+mn-lt"/>
              </a:rPr>
              <a:t>smart way to mitigate the risk of a data breach</a:t>
            </a:r>
          </a:p>
          <a:p>
            <a:pPr lvl="1" indent="-333375">
              <a:spcAft>
                <a:spcPts val="1000"/>
              </a:spcAft>
              <a:buFont typeface="Arial" panose="020B0604020202020204" pitchFamily="34" charset="0"/>
              <a:buChar char="•"/>
            </a:pPr>
            <a:r>
              <a:rPr lang="en-US" sz="2800" dirty="0">
                <a:solidFill>
                  <a:schemeClr val="tx1"/>
                </a:solidFill>
                <a:latin typeface="+mn-lt"/>
              </a:rPr>
              <a:t>These guides will help you navigate the framework implementation process, and determine the best course of action for your business</a:t>
            </a:r>
          </a:p>
          <a:p>
            <a:pPr lvl="1" indent="-333375">
              <a:spcAft>
                <a:spcPts val="1000"/>
              </a:spcAft>
              <a:buFont typeface="Arial" panose="020B0604020202020204" pitchFamily="34" charset="0"/>
              <a:buChar char="•"/>
            </a:pPr>
            <a:endParaRPr lang="en-US" sz="2800" dirty="0">
              <a:solidFill>
                <a:schemeClr val="tx1"/>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kern="1200" baseline="0" dirty="0">
                <a:solidFill>
                  <a:schemeClr val="tx1"/>
                </a:solidFill>
                <a:effectLst/>
                <a:latin typeface="+mj-lt"/>
                <a:ea typeface="+mj-ea"/>
                <a:cs typeface="+mj-cs"/>
              </a:rPr>
              <a:t>An Excerpt from the Framework Core</a:t>
            </a:r>
            <a:br>
              <a:rPr lang="en-US" sz="3600" b="1" kern="1200" baseline="0" dirty="0">
                <a:solidFill>
                  <a:schemeClr val="tx1"/>
                </a:solidFill>
                <a:effectLst/>
                <a:latin typeface="+mj-lt"/>
                <a:ea typeface="+mj-ea"/>
                <a:cs typeface="+mj-cs"/>
              </a:rPr>
            </a:br>
            <a:r>
              <a:rPr lang="en-US" sz="2400" i="1" dirty="0"/>
              <a:t>The Connected Path of Framework Outcomes</a:t>
            </a:r>
            <a:endParaRPr lang="en-US" sz="2400" dirty="0"/>
          </a:p>
        </p:txBody>
      </p:sp>
      <p:sp>
        <p:nvSpPr>
          <p:cNvPr id="12" name="TextBox 11"/>
          <p:cNvSpPr txBox="1"/>
          <p:nvPr/>
        </p:nvSpPr>
        <p:spPr>
          <a:xfrm>
            <a:off x="1426030" y="5426101"/>
            <a:ext cx="1265090" cy="369332"/>
          </a:xfrm>
          <a:prstGeom prst="rect">
            <a:avLst/>
          </a:prstGeom>
          <a:noFill/>
        </p:spPr>
        <p:txBody>
          <a:bodyPr wrap="none" rtlCol="0">
            <a:spAutoFit/>
          </a:bodyPr>
          <a:lstStyle/>
          <a:p>
            <a:pPr algn="ctr"/>
            <a:r>
              <a:rPr lang="en-US" dirty="0"/>
              <a:t>5 Functions</a:t>
            </a:r>
          </a:p>
        </p:txBody>
      </p:sp>
      <p:sp>
        <p:nvSpPr>
          <p:cNvPr id="13" name="TextBox 12"/>
          <p:cNvSpPr txBox="1"/>
          <p:nvPr/>
        </p:nvSpPr>
        <p:spPr>
          <a:xfrm>
            <a:off x="3009579" y="5426101"/>
            <a:ext cx="1460849" cy="369332"/>
          </a:xfrm>
          <a:prstGeom prst="rect">
            <a:avLst/>
          </a:prstGeom>
          <a:noFill/>
        </p:spPr>
        <p:txBody>
          <a:bodyPr wrap="none" rtlCol="0">
            <a:spAutoFit/>
          </a:bodyPr>
          <a:lstStyle/>
          <a:p>
            <a:pPr algn="ctr"/>
            <a:r>
              <a:rPr lang="en-US" dirty="0"/>
              <a:t>23 Categories</a:t>
            </a:r>
          </a:p>
        </p:txBody>
      </p:sp>
      <p:sp>
        <p:nvSpPr>
          <p:cNvPr id="14" name="TextBox 13"/>
          <p:cNvSpPr txBox="1"/>
          <p:nvPr/>
        </p:nvSpPr>
        <p:spPr>
          <a:xfrm>
            <a:off x="5302730" y="5426101"/>
            <a:ext cx="1899751" cy="369332"/>
          </a:xfrm>
          <a:prstGeom prst="rect">
            <a:avLst/>
          </a:prstGeom>
          <a:noFill/>
        </p:spPr>
        <p:txBody>
          <a:bodyPr wrap="none" rtlCol="0">
            <a:spAutoFit/>
          </a:bodyPr>
          <a:lstStyle/>
          <a:p>
            <a:pPr algn="ctr"/>
            <a:r>
              <a:rPr lang="en-US" dirty="0"/>
              <a:t>108 Subcategories</a:t>
            </a:r>
          </a:p>
        </p:txBody>
      </p:sp>
      <p:sp>
        <p:nvSpPr>
          <p:cNvPr id="15" name="TextBox 14"/>
          <p:cNvSpPr txBox="1"/>
          <p:nvPr/>
        </p:nvSpPr>
        <p:spPr>
          <a:xfrm>
            <a:off x="7595024" y="5426101"/>
            <a:ext cx="2783542" cy="369332"/>
          </a:xfrm>
          <a:prstGeom prst="rect">
            <a:avLst/>
          </a:prstGeom>
          <a:noFill/>
        </p:spPr>
        <p:txBody>
          <a:bodyPr wrap="square" rtlCol="0">
            <a:spAutoFit/>
          </a:bodyPr>
          <a:lstStyle/>
          <a:p>
            <a:pPr algn="ctr"/>
            <a:r>
              <a:rPr lang="en-US" dirty="0"/>
              <a:t>6 Informative References</a:t>
            </a:r>
          </a:p>
        </p:txBody>
      </p:sp>
      <p:pic>
        <p:nvPicPr>
          <p:cNvPr id="16" name="Picture 15"/>
          <p:cNvPicPr>
            <a:picLocks noChangeAspect="1"/>
          </p:cNvPicPr>
          <p:nvPr/>
        </p:nvPicPr>
        <p:blipFill>
          <a:blip r:embed="rId3"/>
          <a:stretch>
            <a:fillRect/>
          </a:stretch>
        </p:blipFill>
        <p:spPr>
          <a:xfrm>
            <a:off x="4855378" y="1338096"/>
            <a:ext cx="5685198" cy="2842599"/>
          </a:xfrm>
          <a:prstGeom prst="rect">
            <a:avLst/>
          </a:prstGeom>
        </p:spPr>
      </p:pic>
      <p:pic>
        <p:nvPicPr>
          <p:cNvPr id="17" name="Picture 16"/>
          <p:cNvPicPr>
            <a:picLocks noChangeAspect="1"/>
          </p:cNvPicPr>
          <p:nvPr/>
        </p:nvPicPr>
        <p:blipFill>
          <a:blip r:embed="rId4"/>
          <a:stretch>
            <a:fillRect/>
          </a:stretch>
        </p:blipFill>
        <p:spPr>
          <a:xfrm>
            <a:off x="4867548" y="4179856"/>
            <a:ext cx="5673026" cy="1138636"/>
          </a:xfrm>
          <a:prstGeom prst="rect">
            <a:avLst/>
          </a:prstGeom>
        </p:spPr>
      </p:pic>
      <p:pic>
        <p:nvPicPr>
          <p:cNvPr id="18" name="Picture 17"/>
          <p:cNvPicPr>
            <a:picLocks noChangeAspect="1"/>
          </p:cNvPicPr>
          <p:nvPr/>
        </p:nvPicPr>
        <p:blipFill>
          <a:blip r:embed="rId5"/>
          <a:stretch>
            <a:fillRect/>
          </a:stretch>
        </p:blipFill>
        <p:spPr>
          <a:xfrm>
            <a:off x="1407460" y="1343155"/>
            <a:ext cx="3470974" cy="3975338"/>
          </a:xfrm>
          <a:prstGeom prst="rect">
            <a:avLst/>
          </a:prstGeom>
        </p:spPr>
      </p:pic>
      <p:pic>
        <p:nvPicPr>
          <p:cNvPr id="19" name="Picture 18"/>
          <p:cNvPicPr>
            <a:picLocks noChangeAspect="1"/>
          </p:cNvPicPr>
          <p:nvPr/>
        </p:nvPicPr>
        <p:blipFill>
          <a:blip r:embed="rId6"/>
          <a:stretch>
            <a:fillRect/>
          </a:stretch>
        </p:blipFill>
        <p:spPr>
          <a:xfrm>
            <a:off x="1407460" y="999384"/>
            <a:ext cx="9144000" cy="360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2"/>
            <a:ext cx="10515600" cy="603778"/>
          </a:xfrm>
          <a:prstGeom prst="rect">
            <a:avLst/>
          </a:prstGeom>
        </p:spPr>
        <p:txBody>
          <a:bodyPr/>
          <a:lstStyle/>
          <a:p>
            <a:r>
              <a:rPr lang="en-US" sz="3600" b="1" dirty="0"/>
              <a:t>Implementation Tiers</a:t>
            </a:r>
            <a:br>
              <a:rPr lang="en-US" sz="3600" b="1" dirty="0"/>
            </a:br>
            <a:r>
              <a:rPr lang="en-US" sz="2400" i="1" dirty="0"/>
              <a:t>The Cybersecurity Framework Version 1.1</a:t>
            </a:r>
            <a:endParaRPr lang="en-US" sz="1100" i="1" dirty="0"/>
          </a:p>
        </p:txBody>
      </p:sp>
      <p:graphicFrame>
        <p:nvGraphicFramePr>
          <p:cNvPr id="5" name="Table 4"/>
          <p:cNvGraphicFramePr>
            <a:graphicFrameLocks noGrp="1"/>
          </p:cNvGraphicFramePr>
          <p:nvPr/>
        </p:nvGraphicFramePr>
        <p:xfrm>
          <a:off x="1962683" y="1175354"/>
          <a:ext cx="8112930" cy="4572000"/>
        </p:xfrm>
        <a:graphic>
          <a:graphicData uri="http://schemas.openxmlformats.org/drawingml/2006/table">
            <a:tbl>
              <a:tblPr>
                <a:tableStyleId>{5C22544A-7EE6-4342-B048-85BDC9FD1C3A}</a:tableStyleId>
              </a:tblPr>
              <a:tblGrid>
                <a:gridCol w="1813283">
                  <a:extLst>
                    <a:ext uri="{9D8B030D-6E8A-4147-A177-3AD203B41FA5}">
                      <a16:colId xmlns:a16="http://schemas.microsoft.com/office/drawing/2014/main" val="20000"/>
                    </a:ext>
                  </a:extLst>
                </a:gridCol>
                <a:gridCol w="1411804">
                  <a:extLst>
                    <a:ext uri="{9D8B030D-6E8A-4147-A177-3AD203B41FA5}">
                      <a16:colId xmlns:a16="http://schemas.microsoft.com/office/drawing/2014/main" val="20001"/>
                    </a:ext>
                  </a:extLst>
                </a:gridCol>
                <a:gridCol w="1659344">
                  <a:extLst>
                    <a:ext uri="{9D8B030D-6E8A-4147-A177-3AD203B41FA5}">
                      <a16:colId xmlns:a16="http://schemas.microsoft.com/office/drawing/2014/main" val="20002"/>
                    </a:ext>
                  </a:extLst>
                </a:gridCol>
                <a:gridCol w="1415143">
                  <a:extLst>
                    <a:ext uri="{9D8B030D-6E8A-4147-A177-3AD203B41FA5}">
                      <a16:colId xmlns:a16="http://schemas.microsoft.com/office/drawing/2014/main" val="20003"/>
                    </a:ext>
                  </a:extLst>
                </a:gridCol>
                <a:gridCol w="1393755">
                  <a:extLst>
                    <a:ext uri="{9D8B030D-6E8A-4147-A177-3AD203B41FA5}">
                      <a16:colId xmlns:a16="http://schemas.microsoft.com/office/drawing/2014/main" val="20004"/>
                    </a:ext>
                  </a:extLst>
                </a:gridCol>
                <a:gridCol w="419601">
                  <a:extLst>
                    <a:ext uri="{9D8B030D-6E8A-4147-A177-3AD203B41FA5}">
                      <a16:colId xmlns:a16="http://schemas.microsoft.com/office/drawing/2014/main" val="20005"/>
                    </a:ext>
                  </a:extLst>
                </a:gridCol>
              </a:tblGrid>
              <a:tr h="370840">
                <a:tc>
                  <a:txBody>
                    <a:bodyPr/>
                    <a:lstStyle/>
                    <a:p>
                      <a:endParaRPr lang="en-US" dirty="0"/>
                    </a:p>
                  </a:txBody>
                  <a:tcPr>
                    <a:lnR w="12700" cap="flat" cmpd="sng" algn="ctr">
                      <a:solidFill>
                        <a:scrgbClr r="0" g="0" b="0"/>
                      </a:solidFill>
                      <a:prstDash val="solid"/>
                      <a:round/>
                      <a:headEnd type="none" w="med" len="med"/>
                      <a:tailEnd type="none" w="med" len="med"/>
                    </a:lnR>
                    <a:noFill/>
                  </a:tcPr>
                </a:tc>
                <a:tc>
                  <a:txBody>
                    <a:bodyPr/>
                    <a:lstStyle/>
                    <a:p>
                      <a:pPr algn="ctr"/>
                      <a:r>
                        <a:rPr lang="en-US" sz="2400" b="1" dirty="0"/>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2400" b="1" dirty="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2400" b="1" dirty="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2400" b="1" dirty="0"/>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solidFill>
                      <a:srgbClr val="FFFFFF"/>
                    </a:solidFill>
                  </a:tcPr>
                </a:tc>
                <a:extLst>
                  <a:ext uri="{0D108BD9-81ED-4DB2-BD59-A6C34878D82A}">
                    <a16:rowId xmlns:a16="http://schemas.microsoft.com/office/drawing/2014/main" val="10000"/>
                  </a:ext>
                </a:extLst>
              </a:tr>
              <a:tr h="370840">
                <a:tc>
                  <a:txBody>
                    <a:bodyPr/>
                    <a:lstStyle/>
                    <a:p>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noFill/>
                  </a:tcPr>
                </a:tc>
                <a:tc>
                  <a:txBody>
                    <a:bodyPr/>
                    <a:lstStyle/>
                    <a:p>
                      <a:pPr algn="ctr"/>
                      <a:r>
                        <a:rPr lang="en-US" sz="2000" b="1" dirty="0"/>
                        <a:t>Partial</a:t>
                      </a: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2000" b="1" dirty="0"/>
                        <a:t>Risk Informed</a:t>
                      </a: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2000" b="1" dirty="0"/>
                        <a:t>Repeatable</a:t>
                      </a:r>
                      <a:endParaRPr lang="en-US" dirty="0"/>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2000" b="1" dirty="0"/>
                        <a:t>Adaptive</a:t>
                      </a: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70840">
                <a:tc>
                  <a:txBody>
                    <a:bodyPr/>
                    <a:lstStyle/>
                    <a:p>
                      <a:pPr algn="r"/>
                      <a:r>
                        <a:rPr lang="en-US" sz="2000" b="1" dirty="0"/>
                        <a:t>Risk Management Process</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5">
                  <a:txBody>
                    <a:bodyPr/>
                    <a:lstStyle/>
                    <a:p>
                      <a:pPr marL="344805" indent="0"/>
                      <a:r>
                        <a:rPr lang="en-US" sz="2000" dirty="0"/>
                        <a:t>The functionality and repeatability of cybersecurity</a:t>
                      </a:r>
                      <a:r>
                        <a:rPr lang="en-US" sz="2000" baseline="0" dirty="0"/>
                        <a:t> risk management</a:t>
                      </a:r>
                      <a:endParaRPr lang="en-US" sz="2000" dirty="0"/>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id-ID"/>
                    </a:p>
                  </a:txBody>
                  <a:tcPr/>
                </a:tc>
                <a:tc hMerge="1">
                  <a:txBody>
                    <a:bodyPr/>
                    <a:lstStyle/>
                    <a:p>
                      <a:endParaRPr lang="id-ID"/>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hMerge="1">
                  <a:txBody>
                    <a:bodyPr/>
                    <a:lstStyle/>
                    <a:p>
                      <a:endParaRPr lang="id-ID"/>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hMerge="1">
                  <a:txBody>
                    <a:bodyPr/>
                    <a:lstStyle/>
                    <a:p>
                      <a:endParaRPr lang="id-ID"/>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2"/>
                  </a:ext>
                </a:extLst>
              </a:tr>
              <a:tr h="370840">
                <a:tc>
                  <a:txBody>
                    <a:bodyPr/>
                    <a:lstStyle/>
                    <a:p>
                      <a:pPr algn="r"/>
                      <a:r>
                        <a:rPr lang="en-US" sz="2000" b="1" dirty="0"/>
                        <a:t>Integrated Risk Management Program</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344805" indent="0"/>
                      <a:r>
                        <a:rPr lang="en-US" sz="2000" dirty="0"/>
                        <a:t>The</a:t>
                      </a:r>
                      <a:r>
                        <a:rPr lang="en-US" sz="2000" baseline="0" dirty="0"/>
                        <a:t> extent to which cybersecurity is considered in broader risk management decisions</a:t>
                      </a:r>
                      <a:endParaRPr lang="en-US" sz="2000" dirty="0"/>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a:p>
                  </a:txBody>
                  <a:tcPr/>
                </a:tc>
                <a:tc hMerge="1">
                  <a:txBody>
                    <a:bodyPr/>
                    <a:lstStyle/>
                    <a:p>
                      <a:endParaRPr lang="id-ID"/>
                    </a:p>
                  </a:txBody>
                  <a:tcPr>
                    <a:lnL w="12700" cap="flat" cmpd="sng" algn="ctr">
                      <a:solidFill>
                        <a:scrgbClr r="0" g="0" b="0"/>
                      </a:solidFill>
                      <a:prstDash val="solid"/>
                      <a:round/>
                      <a:headEnd type="none" w="med" len="med"/>
                      <a:tailEnd type="none" w="med" len="med"/>
                    </a:lnL>
                  </a:tcPr>
                </a:tc>
                <a:tc hMerge="1">
                  <a:txBody>
                    <a:bodyPr/>
                    <a:lstStyle/>
                    <a:p>
                      <a:endParaRPr lang="id-ID"/>
                    </a:p>
                  </a:txBody>
                  <a:tcPr>
                    <a:lnL w="12700" cap="flat" cmpd="sng" algn="ctr">
                      <a:solidFill>
                        <a:scrgbClr r="0" g="0" b="0"/>
                      </a:solidFill>
                      <a:prstDash val="solid"/>
                      <a:round/>
                      <a:headEnd type="none" w="med" len="med"/>
                      <a:tailEnd type="none" w="med" len="med"/>
                    </a:lnL>
                  </a:tcPr>
                </a:tc>
                <a:tc hMerge="1">
                  <a:txBody>
                    <a:bodyPr/>
                    <a:lstStyle/>
                    <a:p>
                      <a:endParaRPr lang="id-ID"/>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algn="r"/>
                      <a:r>
                        <a:rPr lang="en-US" sz="2000" b="1" dirty="0"/>
                        <a:t>External Participation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344805" indent="0"/>
                      <a:r>
                        <a:rPr lang="en-US" sz="2000" dirty="0"/>
                        <a:t>The degree</a:t>
                      </a:r>
                      <a:r>
                        <a:rPr lang="en-US" sz="2000" baseline="0" dirty="0"/>
                        <a:t> to which the organization:</a:t>
                      </a:r>
                    </a:p>
                    <a:p>
                      <a:pPr marL="630555" indent="-285750">
                        <a:buFont typeface="Arial" panose="020B0604020202020204" pitchFamily="34" charset="0"/>
                        <a:buChar char="•"/>
                      </a:pPr>
                      <a:r>
                        <a:rPr lang="en-US" sz="2000" b="1" baseline="0" dirty="0"/>
                        <a:t>monitors and manages supply chain risk</a:t>
                      </a:r>
                      <a:r>
                        <a:rPr lang="en-US" sz="2000" b="1" baseline="30000" dirty="0"/>
                        <a:t>1.1</a:t>
                      </a:r>
                    </a:p>
                    <a:p>
                      <a:pPr marL="630555" indent="-285750">
                        <a:buFont typeface="Arial" panose="020B0604020202020204" pitchFamily="34" charset="0"/>
                        <a:buChar char="•"/>
                      </a:pPr>
                      <a:r>
                        <a:rPr lang="en-US" sz="2000" baseline="0" dirty="0"/>
                        <a:t>benefits by sharing or receiving information from outside parties</a:t>
                      </a:r>
                      <a:endParaRPr lang="en-US"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d-ID"/>
                    </a:p>
                  </a:txBody>
                  <a:tcPr/>
                </a:tc>
                <a:tc hMerge="1">
                  <a:txBody>
                    <a:bodyPr/>
                    <a:lstStyle/>
                    <a:p>
                      <a:endParaRPr lang="id-ID"/>
                    </a:p>
                  </a:txBody>
                  <a:tcPr>
                    <a:lnL w="12700" cap="flat" cmpd="sng" algn="ctr">
                      <a:solidFill>
                        <a:scrgbClr r="0" g="0" b="0"/>
                      </a:solidFill>
                      <a:prstDash val="solid"/>
                      <a:round/>
                      <a:headEnd type="none" w="med" len="med"/>
                      <a:tailEnd type="none" w="med" len="med"/>
                    </a:lnL>
                  </a:tcPr>
                </a:tc>
                <a:tc hMerge="1">
                  <a:txBody>
                    <a:bodyPr/>
                    <a:lstStyle/>
                    <a:p>
                      <a:endParaRPr lang="id-ID"/>
                    </a:p>
                  </a:txBody>
                  <a:tcPr>
                    <a:lnL w="12700" cap="flat" cmpd="sng" algn="ctr">
                      <a:solidFill>
                        <a:scrgbClr r="0" g="0" b="0"/>
                      </a:solidFill>
                      <a:prstDash val="solid"/>
                      <a:round/>
                      <a:headEnd type="none" w="med" len="med"/>
                      <a:tailEnd type="none" w="med" len="med"/>
                    </a:lnL>
                  </a:tcPr>
                </a:tc>
                <a:tc hMerge="1">
                  <a:txBody>
                    <a:bodyPr/>
                    <a:lstStyle/>
                    <a:p>
                      <a:endParaRPr lang="id-ID"/>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pPr algn="r"/>
                      <a:endParaRPr lang="en-US" sz="2000"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3770" y="-54821"/>
            <a:ext cx="10515600" cy="1325563"/>
          </a:xfrm>
          <a:prstGeom prst="rect">
            <a:avLst/>
          </a:prstGeom>
        </p:spPr>
        <p:txBody>
          <a:bodyPr/>
          <a:lstStyle/>
          <a:p>
            <a:pPr defTabSz="685800">
              <a:lnSpc>
                <a:spcPct val="100000"/>
              </a:lnSpc>
            </a:pPr>
            <a:r>
              <a:rPr lang="en-US" sz="3600" b="1" dirty="0"/>
              <a:t>Framework Update</a:t>
            </a:r>
            <a:br>
              <a:rPr lang="en-US" sz="3600" b="1" dirty="0"/>
            </a:br>
            <a:r>
              <a:rPr lang="en-US" sz="2400" i="1" dirty="0"/>
              <a:t>The Cybersecurity Framework Version 1.1</a:t>
            </a:r>
            <a:endParaRPr lang="en-US" sz="4800" dirty="0"/>
          </a:p>
        </p:txBody>
      </p:sp>
      <p:sp>
        <p:nvSpPr>
          <p:cNvPr id="3" name="Content Placeholder 6"/>
          <p:cNvSpPr txBox="1"/>
          <p:nvPr/>
        </p:nvSpPr>
        <p:spPr>
          <a:xfrm>
            <a:off x="206477" y="766916"/>
            <a:ext cx="11401754" cy="60228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spcBef>
                <a:spcPts val="0"/>
              </a:spcBef>
              <a:spcAft>
                <a:spcPts val="500"/>
              </a:spcAft>
              <a:buNone/>
            </a:pPr>
            <a:endParaRPr lang="en-US" sz="2400" dirty="0"/>
          </a:p>
          <a:p>
            <a:pPr>
              <a:lnSpc>
                <a:spcPct val="100000"/>
              </a:lnSpc>
              <a:spcBef>
                <a:spcPts val="0"/>
              </a:spcBef>
              <a:spcAft>
                <a:spcPts val="500"/>
              </a:spcAft>
              <a:buFont typeface="Arial" panose="020B0604020202020204" pitchFamily="34" charset="0"/>
              <a:buChar char="•"/>
            </a:pPr>
            <a:r>
              <a:rPr lang="en-US" sz="3200" dirty="0"/>
              <a:t>Applicability for all system lifecycle phases</a:t>
            </a:r>
          </a:p>
          <a:p>
            <a:pPr>
              <a:lnSpc>
                <a:spcPct val="100000"/>
              </a:lnSpc>
              <a:spcBef>
                <a:spcPts val="0"/>
              </a:spcBef>
              <a:spcAft>
                <a:spcPts val="500"/>
              </a:spcAft>
              <a:buFont typeface="Arial" panose="020B0604020202020204" pitchFamily="34" charset="0"/>
              <a:buChar char="•"/>
            </a:pPr>
            <a:r>
              <a:rPr lang="en-US" sz="3200" dirty="0"/>
              <a:t>Enhanced guidance for managing cybersecurity within supply chains and for buying decisions</a:t>
            </a:r>
          </a:p>
          <a:p>
            <a:pPr>
              <a:lnSpc>
                <a:spcPct val="100000"/>
              </a:lnSpc>
              <a:spcBef>
                <a:spcPts val="0"/>
              </a:spcBef>
              <a:spcAft>
                <a:spcPts val="500"/>
              </a:spcAft>
              <a:buFont typeface="Arial" panose="020B0604020202020204" pitchFamily="34" charset="0"/>
              <a:buChar char="•"/>
            </a:pPr>
            <a:r>
              <a:rPr lang="en-US" sz="3200" dirty="0"/>
              <a:t>New guidance for self-assessment</a:t>
            </a:r>
          </a:p>
          <a:p>
            <a:pPr>
              <a:lnSpc>
                <a:spcPct val="100000"/>
              </a:lnSpc>
              <a:spcBef>
                <a:spcPts val="0"/>
              </a:spcBef>
              <a:spcAft>
                <a:spcPts val="500"/>
              </a:spcAft>
              <a:buFont typeface="Arial" panose="020B0604020202020204" pitchFamily="34" charset="0"/>
              <a:buChar char="•"/>
            </a:pPr>
            <a:r>
              <a:rPr lang="en-US" sz="3200" dirty="0"/>
              <a:t>Better accounts for Authorization, Authentication, and Identity Proofing</a:t>
            </a:r>
          </a:p>
          <a:p>
            <a:pPr>
              <a:lnSpc>
                <a:spcPct val="100000"/>
              </a:lnSpc>
              <a:spcBef>
                <a:spcPts val="0"/>
              </a:spcBef>
              <a:spcAft>
                <a:spcPts val="500"/>
              </a:spcAft>
              <a:buFont typeface="Arial" panose="020B0604020202020204" pitchFamily="34" charset="0"/>
              <a:buChar char="•"/>
            </a:pPr>
            <a:r>
              <a:rPr lang="en-US" sz="3200" dirty="0"/>
              <a:t>Incorporates emerging vulnerability information (a.k.a., Coordinated Vulnerability Disclosure)</a:t>
            </a:r>
          </a:p>
          <a:p>
            <a:pPr>
              <a:lnSpc>
                <a:spcPct val="100000"/>
              </a:lnSpc>
              <a:spcBef>
                <a:spcPts val="0"/>
              </a:spcBef>
              <a:spcAft>
                <a:spcPts val="500"/>
              </a:spcAft>
              <a:buFont typeface="Arial" panose="020B0604020202020204" pitchFamily="34" charset="0"/>
              <a:buChar char="•"/>
            </a:pPr>
            <a:r>
              <a:rPr lang="en-US" sz="3200" dirty="0"/>
              <a:t>Administratively updates the Informative References</a:t>
            </a:r>
          </a:p>
          <a:p>
            <a:pPr>
              <a:lnSpc>
                <a:spcPct val="100000"/>
              </a:lnSpc>
              <a:spcBef>
                <a:spcPts val="0"/>
              </a:spcBef>
              <a:spcAft>
                <a:spcPts val="500"/>
              </a:spcAft>
              <a:buFont typeface="Arial" panose="020B0604020202020204" pitchFamily="34" charset="0"/>
              <a:buChar char="•"/>
            </a:pPr>
            <a:endParaRPr lang="en-US"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3600" b="1" dirty="0"/>
              <a:t>Sample Resources</a:t>
            </a:r>
            <a:br>
              <a:rPr lang="en-US" sz="3600" dirty="0"/>
            </a:br>
            <a:r>
              <a:rPr lang="en-US" sz="2400" i="1" dirty="0" err="1"/>
              <a:t>www.nist.gov</a:t>
            </a:r>
            <a:r>
              <a:rPr lang="en-US" sz="2400" i="1" dirty="0"/>
              <a:t>/</a:t>
            </a:r>
            <a:r>
              <a:rPr lang="en-US" sz="2400" i="1" dirty="0" err="1"/>
              <a:t>cyberframework</a:t>
            </a:r>
            <a:r>
              <a:rPr lang="en-US" sz="2400" i="1" dirty="0"/>
              <a:t>/framework-resources</a:t>
            </a:r>
          </a:p>
        </p:txBody>
      </p:sp>
      <p:sp>
        <p:nvSpPr>
          <p:cNvPr id="11" name="Rectangle 10"/>
          <p:cNvSpPr/>
          <p:nvPr/>
        </p:nvSpPr>
        <p:spPr>
          <a:xfrm>
            <a:off x="1850502" y="4577827"/>
            <a:ext cx="8501165" cy="1091712"/>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850502" y="1416086"/>
            <a:ext cx="8501165" cy="1091712"/>
          </a:xfrm>
          <a:prstGeom prst="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968188" y="3028153"/>
            <a:ext cx="6866965" cy="769441"/>
          </a:xfrm>
          <a:prstGeom prst="rect">
            <a:avLst/>
          </a:prstGeom>
          <a:noFill/>
        </p:spPr>
        <p:txBody>
          <a:bodyPr wrap="square" rtlCol="0">
            <a:spAutoFit/>
          </a:bodyPr>
          <a:lstStyle/>
          <a:p>
            <a:r>
              <a:rPr lang="en-US" sz="2400" b="1" dirty="0">
                <a:latin typeface="Arial" panose="020B0604020202020204" pitchFamily="34" charset="0"/>
                <a:ea typeface="Arial" panose="020B0604020202020204" pitchFamily="34" charset="0"/>
                <a:cs typeface="Arial" panose="020B0604020202020204" pitchFamily="34" charset="0"/>
              </a:rPr>
              <a:t>Financial Services Profile</a:t>
            </a:r>
          </a:p>
          <a:p>
            <a:r>
              <a:rPr lang="en-US" sz="2000" i="1" dirty="0">
                <a:latin typeface="Arial" panose="020B0604020202020204" pitchFamily="34" charset="0"/>
                <a:ea typeface="Arial" panose="020B0604020202020204" pitchFamily="34" charset="0"/>
                <a:cs typeface="Arial" panose="020B0604020202020204" pitchFamily="34" charset="0"/>
              </a:rPr>
              <a:t>Financial Services Sector Specific Cybersecurity “Profile” </a:t>
            </a:r>
          </a:p>
        </p:txBody>
      </p:sp>
      <p:sp>
        <p:nvSpPr>
          <p:cNvPr id="16" name="TextBox 15"/>
          <p:cNvSpPr txBox="1"/>
          <p:nvPr/>
        </p:nvSpPr>
        <p:spPr>
          <a:xfrm>
            <a:off x="6284140" y="1396439"/>
            <a:ext cx="4067527" cy="1077218"/>
          </a:xfrm>
          <a:prstGeom prst="rect">
            <a:avLst/>
          </a:prstGeom>
          <a:noFill/>
        </p:spPr>
        <p:txBody>
          <a:bodyPr wrap="square" rtlCol="0">
            <a:spAutoFit/>
          </a:bodyPr>
          <a:lstStyle/>
          <a:p>
            <a:r>
              <a:rPr lang="en-US" sz="2400" b="1" dirty="0">
                <a:latin typeface="Arial" panose="020B0604020202020204" pitchFamily="34" charset="0"/>
                <a:ea typeface="Arial" panose="020B0604020202020204" pitchFamily="34" charset="0"/>
                <a:cs typeface="Arial" panose="020B0604020202020204" pitchFamily="34" charset="0"/>
              </a:rPr>
              <a:t>Manufacturing Profile</a:t>
            </a:r>
            <a:br>
              <a:rPr lang="en-US" sz="2400" b="1" dirty="0">
                <a:latin typeface="Arial" panose="020B0604020202020204" pitchFamily="34" charset="0"/>
                <a:ea typeface="Arial" panose="020B0604020202020204" pitchFamily="34" charset="0"/>
                <a:cs typeface="Arial" panose="020B0604020202020204" pitchFamily="34" charset="0"/>
              </a:rPr>
            </a:br>
            <a:r>
              <a:rPr lang="en-US" sz="2000" i="1" dirty="0">
                <a:latin typeface="Arial" panose="020B0604020202020204" pitchFamily="34" charset="0"/>
                <a:ea typeface="Arial" panose="020B0604020202020204" pitchFamily="34" charset="0"/>
                <a:cs typeface="Arial" panose="020B0604020202020204" pitchFamily="34" charset="0"/>
                <a:hlinkClick r:id="rId3"/>
              </a:rPr>
              <a:t>NIST Discrete Manufacturing Cybersecurity Framework Profile </a:t>
            </a:r>
            <a:endParaRPr lang="en-US" sz="2000" i="1" dirty="0">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4"/>
          <a:srcRect t="17823" b="5375"/>
          <a:stretch>
            <a:fillRect/>
          </a:stretch>
        </p:blipFill>
        <p:spPr>
          <a:xfrm>
            <a:off x="1863718" y="1416086"/>
            <a:ext cx="4174046" cy="1099480"/>
          </a:xfrm>
          <a:prstGeom prst="rect">
            <a:avLst/>
          </a:prstGeom>
        </p:spPr>
      </p:pic>
      <p:sp>
        <p:nvSpPr>
          <p:cNvPr id="18" name="TextBox 17"/>
          <p:cNvSpPr txBox="1"/>
          <p:nvPr/>
        </p:nvSpPr>
        <p:spPr>
          <a:xfrm>
            <a:off x="6235781" y="4738961"/>
            <a:ext cx="3454237" cy="769441"/>
          </a:xfrm>
          <a:prstGeom prst="rect">
            <a:avLst/>
          </a:prstGeom>
          <a:noFill/>
        </p:spPr>
        <p:txBody>
          <a:bodyPr wrap="square" rtlCol="0">
            <a:spAutoFit/>
          </a:bodyPr>
          <a:lstStyle/>
          <a:p>
            <a:r>
              <a:rPr lang="en-US" sz="2400" b="1" dirty="0">
                <a:latin typeface="Arial" panose="020B0604020202020204" pitchFamily="34" charset="0"/>
                <a:ea typeface="Arial" panose="020B0604020202020204" pitchFamily="34" charset="0"/>
                <a:cs typeface="Arial" panose="020B0604020202020204" pitchFamily="34" charset="0"/>
              </a:rPr>
              <a:t>Maritime Profile</a:t>
            </a:r>
          </a:p>
          <a:p>
            <a:r>
              <a:rPr lang="en-US" sz="2000" i="1" dirty="0">
                <a:latin typeface="Arial" panose="020B0604020202020204" pitchFamily="34" charset="0"/>
                <a:ea typeface="Arial" panose="020B0604020202020204" pitchFamily="34" charset="0"/>
                <a:cs typeface="Arial" panose="020B0604020202020204" pitchFamily="34" charset="0"/>
                <a:hlinkClick r:id="rId5"/>
              </a:rPr>
              <a:t>Bulk Liquid Transport Profile</a:t>
            </a:r>
            <a:endParaRPr lang="en-US" sz="2000" i="1" dirty="0">
              <a:latin typeface="Arial" panose="020B0604020202020204" pitchFamily="34" charset="0"/>
              <a:ea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6"/>
          <a:srcRect l="20330" r="9236"/>
          <a:stretch>
            <a:fillRect/>
          </a:stretch>
        </p:blipFill>
        <p:spPr>
          <a:xfrm>
            <a:off x="1871799" y="4577826"/>
            <a:ext cx="4165965" cy="1091713"/>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r="76326"/>
          <a:stretch>
            <a:fillRect/>
          </a:stretch>
        </p:blipFill>
        <p:spPr>
          <a:xfrm>
            <a:off x="8301318" y="2634791"/>
            <a:ext cx="1616141" cy="17818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p:nvPr/>
        </p:nvSpPr>
        <p:spPr>
          <a:xfrm>
            <a:off x="838200" y="33821"/>
            <a:ext cx="10515600" cy="8500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cs typeface="Arial" panose="020B0604020202020204" pitchFamily="34" charset="0"/>
              </a:rPr>
              <a:t>Success Stories</a:t>
            </a:r>
          </a:p>
          <a:p>
            <a:r>
              <a:rPr lang="en-US" sz="2400" i="1" dirty="0">
                <a:cs typeface="Arial" panose="020B0604020202020204" pitchFamily="34" charset="0"/>
              </a:rPr>
              <a:t>https://</a:t>
            </a:r>
            <a:r>
              <a:rPr lang="en-US" sz="2400" i="1" dirty="0" err="1">
                <a:cs typeface="Arial" panose="020B0604020202020204" pitchFamily="34" charset="0"/>
              </a:rPr>
              <a:t>www.nist.gov</a:t>
            </a:r>
            <a:r>
              <a:rPr lang="en-US" sz="2400" i="1" dirty="0">
                <a:cs typeface="Arial" panose="020B0604020202020204" pitchFamily="34" charset="0"/>
              </a:rPr>
              <a:t>/</a:t>
            </a:r>
            <a:r>
              <a:rPr lang="en-US" sz="2400" i="1" dirty="0" err="1">
                <a:cs typeface="Arial" panose="020B0604020202020204" pitchFamily="34" charset="0"/>
              </a:rPr>
              <a:t>cyberframework</a:t>
            </a:r>
            <a:r>
              <a:rPr lang="en-US" sz="2400" i="1" dirty="0">
                <a:cs typeface="Arial" panose="020B0604020202020204" pitchFamily="34" charset="0"/>
              </a:rPr>
              <a:t>/success-stories</a:t>
            </a:r>
          </a:p>
          <a:p>
            <a:endParaRPr lang="en-US" sz="1600" dirty="0"/>
          </a:p>
        </p:txBody>
      </p:sp>
      <p:sp>
        <p:nvSpPr>
          <p:cNvPr id="3" name="Rectangle 2"/>
          <p:cNvSpPr/>
          <p:nvPr/>
        </p:nvSpPr>
        <p:spPr>
          <a:xfrm>
            <a:off x="2413464" y="802557"/>
            <a:ext cx="9412638" cy="5142305"/>
          </a:xfrm>
          <a:prstGeom prst="rect">
            <a:avLst/>
          </a:prstGeom>
        </p:spPr>
        <p:txBody>
          <a:bodyPr wrap="square">
            <a:spAutoFit/>
          </a:bodyPr>
          <a:lstStyle/>
          <a:p>
            <a:pPr lvl="1" algn="just">
              <a:lnSpc>
                <a:spcPct val="200000"/>
              </a:lnSpc>
            </a:pPr>
            <a:r>
              <a:rPr lang="en-US" sz="2800" dirty="0">
                <a:ea typeface="Times New Roman" panose="02020603050405020304" pitchFamily="18" charset="0"/>
              </a:rPr>
              <a:t>University of Chicago Biological Sciences Division</a:t>
            </a:r>
          </a:p>
          <a:p>
            <a:pPr marR="0" lvl="1" algn="just">
              <a:lnSpc>
                <a:spcPct val="200000"/>
              </a:lnSpc>
              <a:spcBef>
                <a:spcPts val="0"/>
              </a:spcBef>
              <a:spcAft>
                <a:spcPts val="0"/>
              </a:spcAft>
            </a:pPr>
            <a:r>
              <a:rPr lang="en-US" sz="2800" dirty="0">
                <a:ea typeface="Times New Roman" panose="02020603050405020304" pitchFamily="18" charset="0"/>
              </a:rPr>
              <a:t>Japan’s Cross-Sector Forum</a:t>
            </a:r>
          </a:p>
          <a:p>
            <a:pPr lvl="1" algn="just">
              <a:lnSpc>
                <a:spcPct val="200000"/>
              </a:lnSpc>
            </a:pPr>
            <a:r>
              <a:rPr lang="en-US" sz="2800" dirty="0">
                <a:ea typeface="Times New Roman" panose="02020603050405020304" pitchFamily="18" charset="0"/>
              </a:rPr>
              <a:t>ISACA</a:t>
            </a:r>
          </a:p>
          <a:p>
            <a:pPr marR="0" lvl="1" algn="just">
              <a:lnSpc>
                <a:spcPct val="200000"/>
              </a:lnSpc>
              <a:spcBef>
                <a:spcPts val="0"/>
              </a:spcBef>
              <a:spcAft>
                <a:spcPts val="0"/>
              </a:spcAft>
            </a:pPr>
            <a:r>
              <a:rPr lang="en-US" sz="2800" dirty="0">
                <a:ea typeface="Times New Roman" panose="02020603050405020304" pitchFamily="18" charset="0"/>
              </a:rPr>
              <a:t>University of Pittsburgh</a:t>
            </a:r>
          </a:p>
          <a:p>
            <a:pPr marR="0" lvl="1" algn="just">
              <a:lnSpc>
                <a:spcPct val="200000"/>
              </a:lnSpc>
              <a:spcBef>
                <a:spcPts val="0"/>
              </a:spcBef>
              <a:spcAft>
                <a:spcPts val="0"/>
              </a:spcAft>
            </a:pPr>
            <a:r>
              <a:rPr lang="en-US" sz="2800" dirty="0">
                <a:ea typeface="Times New Roman" panose="02020603050405020304" pitchFamily="18" charset="0"/>
              </a:rPr>
              <a:t>University of Kansas Medical Center</a:t>
            </a:r>
          </a:p>
          <a:p>
            <a:pPr marR="0" lvl="1" algn="just">
              <a:lnSpc>
                <a:spcPct val="200000"/>
              </a:lnSpc>
              <a:spcBef>
                <a:spcPts val="0"/>
              </a:spcBef>
              <a:spcAft>
                <a:spcPts val="0"/>
              </a:spcAft>
            </a:pPr>
            <a:r>
              <a:rPr lang="en-US" sz="2800" dirty="0">
                <a:effectLst/>
                <a:ea typeface="Times New Roman" panose="02020603050405020304" pitchFamily="18" charset="0"/>
              </a:rPr>
              <a:t>Multi-State Information Sharing &amp; Analysis Center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73" y="1934865"/>
            <a:ext cx="822960" cy="576072"/>
          </a:xfrm>
          <a:prstGeom prst="rect">
            <a:avLst/>
          </a:prstGeom>
          <a:ln w="12700">
            <a:solidFill>
              <a:schemeClr val="tx1"/>
            </a:solidFill>
          </a:ln>
        </p:spPr>
      </p:pic>
      <p:pic>
        <p:nvPicPr>
          <p:cNvPr id="5" name="Picture 4"/>
          <p:cNvPicPr>
            <a:picLocks noChangeAspect="1"/>
          </p:cNvPicPr>
          <p:nvPr/>
        </p:nvPicPr>
        <p:blipFill>
          <a:blip r:embed="rId4"/>
          <a:stretch>
            <a:fillRect/>
          </a:stretch>
        </p:blipFill>
        <p:spPr>
          <a:xfrm>
            <a:off x="855433" y="1151463"/>
            <a:ext cx="1828800" cy="390144"/>
          </a:xfrm>
          <a:prstGeom prst="rect">
            <a:avLst/>
          </a:prstGeom>
        </p:spPr>
      </p:pic>
      <p:pic>
        <p:nvPicPr>
          <p:cNvPr id="6" name="Picture 5"/>
          <p:cNvPicPr>
            <a:picLocks noChangeAspect="1"/>
          </p:cNvPicPr>
          <p:nvPr/>
        </p:nvPicPr>
        <p:blipFill>
          <a:blip r:embed="rId5"/>
          <a:stretch>
            <a:fillRect/>
          </a:stretch>
        </p:blipFill>
        <p:spPr>
          <a:xfrm>
            <a:off x="1916137" y="3524676"/>
            <a:ext cx="768096" cy="768096"/>
          </a:xfrm>
          <a:prstGeom prst="rect">
            <a:avLst/>
          </a:prstGeom>
        </p:spPr>
      </p:pic>
      <p:pic>
        <p:nvPicPr>
          <p:cNvPr id="8" name="Picture 7"/>
          <p:cNvPicPr>
            <a:picLocks noChangeAspect="1"/>
          </p:cNvPicPr>
          <p:nvPr/>
        </p:nvPicPr>
        <p:blipFill>
          <a:blip r:embed="rId6"/>
          <a:stretch>
            <a:fillRect/>
          </a:stretch>
        </p:blipFill>
        <p:spPr>
          <a:xfrm>
            <a:off x="1798468" y="4436566"/>
            <a:ext cx="885765" cy="708612"/>
          </a:xfrm>
          <a:prstGeom prst="rect">
            <a:avLst/>
          </a:prstGeom>
        </p:spPr>
      </p:pic>
      <p:pic>
        <p:nvPicPr>
          <p:cNvPr id="9" name="Picture 8"/>
          <p:cNvPicPr>
            <a:picLocks noChangeAspect="1"/>
          </p:cNvPicPr>
          <p:nvPr/>
        </p:nvPicPr>
        <p:blipFill>
          <a:blip r:embed="rId7"/>
          <a:stretch>
            <a:fillRect/>
          </a:stretch>
        </p:blipFill>
        <p:spPr>
          <a:xfrm>
            <a:off x="1913467" y="5250302"/>
            <a:ext cx="770766" cy="770766"/>
          </a:xfrm>
          <a:prstGeom prst="rect">
            <a:avLst/>
          </a:prstGeom>
        </p:spPr>
      </p:pic>
      <p:pic>
        <p:nvPicPr>
          <p:cNvPr id="11" name="Picture 10"/>
          <p:cNvPicPr>
            <a:picLocks noChangeAspect="1"/>
          </p:cNvPicPr>
          <p:nvPr/>
        </p:nvPicPr>
        <p:blipFill>
          <a:blip r:embed="rId8"/>
          <a:stretch>
            <a:fillRect/>
          </a:stretch>
        </p:blipFill>
        <p:spPr>
          <a:xfrm>
            <a:off x="1117605" y="2759776"/>
            <a:ext cx="1846033" cy="6258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3611" y="2847180"/>
            <a:ext cx="2856454" cy="369332"/>
          </a:xfrm>
          <a:prstGeom prst="rect">
            <a:avLst/>
          </a:prstGeom>
          <a:noFill/>
        </p:spPr>
        <p:txBody>
          <a:bodyPr wrap="square" rtlCol="0">
            <a:spAutoFit/>
          </a:bodyPr>
          <a:lstStyle/>
          <a:p>
            <a:r>
              <a:rPr lang="en-US" dirty="0" err="1">
                <a:solidFill>
                  <a:schemeClr val="bg1"/>
                </a:solidFill>
                <a:latin typeface="Cambria" panose="02040503050406030204" pitchFamily="18" charset="0"/>
                <a:ea typeface="Arial" panose="020B0604020202020204" pitchFamily="34" charset="0"/>
                <a:cs typeface="Arial" panose="020B0604020202020204" pitchFamily="34" charset="0"/>
              </a:rPr>
              <a:t>cyberframework@nist.gov</a:t>
            </a:r>
            <a:endParaRPr lang="en-US" dirty="0">
              <a:solidFill>
                <a:schemeClr val="bg1"/>
              </a:solidFill>
              <a:latin typeface="Cambria" panose="02040503050406030204" pitchFamily="18" charset="0"/>
              <a:ea typeface="Arial" panose="020B0604020202020204" pitchFamily="34" charset="0"/>
              <a:cs typeface="Arial" panose="020B0604020202020204" pitchFamily="34" charset="0"/>
            </a:endParaRPr>
          </a:p>
        </p:txBody>
      </p:sp>
      <p:sp>
        <p:nvSpPr>
          <p:cNvPr id="4" name="TextBox 3"/>
          <p:cNvSpPr txBox="1"/>
          <p:nvPr/>
        </p:nvSpPr>
        <p:spPr>
          <a:xfrm>
            <a:off x="2932781" y="2847180"/>
            <a:ext cx="3252122" cy="369332"/>
          </a:xfrm>
          <a:prstGeom prst="rect">
            <a:avLst/>
          </a:prstGeom>
          <a:noFill/>
        </p:spPr>
        <p:txBody>
          <a:bodyPr wrap="square" rtlCol="0">
            <a:spAutoFit/>
          </a:bodyPr>
          <a:lstStyle/>
          <a:p>
            <a:r>
              <a:rPr lang="en-US" sz="1800" b="0" dirty="0" err="1">
                <a:solidFill>
                  <a:schemeClr val="bg1"/>
                </a:solidFill>
                <a:latin typeface="Cambria" panose="02040503050406030204" pitchFamily="18" charset="0"/>
                <a:ea typeface="Arial" panose="020B0604020202020204" pitchFamily="34" charset="0"/>
                <a:cs typeface="Arial" panose="020B0604020202020204" pitchFamily="34" charset="0"/>
              </a:rPr>
              <a:t>NIST.gov</a:t>
            </a:r>
            <a:r>
              <a:rPr lang="en-US" sz="1800" b="0" dirty="0">
                <a:solidFill>
                  <a:schemeClr val="bg1"/>
                </a:solidFill>
                <a:latin typeface="Cambria" panose="02040503050406030204" pitchFamily="18" charset="0"/>
                <a:ea typeface="Arial" panose="020B0604020202020204" pitchFamily="34" charset="0"/>
                <a:cs typeface="Arial" panose="020B0604020202020204" pitchFamily="34" charset="0"/>
              </a:rPr>
              <a:t>/</a:t>
            </a:r>
            <a:r>
              <a:rPr lang="en-US" sz="1800" b="0" dirty="0" err="1">
                <a:solidFill>
                  <a:schemeClr val="bg1"/>
                </a:solidFill>
                <a:latin typeface="Cambria" panose="02040503050406030204" pitchFamily="18" charset="0"/>
                <a:ea typeface="Arial" panose="020B0604020202020204" pitchFamily="34" charset="0"/>
                <a:cs typeface="Arial" panose="020B0604020202020204" pitchFamily="34" charset="0"/>
              </a:rPr>
              <a:t>cyberframework</a:t>
            </a:r>
            <a:endParaRPr lang="en-US" sz="1800" b="0" dirty="0">
              <a:solidFill>
                <a:schemeClr val="bg1"/>
              </a:solidFill>
              <a:latin typeface="Cambria" panose="02040503050406030204" pitchFamily="18" charset="0"/>
              <a:ea typeface="Arial" panose="020B0604020202020204" pitchFamily="34" charset="0"/>
              <a:cs typeface="Arial" panose="020B0604020202020204" pitchFamily="34" charset="0"/>
            </a:endParaRPr>
          </a:p>
        </p:txBody>
      </p:sp>
      <p:sp>
        <p:nvSpPr>
          <p:cNvPr id="5" name="Oval 4"/>
          <p:cNvSpPr/>
          <p:nvPr/>
        </p:nvSpPr>
        <p:spPr>
          <a:xfrm>
            <a:off x="2045756" y="2615198"/>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6" name="Oval 5"/>
          <p:cNvSpPr/>
          <p:nvPr/>
        </p:nvSpPr>
        <p:spPr>
          <a:xfrm>
            <a:off x="6477511" y="2615198"/>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rPr>
              <a:t>@</a:t>
            </a:r>
          </a:p>
        </p:txBody>
      </p:sp>
      <p:pic>
        <p:nvPicPr>
          <p:cNvPr id="7" name="Picture 6"/>
          <p:cNvPicPr>
            <a:picLocks noChangeAspect="1"/>
          </p:cNvPicPr>
          <p:nvPr/>
        </p:nvPicPr>
        <p:blipFill>
          <a:blip r:embed="rId3" cstate="screen"/>
          <a:stretch>
            <a:fillRect/>
          </a:stretch>
        </p:blipFill>
        <p:spPr>
          <a:xfrm>
            <a:off x="1975127" y="2578069"/>
            <a:ext cx="974555" cy="907555"/>
          </a:xfrm>
          <a:prstGeom prst="rect">
            <a:avLst/>
          </a:prstGeom>
        </p:spPr>
      </p:pic>
      <p:sp>
        <p:nvSpPr>
          <p:cNvPr id="8" name="TextBox 7"/>
          <p:cNvSpPr txBox="1"/>
          <p:nvPr/>
        </p:nvSpPr>
        <p:spPr>
          <a:xfrm>
            <a:off x="7343611" y="5367908"/>
            <a:ext cx="1563947" cy="369332"/>
          </a:xfrm>
          <a:prstGeom prst="rect">
            <a:avLst/>
          </a:prstGeom>
          <a:noFill/>
        </p:spPr>
        <p:txBody>
          <a:bodyPr wrap="square" rtlCol="0">
            <a:spAutoFit/>
          </a:bodyPr>
          <a:lstStyle/>
          <a:p>
            <a:r>
              <a:rPr lang="en-US" dirty="0">
                <a:solidFill>
                  <a:schemeClr val="bg1"/>
                </a:solidFill>
                <a:latin typeface="Cambria" panose="02040503050406030204" pitchFamily="18" charset="0"/>
                <a:ea typeface="Arial" panose="020B0604020202020204" pitchFamily="34" charset="0"/>
                <a:cs typeface="Arial" panose="020B0604020202020204" pitchFamily="34" charset="0"/>
              </a:rPr>
              <a:t>@</a:t>
            </a:r>
            <a:r>
              <a:rPr lang="en-US" dirty="0" err="1">
                <a:solidFill>
                  <a:schemeClr val="bg1"/>
                </a:solidFill>
                <a:latin typeface="Cambria" panose="02040503050406030204" pitchFamily="18" charset="0"/>
                <a:ea typeface="Arial" panose="020B0604020202020204" pitchFamily="34" charset="0"/>
                <a:cs typeface="Arial" panose="020B0604020202020204" pitchFamily="34" charset="0"/>
              </a:rPr>
              <a:t>NISTcyber</a:t>
            </a:r>
            <a:endParaRPr lang="en-US" dirty="0">
              <a:solidFill>
                <a:schemeClr val="bg1"/>
              </a:solidFill>
              <a:latin typeface="Cambria" panose="02040503050406030204" pitchFamily="18" charset="0"/>
              <a:ea typeface="Arial" panose="020B0604020202020204" pitchFamily="34" charset="0"/>
              <a:cs typeface="Arial" panose="020B0604020202020204" pitchFamily="34" charset="0"/>
            </a:endParaRPr>
          </a:p>
        </p:txBody>
      </p:sp>
      <p:sp>
        <p:nvSpPr>
          <p:cNvPr id="9" name="TextBox 8"/>
          <p:cNvSpPr txBox="1"/>
          <p:nvPr/>
        </p:nvSpPr>
        <p:spPr>
          <a:xfrm>
            <a:off x="2932781" y="5367908"/>
            <a:ext cx="3252122" cy="369332"/>
          </a:xfrm>
          <a:prstGeom prst="rect">
            <a:avLst/>
          </a:prstGeom>
          <a:noFill/>
        </p:spPr>
        <p:txBody>
          <a:bodyPr wrap="square" rtlCol="0">
            <a:spAutoFit/>
          </a:bodyPr>
          <a:lstStyle/>
          <a:p>
            <a:r>
              <a:rPr lang="en-US" sz="1800" b="0" dirty="0" err="1">
                <a:solidFill>
                  <a:schemeClr val="bg1"/>
                </a:solidFill>
                <a:latin typeface="Cambria" panose="02040503050406030204" pitchFamily="18" charset="0"/>
                <a:ea typeface="Arial" panose="020B0604020202020204" pitchFamily="34" charset="0"/>
                <a:cs typeface="Arial" panose="020B0604020202020204" pitchFamily="34" charset="0"/>
              </a:rPr>
              <a:t>NIST.gov</a:t>
            </a:r>
            <a:r>
              <a:rPr lang="en-US" sz="1800" b="0" dirty="0">
                <a:solidFill>
                  <a:schemeClr val="bg1"/>
                </a:solidFill>
                <a:latin typeface="Cambria" panose="02040503050406030204" pitchFamily="18" charset="0"/>
                <a:ea typeface="Arial" panose="020B0604020202020204" pitchFamily="34" charset="0"/>
                <a:cs typeface="Arial" panose="020B0604020202020204" pitchFamily="34" charset="0"/>
              </a:rPr>
              <a:t>/topics/cybersecurity</a:t>
            </a:r>
          </a:p>
        </p:txBody>
      </p:sp>
      <p:sp>
        <p:nvSpPr>
          <p:cNvPr id="10" name="Oval 9"/>
          <p:cNvSpPr/>
          <p:nvPr/>
        </p:nvSpPr>
        <p:spPr>
          <a:xfrm>
            <a:off x="2045756" y="513592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11" name="Oval 10"/>
          <p:cNvSpPr/>
          <p:nvPr/>
        </p:nvSpPr>
        <p:spPr>
          <a:xfrm>
            <a:off x="6477511" y="5135926"/>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12" name="Picture 11"/>
          <p:cNvPicPr>
            <a:picLocks noChangeAspect="1"/>
          </p:cNvPicPr>
          <p:nvPr/>
        </p:nvPicPr>
        <p:blipFill>
          <a:blip r:embed="rId4" cstate="screen"/>
          <a:stretch>
            <a:fillRect/>
          </a:stretch>
        </p:blipFill>
        <p:spPr>
          <a:xfrm>
            <a:off x="6504630" y="5189824"/>
            <a:ext cx="779059" cy="725500"/>
          </a:xfrm>
          <a:prstGeom prst="rect">
            <a:avLst/>
          </a:prstGeom>
        </p:spPr>
      </p:pic>
      <p:pic>
        <p:nvPicPr>
          <p:cNvPr id="13" name="Picture 12"/>
          <p:cNvPicPr>
            <a:picLocks noChangeAspect="1"/>
          </p:cNvPicPr>
          <p:nvPr/>
        </p:nvPicPr>
        <p:blipFill>
          <a:blip r:embed="rId3" cstate="screen"/>
          <a:stretch>
            <a:fillRect/>
          </a:stretch>
        </p:blipFill>
        <p:spPr>
          <a:xfrm>
            <a:off x="1975127" y="5098797"/>
            <a:ext cx="974555" cy="907555"/>
          </a:xfrm>
          <a:prstGeom prst="rect">
            <a:avLst/>
          </a:prstGeom>
        </p:spPr>
      </p:pic>
      <p:sp>
        <p:nvSpPr>
          <p:cNvPr id="14" name="TextBox 13"/>
          <p:cNvSpPr txBox="1"/>
          <p:nvPr/>
        </p:nvSpPr>
        <p:spPr>
          <a:xfrm>
            <a:off x="7343611" y="4083409"/>
            <a:ext cx="1766584" cy="369332"/>
          </a:xfrm>
          <a:prstGeom prst="rect">
            <a:avLst/>
          </a:prstGeom>
          <a:noFill/>
        </p:spPr>
        <p:txBody>
          <a:bodyPr wrap="square" rtlCol="0">
            <a:spAutoFit/>
          </a:bodyPr>
          <a:lstStyle/>
          <a:p>
            <a:r>
              <a:rPr lang="en-US" dirty="0" err="1">
                <a:solidFill>
                  <a:schemeClr val="bg1"/>
                </a:solidFill>
                <a:latin typeface="Cambria" panose="02040503050406030204" pitchFamily="18" charset="0"/>
                <a:ea typeface="Arial" panose="020B0604020202020204" pitchFamily="34" charset="0"/>
                <a:cs typeface="Arial" panose="020B0604020202020204" pitchFamily="34" charset="0"/>
              </a:rPr>
              <a:t>NCCoE.NIST.gov</a:t>
            </a:r>
            <a:endParaRPr lang="en-US" dirty="0">
              <a:solidFill>
                <a:schemeClr val="bg1"/>
              </a:solidFill>
              <a:latin typeface="Cambria" panose="02040503050406030204" pitchFamily="18" charset="0"/>
              <a:ea typeface="Arial" panose="020B0604020202020204" pitchFamily="34" charset="0"/>
              <a:cs typeface="Arial" panose="020B0604020202020204" pitchFamily="34" charset="0"/>
            </a:endParaRPr>
          </a:p>
        </p:txBody>
      </p:sp>
      <p:sp>
        <p:nvSpPr>
          <p:cNvPr id="15" name="TextBox 14"/>
          <p:cNvSpPr txBox="1"/>
          <p:nvPr/>
        </p:nvSpPr>
        <p:spPr>
          <a:xfrm>
            <a:off x="2932781" y="4083409"/>
            <a:ext cx="3252122" cy="369332"/>
          </a:xfrm>
          <a:prstGeom prst="rect">
            <a:avLst/>
          </a:prstGeom>
          <a:noFill/>
        </p:spPr>
        <p:txBody>
          <a:bodyPr wrap="square" rtlCol="0">
            <a:spAutoFit/>
          </a:bodyPr>
          <a:lstStyle/>
          <a:p>
            <a:r>
              <a:rPr lang="en-US" sz="1800" b="0" dirty="0" err="1">
                <a:solidFill>
                  <a:schemeClr val="bg1"/>
                </a:solidFill>
                <a:latin typeface="Cambria" panose="02040503050406030204" pitchFamily="18" charset="0"/>
                <a:ea typeface="Arial" panose="020B0604020202020204" pitchFamily="34" charset="0"/>
                <a:cs typeface="Arial" panose="020B0604020202020204" pitchFamily="34" charset="0"/>
              </a:rPr>
              <a:t>CSRC.NIST.gov</a:t>
            </a:r>
            <a:endParaRPr lang="en-US" sz="1800" b="0" dirty="0">
              <a:solidFill>
                <a:schemeClr val="bg1"/>
              </a:solidFill>
              <a:latin typeface="Cambria" panose="02040503050406030204" pitchFamily="18" charset="0"/>
              <a:ea typeface="Arial" panose="020B0604020202020204" pitchFamily="34" charset="0"/>
              <a:cs typeface="Arial" panose="020B0604020202020204" pitchFamily="34" charset="0"/>
            </a:endParaRPr>
          </a:p>
        </p:txBody>
      </p:sp>
      <p:sp>
        <p:nvSpPr>
          <p:cNvPr id="16" name="Oval 15"/>
          <p:cNvSpPr/>
          <p:nvPr/>
        </p:nvSpPr>
        <p:spPr>
          <a:xfrm>
            <a:off x="2045756" y="3851427"/>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sp>
        <p:nvSpPr>
          <p:cNvPr id="17" name="Oval 16"/>
          <p:cNvSpPr/>
          <p:nvPr/>
        </p:nvSpPr>
        <p:spPr>
          <a:xfrm>
            <a:off x="6477511" y="3851427"/>
            <a:ext cx="833297" cy="8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4E79"/>
              </a:solidFill>
            </a:endParaRPr>
          </a:p>
        </p:txBody>
      </p:sp>
      <p:pic>
        <p:nvPicPr>
          <p:cNvPr id="18" name="Picture 17"/>
          <p:cNvPicPr>
            <a:picLocks noChangeAspect="1"/>
          </p:cNvPicPr>
          <p:nvPr/>
        </p:nvPicPr>
        <p:blipFill>
          <a:blip r:embed="rId3" cstate="screen"/>
          <a:stretch>
            <a:fillRect/>
          </a:stretch>
        </p:blipFill>
        <p:spPr>
          <a:xfrm>
            <a:off x="1975127" y="3814298"/>
            <a:ext cx="974555" cy="907555"/>
          </a:xfrm>
          <a:prstGeom prst="rect">
            <a:avLst/>
          </a:prstGeom>
        </p:spPr>
      </p:pic>
      <p:pic>
        <p:nvPicPr>
          <p:cNvPr id="19" name="Picture 18"/>
          <p:cNvPicPr>
            <a:picLocks noChangeAspect="1"/>
          </p:cNvPicPr>
          <p:nvPr/>
        </p:nvPicPr>
        <p:blipFill>
          <a:blip r:embed="rId3" cstate="screen"/>
          <a:stretch>
            <a:fillRect/>
          </a:stretch>
        </p:blipFill>
        <p:spPr>
          <a:xfrm>
            <a:off x="6406882" y="3814298"/>
            <a:ext cx="974555" cy="9075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4D07-92A7-F526-ACF3-F0C811388513}"/>
              </a:ext>
            </a:extLst>
          </p:cNvPr>
          <p:cNvSpPr>
            <a:spLocks noGrp="1"/>
          </p:cNvSpPr>
          <p:nvPr>
            <p:ph type="title"/>
          </p:nvPr>
        </p:nvSpPr>
        <p:spPr/>
        <p:txBody>
          <a:bodyPr/>
          <a:lstStyle/>
          <a:p>
            <a:r>
              <a:rPr lang="en-US" dirty="0"/>
              <a:t>What is Cybersecurity Framework?</a:t>
            </a:r>
            <a:endParaRPr lang="id-ID" dirty="0"/>
          </a:p>
        </p:txBody>
      </p:sp>
      <p:sp>
        <p:nvSpPr>
          <p:cNvPr id="3" name="Content Placeholder 2">
            <a:extLst>
              <a:ext uri="{FF2B5EF4-FFF2-40B4-BE49-F238E27FC236}">
                <a16:creationId xmlns:a16="http://schemas.microsoft.com/office/drawing/2014/main" id="{4ED4A398-8731-DD2F-D5EB-F8DA917BADB2}"/>
              </a:ext>
            </a:extLst>
          </p:cNvPr>
          <p:cNvSpPr txBox="1"/>
          <p:nvPr/>
        </p:nvSpPr>
        <p:spPr>
          <a:xfrm>
            <a:off x="457200" y="1392555"/>
            <a:ext cx="11138535" cy="4636135"/>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indent="-333375">
              <a:spcAft>
                <a:spcPts val="1000"/>
              </a:spcAft>
              <a:buFont typeface="Arial" panose="020B0604020202020204" pitchFamily="34" charset="0"/>
              <a:buChar char="•"/>
            </a:pPr>
            <a:r>
              <a:rPr lang="en-US" sz="2800" b="0" i="0" dirty="0">
                <a:solidFill>
                  <a:srgbClr val="494949"/>
                </a:solidFill>
                <a:effectLst/>
                <a:latin typeface="lato" panose="020F0502020204030203" pitchFamily="34" charset="0"/>
              </a:rPr>
              <a:t>A predefined set of policies and procedures that are defined by leading cybersecurity organizations to understand their </a:t>
            </a:r>
            <a:r>
              <a:rPr lang="en-US" sz="2800" dirty="0">
                <a:solidFill>
                  <a:srgbClr val="494949"/>
                </a:solidFill>
                <a:latin typeface="lato" panose="020F0502020204030203" pitchFamily="34" charset="0"/>
              </a:rPr>
              <a:t>cybersecurity postures and </a:t>
            </a:r>
            <a:r>
              <a:rPr lang="en-US" sz="2800" b="0" i="0" dirty="0">
                <a:solidFill>
                  <a:srgbClr val="494949"/>
                </a:solidFill>
                <a:effectLst/>
                <a:latin typeface="lato" panose="020F0502020204030203" pitchFamily="34" charset="0"/>
              </a:rPr>
              <a:t>enhance cybersecurity strategies within an enterprise environment. </a:t>
            </a:r>
          </a:p>
          <a:p>
            <a:pPr indent="-333375">
              <a:spcAft>
                <a:spcPts val="1000"/>
              </a:spcAft>
              <a:buFont typeface="Arial" panose="020B0604020202020204" pitchFamily="34" charset="0"/>
              <a:buChar char="•"/>
            </a:pPr>
            <a:r>
              <a:rPr lang="en-US" sz="2800" b="0" i="0" dirty="0">
                <a:solidFill>
                  <a:srgbClr val="373E4A"/>
                </a:solidFill>
                <a:effectLst/>
                <a:latin typeface="Roboto" panose="02000000000000000000" pitchFamily="2" charset="0"/>
              </a:rPr>
              <a:t>Provides a common language and set of standards so that it is much easier to define the processes and procedures that your organization must take to assess, monitor, and mitigate cybersecurity risk.</a:t>
            </a:r>
          </a:p>
          <a:p>
            <a:pPr indent="-333375">
              <a:spcAft>
                <a:spcPts val="1000"/>
              </a:spcAft>
              <a:buFont typeface="Arial" panose="020B0604020202020204" pitchFamily="34" charset="0"/>
              <a:buChar char="•"/>
            </a:pPr>
            <a:r>
              <a:rPr lang="en-US" sz="2800" b="0" i="0" dirty="0">
                <a:solidFill>
                  <a:srgbClr val="494949"/>
                </a:solidFill>
                <a:effectLst/>
                <a:latin typeface="lato" panose="020F0502020204030203" pitchFamily="34" charset="0"/>
              </a:rPr>
              <a:t>These frameworks are, at times, designed targeting a specific industry and are built to reduce the unknown vulnerabilities and misconfigurations existing within an enterprise network</a:t>
            </a:r>
          </a:p>
        </p:txBody>
      </p:sp>
    </p:spTree>
    <p:extLst>
      <p:ext uri="{BB962C8B-B14F-4D97-AF65-F5344CB8AC3E}">
        <p14:creationId xmlns:p14="http://schemas.microsoft.com/office/powerpoint/2010/main" val="155485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F709-A25A-2AB3-0C1F-62209122D021}"/>
              </a:ext>
            </a:extLst>
          </p:cNvPr>
          <p:cNvSpPr>
            <a:spLocks noGrp="1"/>
          </p:cNvSpPr>
          <p:nvPr>
            <p:ph type="title"/>
          </p:nvPr>
        </p:nvSpPr>
        <p:spPr/>
        <p:txBody>
          <a:bodyPr/>
          <a:lstStyle/>
          <a:p>
            <a:r>
              <a:rPr lang="en-US" dirty="0"/>
              <a:t>Common of Cybersecurity Frameworks</a:t>
            </a:r>
            <a:endParaRPr lang="id-ID" dirty="0"/>
          </a:p>
        </p:txBody>
      </p:sp>
      <p:sp>
        <p:nvSpPr>
          <p:cNvPr id="4" name="TextBox 3">
            <a:extLst>
              <a:ext uri="{FF2B5EF4-FFF2-40B4-BE49-F238E27FC236}">
                <a16:creationId xmlns:a16="http://schemas.microsoft.com/office/drawing/2014/main" id="{228F26A0-2804-473C-5132-3013D3CD380A}"/>
              </a:ext>
            </a:extLst>
          </p:cNvPr>
          <p:cNvSpPr txBox="1"/>
          <p:nvPr/>
        </p:nvSpPr>
        <p:spPr>
          <a:xfrm>
            <a:off x="1028700" y="2074125"/>
            <a:ext cx="10515600" cy="3539430"/>
          </a:xfrm>
          <a:prstGeom prst="rect">
            <a:avLst/>
          </a:prstGeom>
          <a:noFill/>
        </p:spPr>
        <p:txBody>
          <a:bodyPr wrap="square">
            <a:spAutoFit/>
          </a:bodyPr>
          <a:lstStyle/>
          <a:p>
            <a:pPr marL="457200" indent="-457200">
              <a:buFont typeface="Arial" panose="020B0604020202020204" pitchFamily="34" charset="0"/>
              <a:buChar char="•"/>
            </a:pPr>
            <a:r>
              <a:rPr lang="id-ID" sz="2800" dirty="0"/>
              <a:t>NIST </a:t>
            </a:r>
            <a:r>
              <a:rPr lang="id-ID" sz="2800" dirty="0" err="1"/>
              <a:t>Cybersecurity</a:t>
            </a:r>
            <a:r>
              <a:rPr lang="id-ID" sz="2800" dirty="0"/>
              <a:t> </a:t>
            </a:r>
            <a:r>
              <a:rPr lang="id-ID" sz="2800" dirty="0" err="1"/>
              <a:t>Framework</a:t>
            </a:r>
            <a:endParaRPr lang="id-ID" sz="2800" dirty="0"/>
          </a:p>
          <a:p>
            <a:pPr marL="457200" indent="-457200">
              <a:buFont typeface="Arial" panose="020B0604020202020204" pitchFamily="34" charset="0"/>
              <a:buChar char="•"/>
            </a:pPr>
            <a:r>
              <a:rPr lang="id-ID" sz="2800" dirty="0"/>
              <a:t>ISO 27001 </a:t>
            </a:r>
            <a:r>
              <a:rPr lang="id-ID" sz="2800" dirty="0" err="1"/>
              <a:t>and</a:t>
            </a:r>
            <a:r>
              <a:rPr lang="id-ID" sz="2800" dirty="0"/>
              <a:t> ISO 27002</a:t>
            </a:r>
          </a:p>
          <a:p>
            <a:pPr marL="457200" indent="-457200">
              <a:buFont typeface="Arial" panose="020B0604020202020204" pitchFamily="34" charset="0"/>
              <a:buChar char="•"/>
            </a:pPr>
            <a:r>
              <a:rPr lang="id-ID" sz="2800" dirty="0"/>
              <a:t>SOC2</a:t>
            </a:r>
            <a:r>
              <a:rPr lang="en-US" sz="2800" dirty="0"/>
              <a:t> (</a:t>
            </a:r>
            <a:r>
              <a:rPr lang="id-ID" sz="2800" b="0" i="0" dirty="0">
                <a:solidFill>
                  <a:srgbClr val="D3420D"/>
                </a:solidFill>
                <a:effectLst/>
                <a:latin typeface="Roboto" panose="02000000000000000000" pitchFamily="2" charset="0"/>
                <a:hlinkClick r:id="rId2"/>
              </a:rPr>
              <a:t>Service </a:t>
            </a:r>
            <a:r>
              <a:rPr lang="id-ID" sz="2800" b="0" i="0" dirty="0" err="1">
                <a:solidFill>
                  <a:srgbClr val="D3420D"/>
                </a:solidFill>
                <a:effectLst/>
                <a:latin typeface="Roboto" panose="02000000000000000000" pitchFamily="2" charset="0"/>
                <a:hlinkClick r:id="rId2"/>
              </a:rPr>
              <a:t>Organization</a:t>
            </a:r>
            <a:r>
              <a:rPr lang="id-ID" sz="2800" b="0" i="0" dirty="0">
                <a:solidFill>
                  <a:srgbClr val="D3420D"/>
                </a:solidFill>
                <a:effectLst/>
                <a:latin typeface="Roboto" panose="02000000000000000000" pitchFamily="2" charset="0"/>
                <a:hlinkClick r:id="rId2"/>
              </a:rPr>
              <a:t> </a:t>
            </a:r>
            <a:r>
              <a:rPr lang="id-ID" sz="2800" b="0" i="0" dirty="0" err="1">
                <a:solidFill>
                  <a:srgbClr val="D3420D"/>
                </a:solidFill>
                <a:effectLst/>
                <a:latin typeface="Roboto" panose="02000000000000000000" pitchFamily="2" charset="0"/>
                <a:hlinkClick r:id="rId2"/>
              </a:rPr>
              <a:t>Control</a:t>
            </a:r>
            <a:r>
              <a:rPr lang="en-US" sz="2800" dirty="0"/>
              <a:t>)</a:t>
            </a:r>
            <a:endParaRPr lang="id-ID" sz="2800" dirty="0"/>
          </a:p>
          <a:p>
            <a:pPr marL="457200" indent="-457200">
              <a:buFont typeface="Arial" panose="020B0604020202020204" pitchFamily="34" charset="0"/>
              <a:buChar char="•"/>
            </a:pPr>
            <a:r>
              <a:rPr lang="id-ID" sz="2800" dirty="0"/>
              <a:t>NERC-CIP</a:t>
            </a:r>
            <a:r>
              <a:rPr lang="en-US" sz="2800" dirty="0"/>
              <a:t> (</a:t>
            </a:r>
            <a:r>
              <a:rPr lang="en-US" sz="2800" b="0" i="0" dirty="0">
                <a:solidFill>
                  <a:srgbClr val="D3420D"/>
                </a:solidFill>
                <a:effectLst/>
                <a:latin typeface="Roboto" panose="02000000000000000000" pitchFamily="2" charset="0"/>
                <a:hlinkClick r:id="rId3"/>
              </a:rPr>
              <a:t>North American Electric Reliability Corporation - Critical Infrastructure Protection</a:t>
            </a:r>
            <a:r>
              <a:rPr lang="en-US" sz="2800" dirty="0"/>
              <a:t>)</a:t>
            </a:r>
            <a:endParaRPr lang="id-ID" sz="2800" dirty="0"/>
          </a:p>
          <a:p>
            <a:pPr marL="457200" indent="-457200">
              <a:buFont typeface="Arial" panose="020B0604020202020204" pitchFamily="34" charset="0"/>
              <a:buChar char="•"/>
            </a:pPr>
            <a:r>
              <a:rPr lang="id-ID" sz="2800" dirty="0"/>
              <a:t>HIPAA</a:t>
            </a:r>
            <a:r>
              <a:rPr lang="en-US" sz="2800" dirty="0"/>
              <a:t> (</a:t>
            </a:r>
            <a:r>
              <a:rPr lang="en-US" sz="2800" b="0" i="0" dirty="0">
                <a:solidFill>
                  <a:srgbClr val="373E4A"/>
                </a:solidFill>
                <a:effectLst/>
                <a:latin typeface="Roboto" panose="02000000000000000000" pitchFamily="2" charset="0"/>
              </a:rPr>
              <a:t> </a:t>
            </a:r>
            <a:r>
              <a:rPr lang="en-US" sz="2800" b="0" i="0" dirty="0">
                <a:solidFill>
                  <a:srgbClr val="D3420D"/>
                </a:solidFill>
                <a:effectLst/>
                <a:latin typeface="Roboto" panose="02000000000000000000" pitchFamily="2" charset="0"/>
                <a:hlinkClick r:id="rId4"/>
              </a:rPr>
              <a:t>Health Insurance Portability and Accountability Act</a:t>
            </a:r>
            <a:r>
              <a:rPr lang="en-US" sz="2800" dirty="0"/>
              <a:t>)</a:t>
            </a:r>
            <a:endParaRPr lang="id-ID" sz="2800" dirty="0"/>
          </a:p>
          <a:p>
            <a:pPr marL="457200" indent="-457200">
              <a:buFont typeface="Arial" panose="020B0604020202020204" pitchFamily="34" charset="0"/>
              <a:buChar char="•"/>
            </a:pPr>
            <a:r>
              <a:rPr lang="id-ID" sz="2800" dirty="0"/>
              <a:t>GDPR</a:t>
            </a:r>
            <a:r>
              <a:rPr lang="en-US" sz="2800" dirty="0"/>
              <a:t> (</a:t>
            </a:r>
            <a:r>
              <a:rPr lang="en-US" sz="2800" b="0" i="0" dirty="0">
                <a:solidFill>
                  <a:srgbClr val="D3420D"/>
                </a:solidFill>
                <a:effectLst/>
                <a:latin typeface="Roboto" panose="02000000000000000000" pitchFamily="2" charset="0"/>
                <a:hlinkClick r:id="rId5"/>
              </a:rPr>
              <a:t>The General Data Protection Regulation</a:t>
            </a:r>
            <a:r>
              <a:rPr lang="en-US" sz="2800" dirty="0"/>
              <a:t>)</a:t>
            </a:r>
            <a:endParaRPr lang="id-ID" sz="2800" dirty="0"/>
          </a:p>
          <a:p>
            <a:pPr marL="457200" indent="-457200">
              <a:buFont typeface="Arial" panose="020B0604020202020204" pitchFamily="34" charset="0"/>
              <a:buChar char="•"/>
            </a:pPr>
            <a:r>
              <a:rPr lang="id-ID" sz="2800" dirty="0"/>
              <a:t>FISMA</a:t>
            </a:r>
            <a:r>
              <a:rPr lang="en-US" sz="2800" dirty="0"/>
              <a:t> (</a:t>
            </a:r>
            <a:r>
              <a:rPr lang="en-US" sz="2800" b="0" i="0" dirty="0">
                <a:solidFill>
                  <a:srgbClr val="D3420D"/>
                </a:solidFill>
                <a:effectLst/>
                <a:latin typeface="Roboto" panose="02000000000000000000" pitchFamily="2" charset="0"/>
                <a:hlinkClick r:id="rId6"/>
              </a:rPr>
              <a:t>The Federal Information Security Management Act </a:t>
            </a:r>
            <a:r>
              <a:rPr lang="en-US" sz="2800" dirty="0"/>
              <a:t>)</a:t>
            </a:r>
            <a:endParaRPr lang="id-ID" sz="2800" dirty="0"/>
          </a:p>
        </p:txBody>
      </p:sp>
    </p:spTree>
    <p:extLst>
      <p:ext uri="{BB962C8B-B14F-4D97-AF65-F5344CB8AC3E}">
        <p14:creationId xmlns:p14="http://schemas.microsoft.com/office/powerpoint/2010/main" val="317960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1"/>
            <a:ext cx="10515600" cy="1325563"/>
          </a:xfrm>
          <a:prstGeom prst="rect">
            <a:avLst/>
          </a:prstGeom>
        </p:spPr>
        <p:txBody>
          <a:bodyPr/>
          <a:lstStyle/>
          <a:p>
            <a:r>
              <a:rPr lang="en-US" sz="4000" b="1" dirty="0"/>
              <a:t>NIST Cybersecurity Framework History </a:t>
            </a:r>
            <a:br>
              <a:rPr lang="en-US" sz="3600" dirty="0"/>
            </a:br>
            <a:endParaRPr lang="en-US" sz="1100" i="1" dirty="0"/>
          </a:p>
        </p:txBody>
      </p:sp>
      <p:sp>
        <p:nvSpPr>
          <p:cNvPr id="18" name="Content Placeholder 3"/>
          <p:cNvSpPr txBox="1"/>
          <p:nvPr/>
        </p:nvSpPr>
        <p:spPr>
          <a:xfrm>
            <a:off x="501444" y="943897"/>
            <a:ext cx="8598311" cy="4572000"/>
          </a:xfrm>
          <a:prstGeom prst="rect">
            <a:avLst/>
          </a:prstGeom>
          <a:ln w="28575">
            <a:noFill/>
          </a:ln>
        </p:spPr>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ctr">
              <a:buNone/>
            </a:pPr>
            <a:endParaRPr lang="en-US" sz="900" i="1" dirty="0">
              <a:solidFill>
                <a:schemeClr val="bg1">
                  <a:lumMod val="75000"/>
                </a:schemeClr>
              </a:solidFill>
              <a:latin typeface="Arial" panose="020B0604020202020204" pitchFamily="34" charset="0"/>
              <a:cs typeface="Arial" panose="020B0604020202020204" pitchFamily="34" charset="0"/>
            </a:endParaRPr>
          </a:p>
          <a:p>
            <a:pPr marL="0" indent="0" algn="ctr">
              <a:buNone/>
            </a:pPr>
            <a:endParaRPr lang="en-US" sz="1200" i="1" dirty="0">
              <a:solidFill>
                <a:schemeClr val="bg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t>February 2013 - Executive Order 13636: </a:t>
            </a:r>
            <a:r>
              <a:rPr lang="en-US" i="1" dirty="0"/>
              <a:t>Improving Critical Infrastructure Cybersecurity</a:t>
            </a:r>
          </a:p>
          <a:p>
            <a:pPr marL="0" indent="0">
              <a:buNone/>
            </a:pPr>
            <a:endParaRPr lang="en-US" i="1" dirty="0"/>
          </a:p>
          <a:p>
            <a:pPr marL="285750" indent="-285750">
              <a:buFont typeface="Arial" panose="020B0604020202020204" pitchFamily="34" charset="0"/>
              <a:buChar char="•"/>
            </a:pPr>
            <a:r>
              <a:rPr lang="en-US" dirty="0"/>
              <a:t>December 2014 - </a:t>
            </a:r>
            <a:r>
              <a:rPr lang="en-US" i="1" dirty="0"/>
              <a:t>Cybersecurity Enhancement Act of 2014 (P.L. 113-274)</a:t>
            </a:r>
          </a:p>
          <a:p>
            <a:pPr marL="0" indent="0">
              <a:buNone/>
            </a:pPr>
            <a:endParaRPr lang="en-US" dirty="0"/>
          </a:p>
          <a:p>
            <a:pPr marL="285750" indent="-285750">
              <a:buFont typeface="Arial" panose="020B0604020202020204" pitchFamily="34" charset="0"/>
              <a:buChar char="•"/>
            </a:pPr>
            <a:r>
              <a:rPr lang="en-US" dirty="0"/>
              <a:t>May 2017 - Executive Order 13800: </a:t>
            </a:r>
            <a:r>
              <a:rPr lang="en-US" i="1" dirty="0"/>
              <a:t>Strengthening the Cybersecurity of Federal Networks and Critical Infrastructure</a:t>
            </a:r>
            <a:endParaRPr lang="en-US" dirty="0"/>
          </a:p>
          <a:p>
            <a:pPr marL="0" indent="0" algn="ctr">
              <a:buNone/>
            </a:pPr>
            <a:endParaRPr lang="en-US" sz="1200" i="1" dirty="0">
              <a:solidFill>
                <a:schemeClr val="bg1">
                  <a:lumMod val="75000"/>
                </a:schemeClr>
              </a:solidFill>
              <a:latin typeface="Arial" panose="020B0604020202020204" pitchFamily="34" charset="0"/>
              <a:cs typeface="Arial" panose="020B0604020202020204" pitchFamily="34" charset="0"/>
            </a:endParaRPr>
          </a:p>
          <a:p>
            <a:pPr marL="0" indent="0" algn="ctr">
              <a:buNone/>
            </a:pPr>
            <a:endParaRPr lang="en-US" sz="1200" i="1" dirty="0">
              <a:solidFill>
                <a:schemeClr val="bg1">
                  <a:lumMod val="75000"/>
                </a:schemeClr>
              </a:solidFill>
              <a:latin typeface="Arial" panose="020B0604020202020204" pitchFamily="34" charset="0"/>
              <a:cs typeface="Arial" panose="020B0604020202020204" pitchFamily="34" charset="0"/>
            </a:endParaRPr>
          </a:p>
          <a:p>
            <a:pPr marL="0" indent="0" algn="ctr">
              <a:buNone/>
            </a:pPr>
            <a:endParaRPr lang="en-US" sz="1100" dirty="0">
              <a:solidFill>
                <a:schemeClr val="bg1">
                  <a:lumMod val="75000"/>
                </a:schemeClr>
              </a:solidFill>
              <a:latin typeface="Arial" panose="020B0604020202020204" pitchFamily="34" charset="0"/>
              <a:cs typeface="Arial" panose="020B0604020202020204" pitchFamily="34" charset="0"/>
            </a:endParaRPr>
          </a:p>
          <a:p>
            <a:pPr marL="0" indent="0">
              <a:buNone/>
            </a:pPr>
            <a:endParaRPr lang="en-US" sz="1200" b="1" dirty="0">
              <a:solidFill>
                <a:schemeClr val="bg1">
                  <a:lumMod val="75000"/>
                </a:schemeClr>
              </a:solidFill>
              <a:latin typeface="Arial" panose="020B0604020202020204" pitchFamily="34" charset="0"/>
              <a:cs typeface="Arial" panose="020B0604020202020204" pitchFamily="34" charset="0"/>
            </a:endParaRPr>
          </a:p>
        </p:txBody>
      </p:sp>
      <p:sp>
        <p:nvSpPr>
          <p:cNvPr id="19" name="Oval 18"/>
          <p:cNvSpPr>
            <a:spLocks noChangeAspect="1"/>
          </p:cNvSpPr>
          <p:nvPr/>
        </p:nvSpPr>
        <p:spPr>
          <a:xfrm>
            <a:off x="9672791" y="3915379"/>
            <a:ext cx="1463040" cy="1463040"/>
          </a:xfrm>
          <a:prstGeom prst="ellipse">
            <a:avLst/>
          </a:prstGeom>
          <a:blipFill>
            <a:blip r:embed="rId3" cstate="print">
              <a:extLst>
                <a:ext uri="{28A0092B-C50C-407E-A947-70E740481C1C}">
                  <a14:useLocalDpi xmlns:a14="http://schemas.microsoft.com/office/drawing/2010/main" val="0"/>
                </a:ext>
              </a:extLst>
            </a:blip>
            <a:srcRect/>
            <a:stretch>
              <a:fillRect l="-25000" r="-25000"/>
            </a:stretch>
          </a:blipFill>
          <a:ln w="57150" cmpd="thickThin">
            <a:solidFill>
              <a:schemeClr val="accent5">
                <a:lumMod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1" name="Oval 20"/>
          <p:cNvSpPr>
            <a:spLocks noChangeAspect="1"/>
          </p:cNvSpPr>
          <p:nvPr/>
        </p:nvSpPr>
        <p:spPr>
          <a:xfrm>
            <a:off x="9642895" y="1243080"/>
            <a:ext cx="1463040" cy="1463040"/>
          </a:xfrm>
          <a:prstGeom prst="ellipse">
            <a:avLst/>
          </a:prstGeom>
          <a:blipFill>
            <a:blip r:embed="rId4"/>
            <a:srcRect/>
            <a:stretch>
              <a:fillRect l="-25000" r="-25000"/>
            </a:stretch>
          </a:blipFill>
          <a:ln w="57150" cmpd="thickThin">
            <a:solidFill>
              <a:schemeClr val="accent5">
                <a:lumMod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NIST Cybersecurity Framework?</a:t>
            </a:r>
          </a:p>
        </p:txBody>
      </p:sp>
      <p:sp>
        <p:nvSpPr>
          <p:cNvPr id="18" name="Content Placeholder 3"/>
          <p:cNvSpPr txBox="1"/>
          <p:nvPr/>
        </p:nvSpPr>
        <p:spPr>
          <a:xfrm>
            <a:off x="501444" y="943897"/>
            <a:ext cx="10102646" cy="4572000"/>
          </a:xfrm>
          <a:prstGeom prst="rect">
            <a:avLst/>
          </a:prstGeom>
          <a:ln w="28575">
            <a:noFill/>
          </a:ln>
        </p:spPr>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ctr">
              <a:buNone/>
            </a:pPr>
            <a:endParaRPr lang="en-US" sz="3200" i="1" dirty="0">
              <a:solidFill>
                <a:schemeClr val="bg1">
                  <a:lumMod val="75000"/>
                </a:schemeClr>
              </a:solidFill>
              <a:latin typeface="Arial" panose="020B0604020202020204" pitchFamily="34" charset="0"/>
              <a:cs typeface="Arial" panose="020B0604020202020204" pitchFamily="34" charset="0"/>
            </a:endParaRPr>
          </a:p>
          <a:p>
            <a:pPr marL="0" indent="0" algn="ctr">
              <a:buNone/>
            </a:pPr>
            <a:endParaRPr lang="en-US" sz="3200" i="1" dirty="0">
              <a:solidFill>
                <a:schemeClr val="bg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a:t>A set of best practices organizations can use to keep their data secure</a:t>
            </a:r>
          </a:p>
          <a:p>
            <a:pPr marL="285750" indent="-285750">
              <a:buFont typeface="Arial" panose="020B0604020202020204" pitchFamily="34" charset="0"/>
              <a:buChar char="•"/>
            </a:pPr>
            <a:r>
              <a:rPr lang="en-US" sz="3200" dirty="0"/>
              <a:t>Created by the National Institute of Standards and Technology</a:t>
            </a:r>
          </a:p>
          <a:p>
            <a:pPr marL="285750" indent="-285750">
              <a:buFont typeface="Arial" panose="020B0604020202020204" pitchFamily="34" charset="0"/>
              <a:buChar char="•"/>
            </a:pPr>
            <a:r>
              <a:rPr lang="en-US" sz="3200" dirty="0"/>
              <a:t>It was designed to make cost-effective data security possible for organizations of any size.</a:t>
            </a:r>
          </a:p>
          <a:p>
            <a:pPr marL="0" indent="0" algn="ctr">
              <a:buNone/>
            </a:pPr>
            <a:endParaRPr lang="en-US" sz="3200" i="1" dirty="0">
              <a:solidFill>
                <a:schemeClr val="bg1">
                  <a:lumMod val="75000"/>
                </a:schemeClr>
              </a:solidFill>
              <a:latin typeface="Arial" panose="020B0604020202020204" pitchFamily="34" charset="0"/>
              <a:cs typeface="Arial" panose="020B0604020202020204" pitchFamily="34" charset="0"/>
            </a:endParaRPr>
          </a:p>
          <a:p>
            <a:pPr marL="0" indent="0" algn="ctr">
              <a:buNone/>
            </a:pPr>
            <a:endParaRPr lang="en-US" sz="3200" dirty="0">
              <a:solidFill>
                <a:schemeClr val="bg1">
                  <a:lumMod val="75000"/>
                </a:schemeClr>
              </a:solidFill>
              <a:latin typeface="Arial" panose="020B0604020202020204" pitchFamily="34" charset="0"/>
              <a:cs typeface="Arial" panose="020B0604020202020204" pitchFamily="34" charset="0"/>
            </a:endParaRPr>
          </a:p>
          <a:p>
            <a:pPr marL="0" indent="0">
              <a:buNone/>
            </a:pPr>
            <a:endParaRPr lang="en-US" sz="3200" b="1" dirty="0">
              <a:solidFill>
                <a:schemeClr val="bg1">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Who Is Impacted by the NIST Framework?</a:t>
            </a:r>
          </a:p>
        </p:txBody>
      </p:sp>
      <p:sp>
        <p:nvSpPr>
          <p:cNvPr id="18" name="Content Placeholder 3"/>
          <p:cNvSpPr txBox="1"/>
          <p:nvPr/>
        </p:nvSpPr>
        <p:spPr>
          <a:xfrm>
            <a:off x="501444" y="943897"/>
            <a:ext cx="8598311" cy="4572000"/>
          </a:xfrm>
          <a:prstGeom prst="rect">
            <a:avLst/>
          </a:prstGeom>
          <a:ln w="28575">
            <a:noFill/>
          </a:ln>
        </p:spPr>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gn="ctr">
              <a:buNone/>
            </a:pPr>
            <a:endParaRPr lang="en-US" sz="1200" i="1" dirty="0">
              <a:solidFill>
                <a:schemeClr val="bg1">
                  <a:lumMod val="75000"/>
                </a:schemeClr>
              </a:solidFill>
              <a:latin typeface="Arial" panose="020B0604020202020204" pitchFamily="34" charset="0"/>
              <a:cs typeface="Arial" panose="020B0604020202020204" pitchFamily="34" charset="0"/>
            </a:endParaRPr>
          </a:p>
          <a:p>
            <a:pPr marL="0" indent="0" algn="ctr">
              <a:buNone/>
            </a:pPr>
            <a:endParaRPr lang="en-US" sz="2000" i="1" dirty="0">
              <a:solidFill>
                <a:schemeClr val="bg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4400" dirty="0"/>
              <a:t>IT Personels only? </a:t>
            </a:r>
          </a:p>
          <a:p>
            <a:pPr marL="285750" indent="-285750">
              <a:buFont typeface="Arial" panose="020B0604020202020204" pitchFamily="34" charset="0"/>
              <a:buChar char="•"/>
            </a:pPr>
            <a:r>
              <a:rPr lang="en-US" sz="4400" dirty="0"/>
              <a:t>Everybody in the organization? </a:t>
            </a:r>
          </a:p>
          <a:p>
            <a:pPr marL="285750" indent="-285750">
              <a:buFont typeface="Arial" panose="020B0604020202020204" pitchFamily="34" charset="0"/>
              <a:buChar char="•"/>
            </a:pPr>
            <a:r>
              <a:rPr lang="en-US" sz="4400" dirty="0"/>
              <a:t>WHY?</a:t>
            </a:r>
            <a:endParaRPr lang="en-US" sz="2000" b="1" dirty="0">
              <a:solidFill>
                <a:schemeClr val="bg1">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33822"/>
            <a:ext cx="10515600" cy="603778"/>
          </a:xfrm>
          <a:prstGeom prst="rect">
            <a:avLst/>
          </a:prstGeom>
        </p:spPr>
        <p:txBody>
          <a:bodyPr/>
          <a:lstStyle/>
          <a:p>
            <a:r>
              <a:rPr lang="en-US" sz="3600" b="1" dirty="0"/>
              <a:t>The Cybersecurity Framework</a:t>
            </a:r>
            <a:br>
              <a:rPr lang="en-US" sz="3600" b="1" dirty="0"/>
            </a:br>
            <a:r>
              <a:rPr lang="en-US" sz="2400" i="1" dirty="0"/>
              <a:t>Three Primary Components</a:t>
            </a:r>
            <a:endParaRPr lang="en-US" sz="1100" i="1" dirty="0"/>
          </a:p>
        </p:txBody>
      </p:sp>
      <p:sp>
        <p:nvSpPr>
          <p:cNvPr id="9" name="Content Placeholder 2"/>
          <p:cNvSpPr txBox="1"/>
          <p:nvPr/>
        </p:nvSpPr>
        <p:spPr>
          <a:xfrm>
            <a:off x="1156562" y="1059810"/>
            <a:ext cx="6781800" cy="4738379"/>
          </a:xfrm>
          <a:prstGeom prst="rect">
            <a:avLst/>
          </a:prstGeom>
        </p:spPr>
        <p:txBody>
          <a:bodyPr/>
          <a:lstStyle>
            <a:lvl1pPr marL="342900" marR="0" indent="-342900" algn="l" defTabSz="914400" rtl="0" latinLnBrk="0">
              <a:lnSpc>
                <a:spcPct val="100000"/>
              </a:lnSpc>
              <a:spcBef>
                <a:spcPts val="400"/>
              </a:spcBef>
              <a:spcAft>
                <a:spcPts val="0"/>
              </a:spcAft>
              <a:buClrTx/>
              <a:buSzTx/>
              <a:buFontTx/>
              <a:buNone/>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1pPr>
            <a:lvl2pPr marL="742950" marR="0" indent="-28575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2pPr>
            <a:lvl3pPr marL="1168400" marR="0" indent="-254000" algn="l" defTabSz="914400" rtl="0" latinLnBrk="0">
              <a:lnSpc>
                <a:spcPct val="100000"/>
              </a:lnSpc>
              <a:spcBef>
                <a:spcPts val="400"/>
              </a:spcBef>
              <a:spcAft>
                <a:spcPts val="0"/>
              </a:spcAft>
              <a:buClrTx/>
              <a:buSzPct val="12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3pPr>
            <a:lvl4pPr marL="1625600" marR="0" indent="-2540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5pPr>
            <a:lvl6pPr marL="25146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6pPr>
            <a:lvl7pPr marL="29718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7pPr>
            <a:lvl8pPr marL="34290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8pPr>
            <a:lvl9pPr marL="3886200" marR="0" indent="-228600" algn="l" defTabSz="914400" rtl="0" latinLnBrk="0">
              <a:lnSpc>
                <a:spcPct val="100000"/>
              </a:lnSpc>
              <a:spcBef>
                <a:spcPts val="400"/>
              </a:spcBef>
              <a:spcAft>
                <a:spcPts val="0"/>
              </a:spcAft>
              <a:buClrTx/>
              <a:buSzPct val="100000"/>
              <a:buFontTx/>
              <a:buChar char="•"/>
              <a:defRPr sz="2000" b="0" i="0" u="none" strike="noStrike" cap="none" spc="0" baseline="0">
                <a:ln>
                  <a:noFill/>
                </a:ln>
                <a:solidFill>
                  <a:srgbClr val="595959"/>
                </a:solidFill>
                <a:uFillTx/>
                <a:latin typeface="Arial" panose="020B0604020202020204"/>
                <a:ea typeface="Arial" panose="020B0604020202020204"/>
                <a:cs typeface="Arial" panose="020B0604020202020204"/>
                <a:sym typeface="Arial" panose="020B0604020202020204"/>
              </a:defRPr>
            </a:lvl9pPr>
          </a:lstStyle>
          <a:p>
            <a:pPr marL="0" indent="0"/>
            <a:r>
              <a:rPr lang="en-US" sz="2400" dirty="0">
                <a:solidFill>
                  <a:schemeClr val="tx1"/>
                </a:solidFill>
              </a:rPr>
              <a:t>Core</a:t>
            </a:r>
          </a:p>
          <a:p>
            <a:pPr marL="457200" lvl="1" indent="0">
              <a:buNone/>
            </a:pPr>
            <a:r>
              <a:rPr lang="en-US" dirty="0">
                <a:solidFill>
                  <a:schemeClr val="tx1"/>
                </a:solidFill>
              </a:rPr>
              <a:t>Desired cybersecurity outcomes organized in a hierarchy and aligned to more detailed guidance and controls</a:t>
            </a:r>
          </a:p>
          <a:p>
            <a:pPr marL="457200" lvl="1" indent="0">
              <a:buNone/>
            </a:pPr>
            <a:r>
              <a:rPr lang="en-US" sz="1800" i="1" dirty="0">
                <a:solidFill>
                  <a:schemeClr val="tx1"/>
                </a:solidFill>
              </a:rPr>
              <a:t>complements an organization’s existing cybersecurity and risk management processes</a:t>
            </a:r>
            <a:endParaRPr lang="en-US" sz="2400" dirty="0">
              <a:solidFill>
                <a:schemeClr val="tx1"/>
              </a:solidFill>
            </a:endParaRPr>
          </a:p>
          <a:p>
            <a:pPr marL="0" indent="0"/>
            <a:r>
              <a:rPr lang="en-US" sz="2400" dirty="0">
                <a:solidFill>
                  <a:schemeClr val="tx1"/>
                </a:solidFill>
              </a:rPr>
              <a:t>Profiles</a:t>
            </a:r>
          </a:p>
          <a:p>
            <a:pPr marL="457200" lvl="1" indent="0">
              <a:buNone/>
            </a:pPr>
            <a:r>
              <a:rPr lang="en-US" dirty="0">
                <a:solidFill>
                  <a:schemeClr val="tx1"/>
                </a:solidFill>
              </a:rPr>
              <a:t>Alignment of an organization’s </a:t>
            </a:r>
            <a:r>
              <a:rPr lang="en-US" dirty="0">
                <a:solidFill>
                  <a:schemeClr val="tx1"/>
                </a:solidFill>
                <a:highlight>
                  <a:srgbClr val="FFFF00"/>
                </a:highlight>
              </a:rPr>
              <a:t>requirements</a:t>
            </a:r>
            <a:r>
              <a:rPr lang="en-US" dirty="0">
                <a:solidFill>
                  <a:schemeClr val="tx1"/>
                </a:solidFill>
              </a:rPr>
              <a:t> and </a:t>
            </a:r>
            <a:r>
              <a:rPr lang="en-US" dirty="0">
                <a:solidFill>
                  <a:schemeClr val="tx1"/>
                </a:solidFill>
                <a:highlight>
                  <a:srgbClr val="FFFF00"/>
                </a:highlight>
              </a:rPr>
              <a:t>objectives</a:t>
            </a:r>
            <a:r>
              <a:rPr lang="en-US" dirty="0">
                <a:solidFill>
                  <a:schemeClr val="tx1"/>
                </a:solidFill>
              </a:rPr>
              <a:t>, </a:t>
            </a:r>
            <a:r>
              <a:rPr lang="en-US" dirty="0">
                <a:solidFill>
                  <a:schemeClr val="tx1"/>
                </a:solidFill>
                <a:highlight>
                  <a:srgbClr val="FFFF00"/>
                </a:highlight>
              </a:rPr>
              <a:t>risk appetite</a:t>
            </a:r>
            <a:r>
              <a:rPr lang="en-US" dirty="0">
                <a:solidFill>
                  <a:schemeClr val="tx1"/>
                </a:solidFill>
              </a:rPr>
              <a:t> and </a:t>
            </a:r>
            <a:r>
              <a:rPr lang="en-US" dirty="0">
                <a:solidFill>
                  <a:schemeClr val="tx1"/>
                </a:solidFill>
                <a:highlight>
                  <a:srgbClr val="FFFF00"/>
                </a:highlight>
              </a:rPr>
              <a:t>resources</a:t>
            </a:r>
            <a:r>
              <a:rPr lang="en-US" dirty="0">
                <a:solidFill>
                  <a:schemeClr val="tx1"/>
                </a:solidFill>
              </a:rPr>
              <a:t> </a:t>
            </a:r>
            <a:r>
              <a:rPr lang="en-US" b="1" i="1" dirty="0">
                <a:solidFill>
                  <a:schemeClr val="tx1"/>
                </a:solidFill>
              </a:rPr>
              <a:t>using</a:t>
            </a:r>
            <a:r>
              <a:rPr lang="en-US" dirty="0">
                <a:solidFill>
                  <a:schemeClr val="tx1"/>
                </a:solidFill>
              </a:rPr>
              <a:t> the desired outcomes of the Framework Core</a:t>
            </a:r>
          </a:p>
          <a:p>
            <a:pPr marL="0" indent="0"/>
            <a:endParaRPr lang="en-US" sz="2400" dirty="0">
              <a:solidFill>
                <a:schemeClr val="tx1"/>
              </a:solidFill>
              <a:latin typeface="+mn-lt"/>
            </a:endParaRPr>
          </a:p>
          <a:p>
            <a:pPr marL="0" indent="0"/>
            <a:r>
              <a:rPr lang="en-US" sz="2400" dirty="0">
                <a:solidFill>
                  <a:schemeClr val="tx1"/>
                </a:solidFill>
                <a:latin typeface="Arial" panose="020B0604020202020204" pitchFamily="34" charset="0"/>
                <a:cs typeface="Arial" panose="020B0604020202020204" pitchFamily="34" charset="0"/>
              </a:rPr>
              <a:t>Implementation Tiers</a:t>
            </a:r>
          </a:p>
          <a:p>
            <a:pPr marL="457200" lvl="1" indent="0">
              <a:buNone/>
            </a:pPr>
            <a:r>
              <a:rPr lang="en-US" dirty="0">
                <a:solidFill>
                  <a:schemeClr val="tx1"/>
                </a:solidFill>
              </a:rPr>
              <a:t>A qualitative measure of organizational cybersecurity risk management practices</a:t>
            </a:r>
          </a:p>
        </p:txBody>
      </p:sp>
      <p:pic>
        <p:nvPicPr>
          <p:cNvPr id="3" name="Picture 2"/>
          <p:cNvPicPr>
            <a:picLocks noChangeAspect="1"/>
          </p:cNvPicPr>
          <p:nvPr/>
        </p:nvPicPr>
        <p:blipFill>
          <a:blip r:embed="rId3"/>
          <a:stretch>
            <a:fillRect/>
          </a:stretch>
        </p:blipFill>
        <p:spPr>
          <a:xfrm>
            <a:off x="6770913" y="755788"/>
            <a:ext cx="5997847" cy="46358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p:nvPr/>
        </p:nvSpPr>
        <p:spPr>
          <a:xfrm>
            <a:off x="843116" y="1359384"/>
            <a:ext cx="6662285" cy="4765238"/>
          </a:xfrm>
        </p:spPr>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257175" indent="-257175">
              <a:spcBef>
                <a:spcPts val="600"/>
              </a:spcBef>
              <a:spcAft>
                <a:spcPts val="750"/>
              </a:spcAft>
              <a:buFont typeface="Arial" panose="020B0604020202020204" pitchFamily="34" charset="0"/>
              <a:buChar char="•"/>
            </a:pPr>
            <a:r>
              <a:rPr lang="en-US" dirty="0">
                <a:solidFill>
                  <a:schemeClr val="tx1">
                    <a:lumMod val="75000"/>
                    <a:lumOff val="25000"/>
                  </a:schemeClr>
                </a:solidFill>
              </a:rPr>
              <a:t>Common and accessible language</a:t>
            </a:r>
          </a:p>
          <a:p>
            <a:pPr marL="257175" indent="-257175">
              <a:spcBef>
                <a:spcPts val="600"/>
              </a:spcBef>
              <a:spcAft>
                <a:spcPts val="750"/>
              </a:spcAft>
              <a:buFont typeface="Arial" panose="020B0604020202020204" pitchFamily="34" charset="0"/>
              <a:buChar char="•"/>
            </a:pPr>
            <a:r>
              <a:rPr lang="en-US" dirty="0">
                <a:solidFill>
                  <a:schemeClr val="tx1">
                    <a:lumMod val="75000"/>
                    <a:lumOff val="25000"/>
                  </a:schemeClr>
                </a:solidFill>
              </a:rPr>
              <a:t>Adaptable to many technologies, lifecycle phases, sectors and uses</a:t>
            </a:r>
          </a:p>
          <a:p>
            <a:pPr marL="257175" indent="-257175">
              <a:spcBef>
                <a:spcPts val="600"/>
              </a:spcBef>
              <a:spcAft>
                <a:spcPts val="750"/>
              </a:spcAft>
              <a:buFont typeface="Arial" panose="020B0604020202020204" pitchFamily="34" charset="0"/>
              <a:buChar char="•"/>
            </a:pPr>
            <a:r>
              <a:rPr lang="en-US" dirty="0">
                <a:solidFill>
                  <a:schemeClr val="tx1">
                    <a:lumMod val="75000"/>
                    <a:lumOff val="25000"/>
                  </a:schemeClr>
                </a:solidFill>
              </a:rPr>
              <a:t>Risk-based</a:t>
            </a:r>
          </a:p>
          <a:p>
            <a:pPr marL="257175" indent="-257175">
              <a:spcBef>
                <a:spcPts val="600"/>
              </a:spcBef>
              <a:spcAft>
                <a:spcPts val="750"/>
              </a:spcAft>
              <a:buFont typeface="Arial" panose="020B0604020202020204" pitchFamily="34" charset="0"/>
              <a:buChar char="•"/>
            </a:pPr>
            <a:r>
              <a:rPr lang="en-US" dirty="0">
                <a:solidFill>
                  <a:schemeClr val="tx1">
                    <a:lumMod val="75000"/>
                    <a:lumOff val="25000"/>
                  </a:schemeClr>
                </a:solidFill>
              </a:rPr>
              <a:t>Based on international standards</a:t>
            </a:r>
          </a:p>
          <a:p>
            <a:pPr marL="257175" indent="-257175">
              <a:spcBef>
                <a:spcPts val="600"/>
              </a:spcBef>
              <a:spcAft>
                <a:spcPts val="750"/>
              </a:spcAft>
              <a:buFont typeface="Arial" panose="020B0604020202020204" pitchFamily="34" charset="0"/>
              <a:buChar char="•"/>
            </a:pPr>
            <a:r>
              <a:rPr lang="en-US" dirty="0">
                <a:solidFill>
                  <a:schemeClr val="tx1">
                    <a:lumMod val="75000"/>
                    <a:lumOff val="25000"/>
                  </a:schemeClr>
                </a:solidFill>
              </a:rPr>
              <a:t>Living document</a:t>
            </a:r>
          </a:p>
          <a:p>
            <a:pPr marL="257175" indent="-257175">
              <a:spcBef>
                <a:spcPts val="600"/>
              </a:spcBef>
              <a:spcAft>
                <a:spcPts val="750"/>
              </a:spcAft>
              <a:buFont typeface="Arial" panose="020B0604020202020204" pitchFamily="34" charset="0"/>
              <a:buChar char="•"/>
            </a:pPr>
            <a:r>
              <a:rPr lang="en-US" dirty="0">
                <a:solidFill>
                  <a:schemeClr val="tx1">
                    <a:lumMod val="75000"/>
                    <a:lumOff val="25000"/>
                  </a:schemeClr>
                </a:solidFill>
              </a:rPr>
              <a:t>Guided by many perspectives – private sector, academia, public sector</a:t>
            </a:r>
          </a:p>
        </p:txBody>
      </p:sp>
      <p:sp>
        <p:nvSpPr>
          <p:cNvPr id="6" name="Title 3"/>
          <p:cNvSpPr txBox="1"/>
          <p:nvPr/>
        </p:nvSpPr>
        <p:spPr>
          <a:xfrm>
            <a:off x="838200" y="3382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Key Framework Attributes</a:t>
            </a:r>
          </a:p>
          <a:p>
            <a:r>
              <a:rPr lang="en-US" sz="2400" i="1" dirty="0"/>
              <a:t>Principles of Current and Future Versions of the Framework</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7138219" y="1359384"/>
            <a:ext cx="3995925" cy="3920539"/>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0B517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ACD PowerPoint Template DRAFT</Template>
  <TotalTime>759</TotalTime>
  <Words>1568</Words>
  <Application>Microsoft Office PowerPoint</Application>
  <PresentationFormat>Widescreen</PresentationFormat>
  <Paragraphs>217</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vt:lpstr>
      <vt:lpstr>lato</vt:lpstr>
      <vt:lpstr>Roboto</vt:lpstr>
      <vt:lpstr>Office Theme</vt:lpstr>
      <vt:lpstr>PowerPoint Presentation</vt:lpstr>
      <vt:lpstr>Why Cybersecurity Framework?</vt:lpstr>
      <vt:lpstr>What is Cybersecurity Framework?</vt:lpstr>
      <vt:lpstr>Common of Cybersecurity Frameworks</vt:lpstr>
      <vt:lpstr>NIST Cybersecurity Framework History  </vt:lpstr>
      <vt:lpstr>What is NIST Cybersecurity Framework?</vt:lpstr>
      <vt:lpstr>Who Is Impacted by the NIST Framework?</vt:lpstr>
      <vt:lpstr>The Cybersecurity Framework Three Primary Components</vt:lpstr>
      <vt:lpstr>PowerPoint Presentation</vt:lpstr>
      <vt:lpstr>The Framework Core Establishes a Common Language</vt:lpstr>
      <vt:lpstr>5 Functions of the Cybersecurity Framework Ensure that data is protected</vt:lpstr>
      <vt:lpstr>5 Functions of the Cybersecurity Framework Ensure that data is protected</vt:lpstr>
      <vt:lpstr>5 Functions of the Cybersecurity Framework Ensure that data is protected</vt:lpstr>
      <vt:lpstr>5 Functions of the Cybersecurity Framework Ensure that data is protected</vt:lpstr>
      <vt:lpstr>5 Functions of the Cybersecurity Framework Ensure that data is protected</vt:lpstr>
      <vt:lpstr>PowerPoint Presentation</vt:lpstr>
      <vt:lpstr>1. Set Your Goals Ensure that data is protected</vt:lpstr>
      <vt:lpstr>2. Create a Detailed Profile Ensure that data is protected</vt:lpstr>
      <vt:lpstr>3. Determine Your Current Position Ensure that data is protected</vt:lpstr>
      <vt:lpstr>4. Analyze Any Gaps and Identify the Actions Needed Ensure that data is protected</vt:lpstr>
      <vt:lpstr>5. Implement Your Plan Ensure that data is protected</vt:lpstr>
      <vt:lpstr>Take Advantage of NIST Resources Ensure that data is protected</vt:lpstr>
      <vt:lpstr>An Excerpt from the Framework Core The Connected Path of Framework Outcomes</vt:lpstr>
      <vt:lpstr>Implementation Tiers The Cybersecurity Framework Version 1.1</vt:lpstr>
      <vt:lpstr>Framework Update The Cybersecurity Framework Version 1.1</vt:lpstr>
      <vt:lpstr>Sample Resources www.nist.gov/cyberframework/framework-resources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Office 365 06 Budi Luhur</cp:lastModifiedBy>
  <cp:revision>245</cp:revision>
  <dcterms:created xsi:type="dcterms:W3CDTF">2018-08-01T13:56:00Z</dcterms:created>
  <dcterms:modified xsi:type="dcterms:W3CDTF">2022-12-05T05:45:39Z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0x010100B5884782EBE0AC40B79C4ABBCC18EF29</vt:lpwstr>
  </property>
  <property fmtid="{D5CDD505-2E9C-101B-9397-08002B2CF9AE}" pid="3" name="ICV">
    <vt:lpwstr>F9336581FB804CA38E66A468634F5A70</vt:lpwstr>
  </property>
  <property fmtid="{D5CDD505-2E9C-101B-9397-08002B2CF9AE}" pid="4" name="KSOProductBuildVer">
    <vt:lpwstr>1033-11.2.0.10382</vt:lpwstr>
  </property>
</Properties>
</file>