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61" r:id="rId14"/>
    <p:sldId id="262" r:id="rId15"/>
    <p:sldId id="263" r:id="rId16"/>
  </p:sldIdLst>
  <p:sldSz cx="18288000" cy="10287000"/>
  <p:notesSz cx="6858000" cy="9144000"/>
  <p:embeddedFontLst>
    <p:embeddedFont>
      <p:font typeface="APOKFK+ArialMT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</p:embeddedFont>
    <p:embeddedFont>
      <p:font typeface="Open Sans Bold Bold" panose="020B0604020202020204" charset="0"/>
      <p:regular r:id="rId23"/>
    </p:embeddedFont>
    <p:embeddedFont>
      <p:font typeface="Open Sauce" panose="020B0604020202020204" charset="0"/>
      <p:regular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Tahoma Bold" panose="020B0804030504040204" pitchFamily="3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109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67" r="-1756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508869" y="3333033"/>
            <a:ext cx="8750431" cy="50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  <a:spcBef>
                <a:spcPct val="0"/>
              </a:spcBef>
            </a:pPr>
            <a:r>
              <a:rPr lang="en-US" sz="2999" spc="110" dirty="0">
                <a:solidFill>
                  <a:srgbClr val="FFFFFF"/>
                </a:solidFill>
                <a:latin typeface="Open Sans"/>
              </a:rPr>
              <a:t>PERTEMUAN KE: 6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76225" y="360178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698132" y="165752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51085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68756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6290849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8508869" y="5912433"/>
            <a:ext cx="8750431" cy="123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07"/>
              </a:lnSpc>
            </a:pPr>
            <a:r>
              <a:rPr lang="en-US" sz="8863" spc="124">
                <a:solidFill>
                  <a:srgbClr val="FFFFFF"/>
                </a:solidFill>
                <a:latin typeface="Open Sans Bold Bold"/>
              </a:rPr>
              <a:t>KULIAH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76600" y="4562475"/>
            <a:ext cx="13982700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307"/>
              </a:lnSpc>
            </a:pPr>
            <a:r>
              <a:rPr lang="en-US" sz="8863" spc="124" dirty="0">
                <a:solidFill>
                  <a:srgbClr val="FFDE59"/>
                </a:solidFill>
                <a:latin typeface="Open Sans Bold Bold"/>
              </a:rPr>
              <a:t>MACHINE LEARNING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08869" y="7406283"/>
            <a:ext cx="8750431" cy="50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  <a:spcBef>
                <a:spcPct val="0"/>
              </a:spcBef>
            </a:pPr>
            <a:r>
              <a:rPr lang="en-US" sz="2999" spc="110" dirty="0">
                <a:solidFill>
                  <a:srgbClr val="FFFFFF"/>
                </a:solidFill>
                <a:latin typeface="Open Sans"/>
              </a:rPr>
              <a:t>OLEH: </a:t>
            </a:r>
            <a:r>
              <a:rPr lang="en-US" sz="2999" spc="110" dirty="0" err="1">
                <a:solidFill>
                  <a:srgbClr val="FFFFFF"/>
                </a:solidFill>
                <a:latin typeface="Open Sans"/>
              </a:rPr>
              <a:t>Neni</a:t>
            </a:r>
            <a:r>
              <a:rPr lang="en-US" sz="2999" spc="11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999" spc="110" dirty="0" err="1">
                <a:solidFill>
                  <a:srgbClr val="FFFFFF"/>
                </a:solidFill>
                <a:latin typeface="Open Sans"/>
              </a:rPr>
              <a:t>Purwati</a:t>
            </a:r>
            <a:endParaRPr lang="en-US" sz="2999" spc="11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21065" y="603316"/>
            <a:ext cx="10238235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spc="204">
                <a:solidFill>
                  <a:srgbClr val="FFFFFF"/>
                </a:solidFill>
                <a:latin typeface="Open Sauce"/>
              </a:rPr>
              <a:t>DATA SCIENCE DARMAJAYA</a:t>
            </a:r>
          </a:p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 spc="204">
                <a:solidFill>
                  <a:srgbClr val="FFFFFF"/>
                </a:solidFill>
                <a:latin typeface="Open Sauce"/>
              </a:rPr>
              <a:t> “YOUR BEST FUTURE IN DATA”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75C9A1AE-2C88-461F-9D43-1D6BBFB54192}"/>
              </a:ext>
            </a:extLst>
          </p:cNvPr>
          <p:cNvSpPr txBox="1"/>
          <p:nvPr/>
        </p:nvSpPr>
        <p:spPr>
          <a:xfrm>
            <a:off x="3632125" y="9732368"/>
            <a:ext cx="12696118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sz="1600" spc="132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sz="1600" spc="55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sz="1600" spc="-150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ELEMEN KECERDASAN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sz="1600" spc="-21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sz="1600" spc="154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VERSI: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6CE42585-FC1F-41CF-AD31-23DB8A5EA92F}"/>
              </a:ext>
            </a:extLst>
          </p:cNvPr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sz="1600" spc="132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sz="1600" spc="55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sz="1600" spc="-150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ELEMEN KECERDASAN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sz="1600" spc="-21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sz="1600" spc="154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VERSI: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59B1320F-FD62-46E1-ACFD-5DC8515CBCCC}"/>
              </a:ext>
            </a:extLst>
          </p:cNvPr>
          <p:cNvSpPr txBox="1"/>
          <p:nvPr/>
        </p:nvSpPr>
        <p:spPr>
          <a:xfrm>
            <a:off x="762001" y="1770995"/>
            <a:ext cx="16840200" cy="7879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en-ID" sz="3200" dirty="0" err="1">
                <a:solidFill>
                  <a:schemeClr val="bg1"/>
                </a:solidFill>
              </a:rPr>
              <a:t>Langkah-langkah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melakukan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penalaran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analogis</a:t>
            </a:r>
            <a:r>
              <a:rPr lang="en-ID" sz="3200" dirty="0">
                <a:solidFill>
                  <a:schemeClr val="bg1"/>
                </a:solidFill>
              </a:rPr>
              <a:t>:</a:t>
            </a:r>
          </a:p>
          <a:p>
            <a:pPr marL="715963" indent="-715963" algn="just"/>
            <a:r>
              <a:rPr lang="en-ID" sz="3200" dirty="0">
                <a:solidFill>
                  <a:schemeClr val="bg1"/>
                </a:solidFill>
              </a:rPr>
              <a:t>1. 	</a:t>
            </a:r>
            <a:r>
              <a:rPr lang="en-ID" sz="3200" dirty="0" err="1">
                <a:solidFill>
                  <a:srgbClr val="FFFF00"/>
                </a:solidFill>
              </a:rPr>
              <a:t>Pengakuan</a:t>
            </a:r>
            <a:r>
              <a:rPr lang="en-ID" sz="3200" dirty="0">
                <a:solidFill>
                  <a:srgbClr val="FFFF00"/>
                </a:solidFill>
              </a:rPr>
              <a:t> Analog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Suatu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situasi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atau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masalah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baru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ditemui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dikenali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sebagai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situasi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atau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masalah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serupa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dengan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situasi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diketahui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sebelumnya</a:t>
            </a:r>
            <a:r>
              <a:rPr lang="en-ID" sz="3200" dirty="0">
                <a:solidFill>
                  <a:schemeClr val="bg1"/>
                </a:solidFill>
              </a:rPr>
              <a:t>.</a:t>
            </a:r>
          </a:p>
          <a:p>
            <a:pPr marL="715963" indent="-715963" algn="just"/>
            <a:r>
              <a:rPr lang="en-ID" sz="3200" dirty="0">
                <a:solidFill>
                  <a:schemeClr val="bg1"/>
                </a:solidFill>
              </a:rPr>
              <a:t>2. 	</a:t>
            </a:r>
            <a:r>
              <a:rPr lang="en-ID" sz="3200" dirty="0" err="1">
                <a:solidFill>
                  <a:srgbClr val="FFFF00"/>
                </a:solidFill>
              </a:rPr>
              <a:t>Kriteria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kompetensi</a:t>
            </a:r>
            <a:r>
              <a:rPr lang="en-ID" sz="3200" dirty="0">
                <a:solidFill>
                  <a:schemeClr val="bg1"/>
                </a:solidFill>
              </a:rPr>
              <a:t>. Hal </a:t>
            </a:r>
            <a:r>
              <a:rPr lang="en-ID" sz="3200" dirty="0" err="1">
                <a:solidFill>
                  <a:schemeClr val="bg1"/>
                </a:solidFill>
              </a:rPr>
              <a:t>ini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berkaitan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dengan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pengetahuan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dibutuhkan</a:t>
            </a:r>
            <a:r>
              <a:rPr lang="en-ID" sz="3200" dirty="0">
                <a:solidFill>
                  <a:schemeClr val="bg1"/>
                </a:solidFill>
              </a:rPr>
              <a:t> oleh </a:t>
            </a:r>
            <a:r>
              <a:rPr lang="en-ID" sz="3200" dirty="0" err="1">
                <a:solidFill>
                  <a:schemeClr val="bg1"/>
                </a:solidFill>
              </a:rPr>
              <a:t>kumpulan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algoritma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tertentu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menunjukkan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perilaku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tertentu</a:t>
            </a:r>
            <a:r>
              <a:rPr lang="en-ID" sz="3200" dirty="0">
                <a:solidFill>
                  <a:schemeClr val="bg1"/>
                </a:solidFill>
              </a:rPr>
              <a:t>.</a:t>
            </a:r>
          </a:p>
          <a:p>
            <a:pPr marL="715963" indent="-715963" algn="just"/>
            <a:r>
              <a:rPr lang="en-ID" sz="3200" dirty="0">
                <a:solidFill>
                  <a:schemeClr val="bg1"/>
                </a:solidFill>
              </a:rPr>
              <a:t>3. 	</a:t>
            </a:r>
            <a:r>
              <a:rPr lang="en-ID" sz="3200" dirty="0" err="1">
                <a:solidFill>
                  <a:srgbClr val="FFFF00"/>
                </a:solidFill>
              </a:rPr>
              <a:t>Representasi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situasi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melalui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relasi</a:t>
            </a:r>
            <a:r>
              <a:rPr lang="en-ID" sz="3200" dirty="0">
                <a:solidFill>
                  <a:srgbClr val="FFFF00"/>
                </a:solidFill>
              </a:rPr>
              <a:t> yang </a:t>
            </a:r>
            <a:r>
              <a:rPr lang="en-ID" sz="3200" dirty="0" err="1">
                <a:solidFill>
                  <a:srgbClr val="FFFF00"/>
                </a:solidFill>
              </a:rPr>
              <a:t>dapat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diperluas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Memperluas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pengalaman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dipetakan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yaitu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analogi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baru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dipetakan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dimodifikasi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diperluas</a:t>
            </a:r>
            <a:r>
              <a:rPr lang="en-ID" sz="3200" dirty="0">
                <a:solidFill>
                  <a:schemeClr val="bg1"/>
                </a:solidFill>
              </a:rPr>
              <a:t> agar </a:t>
            </a:r>
            <a:r>
              <a:rPr lang="en-ID" sz="3200" dirty="0" err="1">
                <a:solidFill>
                  <a:schemeClr val="bg1"/>
                </a:solidFill>
              </a:rPr>
              <a:t>sesuai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dengan</a:t>
            </a:r>
            <a:r>
              <a:rPr lang="en-ID" sz="3200" dirty="0">
                <a:solidFill>
                  <a:schemeClr val="bg1"/>
                </a:solidFill>
              </a:rPr>
              <a:t> target.</a:t>
            </a:r>
          </a:p>
          <a:p>
            <a:pPr marL="715963" indent="-715963" algn="just"/>
            <a:r>
              <a:rPr lang="en-ID" sz="3200" dirty="0">
                <a:solidFill>
                  <a:schemeClr val="bg1"/>
                </a:solidFill>
              </a:rPr>
              <a:t>4. 	</a:t>
            </a:r>
            <a:r>
              <a:rPr lang="en-ID" sz="3200" dirty="0" err="1">
                <a:solidFill>
                  <a:srgbClr val="FFFF00"/>
                </a:solidFill>
              </a:rPr>
              <a:t>Menentukan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Analogi</a:t>
            </a:r>
            <a:r>
              <a:rPr lang="en-ID" sz="3200" dirty="0">
                <a:solidFill>
                  <a:srgbClr val="FFFF00"/>
                </a:solidFill>
              </a:rPr>
              <a:t> dan </a:t>
            </a:r>
            <a:r>
              <a:rPr lang="en-ID" sz="3200" dirty="0" err="1">
                <a:solidFill>
                  <a:srgbClr val="FFFF00"/>
                </a:solidFill>
              </a:rPr>
              <a:t>Pencocokannya</a:t>
            </a:r>
            <a:r>
              <a:rPr lang="en-ID" sz="3200" dirty="0">
                <a:solidFill>
                  <a:schemeClr val="bg1"/>
                </a:solidFill>
              </a:rPr>
              <a:t>. Di </a:t>
            </a:r>
            <a:r>
              <a:rPr lang="en-ID" sz="3200" dirty="0" err="1">
                <a:solidFill>
                  <a:schemeClr val="bg1"/>
                </a:solidFill>
              </a:rPr>
              <a:t>sini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dua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pola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dipilih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karena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kesamaannya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dipetakan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dari</a:t>
            </a:r>
            <a:r>
              <a:rPr lang="en-ID" sz="3200" dirty="0">
                <a:solidFill>
                  <a:schemeClr val="bg1"/>
                </a:solidFill>
              </a:rPr>
              <a:t> domain </a:t>
            </a:r>
            <a:r>
              <a:rPr lang="en-ID" sz="3200" dirty="0" err="1">
                <a:solidFill>
                  <a:schemeClr val="bg1"/>
                </a:solidFill>
              </a:rPr>
              <a:t>dasar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</a:t>
            </a:r>
            <a:r>
              <a:rPr lang="en-ID" sz="3200" dirty="0">
                <a:solidFill>
                  <a:schemeClr val="bg1"/>
                </a:solidFill>
              </a:rPr>
              <a:t> domain target.</a:t>
            </a:r>
          </a:p>
          <a:p>
            <a:pPr marL="715963" indent="-715963" algn="just"/>
            <a:r>
              <a:rPr lang="en-ID" sz="3200" dirty="0">
                <a:solidFill>
                  <a:schemeClr val="bg1"/>
                </a:solidFill>
              </a:rPr>
              <a:t>5. 	</a:t>
            </a:r>
            <a:r>
              <a:rPr lang="en-ID" sz="3200" dirty="0" err="1">
                <a:solidFill>
                  <a:srgbClr val="FFFF00"/>
                </a:solidFill>
              </a:rPr>
              <a:t>Ukuran</a:t>
            </a:r>
            <a:r>
              <a:rPr lang="en-ID" sz="3200" dirty="0">
                <a:solidFill>
                  <a:srgbClr val="FFFF00"/>
                </a:solidFill>
              </a:rPr>
              <a:t> </a:t>
            </a:r>
            <a:r>
              <a:rPr lang="en-ID" sz="3200" dirty="0" err="1">
                <a:solidFill>
                  <a:srgbClr val="FFFF00"/>
                </a:solidFill>
              </a:rPr>
              <a:t>kesamaan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Berbagai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ukuran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kesamaan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ditentukan</a:t>
            </a:r>
            <a:r>
              <a:rPr lang="en-ID" sz="3200" dirty="0">
                <a:solidFill>
                  <a:schemeClr val="bg1"/>
                </a:solidFill>
              </a:rPr>
              <a:t>, dan </a:t>
            </a:r>
            <a:r>
              <a:rPr lang="en-ID" sz="3200" dirty="0" err="1">
                <a:solidFill>
                  <a:schemeClr val="bg1"/>
                </a:solidFill>
              </a:rPr>
              <a:t>kecocokan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dievaluasi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sesuai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dengan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ukuran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tersebut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Mekanisme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Akses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Penarikan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Kembali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adalah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fitur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berguna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dimana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fitur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kesamaan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dari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suatu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masalah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baru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berfungsi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sebagai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indeks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terhadap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masalah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telah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diselesaikan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sebelumnya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Ini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membantu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mengingat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masalah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sebelumnya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bila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diperlukan</a:t>
            </a:r>
            <a:r>
              <a:rPr lang="en-ID" sz="3200" dirty="0">
                <a:solidFill>
                  <a:schemeClr val="bg1"/>
                </a:solidFill>
              </a:rPr>
              <a:t>.</a:t>
            </a:r>
          </a:p>
          <a:p>
            <a:pPr marL="715963" indent="-715963" algn="just"/>
            <a:r>
              <a:rPr lang="en-ID" sz="3200" dirty="0">
                <a:solidFill>
                  <a:schemeClr val="bg1"/>
                </a:solidFill>
              </a:rPr>
              <a:t>6. 	</a:t>
            </a:r>
            <a:r>
              <a:rPr lang="en-ID" sz="3200" dirty="0" err="1">
                <a:solidFill>
                  <a:srgbClr val="FFFF00"/>
                </a:solidFill>
              </a:rPr>
              <a:t>Abstraksi</a:t>
            </a:r>
            <a:r>
              <a:rPr lang="en-ID" sz="3200" dirty="0">
                <a:solidFill>
                  <a:srgbClr val="FFFF00"/>
                </a:solidFill>
              </a:rPr>
              <a:t>.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Pencocokannya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diabstraksikan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menggeneralisasikannya</a:t>
            </a:r>
            <a:r>
              <a:rPr lang="en-ID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8A99987F-7A76-4BA5-9705-EE7944E87D81}"/>
              </a:ext>
            </a:extLst>
          </p:cNvPr>
          <p:cNvSpPr txBox="1"/>
          <p:nvPr/>
        </p:nvSpPr>
        <p:spPr>
          <a:xfrm>
            <a:off x="2772892" y="293667"/>
            <a:ext cx="1150193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800" b="1" dirty="0" err="1">
                <a:solidFill>
                  <a:schemeClr val="bg1"/>
                </a:solidFill>
              </a:rPr>
              <a:t>Penalaran</a:t>
            </a:r>
            <a:r>
              <a:rPr lang="en-ID" sz="4800" b="1" dirty="0">
                <a:solidFill>
                  <a:schemeClr val="bg1"/>
                </a:solidFill>
              </a:rPr>
              <a:t> </a:t>
            </a:r>
            <a:r>
              <a:rPr lang="en-ID" sz="4800" b="1" dirty="0" err="1">
                <a:solidFill>
                  <a:schemeClr val="bg1"/>
                </a:solidFill>
              </a:rPr>
              <a:t>Analogis</a:t>
            </a:r>
            <a:r>
              <a:rPr lang="en-ID" sz="4800" b="1" dirty="0">
                <a:solidFill>
                  <a:schemeClr val="bg1"/>
                </a:solidFill>
              </a:rPr>
              <a:t> </a:t>
            </a:r>
          </a:p>
          <a:p>
            <a:r>
              <a:rPr lang="en-ID" sz="4800" b="1" dirty="0">
                <a:solidFill>
                  <a:schemeClr val="bg1"/>
                </a:solidFill>
              </a:rPr>
              <a:t>(</a:t>
            </a:r>
            <a:r>
              <a:rPr lang="en-ID" sz="4800" b="1" i="1" dirty="0">
                <a:solidFill>
                  <a:schemeClr val="bg1"/>
                </a:solidFill>
              </a:rPr>
              <a:t>Analogical Reasoning</a:t>
            </a:r>
            <a:r>
              <a:rPr lang="en-ID" sz="48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196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6CE42585-FC1F-41CF-AD31-23DB8A5EA92F}"/>
              </a:ext>
            </a:extLst>
          </p:cNvPr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sz="1600" spc="132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sz="1600" spc="55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sz="1600" spc="-150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ELEMEN KECERDASAN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sz="1600" spc="-21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sz="1600" spc="154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VERSI: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59B1320F-FD62-46E1-ACFD-5DC8515CBCCC}"/>
              </a:ext>
            </a:extLst>
          </p:cNvPr>
          <p:cNvSpPr txBox="1"/>
          <p:nvPr/>
        </p:nvSpPr>
        <p:spPr>
          <a:xfrm>
            <a:off x="723900" y="2256088"/>
            <a:ext cx="1684020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en-ID" sz="3600" dirty="0">
                <a:solidFill>
                  <a:schemeClr val="bg1"/>
                </a:solidFill>
              </a:rPr>
              <a:t>Salah </a:t>
            </a:r>
            <a:r>
              <a:rPr lang="en-ID" sz="3600" dirty="0" err="1">
                <a:solidFill>
                  <a:schemeClr val="bg1"/>
                </a:solidFill>
              </a:rPr>
              <a:t>satu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jenis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pembelajaran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deduktif</a:t>
            </a:r>
            <a:r>
              <a:rPr lang="en-ID" sz="3600" dirty="0">
                <a:solidFill>
                  <a:schemeClr val="bg1"/>
                </a:solidFill>
              </a:rPr>
              <a:t> EBL (</a:t>
            </a:r>
            <a:r>
              <a:rPr lang="en-ID" sz="3600" i="1" dirty="0">
                <a:solidFill>
                  <a:schemeClr val="bg1"/>
                </a:solidFill>
              </a:rPr>
              <a:t>Explanation Based Learning</a:t>
            </a:r>
            <a:r>
              <a:rPr lang="en-ID" sz="3600" dirty="0">
                <a:solidFill>
                  <a:schemeClr val="bg1"/>
                </a:solidFill>
              </a:rPr>
              <a:t>).</a:t>
            </a:r>
          </a:p>
          <a:p>
            <a:pPr lvl="0" algn="just"/>
            <a:r>
              <a:rPr lang="en-ID" sz="3600" dirty="0" err="1">
                <a:solidFill>
                  <a:schemeClr val="bg1"/>
                </a:solidFill>
              </a:rPr>
              <a:t>Jenis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informasi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diperlukan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untuk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melaksanakan</a:t>
            </a:r>
            <a:r>
              <a:rPr lang="en-ID" sz="3600" dirty="0">
                <a:solidFill>
                  <a:schemeClr val="bg1"/>
                </a:solidFill>
              </a:rPr>
              <a:t> EBL:</a:t>
            </a:r>
          </a:p>
          <a:p>
            <a:pPr marL="715963" indent="-715963" algn="just"/>
            <a:r>
              <a:rPr lang="en-ID" sz="3600" dirty="0">
                <a:solidFill>
                  <a:schemeClr val="bg1"/>
                </a:solidFill>
              </a:rPr>
              <a:t>1. 	</a:t>
            </a:r>
            <a:r>
              <a:rPr lang="en-ID" sz="3600" dirty="0" err="1">
                <a:solidFill>
                  <a:schemeClr val="bg1"/>
                </a:solidFill>
              </a:rPr>
              <a:t>Pernyataan</a:t>
            </a:r>
            <a:r>
              <a:rPr lang="en-ID" sz="3600" dirty="0">
                <a:solidFill>
                  <a:schemeClr val="bg1"/>
                </a:solidFill>
              </a:rPr>
              <a:t> formal </a:t>
            </a:r>
            <a:r>
              <a:rPr lang="en-ID" sz="3600" dirty="0" err="1">
                <a:solidFill>
                  <a:schemeClr val="bg1"/>
                </a:solidFill>
              </a:rPr>
              <a:t>tentang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konsep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tujuan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ingin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dipelajari</a:t>
            </a:r>
            <a:r>
              <a:rPr lang="en-ID" sz="3600" dirty="0">
                <a:solidFill>
                  <a:schemeClr val="bg1"/>
                </a:solidFill>
              </a:rPr>
              <a:t>;</a:t>
            </a:r>
          </a:p>
          <a:p>
            <a:pPr marL="715963" indent="-715963" algn="just"/>
            <a:r>
              <a:rPr lang="en-ID" sz="3600" dirty="0">
                <a:solidFill>
                  <a:schemeClr val="bg1"/>
                </a:solidFill>
              </a:rPr>
              <a:t>2. 	</a:t>
            </a:r>
            <a:r>
              <a:rPr lang="en-ID" sz="3600" i="1" dirty="0">
                <a:solidFill>
                  <a:schemeClr val="bg1"/>
                </a:solidFill>
              </a:rPr>
              <a:t>Domain theory</a:t>
            </a:r>
            <a:r>
              <a:rPr lang="en-ID" sz="3600" dirty="0">
                <a:solidFill>
                  <a:schemeClr val="bg1"/>
                </a:solidFill>
              </a:rPr>
              <a:t>: </a:t>
            </a:r>
            <a:r>
              <a:rPr lang="en-ID" sz="3600" dirty="0" err="1">
                <a:solidFill>
                  <a:schemeClr val="bg1"/>
                </a:solidFill>
              </a:rPr>
              <a:t>Berkaitan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dengan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konsep</a:t>
            </a:r>
            <a:r>
              <a:rPr lang="en-ID" sz="3600" dirty="0">
                <a:solidFill>
                  <a:schemeClr val="bg1"/>
                </a:solidFill>
              </a:rPr>
              <a:t> dan </a:t>
            </a:r>
            <a:r>
              <a:rPr lang="en-ID" sz="3600" dirty="0" err="1">
                <a:solidFill>
                  <a:schemeClr val="bg1"/>
                </a:solidFill>
              </a:rPr>
              <a:t>contoh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pelatihan</a:t>
            </a:r>
            <a:r>
              <a:rPr lang="en-ID" sz="3600" dirty="0">
                <a:solidFill>
                  <a:schemeClr val="bg1"/>
                </a:solidFill>
              </a:rPr>
              <a:t>;</a:t>
            </a:r>
          </a:p>
          <a:p>
            <a:pPr marL="715963" indent="-715963" algn="just"/>
            <a:r>
              <a:rPr lang="en-ID" sz="3600" dirty="0">
                <a:solidFill>
                  <a:schemeClr val="bg1"/>
                </a:solidFill>
              </a:rPr>
              <a:t>3. 	</a:t>
            </a:r>
            <a:r>
              <a:rPr lang="en-ID" sz="3600" dirty="0" err="1">
                <a:solidFill>
                  <a:schemeClr val="bg1"/>
                </a:solidFill>
              </a:rPr>
              <a:t>Contoh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pelatihan</a:t>
            </a:r>
            <a:r>
              <a:rPr lang="en-ID" sz="3600" dirty="0">
                <a:solidFill>
                  <a:schemeClr val="bg1"/>
                </a:solidFill>
              </a:rPr>
              <a:t>: </a:t>
            </a:r>
            <a:r>
              <a:rPr lang="en-ID" sz="3600" dirty="0" err="1">
                <a:solidFill>
                  <a:schemeClr val="bg1"/>
                </a:solidFill>
              </a:rPr>
              <a:t>Diperlukan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setidaknya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satu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contoh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pelatihan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positif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dari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konsep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tersebut</a:t>
            </a:r>
            <a:r>
              <a:rPr lang="en-ID" sz="3600" dirty="0">
                <a:solidFill>
                  <a:schemeClr val="bg1"/>
                </a:solidFill>
              </a:rPr>
              <a:t>. </a:t>
            </a:r>
            <a:r>
              <a:rPr lang="en-ID" sz="3600" dirty="0" err="1">
                <a:solidFill>
                  <a:schemeClr val="bg1"/>
                </a:solidFill>
              </a:rPr>
              <a:t>Ini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adalah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contoh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dari</a:t>
            </a:r>
            <a:r>
              <a:rPr lang="en-ID" sz="3600" dirty="0">
                <a:solidFill>
                  <a:schemeClr val="bg1"/>
                </a:solidFill>
              </a:rPr>
              <a:t> target, </a:t>
            </a:r>
            <a:r>
              <a:rPr lang="en-ID" sz="3600" dirty="0" err="1">
                <a:solidFill>
                  <a:schemeClr val="bg1"/>
                </a:solidFill>
              </a:rPr>
              <a:t>apa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dilihat</a:t>
            </a:r>
            <a:r>
              <a:rPr lang="en-ID" sz="3600" dirty="0">
                <a:solidFill>
                  <a:schemeClr val="bg1"/>
                </a:solidFill>
              </a:rPr>
              <a:t> oleh program </a:t>
            </a:r>
            <a:r>
              <a:rPr lang="en-ID" sz="3600" dirty="0" err="1">
                <a:solidFill>
                  <a:schemeClr val="bg1"/>
                </a:solidFill>
              </a:rPr>
              <a:t>pelatihan</a:t>
            </a:r>
            <a:r>
              <a:rPr lang="en-ID" sz="3600" dirty="0">
                <a:solidFill>
                  <a:schemeClr val="bg1"/>
                </a:solidFill>
              </a:rPr>
              <a:t> di dunia;</a:t>
            </a:r>
          </a:p>
          <a:p>
            <a:pPr marL="715963" indent="-715963" algn="just"/>
            <a:r>
              <a:rPr lang="en-ID" sz="3600" dirty="0">
                <a:solidFill>
                  <a:schemeClr val="bg1"/>
                </a:solidFill>
              </a:rPr>
              <a:t>4. 	</a:t>
            </a:r>
            <a:r>
              <a:rPr lang="en-ID" sz="3600" i="1" dirty="0">
                <a:solidFill>
                  <a:schemeClr val="bg1"/>
                </a:solidFill>
              </a:rPr>
              <a:t>Domain History</a:t>
            </a:r>
            <a:r>
              <a:rPr lang="en-ID" sz="3600" dirty="0">
                <a:solidFill>
                  <a:schemeClr val="bg1"/>
                </a:solidFill>
              </a:rPr>
              <a:t>: </a:t>
            </a:r>
            <a:r>
              <a:rPr lang="en-ID" sz="3600" dirty="0" err="1">
                <a:solidFill>
                  <a:schemeClr val="bg1"/>
                </a:solidFill>
              </a:rPr>
              <a:t>Ini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adalah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seperangkat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fakta</a:t>
            </a:r>
            <a:r>
              <a:rPr lang="en-ID" sz="3600" dirty="0">
                <a:solidFill>
                  <a:schemeClr val="bg1"/>
                </a:solidFill>
              </a:rPr>
              <a:t> dan </a:t>
            </a:r>
            <a:r>
              <a:rPr lang="en-ID" sz="3600" dirty="0" err="1">
                <a:solidFill>
                  <a:schemeClr val="bg1"/>
                </a:solidFill>
              </a:rPr>
              <a:t>aturan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digunakan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untuk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menjelaskan</a:t>
            </a:r>
            <a:r>
              <a:rPr lang="en-ID" sz="3600" dirty="0">
                <a:solidFill>
                  <a:schemeClr val="bg1"/>
                </a:solidFill>
              </a:rPr>
              <a:t>, </a:t>
            </a:r>
            <a:r>
              <a:rPr lang="en-ID" sz="3600" dirty="0" err="1">
                <a:solidFill>
                  <a:schemeClr val="bg1"/>
                </a:solidFill>
              </a:rPr>
              <a:t>bagaimana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contoh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pelatihan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merupakan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contoh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dari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konsep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baik</a:t>
            </a:r>
            <a:r>
              <a:rPr lang="en-ID" sz="3600" dirty="0">
                <a:solidFill>
                  <a:schemeClr val="bg1"/>
                </a:solidFill>
              </a:rPr>
              <a:t>; </a:t>
            </a:r>
          </a:p>
          <a:p>
            <a:pPr marL="715963" indent="-715963" algn="just"/>
            <a:r>
              <a:rPr lang="en-ID" sz="3600" dirty="0">
                <a:solidFill>
                  <a:schemeClr val="bg1"/>
                </a:solidFill>
              </a:rPr>
              <a:t>5. 	</a:t>
            </a:r>
            <a:r>
              <a:rPr lang="en-ID" sz="3600" dirty="0" err="1">
                <a:solidFill>
                  <a:schemeClr val="bg1"/>
                </a:solidFill>
              </a:rPr>
              <a:t>Kriteria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operasional</a:t>
            </a:r>
            <a:r>
              <a:rPr lang="en-ID" sz="3600" dirty="0">
                <a:solidFill>
                  <a:schemeClr val="bg1"/>
                </a:solidFill>
              </a:rPr>
              <a:t> (</a:t>
            </a:r>
            <a:r>
              <a:rPr lang="en-ID" sz="3600" i="1" dirty="0">
                <a:solidFill>
                  <a:schemeClr val="bg1"/>
                </a:solidFill>
              </a:rPr>
              <a:t>Operational criteria</a:t>
            </a:r>
            <a:r>
              <a:rPr lang="en-ID" sz="3600" dirty="0">
                <a:solidFill>
                  <a:schemeClr val="bg1"/>
                </a:solidFill>
              </a:rPr>
              <a:t>): </a:t>
            </a:r>
            <a:r>
              <a:rPr lang="en-ID" sz="3600" dirty="0" err="1">
                <a:solidFill>
                  <a:schemeClr val="bg1"/>
                </a:solidFill>
              </a:rPr>
              <a:t>Ini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adalah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beberapa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cara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untuk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mendeskripsikan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bentuk</a:t>
            </a:r>
            <a:r>
              <a:rPr lang="en-ID" sz="3600" dirty="0">
                <a:solidFill>
                  <a:schemeClr val="bg1"/>
                </a:solidFill>
              </a:rPr>
              <a:t>, yang </a:t>
            </a:r>
            <a:r>
              <a:rPr lang="en-ID" sz="3600" dirty="0" err="1">
                <a:solidFill>
                  <a:schemeClr val="bg1"/>
                </a:solidFill>
              </a:rPr>
              <a:t>dapat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diasumsikan</a:t>
            </a:r>
            <a:r>
              <a:rPr lang="en-ID" sz="3600" dirty="0">
                <a:solidFill>
                  <a:schemeClr val="bg1"/>
                </a:solidFill>
              </a:rPr>
              <a:t> oleh </a:t>
            </a:r>
            <a:r>
              <a:rPr lang="en-ID" sz="3600" dirty="0" err="1">
                <a:solidFill>
                  <a:schemeClr val="bg1"/>
                </a:solidFill>
              </a:rPr>
              <a:t>suatu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definisi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konsep</a:t>
            </a:r>
            <a:r>
              <a:rPr lang="en-ID" sz="3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8A99987F-7A76-4BA5-9705-EE7944E87D81}"/>
              </a:ext>
            </a:extLst>
          </p:cNvPr>
          <p:cNvSpPr txBox="1"/>
          <p:nvPr/>
        </p:nvSpPr>
        <p:spPr>
          <a:xfrm>
            <a:off x="2772892" y="293667"/>
            <a:ext cx="11501934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400" b="1" dirty="0" err="1">
                <a:solidFill>
                  <a:schemeClr val="bg1"/>
                </a:solidFill>
              </a:rPr>
              <a:t>Pembelajaran</a:t>
            </a:r>
            <a:r>
              <a:rPr lang="en-ID" sz="4400" b="1" dirty="0">
                <a:solidFill>
                  <a:schemeClr val="bg1"/>
                </a:solidFill>
              </a:rPr>
              <a:t> </a:t>
            </a:r>
            <a:r>
              <a:rPr lang="en-ID" sz="4400" b="1" dirty="0" err="1">
                <a:solidFill>
                  <a:schemeClr val="bg1"/>
                </a:solidFill>
              </a:rPr>
              <a:t>Berbasis</a:t>
            </a:r>
            <a:r>
              <a:rPr lang="en-ID" sz="4400" b="1" dirty="0">
                <a:solidFill>
                  <a:schemeClr val="bg1"/>
                </a:solidFill>
              </a:rPr>
              <a:t> </a:t>
            </a:r>
            <a:r>
              <a:rPr lang="en-ID" sz="4400" b="1" dirty="0" err="1">
                <a:solidFill>
                  <a:schemeClr val="bg1"/>
                </a:solidFill>
              </a:rPr>
              <a:t>Penjelasan</a:t>
            </a:r>
            <a:r>
              <a:rPr lang="en-ID" sz="4400" b="1" dirty="0">
                <a:solidFill>
                  <a:schemeClr val="bg1"/>
                </a:solidFill>
              </a:rPr>
              <a:t> </a:t>
            </a:r>
          </a:p>
          <a:p>
            <a:r>
              <a:rPr lang="en-ID" sz="4800" b="1" dirty="0">
                <a:solidFill>
                  <a:schemeClr val="bg1"/>
                </a:solidFill>
              </a:rPr>
              <a:t>(</a:t>
            </a:r>
            <a:r>
              <a:rPr lang="en-ID" sz="4800" b="1" i="1" dirty="0">
                <a:solidFill>
                  <a:schemeClr val="bg1"/>
                </a:solidFill>
              </a:rPr>
              <a:t>Explanation-Based Learning</a:t>
            </a:r>
            <a:r>
              <a:rPr lang="en-ID" sz="48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950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6CE42585-FC1F-41CF-AD31-23DB8A5EA92F}"/>
              </a:ext>
            </a:extLst>
          </p:cNvPr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sz="1600" spc="132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sz="1600" spc="55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sz="1600" spc="-150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ELEMEN KECERDASAN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sz="1600" spc="-21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sz="1600" spc="154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VERSI: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59B1320F-FD62-46E1-ACFD-5DC8515CBCCC}"/>
              </a:ext>
            </a:extLst>
          </p:cNvPr>
          <p:cNvSpPr txBox="1"/>
          <p:nvPr/>
        </p:nvSpPr>
        <p:spPr>
          <a:xfrm>
            <a:off x="723900" y="2998143"/>
            <a:ext cx="1684020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Persepsi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Mesin</a:t>
            </a:r>
            <a:r>
              <a:rPr lang="en-ID" sz="3600" dirty="0">
                <a:solidFill>
                  <a:schemeClr val="bg1"/>
                </a:solidFill>
              </a:rPr>
              <a:t> (</a:t>
            </a:r>
            <a:r>
              <a:rPr lang="en-ID" sz="3600" i="1" dirty="0">
                <a:solidFill>
                  <a:schemeClr val="bg1"/>
                </a:solidFill>
              </a:rPr>
              <a:t>Machine Perception</a:t>
            </a:r>
            <a:r>
              <a:rPr lang="en-ID" sz="3600" dirty="0">
                <a:solidFill>
                  <a:schemeClr val="bg1"/>
                </a:solidFill>
              </a:rPr>
              <a:t>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Manajemen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Informasi</a:t>
            </a:r>
            <a:r>
              <a:rPr lang="en-ID" sz="3600" dirty="0">
                <a:solidFill>
                  <a:schemeClr val="bg1"/>
                </a:solidFill>
              </a:rPr>
              <a:t> dan </a:t>
            </a:r>
            <a:r>
              <a:rPr lang="en-ID" sz="3600" dirty="0" err="1">
                <a:solidFill>
                  <a:schemeClr val="bg1"/>
                </a:solidFill>
              </a:rPr>
              <a:t>Analisis</a:t>
            </a:r>
            <a:r>
              <a:rPr lang="en-ID" sz="3600" dirty="0">
                <a:solidFill>
                  <a:schemeClr val="bg1"/>
                </a:solidFill>
              </a:rPr>
              <a:t> Data Skala </a:t>
            </a:r>
            <a:r>
              <a:rPr lang="en-ID" sz="3600" dirty="0" err="1">
                <a:solidFill>
                  <a:schemeClr val="bg1"/>
                </a:solidFill>
              </a:rPr>
              <a:t>Besar</a:t>
            </a:r>
            <a:r>
              <a:rPr lang="en-ID" sz="3600" dirty="0">
                <a:solidFill>
                  <a:schemeClr val="bg1"/>
                </a:solidFill>
              </a:rPr>
              <a:t> (</a:t>
            </a:r>
            <a:r>
              <a:rPr lang="en-ID" sz="3600" i="1" dirty="0">
                <a:solidFill>
                  <a:schemeClr val="bg1"/>
                </a:solidFill>
              </a:rPr>
              <a:t>Large-Scale Information Management and Data Analysis</a:t>
            </a:r>
            <a:r>
              <a:rPr lang="en-ID" sz="3600" dirty="0">
                <a:solidFill>
                  <a:schemeClr val="bg1"/>
                </a:solidFill>
              </a:rPr>
              <a:t>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Penyaringan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Informasi</a:t>
            </a:r>
            <a:r>
              <a:rPr lang="en-ID" sz="3600" dirty="0">
                <a:solidFill>
                  <a:schemeClr val="bg1"/>
                </a:solidFill>
              </a:rPr>
              <a:t> dan </a:t>
            </a:r>
            <a:r>
              <a:rPr lang="en-ID" sz="3600" dirty="0" err="1">
                <a:solidFill>
                  <a:schemeClr val="bg1"/>
                </a:solidFill>
              </a:rPr>
              <a:t>Pengambilan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Informasi</a:t>
            </a:r>
            <a:r>
              <a:rPr lang="en-ID" sz="3600" dirty="0">
                <a:solidFill>
                  <a:schemeClr val="bg1"/>
                </a:solidFill>
              </a:rPr>
              <a:t> (</a:t>
            </a:r>
            <a:r>
              <a:rPr lang="en-ID" sz="3600" i="1" dirty="0">
                <a:solidFill>
                  <a:schemeClr val="bg1"/>
                </a:solidFill>
              </a:rPr>
              <a:t>Information Filtering and Information Retrieval</a:t>
            </a:r>
            <a:r>
              <a:rPr lang="en-ID" sz="3600" dirty="0">
                <a:solidFill>
                  <a:schemeClr val="bg1"/>
                </a:solidFill>
              </a:rPr>
              <a:t>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Kontrol</a:t>
            </a:r>
            <a:r>
              <a:rPr lang="en-ID" sz="3600" dirty="0">
                <a:solidFill>
                  <a:schemeClr val="bg1"/>
                </a:solidFill>
              </a:rPr>
              <a:t> dan </a:t>
            </a:r>
            <a:r>
              <a:rPr lang="en-ID" sz="3600" dirty="0" err="1">
                <a:solidFill>
                  <a:schemeClr val="bg1"/>
                </a:solidFill>
              </a:rPr>
              <a:t>Optimasi</a:t>
            </a:r>
            <a:r>
              <a:rPr lang="en-ID" sz="3600" dirty="0">
                <a:solidFill>
                  <a:schemeClr val="bg1"/>
                </a:solidFill>
              </a:rPr>
              <a:t> (</a:t>
            </a:r>
            <a:r>
              <a:rPr lang="en-ID" sz="3600" i="1" dirty="0">
                <a:solidFill>
                  <a:schemeClr val="bg1"/>
                </a:solidFill>
              </a:rPr>
              <a:t>Control and Optimization</a:t>
            </a:r>
            <a:r>
              <a:rPr lang="en-ID" sz="3600" dirty="0">
                <a:solidFill>
                  <a:schemeClr val="bg1"/>
                </a:solidFill>
              </a:rPr>
              <a:t>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Pengenalan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suara</a:t>
            </a:r>
            <a:r>
              <a:rPr lang="en-ID" sz="3600" dirty="0">
                <a:solidFill>
                  <a:schemeClr val="bg1"/>
                </a:solidFill>
              </a:rPr>
              <a:t> (</a:t>
            </a:r>
            <a:r>
              <a:rPr lang="en-ID" sz="3600" i="1" dirty="0">
                <a:solidFill>
                  <a:schemeClr val="bg1"/>
                </a:solidFill>
              </a:rPr>
              <a:t>Speech Recognition</a:t>
            </a:r>
            <a:r>
              <a:rPr lang="en-ID" sz="3600" dirty="0">
                <a:solidFill>
                  <a:schemeClr val="bg1"/>
                </a:solidFill>
              </a:rPr>
              <a:t>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D" sz="3600" i="1" dirty="0">
                <a:solidFill>
                  <a:schemeClr val="bg1"/>
                </a:solidFill>
              </a:rPr>
              <a:t>Computer Vision </a:t>
            </a:r>
            <a:endParaRPr lang="en-ID" sz="3600" dirty="0">
              <a:solidFill>
                <a:schemeClr val="bg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Pembuatan</a:t>
            </a:r>
            <a:r>
              <a:rPr lang="en-ID" sz="3600" dirty="0">
                <a:solidFill>
                  <a:schemeClr val="bg1"/>
                </a:solidFill>
              </a:rPr>
              <a:t> Model (</a:t>
            </a:r>
            <a:r>
              <a:rPr lang="en-ID" sz="3600" i="1" dirty="0">
                <a:solidFill>
                  <a:schemeClr val="bg1"/>
                </a:solidFill>
              </a:rPr>
              <a:t>Model Building</a:t>
            </a:r>
            <a:r>
              <a:rPr lang="en-ID" sz="3600" dirty="0">
                <a:solidFill>
                  <a:schemeClr val="bg1"/>
                </a:solidFill>
              </a:rPr>
              <a:t>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D" sz="3600" dirty="0">
                <a:solidFill>
                  <a:schemeClr val="bg1"/>
                </a:solidFill>
              </a:rPr>
              <a:t>Teknik </a:t>
            </a:r>
            <a:r>
              <a:rPr lang="en-ID" sz="3600" dirty="0" err="1">
                <a:solidFill>
                  <a:schemeClr val="bg1"/>
                </a:solidFill>
              </a:rPr>
              <a:t>Pembelajaran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Mesin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untuk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Membuat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Komputer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Lebih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Mudah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Digunakan</a:t>
            </a:r>
            <a:r>
              <a:rPr lang="en-ID" sz="3600" dirty="0">
                <a:solidFill>
                  <a:schemeClr val="bg1"/>
                </a:solidFill>
              </a:rPr>
              <a:t> (</a:t>
            </a:r>
            <a:r>
              <a:rPr lang="en-ID" sz="3600" i="1" dirty="0">
                <a:solidFill>
                  <a:schemeClr val="bg1"/>
                </a:solidFill>
              </a:rPr>
              <a:t>Machine Learning Techniques to Make Computers Easier to Use</a:t>
            </a:r>
            <a:r>
              <a:rPr lang="en-ID" sz="3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8A99987F-7A76-4BA5-9705-EE7944E87D81}"/>
              </a:ext>
            </a:extLst>
          </p:cNvPr>
          <p:cNvSpPr txBox="1"/>
          <p:nvPr/>
        </p:nvSpPr>
        <p:spPr>
          <a:xfrm>
            <a:off x="2505834" y="1178016"/>
            <a:ext cx="1150193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400" b="1" dirty="0">
                <a:solidFill>
                  <a:schemeClr val="bg1"/>
                </a:solidFill>
              </a:rPr>
              <a:t>Area </a:t>
            </a:r>
            <a:r>
              <a:rPr lang="en-ID" sz="4400" b="1" dirty="0" err="1">
                <a:solidFill>
                  <a:schemeClr val="bg1"/>
                </a:solidFill>
              </a:rPr>
              <a:t>Penerapan</a:t>
            </a:r>
            <a:r>
              <a:rPr lang="en-ID" sz="4400" b="1" dirty="0">
                <a:solidFill>
                  <a:schemeClr val="bg1"/>
                </a:solidFill>
              </a:rPr>
              <a:t> </a:t>
            </a:r>
            <a:r>
              <a:rPr lang="en-ID" sz="4400" b="1" dirty="0" err="1">
                <a:solidFill>
                  <a:schemeClr val="bg1"/>
                </a:solidFill>
              </a:rPr>
              <a:t>Pembelajaran</a:t>
            </a:r>
            <a:r>
              <a:rPr lang="en-ID" sz="4400" b="1" dirty="0">
                <a:solidFill>
                  <a:schemeClr val="bg1"/>
                </a:solidFill>
              </a:rPr>
              <a:t> </a:t>
            </a:r>
            <a:r>
              <a:rPr lang="en-ID" sz="4400" b="1" dirty="0" err="1">
                <a:solidFill>
                  <a:schemeClr val="bg1"/>
                </a:solidFill>
              </a:rPr>
              <a:t>Mesin</a:t>
            </a:r>
            <a:r>
              <a:rPr lang="en-ID" sz="4400" b="1" dirty="0">
                <a:solidFill>
                  <a:schemeClr val="bg1"/>
                </a:solidFill>
              </a:rPr>
              <a:t> </a:t>
            </a:r>
          </a:p>
          <a:p>
            <a:r>
              <a:rPr lang="en-ID" sz="4400" b="1" dirty="0">
                <a:solidFill>
                  <a:schemeClr val="bg1"/>
                </a:solidFill>
              </a:rPr>
              <a:t>(</a:t>
            </a:r>
            <a:r>
              <a:rPr lang="en-ID" sz="3600" b="1" i="1" dirty="0">
                <a:solidFill>
                  <a:schemeClr val="bg1"/>
                </a:solidFill>
              </a:rPr>
              <a:t>Machine Learning Applications</a:t>
            </a:r>
            <a:r>
              <a:rPr lang="en-ID" sz="44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185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896600" y="338968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1" y="222155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F6F3E4"/>
                </a:solidFill>
                <a:latin typeface="Tahoma Bold"/>
              </a:rPr>
              <a:t>CONCLUSION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516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Fill in .....................................................................</a:t>
            </a: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A9D305D9-41A1-4D02-9C62-75DE4C1972B5}"/>
              </a:ext>
            </a:extLst>
          </p:cNvPr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sz="1600" spc="132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sz="1600" spc="55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sz="1600" spc="-150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ELEMEN KECERDASAN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sz="1600" spc="-21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sz="1600" spc="154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VERSI: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1" y="222155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F6F3E4"/>
                </a:solidFill>
                <a:latin typeface="Tahoma Bold"/>
              </a:rPr>
              <a:t>REFERENCES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305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K. R. Chowdhary, 2020, Fundamentals of Artiﬁcial Intelligence, Springer Nature India Private Limited.</a:t>
            </a: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Stuart J. Russell, Peter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Norvig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, 2020, Artiﬁcial Intelligence A Modern Approach Third Edition, PRENTICE HALL </a:t>
            </a: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r>
              <a:rPr lang="en-ID" sz="3400" dirty="0" err="1">
                <a:solidFill>
                  <a:srgbClr val="F6F3E4"/>
                </a:solidFill>
                <a:latin typeface="Tahoma"/>
              </a:rPr>
              <a:t>Charu</a:t>
            </a:r>
            <a:r>
              <a:rPr lang="en-ID" sz="3400" dirty="0">
                <a:solidFill>
                  <a:srgbClr val="F6F3E4"/>
                </a:solidFill>
                <a:latin typeface="Tahoma"/>
              </a:rPr>
              <a:t> C. Aggarwal, 2021, Artiﬁcial Intelligence a Textbook, Springer.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4069F097-103C-41F4-9985-D5DCD88BD777}"/>
              </a:ext>
            </a:extLst>
          </p:cNvPr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sz="1600" spc="132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sz="1600" spc="55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sz="1600" spc="-150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ELEMEN KECERDASAN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sz="1600" spc="-21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sz="1600" spc="154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VERSI: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67" r="-1756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7007043"/>
            <a:ext cx="9918127" cy="162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89"/>
              </a:lnSpc>
            </a:pPr>
            <a:r>
              <a:rPr lang="en-US" sz="9563" spc="889">
                <a:solidFill>
                  <a:srgbClr val="FFFFFF"/>
                </a:solidFill>
                <a:latin typeface="Open Sans Bold Bold"/>
              </a:rPr>
              <a:t>THANK YOU!!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8885555"/>
            <a:ext cx="10238235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spc="204">
                <a:solidFill>
                  <a:srgbClr val="FFFFFF"/>
                </a:solidFill>
                <a:latin typeface="Open Sauce"/>
              </a:rPr>
              <a:t>DATA SCIENCE DARMAJAYA “YOUR BEST FUTURE IN DATA”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276225" y="360178"/>
            <a:ext cx="7683351" cy="897122"/>
            <a:chOff x="0" y="0"/>
            <a:chExt cx="10244467" cy="119616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698132" y="165752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51085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8168756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290849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982088" y="2818292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>
                <a:solidFill>
                  <a:srgbClr val="F6F3E4"/>
                </a:solidFill>
                <a:latin typeface="Tahoma Bold"/>
              </a:rPr>
              <a:t>Learning Objectives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Introduction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Types of Machine Learning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endParaRPr lang="en-US" sz="3400" dirty="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680AFCC7-938E-4D50-AF8B-7DAF7E7615C7}"/>
              </a:ext>
            </a:extLst>
          </p:cNvPr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sz="1600" spc="132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sz="1600" spc="55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sz="1600" spc="-150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ELEMEN KECERDASAN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sz="1600" spc="-21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sz="1600" spc="154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VERSI: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1" y="220250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>
                <a:solidFill>
                  <a:srgbClr val="F6F3E4"/>
                </a:solidFill>
                <a:latin typeface="Tahoma Bold"/>
              </a:rPr>
              <a:t>Introduction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3239" y="3365874"/>
            <a:ext cx="15786061" cy="566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3400" dirty="0" err="1">
                <a:solidFill>
                  <a:srgbClr val="F6F3E4"/>
                </a:solidFill>
                <a:latin typeface="Tahoma"/>
              </a:rPr>
              <a:t>Konsep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pembelajaran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(</a:t>
            </a:r>
            <a:r>
              <a:rPr lang="en-US" sz="3400" i="1" dirty="0">
                <a:solidFill>
                  <a:srgbClr val="F6F3E4"/>
                </a:solidFill>
                <a:latin typeface="Tahoma"/>
              </a:rPr>
              <a:t>learning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)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didasarkan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pada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prinsip-prinsip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pelatihan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mesin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komputasi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, dan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memungkinkan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untuk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belajar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sendiri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.</a:t>
            </a:r>
          </a:p>
          <a:p>
            <a:pPr algn="just"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 algn="just">
              <a:lnSpc>
                <a:spcPts val="3400"/>
              </a:lnSpc>
            </a:pPr>
            <a:r>
              <a:rPr lang="en-US" sz="3400" dirty="0" err="1">
                <a:solidFill>
                  <a:srgbClr val="F6F3E4"/>
                </a:solidFill>
                <a:latin typeface="Tahoma"/>
              </a:rPr>
              <a:t>Bidang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pembelajaran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mesin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berfokus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pada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bagaimana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membuat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komputer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dapat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memprogram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diri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sendiri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dari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pengalamannya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,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dengan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bekal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beberapa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struktur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awal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. </a:t>
            </a:r>
          </a:p>
          <a:p>
            <a:pPr algn="just">
              <a:lnSpc>
                <a:spcPts val="3400"/>
              </a:lnSpc>
            </a:pPr>
            <a:r>
              <a:rPr lang="en-US" sz="3400" dirty="0" err="1">
                <a:solidFill>
                  <a:srgbClr val="F6F3E4"/>
                </a:solidFill>
                <a:latin typeface="Tahoma"/>
              </a:rPr>
              <a:t>Ini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berbeda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dengan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bidang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ilmu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komputer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yang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selama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ini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hanya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fokus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pada manual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pemrograman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komputer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.</a:t>
            </a:r>
          </a:p>
          <a:p>
            <a:pPr algn="just"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 algn="just">
              <a:lnSpc>
                <a:spcPts val="3400"/>
              </a:lnSpc>
            </a:pPr>
            <a:r>
              <a:rPr lang="en-US" sz="3400" dirty="0" err="1">
                <a:solidFill>
                  <a:srgbClr val="F6F3E4"/>
                </a:solidFill>
                <a:latin typeface="Tahoma"/>
              </a:rPr>
              <a:t>Metode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pembelajaran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mesin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untuk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rekayasa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perangkat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lunak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cocok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digunakan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ketika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rekayasa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perangkat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lunak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secara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manual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sulit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dilakukan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,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namun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tersedianya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data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untuk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dianalisis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dengan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algoritma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pembelajaran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.</a:t>
            </a:r>
          </a:p>
          <a:p>
            <a:pPr algn="just"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B9F5A63D-AF0B-43FC-A4A9-19A3F295871D}"/>
              </a:ext>
            </a:extLst>
          </p:cNvPr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sz="1600" spc="132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sz="1600" spc="55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sz="1600" spc="-150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ELEMEN KECERDASAN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sz="1600" spc="-21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sz="1600" spc="154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VERSI: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0" y="2202508"/>
            <a:ext cx="9292199" cy="45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32" lvl="1">
              <a:lnSpc>
                <a:spcPts val="3400"/>
              </a:lnSpc>
            </a:pPr>
            <a:r>
              <a:rPr lang="en-US" sz="4800" b="1" dirty="0">
                <a:solidFill>
                  <a:srgbClr val="F6F3E4"/>
                </a:solidFill>
                <a:latin typeface="Tahoma"/>
              </a:rPr>
              <a:t>Types of Machine Learning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81200" y="3178107"/>
            <a:ext cx="15176461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 dirty="0" err="1">
                <a:solidFill>
                  <a:srgbClr val="F6F3E4"/>
                </a:solidFill>
                <a:latin typeface="Tahoma"/>
              </a:rPr>
              <a:t>Berikut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ini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adalah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strategi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mendasar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dalam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pembelajaran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:</a:t>
            </a:r>
          </a:p>
          <a:p>
            <a:pPr marL="457200" indent="-4572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Rote Learning</a:t>
            </a:r>
          </a:p>
          <a:p>
            <a:pPr marL="457200" indent="-4572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Learning by Instruction</a:t>
            </a:r>
          </a:p>
          <a:p>
            <a:pPr marL="457200" indent="-4572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Learning by Deduction</a:t>
            </a:r>
          </a:p>
          <a:p>
            <a:pPr marL="457200" indent="-4572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Learning by Analogy</a:t>
            </a:r>
          </a:p>
          <a:p>
            <a:pPr marL="457200" indent="-4572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Learning by Induction (or Similarity)</a:t>
            </a: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96E0CA4B-90C8-4ED4-8670-C31DC999E335}"/>
              </a:ext>
            </a:extLst>
          </p:cNvPr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sz="1600" spc="132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sz="1600" spc="55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sz="1600" spc="-150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ELEMEN KECERDASAN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sz="1600" spc="-21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sz="1600" spc="154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VERSI: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747466" y="917261"/>
            <a:ext cx="818951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800" b="1" dirty="0">
                <a:solidFill>
                  <a:schemeClr val="bg1"/>
                </a:solidFill>
              </a:rPr>
              <a:t>Discipline of Machine Learning</a:t>
            </a:r>
            <a:endParaRPr lang="en-ID" sz="4800" dirty="0">
              <a:solidFill>
                <a:schemeClr val="bg1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74769" y="2121336"/>
            <a:ext cx="15938461" cy="567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ID" sz="3600" dirty="0" err="1">
                <a:solidFill>
                  <a:schemeClr val="bg1"/>
                </a:solidFill>
              </a:rPr>
              <a:t>Alasan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penting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mengapa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manusia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harus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mempelajari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pembelajaran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mesin</a:t>
            </a:r>
            <a:r>
              <a:rPr lang="en-ID" sz="3600" dirty="0">
                <a:solidFill>
                  <a:schemeClr val="bg1"/>
                </a:solidFill>
              </a:rPr>
              <a:t>, dan </a:t>
            </a:r>
            <a:r>
              <a:rPr lang="en-ID" sz="3600" dirty="0" err="1">
                <a:solidFill>
                  <a:schemeClr val="bg1"/>
                </a:solidFill>
              </a:rPr>
              <a:t>mengapa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harus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ada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mesin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belajar</a:t>
            </a:r>
            <a:r>
              <a:rPr lang="en-ID" sz="3600" dirty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ts val="3400"/>
              </a:lnSpc>
            </a:pPr>
            <a:endParaRPr lang="en-ID" sz="3600" dirty="0">
              <a:solidFill>
                <a:schemeClr val="bg1"/>
              </a:solidFill>
            </a:endParaRPr>
          </a:p>
          <a:p>
            <a:pPr marL="571500" indent="-5715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ID" sz="3600" dirty="0">
                <a:solidFill>
                  <a:schemeClr val="bg1"/>
                </a:solidFill>
              </a:rPr>
              <a:t>Ada </a:t>
            </a:r>
            <a:r>
              <a:rPr lang="en-ID" sz="3600" dirty="0" err="1">
                <a:solidFill>
                  <a:schemeClr val="bg1"/>
                </a:solidFill>
              </a:rPr>
              <a:t>banyak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tugas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sebelumnya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tidak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dapat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didefinisikan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dengan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baik</a:t>
            </a:r>
            <a:r>
              <a:rPr lang="en-ID" sz="3600" dirty="0">
                <a:solidFill>
                  <a:schemeClr val="bg1"/>
                </a:solidFill>
              </a:rPr>
              <a:t>, </a:t>
            </a:r>
            <a:r>
              <a:rPr lang="en-ID" sz="3600" dirty="0" err="1">
                <a:solidFill>
                  <a:schemeClr val="bg1"/>
                </a:solidFill>
              </a:rPr>
              <a:t>kecuali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dengan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contoh</a:t>
            </a:r>
            <a:r>
              <a:rPr lang="en-ID" sz="3600" dirty="0">
                <a:solidFill>
                  <a:schemeClr val="bg1"/>
                </a:solidFill>
              </a:rPr>
              <a:t>.</a:t>
            </a:r>
          </a:p>
          <a:p>
            <a:pPr marL="571500" indent="-5715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ID" sz="3600" dirty="0">
                <a:solidFill>
                  <a:schemeClr val="bg1"/>
                </a:solidFill>
              </a:rPr>
              <a:t>Ada </a:t>
            </a:r>
            <a:r>
              <a:rPr lang="en-ID" sz="3600" dirty="0" err="1">
                <a:solidFill>
                  <a:schemeClr val="bg1"/>
                </a:solidFill>
              </a:rPr>
              <a:t>kemungkinan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bahwa</a:t>
            </a:r>
            <a:r>
              <a:rPr lang="en-ID" sz="3600" dirty="0">
                <a:solidFill>
                  <a:schemeClr val="bg1"/>
                </a:solidFill>
              </a:rPr>
              <a:t> di </a:t>
            </a:r>
            <a:r>
              <a:rPr lang="en-ID" sz="3600" dirty="0" err="1">
                <a:solidFill>
                  <a:schemeClr val="bg1"/>
                </a:solidFill>
              </a:rPr>
              <a:t>antara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kumpulan</a:t>
            </a:r>
            <a:r>
              <a:rPr lang="en-ID" sz="3600" dirty="0">
                <a:solidFill>
                  <a:schemeClr val="bg1"/>
                </a:solidFill>
              </a:rPr>
              <a:t> data yang </a:t>
            </a:r>
            <a:r>
              <a:rPr lang="en-ID" sz="3600" dirty="0" err="1">
                <a:solidFill>
                  <a:schemeClr val="bg1"/>
                </a:solidFill>
              </a:rPr>
              <a:t>besar</a:t>
            </a:r>
            <a:r>
              <a:rPr lang="en-ID" sz="3600" dirty="0">
                <a:solidFill>
                  <a:schemeClr val="bg1"/>
                </a:solidFill>
              </a:rPr>
              <a:t>, </a:t>
            </a:r>
            <a:r>
              <a:rPr lang="en-ID" sz="3600" dirty="0" err="1">
                <a:solidFill>
                  <a:schemeClr val="bg1"/>
                </a:solidFill>
              </a:rPr>
              <a:t>terdapat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hubungan</a:t>
            </a:r>
            <a:r>
              <a:rPr lang="en-ID" sz="3600" dirty="0">
                <a:solidFill>
                  <a:schemeClr val="bg1"/>
                </a:solidFill>
              </a:rPr>
              <a:t> dan </a:t>
            </a:r>
            <a:r>
              <a:rPr lang="en-ID" sz="3600" dirty="0" err="1">
                <a:solidFill>
                  <a:schemeClr val="bg1"/>
                </a:solidFill>
              </a:rPr>
              <a:t>korelasi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penting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tersembunyi</a:t>
            </a:r>
            <a:r>
              <a:rPr lang="en-ID" sz="3600" dirty="0">
                <a:solidFill>
                  <a:schemeClr val="bg1"/>
                </a:solidFill>
              </a:rPr>
              <a:t>.</a:t>
            </a:r>
          </a:p>
          <a:p>
            <a:pPr marL="571500" indent="-5715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Mesin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diproduksi</a:t>
            </a:r>
            <a:r>
              <a:rPr lang="en-ID" sz="3600" dirty="0">
                <a:solidFill>
                  <a:schemeClr val="bg1"/>
                </a:solidFill>
              </a:rPr>
              <a:t> dan </a:t>
            </a:r>
            <a:r>
              <a:rPr lang="en-ID" sz="3600" dirty="0" err="1">
                <a:solidFill>
                  <a:schemeClr val="bg1"/>
                </a:solidFill>
              </a:rPr>
              <a:t>dirancang</a:t>
            </a:r>
            <a:r>
              <a:rPr lang="en-ID" sz="3600" dirty="0">
                <a:solidFill>
                  <a:schemeClr val="bg1"/>
                </a:solidFill>
              </a:rPr>
              <a:t> oleh </a:t>
            </a:r>
            <a:r>
              <a:rPr lang="en-ID" sz="3600" dirty="0" err="1">
                <a:solidFill>
                  <a:schemeClr val="bg1"/>
                </a:solidFill>
              </a:rPr>
              <a:t>manusia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seringkali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tidak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bekerja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sesuai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keinginan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dikondisi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tertentu</a:t>
            </a:r>
            <a:r>
              <a:rPr lang="en-ID" sz="3600" dirty="0">
                <a:solidFill>
                  <a:schemeClr val="bg1"/>
                </a:solidFill>
              </a:rPr>
              <a:t>. </a:t>
            </a:r>
          </a:p>
          <a:p>
            <a:pPr marL="571500" indent="-5715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Jumlah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pengetahuan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tersedia</a:t>
            </a:r>
            <a:r>
              <a:rPr lang="en-ID" sz="3600" dirty="0">
                <a:solidFill>
                  <a:schemeClr val="bg1"/>
                </a:solidFill>
              </a:rPr>
              <a:t> dan </a:t>
            </a:r>
            <a:r>
              <a:rPr lang="en-ID" sz="3600" dirty="0" err="1">
                <a:solidFill>
                  <a:schemeClr val="bg1"/>
                </a:solidFill>
              </a:rPr>
              <a:t>diperlukan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untuk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tugas-tugas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tertentu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sangat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besar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seperti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pengkodean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eksplisit</a:t>
            </a:r>
            <a:r>
              <a:rPr lang="en-ID" sz="3600" dirty="0">
                <a:solidFill>
                  <a:schemeClr val="bg1"/>
                </a:solidFill>
              </a:rPr>
              <a:t> oleh </a:t>
            </a:r>
            <a:r>
              <a:rPr lang="en-ID" sz="3600" dirty="0" err="1">
                <a:solidFill>
                  <a:schemeClr val="bg1"/>
                </a:solidFill>
              </a:rPr>
              <a:t>manusia</a:t>
            </a:r>
            <a:r>
              <a:rPr lang="en-ID" sz="3600" dirty="0">
                <a:solidFill>
                  <a:schemeClr val="bg1"/>
                </a:solidFill>
              </a:rPr>
              <a:t>. </a:t>
            </a:r>
          </a:p>
          <a:p>
            <a:pPr marL="571500" indent="-5715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Tidak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perlu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mendesain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ulang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mesin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jika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sudah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ada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mesin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mampu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beradaptasi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dengan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perubahan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lingkungan</a:t>
            </a:r>
            <a:r>
              <a:rPr lang="en-ID" sz="3600" dirty="0">
                <a:solidFill>
                  <a:schemeClr val="bg1"/>
                </a:solidFill>
              </a:rPr>
              <a:t>. </a:t>
            </a:r>
            <a:endParaRPr lang="en-US" sz="3600" dirty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6CE42585-FC1F-41CF-AD31-23DB8A5EA92F}"/>
              </a:ext>
            </a:extLst>
          </p:cNvPr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sz="1600" spc="132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sz="1600" spc="55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sz="1600" spc="-150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ELEMEN KECERDASAN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sz="1600" spc="-21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sz="1600" spc="154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VERSI: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747466" y="917261"/>
            <a:ext cx="818951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800" b="1" dirty="0">
                <a:solidFill>
                  <a:schemeClr val="bg1"/>
                </a:solidFill>
              </a:rPr>
              <a:t>Learning Model</a:t>
            </a:r>
            <a:endParaRPr lang="en-ID" sz="4800" dirty="0">
              <a:solidFill>
                <a:schemeClr val="bg1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6CE42585-FC1F-41CF-AD31-23DB8A5EA92F}"/>
              </a:ext>
            </a:extLst>
          </p:cNvPr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sz="1600" spc="132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sz="1600" spc="55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sz="1600" spc="-150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ELEMEN KECERDASAN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sz="1600" spc="-21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sz="1600" spc="154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VERSI: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AB2ED5-5327-4A07-AE76-5FE09C10CEEA}"/>
              </a:ext>
            </a:extLst>
          </p:cNvPr>
          <p:cNvPicPr/>
          <p:nvPr/>
        </p:nvPicPr>
        <p:blipFill rotWithShape="1">
          <a:blip r:embed="rId10"/>
          <a:srcRect l="29914" t="29852" r="14746" b="23449"/>
          <a:stretch/>
        </p:blipFill>
        <p:spPr bwMode="auto">
          <a:xfrm>
            <a:off x="2747466" y="2183715"/>
            <a:ext cx="9977934" cy="5474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1062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747466" y="917261"/>
            <a:ext cx="818951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800" b="1" dirty="0">
                <a:solidFill>
                  <a:schemeClr val="bg1"/>
                </a:solidFill>
              </a:rPr>
              <a:t>Classes of Learning</a:t>
            </a:r>
            <a:endParaRPr lang="en-ID" sz="4800" dirty="0">
              <a:solidFill>
                <a:schemeClr val="bg1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6CE42585-FC1F-41CF-AD31-23DB8A5EA92F}"/>
              </a:ext>
            </a:extLst>
          </p:cNvPr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sz="1600" spc="132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sz="1600" spc="55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sz="1600" spc="-150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ELEMEN KECERDASAN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sz="1600" spc="-21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sz="1600" spc="154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VERSI: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59B1320F-FD62-46E1-ACFD-5DC8515CBCCC}"/>
              </a:ext>
            </a:extLst>
          </p:cNvPr>
          <p:cNvSpPr txBox="1"/>
          <p:nvPr/>
        </p:nvSpPr>
        <p:spPr>
          <a:xfrm>
            <a:off x="1320839" y="2748432"/>
            <a:ext cx="15938461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Metode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Pembelajaran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Diawasi</a:t>
            </a:r>
            <a:r>
              <a:rPr lang="en-ID" sz="3600" dirty="0">
                <a:solidFill>
                  <a:schemeClr val="bg1"/>
                </a:solidFill>
              </a:rPr>
              <a:t> (</a:t>
            </a:r>
            <a:r>
              <a:rPr lang="en-ID" sz="3600" i="1" dirty="0">
                <a:solidFill>
                  <a:schemeClr val="bg1"/>
                </a:solidFill>
              </a:rPr>
              <a:t>Supervised Learning</a:t>
            </a:r>
            <a:r>
              <a:rPr lang="en-ID" sz="3600" dirty="0">
                <a:solidFill>
                  <a:schemeClr val="bg1"/>
                </a:solidFill>
              </a:rPr>
              <a:t>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Metode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Pembelajaran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tidak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Diawasi</a:t>
            </a:r>
            <a:r>
              <a:rPr lang="en-ID" sz="3600" dirty="0">
                <a:solidFill>
                  <a:schemeClr val="bg1"/>
                </a:solidFill>
              </a:rPr>
              <a:t> (</a:t>
            </a:r>
            <a:r>
              <a:rPr lang="en-ID" sz="3600" i="1" dirty="0">
                <a:solidFill>
                  <a:schemeClr val="bg1"/>
                </a:solidFill>
              </a:rPr>
              <a:t>Unsupervised Learning</a:t>
            </a:r>
            <a:r>
              <a:rPr lang="en-ID" sz="3600" dirty="0">
                <a:solidFill>
                  <a:schemeClr val="bg1"/>
                </a:solidFill>
              </a:rPr>
              <a:t>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Pembelajaran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penguatan</a:t>
            </a:r>
            <a:r>
              <a:rPr lang="en-ID" sz="3600" dirty="0">
                <a:solidFill>
                  <a:schemeClr val="bg1"/>
                </a:solidFill>
              </a:rPr>
              <a:t>(</a:t>
            </a:r>
            <a:r>
              <a:rPr lang="en-ID" sz="3600" i="1" dirty="0">
                <a:solidFill>
                  <a:schemeClr val="bg1"/>
                </a:solidFill>
              </a:rPr>
              <a:t>Reinforcement learning</a:t>
            </a:r>
            <a:r>
              <a:rPr lang="en-ID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718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747466" y="1356836"/>
            <a:ext cx="955634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800" b="1" dirty="0">
                <a:solidFill>
                  <a:schemeClr val="bg1"/>
                </a:solidFill>
              </a:rPr>
              <a:t>Learning and Reasoning by Analogy</a:t>
            </a:r>
            <a:endParaRPr lang="en-ID" sz="4800" dirty="0">
              <a:solidFill>
                <a:schemeClr val="bg1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6CE42585-FC1F-41CF-AD31-23DB8A5EA92F}"/>
              </a:ext>
            </a:extLst>
          </p:cNvPr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sz="1600" spc="132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sz="1600" spc="55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sz="1600" spc="-150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ELEMEN KECERDASAN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sz="1600" spc="-21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sz="1600" spc="154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VERSI: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59B1320F-FD62-46E1-ACFD-5DC8515CBCCC}"/>
              </a:ext>
            </a:extLst>
          </p:cNvPr>
          <p:cNvSpPr txBox="1"/>
          <p:nvPr/>
        </p:nvSpPr>
        <p:spPr>
          <a:xfrm>
            <a:off x="1320839" y="3211327"/>
            <a:ext cx="1593846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ID" sz="3600" b="1" dirty="0" err="1">
                <a:solidFill>
                  <a:schemeClr val="bg1"/>
                </a:solidFill>
              </a:rPr>
              <a:t>Pembelajaran</a:t>
            </a:r>
            <a:r>
              <a:rPr lang="en-ID" sz="3600" b="1" dirty="0">
                <a:solidFill>
                  <a:schemeClr val="bg1"/>
                </a:solidFill>
              </a:rPr>
              <a:t> </a:t>
            </a:r>
            <a:r>
              <a:rPr lang="en-ID" sz="3600" b="1" dirty="0" err="1">
                <a:solidFill>
                  <a:schemeClr val="bg1"/>
                </a:solidFill>
              </a:rPr>
              <a:t>Analogis</a:t>
            </a:r>
            <a:r>
              <a:rPr lang="en-ID" sz="3600" b="1" dirty="0">
                <a:solidFill>
                  <a:schemeClr val="bg1"/>
                </a:solidFill>
              </a:rPr>
              <a:t> (</a:t>
            </a:r>
            <a:r>
              <a:rPr lang="en-ID" sz="3600" b="1" i="1" dirty="0">
                <a:solidFill>
                  <a:schemeClr val="bg1"/>
                </a:solidFill>
              </a:rPr>
              <a:t>Analogical</a:t>
            </a:r>
            <a:r>
              <a:rPr lang="en-ID" sz="3600" b="1" dirty="0">
                <a:solidFill>
                  <a:schemeClr val="bg1"/>
                </a:solidFill>
              </a:rPr>
              <a:t> </a:t>
            </a:r>
            <a:r>
              <a:rPr lang="en-ID" sz="3600" b="1" i="1" dirty="0">
                <a:solidFill>
                  <a:schemeClr val="bg1"/>
                </a:solidFill>
              </a:rPr>
              <a:t>Learning</a:t>
            </a:r>
            <a:r>
              <a:rPr lang="en-ID" sz="3600" b="1" dirty="0">
                <a:solidFill>
                  <a:schemeClr val="bg1"/>
                </a:solidFill>
              </a:rPr>
              <a:t>)</a:t>
            </a:r>
            <a:endParaRPr lang="en-ID" sz="3600" dirty="0">
              <a:solidFill>
                <a:schemeClr val="bg1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ID" sz="3600" b="1" dirty="0" err="1">
                <a:solidFill>
                  <a:schemeClr val="bg1"/>
                </a:solidFill>
              </a:rPr>
              <a:t>Penalaran</a:t>
            </a:r>
            <a:r>
              <a:rPr lang="en-ID" sz="3600" b="1" dirty="0">
                <a:solidFill>
                  <a:schemeClr val="bg1"/>
                </a:solidFill>
              </a:rPr>
              <a:t> </a:t>
            </a:r>
            <a:r>
              <a:rPr lang="en-ID" sz="3600" b="1" dirty="0" err="1">
                <a:solidFill>
                  <a:schemeClr val="bg1"/>
                </a:solidFill>
              </a:rPr>
              <a:t>Analogis</a:t>
            </a:r>
            <a:r>
              <a:rPr lang="en-ID" sz="3600" b="1" dirty="0">
                <a:solidFill>
                  <a:schemeClr val="bg1"/>
                </a:solidFill>
              </a:rPr>
              <a:t> (</a:t>
            </a:r>
            <a:r>
              <a:rPr lang="en-ID" sz="3600" b="1" i="1" dirty="0">
                <a:solidFill>
                  <a:schemeClr val="bg1"/>
                </a:solidFill>
              </a:rPr>
              <a:t>Analogical Reasoning</a:t>
            </a:r>
            <a:r>
              <a:rPr lang="en-ID" sz="3600" b="1" dirty="0">
                <a:solidFill>
                  <a:schemeClr val="bg1"/>
                </a:solidFill>
              </a:rPr>
              <a:t>)</a:t>
            </a:r>
            <a:endParaRPr lang="en-ID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6CE42585-FC1F-41CF-AD31-23DB8A5EA92F}"/>
              </a:ext>
            </a:extLst>
          </p:cNvPr>
          <p:cNvSpPr txBox="1"/>
          <p:nvPr/>
        </p:nvSpPr>
        <p:spPr>
          <a:xfrm>
            <a:off x="3618044" y="9850163"/>
            <a:ext cx="12696118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[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20-09-2023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]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[KODE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MK:</a:t>
            </a:r>
            <a:r>
              <a:rPr sz="1600" spc="132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SSD23202</a:t>
            </a:r>
            <a:r>
              <a:rPr sz="1600" spc="55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MATAKULIAH:</a:t>
            </a:r>
            <a:r>
              <a:rPr sz="1600" spc="-150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ELEMEN KECERDASAN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BUATAN</a:t>
            </a:r>
            <a:r>
              <a:rPr sz="1600" spc="-218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6" dirty="0">
                <a:solidFill>
                  <a:srgbClr val="FFFFFF"/>
                </a:solidFill>
                <a:latin typeface="APOKFK+ArialMT"/>
                <a:cs typeface="APOKFK+ArialMT"/>
              </a:rPr>
              <a:t>SKS: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2</a:t>
            </a:r>
            <a:r>
              <a:rPr sz="1600" spc="154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APOKFK+ArialMT"/>
                <a:cs typeface="APOKFK+ArialMT"/>
              </a:rPr>
              <a:t>|</a:t>
            </a:r>
            <a:r>
              <a:rPr sz="1600" spc="153" dirty="0">
                <a:solidFill>
                  <a:srgbClr val="FFFFFF"/>
                </a:solidFill>
                <a:latin typeface="APOKFK+ArialMT"/>
                <a:cs typeface="APOKFK+ArialMT"/>
              </a:rPr>
              <a:t> </a:t>
            </a:r>
            <a:r>
              <a:rPr sz="1600" spc="77" dirty="0">
                <a:solidFill>
                  <a:srgbClr val="FFFFFF"/>
                </a:solidFill>
                <a:latin typeface="APOKFK+ArialMT"/>
                <a:cs typeface="APOKFK+ArialMT"/>
              </a:rPr>
              <a:t>VERSI: </a:t>
            </a:r>
            <a:r>
              <a:rPr sz="1600" spc="78" dirty="0">
                <a:solidFill>
                  <a:srgbClr val="FFFFFF"/>
                </a:solidFill>
                <a:latin typeface="APOKFK+ArialMT"/>
                <a:cs typeface="APOKFK+ArialMT"/>
              </a:rPr>
              <a:t>01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59B1320F-FD62-46E1-ACFD-5DC8515CBCCC}"/>
              </a:ext>
            </a:extLst>
          </p:cNvPr>
          <p:cNvSpPr txBox="1"/>
          <p:nvPr/>
        </p:nvSpPr>
        <p:spPr>
          <a:xfrm>
            <a:off x="1341434" y="1961230"/>
            <a:ext cx="15938461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ID" sz="2800" b="1" dirty="0" err="1">
                <a:solidFill>
                  <a:srgbClr val="FFFF00"/>
                </a:solidFill>
              </a:rPr>
              <a:t>Representasi</a:t>
            </a:r>
            <a:r>
              <a:rPr lang="en-ID" sz="2800" b="1" dirty="0">
                <a:solidFill>
                  <a:srgbClr val="FFFF00"/>
                </a:solidFill>
              </a:rPr>
              <a:t> </a:t>
            </a:r>
            <a:r>
              <a:rPr lang="en-ID" sz="2800" b="1" dirty="0" err="1">
                <a:solidFill>
                  <a:srgbClr val="FFFF00"/>
                </a:solidFill>
              </a:rPr>
              <a:t>Hubungan</a:t>
            </a:r>
            <a:r>
              <a:rPr lang="en-ID" sz="2800" b="1" dirty="0">
                <a:solidFill>
                  <a:srgbClr val="FFFF00"/>
                </a:solidFill>
              </a:rPr>
              <a:t> yang </a:t>
            </a:r>
            <a:r>
              <a:rPr lang="en-ID" sz="2800" b="1" dirty="0" err="1">
                <a:solidFill>
                  <a:srgbClr val="FFFF00"/>
                </a:solidFill>
              </a:rPr>
              <a:t>Dapat</a:t>
            </a:r>
            <a:r>
              <a:rPr lang="en-ID" sz="2800" b="1" dirty="0">
                <a:solidFill>
                  <a:srgbClr val="FFFF00"/>
                </a:solidFill>
              </a:rPr>
              <a:t> </a:t>
            </a:r>
            <a:r>
              <a:rPr lang="en-ID" sz="2800" b="1" dirty="0" err="1">
                <a:solidFill>
                  <a:srgbClr val="FFFF00"/>
                </a:solidFill>
              </a:rPr>
              <a:t>Diperluas</a:t>
            </a:r>
            <a:endParaRPr lang="en-ID" sz="2800" dirty="0">
              <a:solidFill>
                <a:srgbClr val="FFFF00"/>
              </a:solidFill>
            </a:endParaRPr>
          </a:p>
          <a:p>
            <a:pPr algn="just"/>
            <a:r>
              <a:rPr lang="en-ID" sz="2800" dirty="0" err="1">
                <a:solidFill>
                  <a:schemeClr val="bg1"/>
                </a:solidFill>
              </a:rPr>
              <a:t>Situasi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pembelajaran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analogis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direpresentasikan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berdasarkan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hubungan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antar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pasangan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bagian</a:t>
            </a:r>
            <a:r>
              <a:rPr lang="en-ID" sz="2800" dirty="0">
                <a:solidFill>
                  <a:schemeClr val="bg1"/>
                </a:solidFill>
              </a:rPr>
              <a:t>. </a:t>
            </a:r>
            <a:r>
              <a:rPr lang="en-ID" sz="2800" dirty="0" err="1">
                <a:solidFill>
                  <a:schemeClr val="bg1"/>
                </a:solidFill>
              </a:rPr>
              <a:t>Selain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itu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lebih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banyak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deskripsi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dapat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dilampirkan</a:t>
            </a:r>
            <a:r>
              <a:rPr lang="en-ID" sz="2800" dirty="0">
                <a:solidFill>
                  <a:schemeClr val="bg1"/>
                </a:solidFill>
              </a:rPr>
              <a:t> pada </a:t>
            </a:r>
            <a:r>
              <a:rPr lang="en-ID" sz="2800" dirty="0" err="1">
                <a:solidFill>
                  <a:schemeClr val="bg1"/>
                </a:solidFill>
              </a:rPr>
              <a:t>relasi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bila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diperlukan</a:t>
            </a:r>
            <a:r>
              <a:rPr lang="en-ID" sz="28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ID" sz="28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n-ID" sz="2800" b="1" dirty="0" err="1">
                <a:solidFill>
                  <a:srgbClr val="FFFF00"/>
                </a:solidFill>
              </a:rPr>
              <a:t>Pencocokan</a:t>
            </a:r>
            <a:r>
              <a:rPr lang="en-ID" sz="2800" b="1" dirty="0">
                <a:solidFill>
                  <a:srgbClr val="FFFF00"/>
                </a:solidFill>
              </a:rPr>
              <a:t> yang </a:t>
            </a:r>
            <a:r>
              <a:rPr lang="en-ID" sz="2800" b="1" dirty="0" err="1">
                <a:solidFill>
                  <a:srgbClr val="FFFF00"/>
                </a:solidFill>
              </a:rPr>
              <a:t>Didominasi</a:t>
            </a:r>
            <a:r>
              <a:rPr lang="en-ID" sz="2800" b="1" dirty="0">
                <a:solidFill>
                  <a:srgbClr val="FFFF00"/>
                </a:solidFill>
              </a:rPr>
              <a:t> </a:t>
            </a:r>
            <a:r>
              <a:rPr lang="en-ID" sz="2800" b="1" dirty="0" err="1">
                <a:solidFill>
                  <a:srgbClr val="FFFF00"/>
                </a:solidFill>
              </a:rPr>
              <a:t>Kepentingan</a:t>
            </a:r>
            <a:endParaRPr lang="en-ID" sz="2800" dirty="0">
              <a:solidFill>
                <a:srgbClr val="FFFF00"/>
              </a:solidFill>
            </a:endParaRPr>
          </a:p>
          <a:p>
            <a:pPr algn="just"/>
            <a:r>
              <a:rPr lang="en-ID" sz="2800" dirty="0" err="1">
                <a:solidFill>
                  <a:schemeClr val="bg1"/>
                </a:solidFill>
              </a:rPr>
              <a:t>Kecocokan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terbaik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ditemukan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berdasarkan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apa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penting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dalam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situasi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tersebut</a:t>
            </a:r>
            <a:r>
              <a:rPr lang="en-ID" sz="2800" dirty="0">
                <a:solidFill>
                  <a:schemeClr val="bg1"/>
                </a:solidFill>
              </a:rPr>
              <a:t>, dan </a:t>
            </a:r>
            <a:r>
              <a:rPr lang="en-ID" sz="2800" dirty="0" err="1">
                <a:solidFill>
                  <a:schemeClr val="bg1"/>
                </a:solidFill>
              </a:rPr>
              <a:t>kemudian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kesamaan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diukur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antara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dua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situasi</a:t>
            </a:r>
            <a:r>
              <a:rPr lang="en-ID" sz="2800" dirty="0">
                <a:solidFill>
                  <a:schemeClr val="bg1"/>
                </a:solidFill>
              </a:rPr>
              <a:t>. Tingkat </a:t>
            </a:r>
            <a:r>
              <a:rPr lang="en-ID" sz="2800" dirty="0" err="1">
                <a:solidFill>
                  <a:schemeClr val="bg1"/>
                </a:solidFill>
              </a:rPr>
              <a:t>kepentingannya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dihitung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berdasarkan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berbagai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jenis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kendala</a:t>
            </a:r>
            <a:r>
              <a:rPr lang="en-ID" sz="2800" dirty="0">
                <a:solidFill>
                  <a:schemeClr val="bg1"/>
                </a:solidFill>
              </a:rPr>
              <a:t>, dan </a:t>
            </a:r>
            <a:r>
              <a:rPr lang="en-ID" sz="2800" dirty="0" err="1">
                <a:solidFill>
                  <a:schemeClr val="bg1"/>
                </a:solidFill>
              </a:rPr>
              <a:t>penyebabnya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adalah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kendala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umum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menentukan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kepentingan</a:t>
            </a:r>
            <a:r>
              <a:rPr lang="en-ID" sz="28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ID" sz="28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n-ID" sz="2800" b="1" dirty="0" err="1">
                <a:solidFill>
                  <a:srgbClr val="FFFF00"/>
                </a:solidFill>
              </a:rPr>
              <a:t>Pembelajaran</a:t>
            </a:r>
            <a:r>
              <a:rPr lang="en-ID" sz="2800" b="1" dirty="0">
                <a:solidFill>
                  <a:srgbClr val="FFFF00"/>
                </a:solidFill>
              </a:rPr>
              <a:t> </a:t>
            </a:r>
            <a:r>
              <a:rPr lang="en-ID" sz="2800" b="1" dirty="0" err="1">
                <a:solidFill>
                  <a:srgbClr val="FFFF00"/>
                </a:solidFill>
              </a:rPr>
              <a:t>Kendala</a:t>
            </a:r>
            <a:r>
              <a:rPr lang="en-ID" sz="2800" b="1" dirty="0">
                <a:solidFill>
                  <a:srgbClr val="FFFF00"/>
                </a:solidFill>
              </a:rPr>
              <a:t> </a:t>
            </a:r>
            <a:r>
              <a:rPr lang="en-ID" sz="2800" b="1" dirty="0" err="1">
                <a:solidFill>
                  <a:srgbClr val="FFFF00"/>
                </a:solidFill>
              </a:rPr>
              <a:t>Berbasis</a:t>
            </a:r>
            <a:r>
              <a:rPr lang="en-ID" sz="2800" b="1" dirty="0">
                <a:solidFill>
                  <a:srgbClr val="FFFF00"/>
                </a:solidFill>
              </a:rPr>
              <a:t> </a:t>
            </a:r>
            <a:r>
              <a:rPr lang="en-ID" sz="2800" b="1" dirty="0" err="1">
                <a:solidFill>
                  <a:srgbClr val="FFFF00"/>
                </a:solidFill>
              </a:rPr>
              <a:t>Analogi</a:t>
            </a:r>
            <a:endParaRPr lang="en-ID" sz="2800" dirty="0">
              <a:solidFill>
                <a:srgbClr val="FFFF00"/>
              </a:solidFill>
            </a:endParaRPr>
          </a:p>
          <a:p>
            <a:pPr algn="just"/>
            <a:r>
              <a:rPr lang="en-ID" sz="2800" dirty="0" err="1">
                <a:solidFill>
                  <a:schemeClr val="bg1"/>
                </a:solidFill>
              </a:rPr>
              <a:t>Kendala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seperti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didasarkan</a:t>
            </a:r>
            <a:r>
              <a:rPr lang="en-ID" sz="2800" dirty="0">
                <a:solidFill>
                  <a:schemeClr val="bg1"/>
                </a:solidFill>
              </a:rPr>
              <a:t> pada </a:t>
            </a:r>
            <a:r>
              <a:rPr lang="en-ID" sz="2800" dirty="0" err="1">
                <a:solidFill>
                  <a:schemeClr val="bg1"/>
                </a:solidFill>
              </a:rPr>
              <a:t>hukum</a:t>
            </a:r>
            <a:r>
              <a:rPr lang="en-ID" sz="2800" dirty="0">
                <a:solidFill>
                  <a:schemeClr val="bg1"/>
                </a:solidFill>
              </a:rPr>
              <a:t> Kirchhoff </a:t>
            </a:r>
            <a:r>
              <a:rPr lang="en-ID" sz="2800" dirty="0" err="1">
                <a:solidFill>
                  <a:schemeClr val="bg1"/>
                </a:solidFill>
              </a:rPr>
              <a:t>dipelajari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sebagai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hasil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pemetaan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bagian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dari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suatu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situasi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termasuk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dalam</a:t>
            </a:r>
            <a:r>
              <a:rPr lang="en-ID" sz="2800" dirty="0">
                <a:solidFill>
                  <a:schemeClr val="bg1"/>
                </a:solidFill>
              </a:rPr>
              <a:t> domain yang </a:t>
            </a:r>
            <a:r>
              <a:rPr lang="en-ID" sz="2800" dirty="0" err="1">
                <a:solidFill>
                  <a:schemeClr val="bg1"/>
                </a:solidFill>
              </a:rPr>
              <a:t>dipahami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dengan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baik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dalam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bagian-bagian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situasi</a:t>
            </a:r>
            <a:r>
              <a:rPr lang="en-ID" sz="2800" dirty="0">
                <a:solidFill>
                  <a:schemeClr val="bg1"/>
                </a:solidFill>
              </a:rPr>
              <a:t> lain </a:t>
            </a:r>
            <a:r>
              <a:rPr lang="en-ID" sz="2800" dirty="0" err="1">
                <a:solidFill>
                  <a:schemeClr val="bg1"/>
                </a:solidFill>
              </a:rPr>
              <a:t>dalam</a:t>
            </a:r>
            <a:r>
              <a:rPr lang="en-ID" sz="2800" dirty="0">
                <a:solidFill>
                  <a:schemeClr val="bg1"/>
                </a:solidFill>
              </a:rPr>
              <a:t> domain yang </a:t>
            </a:r>
            <a:r>
              <a:rPr lang="en-ID" sz="2800" dirty="0" err="1">
                <a:solidFill>
                  <a:schemeClr val="bg1"/>
                </a:solidFill>
              </a:rPr>
              <a:t>kurang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dipahami</a:t>
            </a:r>
            <a:r>
              <a:rPr lang="en-ID" sz="28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ID" sz="28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n-ID" sz="2800" b="1" dirty="0" err="1">
                <a:solidFill>
                  <a:srgbClr val="FFFF00"/>
                </a:solidFill>
              </a:rPr>
              <a:t>Penalaran</a:t>
            </a:r>
            <a:r>
              <a:rPr lang="en-ID" sz="2800" b="1" dirty="0">
                <a:solidFill>
                  <a:srgbClr val="FFFF00"/>
                </a:solidFill>
              </a:rPr>
              <a:t> </a:t>
            </a:r>
            <a:r>
              <a:rPr lang="en-ID" sz="2800" b="1" dirty="0" err="1">
                <a:solidFill>
                  <a:srgbClr val="FFFF00"/>
                </a:solidFill>
              </a:rPr>
              <a:t>Berbasis</a:t>
            </a:r>
            <a:r>
              <a:rPr lang="en-ID" sz="2800" b="1" dirty="0">
                <a:solidFill>
                  <a:srgbClr val="FFFF00"/>
                </a:solidFill>
              </a:rPr>
              <a:t> </a:t>
            </a:r>
            <a:r>
              <a:rPr lang="en-ID" sz="2800" b="1" dirty="0" err="1">
                <a:solidFill>
                  <a:srgbClr val="FFFF00"/>
                </a:solidFill>
              </a:rPr>
              <a:t>Analogi</a:t>
            </a:r>
            <a:endParaRPr lang="en-ID" sz="2800" dirty="0">
              <a:solidFill>
                <a:srgbClr val="FFFF00"/>
              </a:solidFill>
            </a:endParaRPr>
          </a:p>
          <a:p>
            <a:pPr algn="just"/>
            <a:r>
              <a:rPr lang="en-ID" sz="2800" dirty="0" err="1">
                <a:solidFill>
                  <a:schemeClr val="bg1"/>
                </a:solidFill>
              </a:rPr>
              <a:t>Seringkali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kita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tertarik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untuk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mencari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tahu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apakah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suatu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hubungan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tertentu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berlaku</a:t>
            </a:r>
            <a:r>
              <a:rPr lang="en-ID" sz="2800" dirty="0">
                <a:solidFill>
                  <a:schemeClr val="bg1"/>
                </a:solidFill>
              </a:rPr>
              <a:t>. </a:t>
            </a:r>
            <a:r>
              <a:rPr lang="en-ID" sz="2800" dirty="0" err="1">
                <a:solidFill>
                  <a:schemeClr val="bg1"/>
                </a:solidFill>
              </a:rPr>
              <a:t>Penyebab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ditemukan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dalam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situasi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diingat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dapat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memberikan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preseden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sugestif</a:t>
            </a:r>
            <a:r>
              <a:rPr lang="en-ID" sz="2800" dirty="0">
                <a:solidFill>
                  <a:schemeClr val="bg1"/>
                </a:solidFill>
              </a:rPr>
              <a:t>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endParaRPr lang="en-ID" sz="2800" dirty="0">
              <a:solidFill>
                <a:schemeClr val="bg1"/>
              </a:solidFill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CA5DD11E-F68D-415F-945C-1A45391A8607}"/>
              </a:ext>
            </a:extLst>
          </p:cNvPr>
          <p:cNvSpPr txBox="1"/>
          <p:nvPr/>
        </p:nvSpPr>
        <p:spPr>
          <a:xfrm>
            <a:off x="2772892" y="317174"/>
            <a:ext cx="637110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800" b="1" dirty="0" err="1">
                <a:solidFill>
                  <a:schemeClr val="bg1"/>
                </a:solidFill>
              </a:rPr>
              <a:t>Pembelajaran</a:t>
            </a:r>
            <a:r>
              <a:rPr lang="en-ID" sz="4800" b="1" dirty="0">
                <a:solidFill>
                  <a:schemeClr val="bg1"/>
                </a:solidFill>
              </a:rPr>
              <a:t> </a:t>
            </a:r>
            <a:r>
              <a:rPr lang="en-ID" sz="4800" b="1" dirty="0" err="1">
                <a:solidFill>
                  <a:schemeClr val="bg1"/>
                </a:solidFill>
              </a:rPr>
              <a:t>Analogis</a:t>
            </a:r>
            <a:r>
              <a:rPr lang="en-ID" sz="4800" b="1" dirty="0">
                <a:solidFill>
                  <a:schemeClr val="bg1"/>
                </a:solidFill>
              </a:rPr>
              <a:t> </a:t>
            </a:r>
          </a:p>
          <a:p>
            <a:r>
              <a:rPr lang="en-ID" sz="4800" b="1" dirty="0">
                <a:solidFill>
                  <a:schemeClr val="bg1"/>
                </a:solidFill>
              </a:rPr>
              <a:t>(</a:t>
            </a:r>
            <a:r>
              <a:rPr lang="en-ID" sz="4800" b="1" i="1" dirty="0">
                <a:solidFill>
                  <a:schemeClr val="bg1"/>
                </a:solidFill>
              </a:rPr>
              <a:t>Analogical</a:t>
            </a:r>
            <a:r>
              <a:rPr lang="en-ID" sz="4800" b="1" dirty="0">
                <a:solidFill>
                  <a:schemeClr val="bg1"/>
                </a:solidFill>
              </a:rPr>
              <a:t> </a:t>
            </a:r>
            <a:r>
              <a:rPr lang="en-ID" sz="4800" b="1" i="1" dirty="0">
                <a:solidFill>
                  <a:schemeClr val="bg1"/>
                </a:solidFill>
              </a:rPr>
              <a:t>Learning</a:t>
            </a:r>
            <a:r>
              <a:rPr lang="en-ID" sz="4800" b="1" dirty="0">
                <a:solidFill>
                  <a:schemeClr val="bg1"/>
                </a:solidFill>
              </a:rPr>
              <a:t>)</a:t>
            </a:r>
            <a:endParaRPr lang="en-ID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46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840</Words>
  <Application>Microsoft Office PowerPoint</Application>
  <PresentationFormat>Custom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Open Sauce</vt:lpstr>
      <vt:lpstr>Arial</vt:lpstr>
      <vt:lpstr>Tahoma Bold</vt:lpstr>
      <vt:lpstr>Calibri</vt:lpstr>
      <vt:lpstr>Open Sans</vt:lpstr>
      <vt:lpstr>Tahoma</vt:lpstr>
      <vt:lpstr>APOKFK+ArialMT</vt:lpstr>
      <vt:lpstr>Open Sans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future technology is developing very fast</dc:title>
  <dc:creator>Hendra Kurniawan</dc:creator>
  <cp:lastModifiedBy>user</cp:lastModifiedBy>
  <cp:revision>19</cp:revision>
  <dcterms:created xsi:type="dcterms:W3CDTF">2006-08-16T00:00:00Z</dcterms:created>
  <dcterms:modified xsi:type="dcterms:W3CDTF">2023-10-30T04:39:00Z</dcterms:modified>
  <dc:identifier>DAFtcN56TXg</dc:identifier>
</cp:coreProperties>
</file>