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1E36619-DD4B-49D9-934A-E4A467BD9168}" type="datetimeFigureOut">
              <a:rPr lang="id-ID" smtClean="0"/>
              <a:t>11/10/2024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2060823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1E36619-DD4B-49D9-934A-E4A467BD9168}" type="datetimeFigureOut">
              <a:rPr lang="id-ID" smtClean="0"/>
              <a:t>11/10/2024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490864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1E36619-DD4B-49D9-934A-E4A467BD9168}" type="datetimeFigureOut">
              <a:rPr lang="id-ID" smtClean="0"/>
              <a:t>11/10/2024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2397247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1E36619-DD4B-49D9-934A-E4A467BD9168}" type="datetimeFigureOut">
              <a:rPr lang="id-ID" smtClean="0"/>
              <a:t>11/10/2024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2629984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E36619-DD4B-49D9-934A-E4A467BD9168}" type="datetimeFigureOut">
              <a:rPr lang="id-ID" smtClean="0"/>
              <a:t>11/10/2024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365448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1E36619-DD4B-49D9-934A-E4A467BD9168}" type="datetimeFigureOut">
              <a:rPr lang="id-ID" smtClean="0"/>
              <a:t>11/10/2024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1809193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1E36619-DD4B-49D9-934A-E4A467BD9168}" type="datetimeFigureOut">
              <a:rPr lang="id-ID" smtClean="0"/>
              <a:t>11/10/2024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33517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1E36619-DD4B-49D9-934A-E4A467BD9168}" type="datetimeFigureOut">
              <a:rPr lang="id-ID" smtClean="0"/>
              <a:t>11/10/2024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151227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E36619-DD4B-49D9-934A-E4A467BD9168}" type="datetimeFigureOut">
              <a:rPr lang="id-ID" smtClean="0"/>
              <a:t>11/10/2024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2586470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E36619-DD4B-49D9-934A-E4A467BD9168}" type="datetimeFigureOut">
              <a:rPr lang="id-ID" smtClean="0"/>
              <a:t>11/10/2024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1445466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E36619-DD4B-49D9-934A-E4A467BD9168}" type="datetimeFigureOut">
              <a:rPr lang="id-ID" smtClean="0"/>
              <a:t>11/10/2024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9BA936-ED25-40DB-B9BE-4DC9A8E040E9}" type="slidenum">
              <a:rPr lang="id-ID" smtClean="0"/>
              <a:t>‹#›</a:t>
            </a:fld>
            <a:endParaRPr lang="id-ID"/>
          </a:p>
        </p:txBody>
      </p:sp>
    </p:spTree>
    <p:extLst>
      <p:ext uri="{BB962C8B-B14F-4D97-AF65-F5344CB8AC3E}">
        <p14:creationId xmlns:p14="http://schemas.microsoft.com/office/powerpoint/2010/main" val="2002299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36619-DD4B-49D9-934A-E4A467BD9168}" type="datetimeFigureOut">
              <a:rPr lang="id-ID" smtClean="0"/>
              <a:t>11/10/2024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BA936-ED25-40DB-B9BE-4DC9A8E040E9}" type="slidenum">
              <a:rPr lang="id-ID" smtClean="0"/>
              <a:t>‹#›</a:t>
            </a:fld>
            <a:endParaRPr lang="id-ID"/>
          </a:p>
        </p:txBody>
      </p:sp>
    </p:spTree>
    <p:extLst>
      <p:ext uri="{BB962C8B-B14F-4D97-AF65-F5344CB8AC3E}">
        <p14:creationId xmlns:p14="http://schemas.microsoft.com/office/powerpoint/2010/main" val="621807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42875"/>
            <a:ext cx="8229600" cy="714375"/>
          </a:xfrm>
        </p:spPr>
        <p:txBody>
          <a:bodyPr/>
          <a:lstStyle/>
          <a:p>
            <a:r>
              <a:rPr lang="id-ID" sz="2400" b="1" smtClean="0">
                <a:solidFill>
                  <a:srgbClr val="C00000"/>
                </a:solidFill>
              </a:rPr>
              <a:t>PENYEBAB PERLAWANAN TERHADAP PUNGUTAN PAJAK</a:t>
            </a:r>
          </a:p>
        </p:txBody>
      </p:sp>
      <p:sp>
        <p:nvSpPr>
          <p:cNvPr id="4" name="Curved Right Arrow 3"/>
          <p:cNvSpPr/>
          <p:nvPr/>
        </p:nvSpPr>
        <p:spPr>
          <a:xfrm>
            <a:off x="142875" y="357188"/>
            <a:ext cx="500063" cy="1071562"/>
          </a:xfrm>
          <a:prstGeom prst="curvedRightArrow">
            <a:avLst/>
          </a:prstGeom>
        </p:spPr>
        <p:style>
          <a:lnRef idx="1">
            <a:schemeClr val="dk1"/>
          </a:lnRef>
          <a:fillRef idx="2">
            <a:schemeClr val="dk1"/>
          </a:fillRef>
          <a:effectRef idx="1">
            <a:schemeClr val="dk1"/>
          </a:effectRef>
          <a:fontRef idx="minor">
            <a:schemeClr val="dk1"/>
          </a:fontRef>
        </p:style>
        <p:txBody>
          <a:bodyPr anchor="ctr"/>
          <a:lstStyle/>
          <a:p>
            <a:pPr algn="ctr">
              <a:defRPr/>
            </a:pPr>
            <a:endParaRPr lang="id-ID">
              <a:solidFill>
                <a:schemeClr val="tx1"/>
              </a:solidFill>
            </a:endParaRPr>
          </a:p>
        </p:txBody>
      </p:sp>
      <p:sp>
        <p:nvSpPr>
          <p:cNvPr id="5" name="Rectangle 4"/>
          <p:cNvSpPr/>
          <p:nvPr/>
        </p:nvSpPr>
        <p:spPr>
          <a:xfrm>
            <a:off x="1143000" y="714375"/>
            <a:ext cx="7000875" cy="235743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just">
              <a:defRPr/>
            </a:pPr>
            <a:r>
              <a:rPr lang="id-ID" sz="2400" b="1" dirty="0"/>
              <a:t>Masyarakat tidak mau membayar pajak karena masyarakat melihat dan mendengar aparat pemerintah melakukan korupsi, sehingga timbul imej dari masyarakat bahwa tidak ada gunanya bayar pajak kalau pemerintah mengkorupsi pajak yang dipungut dari masyarakat.</a:t>
            </a:r>
          </a:p>
        </p:txBody>
      </p:sp>
      <p:sp>
        <p:nvSpPr>
          <p:cNvPr id="6" name="Up Arrow 5"/>
          <p:cNvSpPr/>
          <p:nvPr/>
        </p:nvSpPr>
        <p:spPr>
          <a:xfrm>
            <a:off x="5072063" y="3143250"/>
            <a:ext cx="500062" cy="571500"/>
          </a:xfrm>
          <a:prstGeom prst="upArrow">
            <a:avLst/>
          </a:prstGeom>
        </p:spPr>
        <p:style>
          <a:lnRef idx="1">
            <a:schemeClr val="dk1"/>
          </a:lnRef>
          <a:fillRef idx="2">
            <a:schemeClr val="dk1"/>
          </a:fillRef>
          <a:effectRef idx="1">
            <a:schemeClr val="dk1"/>
          </a:effectRef>
          <a:fontRef idx="minor">
            <a:schemeClr val="dk1"/>
          </a:fontRef>
        </p:style>
        <p:txBody>
          <a:bodyPr anchor="ctr"/>
          <a:lstStyle/>
          <a:p>
            <a:pPr algn="ctr">
              <a:defRPr/>
            </a:pPr>
            <a:endParaRPr lang="id-ID"/>
          </a:p>
        </p:txBody>
      </p:sp>
      <p:sp>
        <p:nvSpPr>
          <p:cNvPr id="7" name="Down Arrow 6"/>
          <p:cNvSpPr/>
          <p:nvPr/>
        </p:nvSpPr>
        <p:spPr>
          <a:xfrm>
            <a:off x="3071813" y="3214688"/>
            <a:ext cx="428625" cy="571500"/>
          </a:xfrm>
          <a:prstGeom prst="downArrow">
            <a:avLst>
              <a:gd name="adj1" fmla="val 50000"/>
              <a:gd name="adj2" fmla="val 53282"/>
            </a:avLst>
          </a:prstGeom>
        </p:spPr>
        <p:style>
          <a:lnRef idx="1">
            <a:schemeClr val="dk1"/>
          </a:lnRef>
          <a:fillRef idx="2">
            <a:schemeClr val="dk1"/>
          </a:fillRef>
          <a:effectRef idx="1">
            <a:schemeClr val="dk1"/>
          </a:effectRef>
          <a:fontRef idx="minor">
            <a:schemeClr val="dk1"/>
          </a:fontRef>
        </p:style>
        <p:txBody>
          <a:bodyPr anchor="ctr"/>
          <a:lstStyle/>
          <a:p>
            <a:pPr algn="ctr">
              <a:defRPr/>
            </a:pPr>
            <a:endParaRPr lang="id-ID"/>
          </a:p>
        </p:txBody>
      </p:sp>
      <p:sp>
        <p:nvSpPr>
          <p:cNvPr id="8" name="Rectangle 7"/>
          <p:cNvSpPr/>
          <p:nvPr/>
        </p:nvSpPr>
        <p:spPr>
          <a:xfrm>
            <a:off x="1143000" y="3929063"/>
            <a:ext cx="7000875" cy="2714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just">
              <a:defRPr/>
            </a:pPr>
            <a:r>
              <a:rPr lang="id-ID" sz="2400" b="1" dirty="0"/>
              <a:t>Sementara pemerintah melalui Dirjen Pajak harus menegakkan peraturan yang berkaitan dengan perpajakan guna melanjutkan dan meningkatkan pembangunan, apabila pekerjaan ini tidak dilaksanakan maka dana yang diperlukan pemerintah untuk membiayai administrasi kenegaraan dan kelangsungan pembangunan akan terkendala.</a:t>
            </a:r>
          </a:p>
        </p:txBody>
      </p:sp>
    </p:spTree>
    <p:extLst>
      <p:ext uri="{BB962C8B-B14F-4D97-AF65-F5344CB8AC3E}">
        <p14:creationId xmlns:p14="http://schemas.microsoft.com/office/powerpoint/2010/main" val="708021287"/>
      </p:ext>
    </p:extLst>
  </p:cSld>
  <p:clrMapOvr>
    <a:masterClrMapping/>
  </p:clrMapOvr>
  <p:transition spd="slow">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42875"/>
            <a:ext cx="8229600" cy="714375"/>
          </a:xfrm>
        </p:spPr>
        <p:txBody>
          <a:bodyPr/>
          <a:lstStyle/>
          <a:p>
            <a:r>
              <a:rPr lang="id-ID" sz="2400" b="1" smtClean="0">
                <a:solidFill>
                  <a:srgbClr val="C00000"/>
                </a:solidFill>
              </a:rPr>
              <a:t>BENTUK PERLAWANAN TERHADAP PUNGUTAN PAJAK</a:t>
            </a:r>
          </a:p>
        </p:txBody>
      </p:sp>
      <p:sp>
        <p:nvSpPr>
          <p:cNvPr id="4" name="Curved Right Arrow 3"/>
          <p:cNvSpPr/>
          <p:nvPr/>
        </p:nvSpPr>
        <p:spPr>
          <a:xfrm>
            <a:off x="142875" y="357188"/>
            <a:ext cx="500063" cy="1071562"/>
          </a:xfrm>
          <a:prstGeom prst="curvedRightArrow">
            <a:avLst/>
          </a:prstGeom>
        </p:spPr>
        <p:style>
          <a:lnRef idx="1">
            <a:schemeClr val="dk1"/>
          </a:lnRef>
          <a:fillRef idx="2">
            <a:schemeClr val="dk1"/>
          </a:fillRef>
          <a:effectRef idx="1">
            <a:schemeClr val="dk1"/>
          </a:effectRef>
          <a:fontRef idx="minor">
            <a:schemeClr val="dk1"/>
          </a:fontRef>
        </p:style>
        <p:txBody>
          <a:bodyPr anchor="ctr"/>
          <a:lstStyle/>
          <a:p>
            <a:pPr algn="ctr">
              <a:defRPr/>
            </a:pPr>
            <a:endParaRPr lang="id-ID">
              <a:solidFill>
                <a:schemeClr val="tx1"/>
              </a:solidFill>
            </a:endParaRPr>
          </a:p>
        </p:txBody>
      </p:sp>
      <p:sp>
        <p:nvSpPr>
          <p:cNvPr id="5" name="Rectangle 4"/>
          <p:cNvSpPr/>
          <p:nvPr/>
        </p:nvSpPr>
        <p:spPr>
          <a:xfrm>
            <a:off x="2143125" y="714375"/>
            <a:ext cx="6000750" cy="2714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just">
              <a:defRPr/>
            </a:pPr>
            <a:r>
              <a:rPr lang="id-ID" sz="2400" b="1" dirty="0"/>
              <a:t>Masyarakat dalam melakukan kegiatan (aktifitas) tidak perduli dan tidak mau tahu atau memang tidak tahu dengan kewajibannya yang harus membayar pajak, misalnya upah membangun rumah, atau upah memungut hasil pertanian, pada upah ini sebagai objek pajak.</a:t>
            </a:r>
          </a:p>
        </p:txBody>
      </p:sp>
      <p:sp>
        <p:nvSpPr>
          <p:cNvPr id="8" name="Rectangle 7"/>
          <p:cNvSpPr/>
          <p:nvPr/>
        </p:nvSpPr>
        <p:spPr>
          <a:xfrm>
            <a:off x="1143000" y="3571875"/>
            <a:ext cx="6143625" cy="3071813"/>
          </a:xfrm>
          <a:prstGeom prst="rect">
            <a:avLst/>
          </a:prstGeom>
        </p:spPr>
        <p:style>
          <a:lnRef idx="2">
            <a:schemeClr val="dk1"/>
          </a:lnRef>
          <a:fillRef idx="1">
            <a:schemeClr val="lt1"/>
          </a:fillRef>
          <a:effectRef idx="0">
            <a:schemeClr val="dk1"/>
          </a:effectRef>
          <a:fontRef idx="minor">
            <a:schemeClr val="dk1"/>
          </a:fontRef>
        </p:style>
        <p:txBody>
          <a:bodyPr anchor="ctr"/>
          <a:lstStyle/>
          <a:p>
            <a:pPr algn="just">
              <a:defRPr/>
            </a:pPr>
            <a:r>
              <a:rPr lang="id-ID" sz="2400" b="1" dirty="0"/>
              <a:t>Masyarakat dengan sengaja menghindari untuk membayar pajak, padahal harus dibayar kepada negara, misalnya tidak mau mengurus NPWP, tidak mau ditetapkan sebagai Pengusaha Kena Pajak (PKP), tidak melaporkan penghasilannya dalam Surat Pemberitahuan Tahunan (SPT), memalsukan data-data yang sesungguhnya.</a:t>
            </a:r>
          </a:p>
        </p:txBody>
      </p:sp>
      <p:sp>
        <p:nvSpPr>
          <p:cNvPr id="9" name="Down Arrow 8"/>
          <p:cNvSpPr/>
          <p:nvPr/>
        </p:nvSpPr>
        <p:spPr>
          <a:xfrm>
            <a:off x="1143000" y="1000125"/>
            <a:ext cx="928688" cy="2214563"/>
          </a:xfrm>
          <a:prstGeom prst="downArrow">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id-ID" sz="2400" b="1" dirty="0"/>
              <a:t>A</a:t>
            </a:r>
          </a:p>
          <a:p>
            <a:pPr algn="ctr">
              <a:defRPr/>
            </a:pPr>
            <a:r>
              <a:rPr lang="id-ID" sz="2400" b="1" dirty="0"/>
              <a:t>K</a:t>
            </a:r>
          </a:p>
          <a:p>
            <a:pPr algn="ctr">
              <a:defRPr/>
            </a:pPr>
            <a:r>
              <a:rPr lang="id-ID" sz="2400" b="1" dirty="0"/>
              <a:t>T</a:t>
            </a:r>
          </a:p>
          <a:p>
            <a:pPr algn="ctr">
              <a:defRPr/>
            </a:pPr>
            <a:r>
              <a:rPr lang="id-ID" sz="2400" b="1" dirty="0"/>
              <a:t>I</a:t>
            </a:r>
          </a:p>
          <a:p>
            <a:pPr algn="ctr">
              <a:defRPr/>
            </a:pPr>
            <a:r>
              <a:rPr lang="id-ID" sz="2400" b="1" dirty="0"/>
              <a:t>F</a:t>
            </a:r>
          </a:p>
        </p:txBody>
      </p:sp>
      <p:sp>
        <p:nvSpPr>
          <p:cNvPr id="10" name="Up Arrow 9"/>
          <p:cNvSpPr/>
          <p:nvPr/>
        </p:nvSpPr>
        <p:spPr>
          <a:xfrm>
            <a:off x="7358063" y="3786188"/>
            <a:ext cx="857250" cy="2428875"/>
          </a:xfrm>
          <a:prstGeom prst="upArrow">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id-ID" sz="2400" b="1" dirty="0"/>
              <a:t>P</a:t>
            </a:r>
            <a:br>
              <a:rPr lang="id-ID" sz="2400" b="1" dirty="0"/>
            </a:br>
            <a:r>
              <a:rPr lang="id-ID" sz="2400" b="1" dirty="0"/>
              <a:t>A S I F</a:t>
            </a:r>
          </a:p>
        </p:txBody>
      </p:sp>
    </p:spTree>
    <p:extLst>
      <p:ext uri="{BB962C8B-B14F-4D97-AF65-F5344CB8AC3E}">
        <p14:creationId xmlns:p14="http://schemas.microsoft.com/office/powerpoint/2010/main" val="3773924319"/>
      </p:ext>
    </p:extLst>
  </p:cSld>
  <p:clrMapOvr>
    <a:masterClrMapping/>
  </p:clrMapOvr>
  <p:transition spd="slow">
    <p:blind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685800" y="214313"/>
            <a:ext cx="7772400" cy="1143000"/>
          </a:xfrm>
        </p:spPr>
        <p:txBody>
          <a:bodyPr/>
          <a:lstStyle/>
          <a:p>
            <a:pPr eaLnBrk="1" hangingPunct="1"/>
            <a:r>
              <a:rPr lang="id-ID" sz="2800" b="1" smtClean="0"/>
              <a:t>PAJAK DIPUNGUT PEMERINTAH</a:t>
            </a:r>
            <a:endParaRPr lang="en-US" sz="2800" b="1" smtClean="0"/>
          </a:p>
        </p:txBody>
      </p:sp>
      <p:sp>
        <p:nvSpPr>
          <p:cNvPr id="6" name="Rectangle 5"/>
          <p:cNvSpPr/>
          <p:nvPr/>
        </p:nvSpPr>
        <p:spPr>
          <a:xfrm>
            <a:off x="3643313" y="1428750"/>
            <a:ext cx="4643437" cy="150018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id-ID" sz="2400" b="1" dirty="0"/>
              <a:t>Pemerintah melakukan pembangunan disegala bidang</a:t>
            </a:r>
            <a:endParaRPr lang="en-US" sz="2400" b="1" dirty="0"/>
          </a:p>
        </p:txBody>
      </p:sp>
      <p:sp>
        <p:nvSpPr>
          <p:cNvPr id="7" name="Rectangle 6"/>
          <p:cNvSpPr/>
          <p:nvPr/>
        </p:nvSpPr>
        <p:spPr>
          <a:xfrm>
            <a:off x="3643313" y="3143250"/>
            <a:ext cx="4643437" cy="142875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id-ID" sz="2400" b="1" dirty="0"/>
              <a:t>Pemerintah membiayai gaji pegawai yang melayani kepentingan masyarakat</a:t>
            </a:r>
            <a:endParaRPr lang="en-US" sz="2400" b="1" dirty="0"/>
          </a:p>
        </p:txBody>
      </p:sp>
      <p:sp>
        <p:nvSpPr>
          <p:cNvPr id="32" name="Rectangle 31"/>
          <p:cNvSpPr/>
          <p:nvPr/>
        </p:nvSpPr>
        <p:spPr>
          <a:xfrm>
            <a:off x="142875" y="3000375"/>
            <a:ext cx="2143125" cy="1357313"/>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a:defRPr/>
            </a:pPr>
            <a:r>
              <a:rPr lang="id-ID" sz="2400" b="1" dirty="0"/>
              <a:t>Bentuk Pengembalian Pajak</a:t>
            </a:r>
          </a:p>
        </p:txBody>
      </p:sp>
      <p:cxnSp>
        <p:nvCxnSpPr>
          <p:cNvPr id="41" name="Straight Arrow Connector 40"/>
          <p:cNvCxnSpPr>
            <a:stCxn id="32" idx="3"/>
          </p:cNvCxnSpPr>
          <p:nvPr/>
        </p:nvCxnSpPr>
        <p:spPr>
          <a:xfrm flipV="1">
            <a:off x="2286000" y="2143125"/>
            <a:ext cx="1214438" cy="15367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a:stCxn id="32" idx="3"/>
          </p:cNvCxnSpPr>
          <p:nvPr/>
        </p:nvCxnSpPr>
        <p:spPr>
          <a:xfrm>
            <a:off x="2286000" y="3679825"/>
            <a:ext cx="1285875" cy="349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Rectangle 21"/>
          <p:cNvSpPr/>
          <p:nvPr/>
        </p:nvSpPr>
        <p:spPr>
          <a:xfrm>
            <a:off x="3643313" y="4929188"/>
            <a:ext cx="4643437" cy="1571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id-ID" sz="2400" b="1" dirty="0"/>
              <a:t>Pemerintah memberikan bantuan kepada rakyat berupa kesehatan, pendidikan, kesejahteraan dan sebagainya</a:t>
            </a:r>
            <a:endParaRPr lang="en-US" sz="2400" b="1" dirty="0"/>
          </a:p>
        </p:txBody>
      </p:sp>
      <p:cxnSp>
        <p:nvCxnSpPr>
          <p:cNvPr id="24" name="Straight Arrow Connector 23"/>
          <p:cNvCxnSpPr>
            <a:stCxn id="32" idx="3"/>
          </p:cNvCxnSpPr>
          <p:nvPr/>
        </p:nvCxnSpPr>
        <p:spPr>
          <a:xfrm>
            <a:off x="2286000" y="3679825"/>
            <a:ext cx="1214438" cy="20351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14429260"/>
      </p:ext>
    </p:extLst>
  </p:cSld>
  <p:clrMapOvr>
    <a:masterClrMapping/>
  </p:clrMapOvr>
  <p:transition spd="slow">
    <p:newsflash/>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208</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PENYEBAB PERLAWANAN TERHADAP PUNGUTAN PAJAK</vt:lpstr>
      <vt:lpstr>BENTUK PERLAWANAN TERHADAP PUNGUTAN PAJAK</vt:lpstr>
      <vt:lpstr>PAJAK DIPUNGUT PEMERINTAH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PENYEBAB PERLAWANAN TERHADAP PUNGUTAN PAJAK</dc:title>
  <dc:creator>user</dc:creator>
  <cp:lastModifiedBy>user</cp:lastModifiedBy>
  <cp:revision>2</cp:revision>
  <dcterms:created xsi:type="dcterms:W3CDTF">2024-10-11T14:52:29Z</dcterms:created>
  <dcterms:modified xsi:type="dcterms:W3CDTF">2024-10-11T14:57:01Z</dcterms:modified>
</cp:coreProperties>
</file>