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2" d="100"/>
          <a:sy n="72" d="100"/>
        </p:scale>
        <p:origin x="-552" y="-19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97184CC8-1D0A-4EA6-B071-F7C42DB805A8}"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319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78ABD5-7496-4704-8CD2-7764AED7C000}"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3718090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7097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3098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287873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0017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6596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0103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046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757229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78ABD5-7496-4704-8CD2-7764AED7C000}" type="datetimeFigureOut">
              <a:rPr lang="en-US" smtClean="0"/>
              <a:t>7/16/2021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184CC8-1D0A-4EA6-B071-F7C42DB805A8}"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5101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078ABD5-7496-4704-8CD2-7764AED7C000}"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429163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078ABD5-7496-4704-8CD2-7764AED7C000}" type="datetimeFigureOut">
              <a:rPr lang="en-US" smtClean="0"/>
              <a:t>7/16/2021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184CC8-1D0A-4EA6-B071-F7C42DB805A8}"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201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078ABD5-7496-4704-8CD2-7764AED7C000}" type="datetimeFigureOut">
              <a:rPr lang="en-US" smtClean="0"/>
              <a:t>7/16/2021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184CC8-1D0A-4EA6-B071-F7C42DB805A8}"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940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78ABD5-7496-4704-8CD2-7764AED7C000}" type="datetimeFigureOut">
              <a:rPr lang="en-US" smtClean="0"/>
              <a:t>7/16/2021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449450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78ABD5-7496-4704-8CD2-7764AED7C000}"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84CC8-1D0A-4EA6-B071-F7C42DB805A8}"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7477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78ABD5-7496-4704-8CD2-7764AED7C000}" type="datetimeFigureOut">
              <a:rPr lang="en-US" smtClean="0"/>
              <a:t>7/16/2021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184CC8-1D0A-4EA6-B071-F7C42DB805A8}" type="slidenum">
              <a:rPr lang="en-US" smtClean="0"/>
              <a:t>‹#›</a:t>
            </a:fld>
            <a:endParaRPr lang="en-US"/>
          </a:p>
        </p:txBody>
      </p:sp>
    </p:spTree>
    <p:extLst>
      <p:ext uri="{BB962C8B-B14F-4D97-AF65-F5344CB8AC3E}">
        <p14:creationId xmlns:p14="http://schemas.microsoft.com/office/powerpoint/2010/main" val="1652108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078ABD5-7496-4704-8CD2-7764AED7C000}" type="datetimeFigureOut">
              <a:rPr lang="en-US" smtClean="0"/>
              <a:t>7/16/2021</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7184CC8-1D0A-4EA6-B071-F7C42DB805A8}" type="slidenum">
              <a:rPr lang="en-US" smtClean="0"/>
              <a:t>‹#›</a:t>
            </a:fld>
            <a:endParaRPr lang="en-US"/>
          </a:p>
        </p:txBody>
      </p:sp>
    </p:spTree>
    <p:extLst>
      <p:ext uri="{BB962C8B-B14F-4D97-AF65-F5344CB8AC3E}">
        <p14:creationId xmlns:p14="http://schemas.microsoft.com/office/powerpoint/2010/main" val="2852306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94DC09-24FE-4401-B2C6-B8AB66FAEB91}"/>
              </a:ext>
            </a:extLst>
          </p:cNvPr>
          <p:cNvSpPr>
            <a:spLocks noGrp="1"/>
          </p:cNvSpPr>
          <p:nvPr>
            <p:ph type="ctrTitle"/>
          </p:nvPr>
        </p:nvSpPr>
        <p:spPr>
          <a:xfrm>
            <a:off x="1524000" y="750277"/>
            <a:ext cx="9144000" cy="2133600"/>
          </a:xfrm>
        </p:spPr>
        <p:txBody>
          <a:bodyPr/>
          <a:lstStyle/>
          <a:p>
            <a:pPr>
              <a:spcAft>
                <a:spcPts val="0"/>
              </a:spcAft>
            </a:pPr>
            <a:r>
              <a:rPr lang="id-ID" sz="1800" b="1" dirty="0">
                <a:effectLst/>
                <a:latin typeface="Times New Roman" panose="02020603050405020304" pitchFamily="18" charset="0"/>
                <a:ea typeface="Times New Roman" panose="02020603050405020304" pitchFamily="18" charset="0"/>
              </a:rPr>
              <a:t>PENGARUH </a:t>
            </a:r>
            <a:r>
              <a:rPr lang="en-US" sz="1800" b="1" dirty="0">
                <a:effectLst/>
                <a:latin typeface="Times New Roman" panose="02020603050405020304" pitchFamily="18" charset="0"/>
                <a:ea typeface="Times New Roman" panose="02020603050405020304" pitchFamily="18" charset="0"/>
              </a:rPr>
              <a:t>KOMPETENSI DAN GAYA KEPEMIMPINAN TERHADAP MOTIVASI KERJA PADA PEGAWAI KANTOR </a:t>
            </a:r>
            <a:r>
              <a:rPr lang="en-US" sz="1800" b="1" dirty="0">
                <a:solidFill>
                  <a:srgbClr val="000000"/>
                </a:solidFill>
                <a:effectLst/>
                <a:latin typeface="Times New Roman" panose="02020603050405020304" pitchFamily="18" charset="0"/>
                <a:ea typeface="Times New Roman" panose="02020603050405020304" pitchFamily="18" charset="0"/>
              </a:rPr>
              <a:t>BADAN PERENCANAAN PEMBANGUNAN DAERAH</a:t>
            </a:r>
            <a:r>
              <a:rPr lang="en-US" sz="1800" b="1" dirty="0">
                <a:effectLst/>
                <a:latin typeface="Times New Roman" panose="02020603050405020304" pitchFamily="18" charset="0"/>
                <a:ea typeface="Times New Roman" panose="02020603050405020304" pitchFamily="18" charset="0"/>
              </a:rPr>
              <a:t>  (BAPPEDA) PROVINSI LAMPUNG</a:t>
            </a:r>
            <a:endParaRPr lang="en-US" dirty="0"/>
          </a:p>
        </p:txBody>
      </p:sp>
      <p:sp>
        <p:nvSpPr>
          <p:cNvPr id="3" name="Subtitle 2">
            <a:extLst>
              <a:ext uri="{FF2B5EF4-FFF2-40B4-BE49-F238E27FC236}">
                <a16:creationId xmlns:a16="http://schemas.microsoft.com/office/drawing/2014/main" xmlns="" id="{36B8F0E9-6580-4DD1-A1B5-F82700DA0191}"/>
              </a:ext>
            </a:extLst>
          </p:cNvPr>
          <p:cNvSpPr>
            <a:spLocks noGrp="1"/>
          </p:cNvSpPr>
          <p:nvPr>
            <p:ph type="subTitle" idx="1"/>
          </p:nvPr>
        </p:nvSpPr>
        <p:spPr/>
        <p:txBody>
          <a:bodyPr/>
          <a:lstStyle/>
          <a:p>
            <a:pPr algn="ctr">
              <a:spcAft>
                <a:spcPts val="0"/>
              </a:spcAft>
            </a:pPr>
            <a:r>
              <a:rPr lang="en-US" sz="1800" b="1" dirty="0">
                <a:effectLst/>
                <a:latin typeface="Times New Roman" panose="02020603050405020304" pitchFamily="18" charset="0"/>
                <a:ea typeface="Times New Roman" panose="02020603050405020304" pitchFamily="18" charset="0"/>
              </a:rPr>
              <a:t>OLEH:</a:t>
            </a:r>
            <a:endParaRPr lang="en-US" sz="1800" dirty="0">
              <a:effectLst/>
              <a:latin typeface="Times New Roman" panose="02020603050405020304" pitchFamily="18" charset="0"/>
              <a:ea typeface="Times New Roman" panose="02020603050405020304" pitchFamily="18" charset="0"/>
            </a:endParaRPr>
          </a:p>
          <a:p>
            <a:pPr algn="ctr">
              <a:spcAft>
                <a:spcPts val="0"/>
              </a:spcAft>
            </a:pPr>
            <a:r>
              <a:rPr lang="id-ID" sz="1800" b="1" dirty="0">
                <a:effectLst/>
                <a:latin typeface="Times New Roman" panose="02020603050405020304" pitchFamily="18" charset="0"/>
                <a:ea typeface="Times New Roman" panose="02020603050405020304" pitchFamily="18" charset="0"/>
              </a:rPr>
              <a:t>RADIUS PRAWIRA NEGARA</a:t>
            </a:r>
            <a:endParaRPr lang="en-US" sz="1800" dirty="0">
              <a:effectLst/>
              <a:latin typeface="Times New Roman" panose="02020603050405020304" pitchFamily="18" charset="0"/>
              <a:ea typeface="Times New Roman" panose="02020603050405020304" pitchFamily="18" charset="0"/>
            </a:endParaRPr>
          </a:p>
          <a:p>
            <a:r>
              <a:rPr lang="id-ID" sz="1800" b="1" dirty="0">
                <a:effectLst/>
                <a:latin typeface="Times New Roman" panose="02020603050405020304" pitchFamily="18" charset="0"/>
                <a:ea typeface="Times New Roman" panose="02020603050405020304" pitchFamily="18" charset="0"/>
              </a:rPr>
              <a:t>2022311015</a:t>
            </a:r>
            <a:endParaRPr lang="en-US" dirty="0"/>
          </a:p>
        </p:txBody>
      </p:sp>
    </p:spTree>
    <p:extLst>
      <p:ext uri="{BB962C8B-B14F-4D97-AF65-F5344CB8AC3E}">
        <p14:creationId xmlns:p14="http://schemas.microsoft.com/office/powerpoint/2010/main" val="2600907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1CFDEC-793C-408F-9497-3471892CF96F}"/>
              </a:ext>
            </a:extLst>
          </p:cNvPr>
          <p:cNvSpPr>
            <a:spLocks noGrp="1"/>
          </p:cNvSpPr>
          <p:nvPr>
            <p:ph type="title"/>
          </p:nvPr>
        </p:nvSpPr>
        <p:spPr>
          <a:xfrm>
            <a:off x="838200" y="365126"/>
            <a:ext cx="2819400" cy="849526"/>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Gaya </a:t>
            </a:r>
            <a:r>
              <a:rPr lang="en-US" sz="1800" b="1" dirty="0" err="1">
                <a:effectLst/>
                <a:latin typeface="Times New Roman" panose="02020603050405020304" pitchFamily="18" charset="0"/>
                <a:ea typeface="Times New Roman" panose="02020603050405020304" pitchFamily="18" charset="0"/>
              </a:rPr>
              <a:t>Kepemimpinan</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A5A3D6F8-8592-463D-BED0-96B0A62EB241}"/>
              </a:ext>
            </a:extLst>
          </p:cNvPr>
          <p:cNvSpPr>
            <a:spLocks noGrp="1"/>
          </p:cNvSpPr>
          <p:nvPr>
            <p:ph idx="1"/>
          </p:nvPr>
        </p:nvSpPr>
        <p:spPr>
          <a:xfrm>
            <a:off x="838200" y="900752"/>
            <a:ext cx="10515600" cy="5276211"/>
          </a:xfrm>
        </p:spPr>
        <p:txBody>
          <a:bodyPr>
            <a:normAutofit fontScale="85000" lnSpcReduction="10000"/>
          </a:bodyPr>
          <a:lstStyle/>
          <a:p>
            <a:r>
              <a:rPr lang="en-US" sz="1800" b="1" dirty="0" err="1">
                <a:effectLst/>
                <a:latin typeface="Times New Roman" panose="02020603050405020304" pitchFamily="18" charset="0"/>
                <a:ea typeface="Times New Roman" panose="02020603050405020304" pitchFamily="18" charset="0"/>
              </a:rPr>
              <a:t>Pengertian</a:t>
            </a:r>
            <a:r>
              <a:rPr lang="en-US" sz="1800" b="1" dirty="0">
                <a:effectLst/>
                <a:latin typeface="Times New Roman" panose="02020603050405020304" pitchFamily="18" charset="0"/>
                <a:ea typeface="Times New Roman" panose="02020603050405020304" pitchFamily="18" charset="0"/>
              </a:rPr>
              <a:t> Gaya </a:t>
            </a:r>
            <a:r>
              <a:rPr lang="en-US" sz="1800" b="1" dirty="0" err="1">
                <a:effectLst/>
                <a:latin typeface="Times New Roman" panose="02020603050405020304" pitchFamily="18" charset="0"/>
                <a:ea typeface="Times New Roman" panose="02020603050405020304" pitchFamily="18" charset="0"/>
              </a:rPr>
              <a:t>Kepemimpinan</a:t>
            </a: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err="1">
                <a:effectLst/>
                <a:latin typeface="Times New Roman" panose="02020603050405020304" pitchFamily="18" charset="0"/>
                <a:ea typeface="Times New Roman" panose="02020603050405020304" pitchFamily="18" charset="0"/>
              </a:rPr>
              <a:t>Definisi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mengenai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banyak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sekali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yaitu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sebanyak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pribadi</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meminati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tersebut</a:t>
            </a:r>
            <a:r>
              <a:rPr lang="en-US" sz="1800" dirty="0">
                <a:effectLst/>
                <a:latin typeface="Times New Roman" panose="02020603050405020304" pitchFamily="18" charset="0"/>
                <a:ea typeface="Times New Roman" panose="02020603050405020304" pitchFamily="18" charset="0"/>
              </a:rPr>
              <a:t>. Oleh </a:t>
            </a:r>
            <a:r>
              <a:rPr lang="en-US" sz="1800" dirty="0" err="1">
                <a:effectLst/>
                <a:latin typeface="Times New Roman" panose="02020603050405020304" pitchFamily="18" charset="0"/>
                <a:ea typeface="Times New Roman" panose="02020603050405020304" pitchFamily="18" charset="0"/>
              </a:rPr>
              <a:t>karena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kepemimpinan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merupakan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dampak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interaktif</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faktor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individu</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pribadi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faktor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a:t>
            </a:r>
          </a:p>
          <a:p>
            <a:pPr marL="0" indent="0">
              <a:buNone/>
            </a:pPr>
            <a:r>
              <a:rPr lang="en-US" sz="1800" b="1" dirty="0">
                <a:effectLst/>
                <a:latin typeface="Times New Roman" panose="02020603050405020304" pitchFamily="18" charset="0"/>
                <a:ea typeface="Times New Roman" panose="02020603050405020304" pitchFamily="18" charset="0"/>
              </a:rPr>
              <a:t>Gaya </a:t>
            </a:r>
            <a:r>
              <a:rPr lang="en-US" sz="1800" b="1" dirty="0" err="1">
                <a:effectLst/>
                <a:latin typeface="Times New Roman" panose="02020603050405020304" pitchFamily="18" charset="0"/>
                <a:ea typeface="Times New Roman" panose="02020603050405020304" pitchFamily="18" charset="0"/>
              </a:rPr>
              <a:t>dasar</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Kepemimpinan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Situasional</a:t>
            </a:r>
            <a:endParaRPr lang="en-US" sz="1800" dirty="0">
              <a:effectLst/>
              <a:latin typeface="Times New Roman" panose="02020603050405020304" pitchFamily="18" charset="0"/>
              <a:ea typeface="Times New Roman" panose="02020603050405020304" pitchFamily="18" charset="0"/>
            </a:endParaRPr>
          </a:p>
          <a:p>
            <a:pPr algn="just">
              <a:lnSpc>
                <a:spcPct val="200000"/>
              </a:lnSpc>
              <a:spcAft>
                <a:spcPts val="0"/>
              </a:spcAft>
            </a:pP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hubungannya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prilaku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biasanya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terhadap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bawahannya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pengikutnya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menurut</a:t>
            </a:r>
            <a:r>
              <a:rPr lang="en-US" sz="1800" dirty="0">
                <a:effectLst/>
                <a:latin typeface="Times New Roman" panose="02020603050405020304" pitchFamily="18" charset="0"/>
                <a:ea typeface="Times New Roman" panose="02020603050405020304" pitchFamily="18" charset="0"/>
              </a:rPr>
              <a:t> Hersey dan Blanchard yang </a:t>
            </a:r>
            <a:r>
              <a:rPr lang="en-US" sz="1800" dirty="0" err="1">
                <a:effectLst/>
                <a:latin typeface="Times New Roman" panose="02020603050405020304" pitchFamily="18" charset="0"/>
                <a:ea typeface="Times New Roman" panose="02020603050405020304" pitchFamily="18" charset="0"/>
              </a:rPr>
              <a:t>dikutip</a:t>
            </a:r>
            <a:r>
              <a:rPr lang="en-US" sz="1800" dirty="0">
                <a:effectLst/>
                <a:latin typeface="Times New Roman" panose="02020603050405020304" pitchFamily="18" charset="0"/>
                <a:ea typeface="Times New Roman" panose="02020603050405020304" pitchFamily="18" charset="0"/>
              </a:rPr>
              <a:t> oleh Miftah </a:t>
            </a:r>
            <a:r>
              <a:rPr lang="en-US" sz="1800" dirty="0" err="1">
                <a:effectLst/>
                <a:latin typeface="Times New Roman" panose="02020603050405020304" pitchFamily="18" charset="0"/>
                <a:ea typeface="Times New Roman" panose="02020603050405020304" pitchFamily="18" charset="0"/>
              </a:rPr>
              <a:t>Thoha</a:t>
            </a:r>
            <a:r>
              <a:rPr lang="en-US" sz="1800" dirty="0">
                <a:effectLst/>
                <a:latin typeface="Times New Roman" panose="02020603050405020304" pitchFamily="18" charset="0"/>
                <a:ea typeface="Times New Roman" panose="02020603050405020304" pitchFamily="18" charset="0"/>
              </a:rPr>
              <a:t> (2003:65) </a:t>
            </a:r>
            <a:r>
              <a:rPr lang="en-US" sz="1800" dirty="0" err="1">
                <a:effectLst/>
                <a:latin typeface="Times New Roman" panose="02020603050405020304" pitchFamily="18" charset="0"/>
                <a:ea typeface="Times New Roman" panose="02020603050405020304" pitchFamily="18" charset="0"/>
              </a:rPr>
              <a:t>yakni</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prilaku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mengarahkan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prilaku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mendukung</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200000"/>
              </a:lnSpc>
              <a:spcAft>
                <a:spcPts val="0"/>
              </a:spcAft>
              <a:buFont typeface="+mj-lt"/>
              <a:buAutoNum type="alphaLcPeriod"/>
              <a:tabLst>
                <a:tab pos="228600" algn="l"/>
              </a:tabLst>
            </a:pPr>
            <a:r>
              <a:rPr lang="en-US" sz="1800" dirty="0" err="1">
                <a:effectLst/>
                <a:latin typeface="Times New Roman" panose="02020603050405020304" pitchFamily="18" charset="0"/>
                <a:ea typeface="Times New Roman" panose="02020603050405020304" pitchFamily="18" charset="0"/>
              </a:rPr>
              <a:t>Perilaku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mengarahkan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sejauh</a:t>
            </a:r>
            <a:r>
              <a:rPr lang="en-US" sz="1800" dirty="0">
                <a:effectLst/>
                <a:latin typeface="Times New Roman" panose="02020603050405020304" pitchFamily="18" charset="0"/>
                <a:ea typeface="Times New Roman" panose="02020603050405020304" pitchFamily="18" charset="0"/>
              </a:rPr>
              <a:t> mana </a:t>
            </a:r>
            <a:r>
              <a:rPr lang="en-US" sz="1800" dirty="0" err="1">
                <a:effectLst/>
                <a:latin typeface="Times New Roman" panose="02020603050405020304" pitchFamily="18" charset="0"/>
                <a:ea typeface="Times New Roman" panose="02020603050405020304" pitchFamily="18" charset="0"/>
              </a:rPr>
              <a:t>seorang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melibatkan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komunikasai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pengarahan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komunikasi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antara</a:t>
            </a:r>
            <a:r>
              <a:rPr lang="en-US" sz="1800" dirty="0">
                <a:effectLst/>
                <a:latin typeface="Times New Roman" panose="02020603050405020304" pitchFamily="18" charset="0"/>
                <a:ea typeface="Times New Roman" panose="02020603050405020304" pitchFamily="18" charset="0"/>
              </a:rPr>
              <a:t> lain, </a:t>
            </a:r>
            <a:r>
              <a:rPr lang="en-US" sz="1800" dirty="0" err="1">
                <a:effectLst/>
                <a:latin typeface="Times New Roman" panose="02020603050405020304" pitchFamily="18" charset="0"/>
                <a:ea typeface="Times New Roman" panose="02020603050405020304" pitchFamily="18" charset="0"/>
              </a:rPr>
              <a:t>menetapkan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peranan</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seharusnya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pengikut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memberitahukan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pengikut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tentang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apa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saharusnya</a:t>
            </a:r>
            <a:r>
              <a:rPr lang="en-US" sz="1800" dirty="0">
                <a:effectLst/>
                <a:latin typeface="Times New Roman" panose="02020603050405020304" pitchFamily="18" charset="0"/>
                <a:ea typeface="Times New Roman" panose="02020603050405020304" pitchFamily="18" charset="0"/>
              </a:rPr>
              <a:t> bias </a:t>
            </a:r>
            <a:r>
              <a:rPr lang="en-US" sz="1800" dirty="0" err="1">
                <a:effectLst/>
                <a:latin typeface="Times New Roman" panose="02020603050405020304" pitchFamily="18" charset="0"/>
                <a:ea typeface="Times New Roman" panose="02020603050405020304" pitchFamily="18" charset="0"/>
              </a:rPr>
              <a:t>dikerjakan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dimana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tersebut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bagaimana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melakukannya</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melakukan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pengawasan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ketat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kepada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pengikutnya</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200000"/>
              </a:lnSpc>
              <a:spcAft>
                <a:spcPts val="0"/>
              </a:spcAft>
              <a:buFont typeface="+mj-lt"/>
              <a:buAutoNum type="alphaLcPeriod"/>
              <a:tabLst>
                <a:tab pos="228600" algn="l"/>
              </a:tabLst>
            </a:pPr>
            <a:r>
              <a:rPr lang="en-US" sz="1800" dirty="0" err="1">
                <a:effectLst/>
                <a:latin typeface="Times New Roman" panose="02020603050405020304" pitchFamily="18" charset="0"/>
                <a:ea typeface="Times New Roman" panose="02020603050405020304" pitchFamily="18" charset="0"/>
              </a:rPr>
              <a:t>Perilaku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mendukung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sejauh</a:t>
            </a:r>
            <a:r>
              <a:rPr lang="en-US" sz="1800" dirty="0">
                <a:effectLst/>
                <a:latin typeface="Times New Roman" panose="02020603050405020304" pitchFamily="18" charset="0"/>
                <a:ea typeface="Times New Roman" panose="02020603050405020304" pitchFamily="18" charset="0"/>
              </a:rPr>
              <a:t> mana </a:t>
            </a:r>
            <a:r>
              <a:rPr lang="en-US" sz="1800" dirty="0" err="1">
                <a:effectLst/>
                <a:latin typeface="Times New Roman" panose="02020603050405020304" pitchFamily="18" charset="0"/>
                <a:ea typeface="Times New Roman" panose="02020603050405020304" pitchFamily="18" charset="0"/>
              </a:rPr>
              <a:t>seorang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melibatkan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komunikasi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misalnya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mendengar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menyediakan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dukungan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dorongan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memudahkan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interaksi</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melibatkan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pengikut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pengambilan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keputusan</a:t>
            </a:r>
            <a:r>
              <a:rPr lang="en-US" sz="1800" dirty="0">
                <a:effectLst/>
                <a:latin typeface="Times New Roman" panose="02020603050405020304" pitchFamily="18" charset="0"/>
                <a:ea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632162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C68FE9-9781-4121-BD0C-7E6D57D06D0E}"/>
              </a:ext>
            </a:extLst>
          </p:cNvPr>
          <p:cNvSpPr>
            <a:spLocks noGrp="1"/>
          </p:cNvSpPr>
          <p:nvPr>
            <p:ph type="title"/>
          </p:nvPr>
        </p:nvSpPr>
        <p:spPr>
          <a:xfrm>
            <a:off x="838200" y="365125"/>
            <a:ext cx="2505501" cy="672105"/>
          </a:xfrm>
        </p:spPr>
        <p:txBody>
          <a:bodyPr>
            <a:normAutofit fontScale="90000"/>
          </a:bodyPr>
          <a:lstStyle/>
          <a:p>
            <a:r>
              <a:rPr lang="en-US" sz="1800" b="1" dirty="0" err="1">
                <a:effectLst/>
                <a:latin typeface="Times New Roman" panose="02020603050405020304" pitchFamily="18" charset="0"/>
                <a:ea typeface="Times New Roman" panose="02020603050405020304" pitchFamily="18" charset="0"/>
              </a:rPr>
              <a:t>Motivasi</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E69D76B7-79C1-4F59-AB8F-1E689DB3A1E5}"/>
              </a:ext>
            </a:extLst>
          </p:cNvPr>
          <p:cNvSpPr>
            <a:spLocks noGrp="1"/>
          </p:cNvSpPr>
          <p:nvPr>
            <p:ph idx="1"/>
          </p:nvPr>
        </p:nvSpPr>
        <p:spPr>
          <a:xfrm>
            <a:off x="838200" y="846161"/>
            <a:ext cx="10515600" cy="5330802"/>
          </a:xfrm>
        </p:spPr>
        <p:txBody>
          <a:bodyPr/>
          <a:lstStyle/>
          <a:p>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dipandang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ciri</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ada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calon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tenaga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ketika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diterima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bekerja</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perusahaan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tenaga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mengalami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perubahan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perubahan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hasil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interaksi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antara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tenaga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ataupun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kita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dihadapi</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jalani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dua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macam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yaitu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masalah</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rPr>
              <a:t>problem situation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pilihan</a:t>
            </a:r>
            <a:r>
              <a:rPr lang="en-US" sz="1800" dirty="0">
                <a:effectLst/>
                <a:latin typeface="Times New Roman" panose="02020603050405020304" pitchFamily="18" charset="0"/>
                <a:ea typeface="Times New Roman" panose="02020603050405020304" pitchFamily="18" charset="0"/>
              </a:rPr>
              <a:t> (</a:t>
            </a:r>
            <a:r>
              <a:rPr lang="en-US" sz="1800" i="1" dirty="0">
                <a:effectLst/>
                <a:latin typeface="Times New Roman" panose="02020603050405020304" pitchFamily="18" charset="0"/>
                <a:ea typeface="Times New Roman" panose="02020603050405020304" pitchFamily="18" charset="0"/>
              </a:rPr>
              <a:t>Choice situation</a:t>
            </a:r>
            <a:r>
              <a:rPr lang="en-US" sz="1800" dirty="0">
                <a:effectLst/>
                <a:latin typeface="Times New Roman" panose="02020603050405020304" pitchFamily="18" charset="0"/>
                <a:ea typeface="Times New Roman" panose="02020603050405020304" pitchFamily="18" charset="0"/>
              </a:rPr>
              <a:t>) yang juga </a:t>
            </a:r>
            <a:r>
              <a:rPr lang="en-US" sz="1800" dirty="0" err="1">
                <a:effectLst/>
                <a:latin typeface="Times New Roman" panose="02020603050405020304" pitchFamily="18" charset="0"/>
                <a:ea typeface="Times New Roman" panose="02020603050405020304" pitchFamily="18" charset="0"/>
              </a:rPr>
              <a:t>dinamakan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konflik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Hasibuan</a:t>
            </a:r>
            <a:r>
              <a:rPr lang="en-US" sz="1800" dirty="0">
                <a:effectLst/>
                <a:latin typeface="Times New Roman" panose="02020603050405020304" pitchFamily="18" charset="0"/>
                <a:ea typeface="Times New Roman" panose="02020603050405020304" pitchFamily="18" charset="0"/>
              </a:rPr>
              <a:t>, 2003). </a:t>
            </a:r>
            <a:r>
              <a:rPr lang="en-US" sz="1800" dirty="0" err="1">
                <a:effectLst/>
                <a:latin typeface="Times New Roman" panose="02020603050405020304" pitchFamily="18" charset="0"/>
                <a:ea typeface="Times New Roman" panose="02020603050405020304" pitchFamily="18" charset="0"/>
              </a:rPr>
              <a:t>Sedangkan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menurut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Kamus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Besar</a:t>
            </a:r>
            <a:r>
              <a:rPr lang="en-US" sz="1800" dirty="0">
                <a:effectLst/>
                <a:latin typeface="Times New Roman" panose="02020603050405020304" pitchFamily="18" charset="0"/>
                <a:ea typeface="Times New Roman" panose="02020603050405020304" pitchFamily="18" charset="0"/>
              </a:rPr>
              <a:t> Bahasa Indonesia (KBBI)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dorongan</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timbul</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diri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seseorang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sadar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tindakan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tujuan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tertentu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usaha-usaha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menyebabkan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seseorang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sekelompok</a:t>
            </a:r>
            <a:r>
              <a:rPr lang="en-US" sz="1800" dirty="0">
                <a:effectLst/>
                <a:latin typeface="Times New Roman" panose="02020603050405020304" pitchFamily="18" charset="0"/>
                <a:ea typeface="Times New Roman" panose="02020603050405020304" pitchFamily="18" charset="0"/>
              </a:rPr>
              <a:t> orang </a:t>
            </a:r>
            <a:r>
              <a:rPr lang="en-US" sz="1800" dirty="0" err="1">
                <a:effectLst/>
                <a:latin typeface="Times New Roman" panose="02020603050405020304" pitchFamily="18" charset="0"/>
                <a:ea typeface="Times New Roman" panose="02020603050405020304" pitchFamily="18" charset="0"/>
              </a:rPr>
              <a:t>tertentu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bergerak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sesuatu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karena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ingin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mencapai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tujuan</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dikehendakinya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kepuasan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perbuatannya</a:t>
            </a:r>
            <a:r>
              <a:rPr lang="en-US" sz="1800" dirty="0">
                <a:effectLst/>
                <a:latin typeface="Times New Roman" panose="02020603050405020304" pitchFamily="18" charset="0"/>
                <a:ea typeface="Times New Roman" panose="02020603050405020304" pitchFamily="18" charset="0"/>
              </a:rPr>
              <a:t>.</a:t>
            </a:r>
          </a:p>
          <a:p>
            <a:pPr marL="0" indent="0">
              <a:buNone/>
            </a:pPr>
            <a:r>
              <a:rPr lang="en-US" sz="1800" b="1" dirty="0" err="1">
                <a:effectLst/>
                <a:latin typeface="Times New Roman" panose="02020603050405020304" pitchFamily="18" charset="0"/>
                <a:ea typeface="Times New Roman" panose="02020603050405020304" pitchFamily="18" charset="0"/>
              </a:rPr>
              <a:t>Meningkatkan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Motivasi</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Kerja</a:t>
            </a:r>
            <a:endParaRPr lang="en-US" sz="1800" dirty="0">
              <a:effectLst/>
              <a:latin typeface="Times New Roman" panose="02020603050405020304" pitchFamily="18" charset="0"/>
              <a:ea typeface="Times New Roman" panose="02020603050405020304" pitchFamily="18" charset="0"/>
            </a:endParaRPr>
          </a:p>
          <a:p>
            <a:pPr marL="0" indent="0">
              <a:buNone/>
            </a:pPr>
            <a:r>
              <a:rPr lang="en-US" dirty="0"/>
              <a:t>1. </a:t>
            </a:r>
            <a:r>
              <a:rPr lang="en-US" sz="1800" dirty="0">
                <a:effectLst/>
                <a:latin typeface="Times New Roman" panose="02020603050405020304" pitchFamily="18" charset="0"/>
                <a:ea typeface="Times New Roman" panose="02020603050405020304" pitchFamily="18" charset="0"/>
              </a:rPr>
              <a:t>Peran </a:t>
            </a:r>
            <a:r>
              <a:rPr lang="en-US" sz="1800" dirty="0" err="1">
                <a:effectLst/>
                <a:latin typeface="Times New Roman" panose="02020603050405020304" pitchFamily="18" charset="0"/>
                <a:ea typeface="Times New Roman" panose="02020603050405020304" pitchFamily="18" charset="0"/>
              </a:rPr>
              <a:t>Pemimpin</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Atasan</a:t>
            </a:r>
            <a:endParaRPr lang="en-US" sz="1800" dirty="0">
              <a:effectLst/>
              <a:latin typeface="Times New Roman" panose="02020603050405020304" pitchFamily="18" charset="0"/>
              <a:ea typeface="Times New Roman" panose="02020603050405020304" pitchFamily="18" charset="0"/>
            </a:endParaRPr>
          </a:p>
          <a:p>
            <a:pPr marL="0" indent="0">
              <a:buNone/>
            </a:pPr>
            <a:r>
              <a:rPr lang="en-US" dirty="0"/>
              <a:t>2. </a:t>
            </a:r>
            <a:r>
              <a:rPr lang="en-US" sz="1800" dirty="0">
                <a:effectLst/>
                <a:latin typeface="Times New Roman" panose="02020603050405020304" pitchFamily="18" charset="0"/>
                <a:ea typeface="Times New Roman" panose="02020603050405020304" pitchFamily="18" charset="0"/>
              </a:rPr>
              <a:t>Peran </a:t>
            </a:r>
            <a:r>
              <a:rPr lang="en-US" sz="1800" dirty="0" err="1">
                <a:effectLst/>
                <a:latin typeface="Times New Roman" panose="02020603050405020304" pitchFamily="18" charset="0"/>
                <a:ea typeface="Times New Roman" panose="02020603050405020304" pitchFamily="18" charset="0"/>
              </a:rPr>
              <a:t>Diri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Sendiri</a:t>
            </a:r>
            <a:endParaRPr lang="en-US" sz="1800" dirty="0">
              <a:effectLst/>
              <a:latin typeface="Times New Roman" panose="02020603050405020304" pitchFamily="18" charset="0"/>
              <a:ea typeface="Times New Roman" panose="02020603050405020304" pitchFamily="18" charset="0"/>
            </a:endParaRPr>
          </a:p>
          <a:p>
            <a:pPr marL="0" indent="0">
              <a:buNone/>
            </a:pPr>
            <a:r>
              <a:rPr lang="en-US" dirty="0"/>
              <a:t>3. </a:t>
            </a:r>
            <a:r>
              <a:rPr lang="en-US" sz="1800" dirty="0">
                <a:effectLst/>
                <a:latin typeface="Times New Roman" panose="02020603050405020304" pitchFamily="18" charset="0"/>
                <a:ea typeface="Times New Roman" panose="02020603050405020304" pitchFamily="18" charset="0"/>
              </a:rPr>
              <a:t>Peran </a:t>
            </a:r>
            <a:r>
              <a:rPr lang="en-US" sz="1800" dirty="0" err="1">
                <a:effectLst/>
                <a:latin typeface="Times New Roman" panose="02020603050405020304" pitchFamily="18" charset="0"/>
                <a:ea typeface="Times New Roman" panose="02020603050405020304" pitchFamily="18" charset="0"/>
              </a:rPr>
              <a:t>Organisasi</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619051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9268FA-BC89-443E-BF67-0708C825233E}"/>
              </a:ext>
            </a:extLst>
          </p:cNvPr>
          <p:cNvSpPr>
            <a:spLocks noGrp="1"/>
          </p:cNvSpPr>
          <p:nvPr>
            <p:ph type="title"/>
          </p:nvPr>
        </p:nvSpPr>
        <p:spPr/>
        <p:txBody>
          <a:bodyPr/>
          <a:lstStyle/>
          <a:p>
            <a:r>
              <a:rPr lang="en-US" sz="1800" b="1" dirty="0" err="1">
                <a:effectLst/>
                <a:latin typeface="Times New Roman" panose="02020603050405020304" pitchFamily="18" charset="0"/>
                <a:ea typeface="Times New Roman" panose="02020603050405020304" pitchFamily="18" charset="0"/>
              </a:rPr>
              <a:t>Kerangka</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Pemikiran</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pic>
        <p:nvPicPr>
          <p:cNvPr id="8" name="Content Placeholder 7">
            <a:extLst>
              <a:ext uri="{FF2B5EF4-FFF2-40B4-BE49-F238E27FC236}">
                <a16:creationId xmlns:a16="http://schemas.microsoft.com/office/drawing/2014/main" xmlns="" id="{8C9E2751-BF75-471D-9774-576D4D0538A6}"/>
              </a:ext>
            </a:extLst>
          </p:cNvPr>
          <p:cNvPicPr>
            <a:picLocks noGrp="1"/>
          </p:cNvPicPr>
          <p:nvPr>
            <p:ph idx="1"/>
          </p:nvPr>
        </p:nvPicPr>
        <p:blipFill rotWithShape="1">
          <a:blip r:embed="rId2"/>
          <a:srcRect l="32372" t="28364" r="32372" b="13911"/>
          <a:stretch/>
        </p:blipFill>
        <p:spPr bwMode="auto">
          <a:xfrm>
            <a:off x="2086708" y="937846"/>
            <a:ext cx="8253046" cy="555502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64191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F66D06-68F8-40EE-BA03-81B05AF3CA87}"/>
              </a:ext>
            </a:extLst>
          </p:cNvPr>
          <p:cNvSpPr>
            <a:spLocks noGrp="1"/>
          </p:cNvSpPr>
          <p:nvPr>
            <p:ph type="title"/>
          </p:nvPr>
        </p:nvSpPr>
        <p:spPr>
          <a:xfrm>
            <a:off x="838200" y="365126"/>
            <a:ext cx="1795818" cy="835878"/>
          </a:xfrm>
        </p:spPr>
        <p:txBody>
          <a:bodyPr>
            <a:normAutofit fontScale="90000"/>
          </a:bodyPr>
          <a:lstStyle/>
          <a:p>
            <a:r>
              <a:rPr lang="en-US" sz="1800" b="1" dirty="0" err="1">
                <a:effectLst/>
                <a:latin typeface="Times New Roman" panose="02020603050405020304" pitchFamily="18" charset="0"/>
                <a:ea typeface="Times New Roman" panose="02020603050405020304" pitchFamily="18" charset="0"/>
              </a:rPr>
              <a:t>Hipotesis</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219C4C4D-805B-4C6B-A996-CD2E8DF98F57}"/>
              </a:ext>
            </a:extLst>
          </p:cNvPr>
          <p:cNvSpPr>
            <a:spLocks noGrp="1"/>
          </p:cNvSpPr>
          <p:nvPr>
            <p:ph idx="1"/>
          </p:nvPr>
        </p:nvSpPr>
        <p:spPr>
          <a:xfrm>
            <a:off x="668740" y="1064525"/>
            <a:ext cx="10685060" cy="5112438"/>
          </a:xfrm>
        </p:spPr>
        <p:txBody>
          <a:bodyPr/>
          <a:lstStyle/>
          <a:p>
            <a:pPr algn="just">
              <a:lnSpc>
                <a:spcPct val="200000"/>
              </a:lnSpc>
              <a:spcAft>
                <a:spcPts val="0"/>
              </a:spcAft>
            </a:pPr>
            <a:r>
              <a:rPr lang="en-US" sz="1800" dirty="0" err="1">
                <a:effectLst/>
                <a:latin typeface="Times New Roman" panose="02020603050405020304" pitchFamily="18" charset="0"/>
                <a:ea typeface="Times New Roman" panose="02020603050405020304" pitchFamily="18" charset="0"/>
              </a:rPr>
              <a:t>Hipotesis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berikut</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200000"/>
              </a:lnSpc>
              <a:spcAft>
                <a:spcPts val="0"/>
              </a:spcAft>
              <a:buFont typeface="+mj-lt"/>
              <a:buAutoNum type="arabicPeriod"/>
            </a:pPr>
            <a:r>
              <a:rPr lang="it-IT" sz="1800" dirty="0">
                <a:effectLst/>
                <a:latin typeface="Times New Roman" panose="02020603050405020304" pitchFamily="18" charset="0"/>
                <a:ea typeface="Times New Roman" panose="02020603050405020304" pitchFamily="18" charset="0"/>
              </a:rPr>
              <a:t>Kompetensi berpengaruh terhadap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 </a:t>
            </a:r>
          </a:p>
          <a:p>
            <a:pPr marL="342900" lvl="0" indent="-342900" algn="just">
              <a:lnSpc>
                <a:spcPct val="200000"/>
              </a:lnSpc>
              <a:spcAft>
                <a:spcPts val="0"/>
              </a:spcAft>
              <a:buFont typeface="+mj-lt"/>
              <a:buAutoNum type="arabicPeriod"/>
              <a:tabLst>
                <a:tab pos="228600" algn="l"/>
                <a:tab pos="457200" algn="l"/>
              </a:tabLst>
            </a:pPr>
            <a:r>
              <a:rPr lang="it-IT" sz="1800" dirty="0">
                <a:effectLst/>
                <a:latin typeface="Times New Roman" panose="02020603050405020304" pitchFamily="18" charset="0"/>
                <a:ea typeface="Times New Roman" panose="02020603050405020304" pitchFamily="18" charset="0"/>
              </a:rPr>
              <a:t>Gaya kepemimpinan berpengaruh terhadap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a:t>
            </a:r>
          </a:p>
          <a:p>
            <a:pPr marL="342900" lvl="0" indent="-342900" algn="just">
              <a:lnSpc>
                <a:spcPct val="200000"/>
              </a:lnSpc>
              <a:spcAft>
                <a:spcPts val="0"/>
              </a:spcAft>
              <a:buFont typeface="+mj-lt"/>
              <a:buAutoNum type="arabicPeriod"/>
              <a:tabLst>
                <a:tab pos="228600" algn="l"/>
                <a:tab pos="457200" algn="l"/>
              </a:tabLst>
            </a:pPr>
            <a:r>
              <a:rPr lang="it-IT" sz="1800" dirty="0">
                <a:effectLst/>
                <a:latin typeface="Times New Roman" panose="02020603050405020304" pitchFamily="18" charset="0"/>
                <a:ea typeface="Times New Roman" panose="02020603050405020304" pitchFamily="18" charset="0"/>
              </a:rPr>
              <a:t>Kompetensi dan gaya kepemimpinan berpengaruh terhadap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a:t>
            </a:r>
          </a:p>
          <a:p>
            <a:endParaRPr lang="en-US" dirty="0"/>
          </a:p>
        </p:txBody>
      </p:sp>
    </p:spTree>
    <p:extLst>
      <p:ext uri="{BB962C8B-B14F-4D97-AF65-F5344CB8AC3E}">
        <p14:creationId xmlns:p14="http://schemas.microsoft.com/office/powerpoint/2010/main" val="2371769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3BC5FD-095D-48EE-A7D2-2689C694A166}"/>
              </a:ext>
            </a:extLst>
          </p:cNvPr>
          <p:cNvSpPr>
            <a:spLocks noGrp="1"/>
          </p:cNvSpPr>
          <p:nvPr>
            <p:ph type="title"/>
          </p:nvPr>
        </p:nvSpPr>
        <p:spPr>
          <a:xfrm>
            <a:off x="838200" y="365126"/>
            <a:ext cx="2846696" cy="699400"/>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METODE PENELITIAN</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E67B9EF0-2517-4AC5-8327-EB58C5BB0187}"/>
              </a:ext>
            </a:extLst>
          </p:cNvPr>
          <p:cNvSpPr>
            <a:spLocks noGrp="1"/>
          </p:cNvSpPr>
          <p:nvPr>
            <p:ph idx="1"/>
          </p:nvPr>
        </p:nvSpPr>
        <p:spPr>
          <a:xfrm>
            <a:off x="838200" y="1214651"/>
            <a:ext cx="10515600" cy="4962312"/>
          </a:xfrm>
        </p:spPr>
        <p:txBody>
          <a:bodyPr>
            <a:normAutofit fontScale="85000" lnSpcReduction="10000"/>
          </a:bodyPr>
          <a:lstStyle/>
          <a:p>
            <a:r>
              <a:rPr lang="es-ES" sz="1800" b="1" dirty="0" err="1">
                <a:effectLst/>
                <a:latin typeface="Times New Roman" panose="02020603050405020304" pitchFamily="18" charset="0"/>
                <a:ea typeface="Times New Roman" panose="02020603050405020304" pitchFamily="18" charset="0"/>
              </a:rPr>
              <a:t>Definisi</a:t>
            </a:r>
            <a:r>
              <a:rPr lang="es-ES" sz="1800" b="1" dirty="0">
                <a:effectLst/>
                <a:latin typeface="Times New Roman" panose="02020603050405020304" pitchFamily="18" charset="0"/>
                <a:ea typeface="Times New Roman" panose="02020603050405020304" pitchFamily="18" charset="0"/>
              </a:rPr>
              <a:t> </a:t>
            </a:r>
            <a:r>
              <a:rPr lang="es-ES" sz="1800" b="1" dirty="0" err="1">
                <a:effectLst/>
                <a:latin typeface="Times New Roman" panose="02020603050405020304" pitchFamily="18" charset="0"/>
                <a:ea typeface="Times New Roman" panose="02020603050405020304" pitchFamily="18" charset="0"/>
              </a:rPr>
              <a:t>Operasional</a:t>
            </a:r>
            <a:r>
              <a:rPr lang="es-ES" sz="1800" b="1" dirty="0">
                <a:effectLst/>
                <a:latin typeface="Times New Roman" panose="02020603050405020304" pitchFamily="18" charset="0"/>
                <a:ea typeface="Times New Roman" panose="02020603050405020304" pitchFamily="18" charset="0"/>
              </a:rPr>
              <a:t> dan </a:t>
            </a:r>
            <a:r>
              <a:rPr lang="es-ES" sz="1800" b="1" dirty="0" err="1">
                <a:effectLst/>
                <a:latin typeface="Times New Roman" panose="02020603050405020304" pitchFamily="18" charset="0"/>
                <a:ea typeface="Times New Roman" panose="02020603050405020304" pitchFamily="18" charset="0"/>
              </a:rPr>
              <a:t>Pengukuran</a:t>
            </a:r>
            <a:endParaRPr lang="en-US" sz="1800" dirty="0">
              <a:effectLst/>
              <a:latin typeface="Times New Roman" panose="02020603050405020304" pitchFamily="18" charset="0"/>
              <a:ea typeface="Times New Roman" panose="02020603050405020304" pitchFamily="18" charset="0"/>
            </a:endParaRPr>
          </a:p>
          <a:p>
            <a:pPr marL="0" indent="0">
              <a:buNone/>
            </a:pPr>
            <a:r>
              <a:rPr lang="es-ES" sz="1800" b="1" dirty="0" err="1">
                <a:effectLst/>
                <a:latin typeface="Times New Roman" panose="02020603050405020304" pitchFamily="18" charset="0"/>
                <a:ea typeface="Times New Roman" panose="02020603050405020304" pitchFamily="18" charset="0"/>
              </a:rPr>
              <a:t>Variabel</a:t>
            </a:r>
            <a:r>
              <a:rPr lang="es-ES" sz="1800" b="1" dirty="0">
                <a:effectLst/>
                <a:latin typeface="Times New Roman" panose="02020603050405020304" pitchFamily="18" charset="0"/>
                <a:ea typeface="Times New Roman" panose="02020603050405020304" pitchFamily="18" charset="0"/>
              </a:rPr>
              <a:t> </a:t>
            </a:r>
            <a:r>
              <a:rPr lang="es-ES" sz="1800" b="1" dirty="0" err="1">
                <a:effectLst/>
                <a:latin typeface="Times New Roman" panose="02020603050405020304" pitchFamily="18" charset="0"/>
                <a:ea typeface="Times New Roman" panose="02020603050405020304" pitchFamily="18" charset="0"/>
              </a:rPr>
              <a:t>Penelitian</a:t>
            </a:r>
            <a:endParaRPr lang="en-US" sz="1800" dirty="0">
              <a:effectLst/>
              <a:latin typeface="Times New Roman" panose="02020603050405020304" pitchFamily="18" charset="0"/>
              <a:ea typeface="Times New Roman" panose="02020603050405020304" pitchFamily="18" charset="0"/>
            </a:endParaRPr>
          </a:p>
          <a:p>
            <a:pPr marL="1662430" indent="-900430" algn="just">
              <a:lnSpc>
                <a:spcPct val="200000"/>
              </a:lnSpc>
              <a:spcAft>
                <a:spcPts val="0"/>
              </a:spcAft>
            </a:pPr>
            <a:r>
              <a:rPr lang="en-US" sz="1800" dirty="0" err="1">
                <a:effectLst/>
                <a:latin typeface="Times New Roman" panose="02020603050405020304" pitchFamily="18" charset="0"/>
                <a:ea typeface="Times New Roman" panose="02020603050405020304" pitchFamily="18" charset="0"/>
              </a:rPr>
              <a:t>Variabel-variabel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terdapat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p>
          <a:p>
            <a:pPr marL="342900" lvl="0" indent="-342900" algn="just">
              <a:lnSpc>
                <a:spcPct val="200000"/>
              </a:lnSpc>
              <a:spcAft>
                <a:spcPts val="0"/>
              </a:spcAft>
              <a:buFont typeface="+mj-lt"/>
              <a:buAutoNum type="arabicPeriod"/>
            </a:pPr>
            <a:r>
              <a:rPr lang="en-US" sz="1800" b="1" dirty="0" err="1">
                <a:effectLst/>
                <a:latin typeface="Times New Roman" panose="02020603050405020304" pitchFamily="18" charset="0"/>
                <a:ea typeface="Times New Roman" panose="02020603050405020304" pitchFamily="18" charset="0"/>
              </a:rPr>
              <a:t>Variabel</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Bebas</a:t>
            </a:r>
            <a:r>
              <a:rPr lang="en-US" sz="1800" b="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Independent </a:t>
            </a:r>
            <a:r>
              <a:rPr lang="en-US" sz="1800" b="1" i="1" dirty="0" err="1">
                <a:effectLst/>
                <a:latin typeface="Times New Roman" panose="02020603050405020304" pitchFamily="18" charset="0"/>
                <a:ea typeface="Times New Roman" panose="02020603050405020304" pitchFamily="18" charset="0"/>
              </a:rPr>
              <a:t>Variabel</a:t>
            </a:r>
            <a:r>
              <a:rPr lang="en-US" sz="1800" b="1" dirty="0">
                <a:effectLst/>
                <a:latin typeface="Times New Roman" panose="02020603050405020304" pitchFamily="18" charset="0"/>
                <a:ea typeface="Times New Roman" panose="02020603050405020304" pitchFamily="18" charset="0"/>
              </a:rPr>
              <a:t>).</a:t>
            </a:r>
          </a:p>
          <a:p>
            <a:pPr marL="914400" algn="just">
              <a:lnSpc>
                <a:spcPct val="200000"/>
              </a:lnSpc>
              <a:spcAft>
                <a:spcPts val="0"/>
              </a:spcAft>
            </a:pP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menyebabkan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berubahnya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terikat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p>
          <a:p>
            <a:pPr marL="342900" lvl="0" indent="-342900" algn="just">
              <a:lnSpc>
                <a:spcPct val="200000"/>
              </a:lnSpc>
              <a:spcAft>
                <a:spcPts val="0"/>
              </a:spcAft>
              <a:buFont typeface="+mj-lt"/>
              <a:buAutoNum type="alphaLcPeriod"/>
              <a:tabLst>
                <a:tab pos="1143000" algn="l"/>
              </a:tabLst>
            </a:pPr>
            <a:r>
              <a:rPr lang="en-US" sz="1800" dirty="0">
                <a:effectLst/>
                <a:latin typeface="Times New Roman" panose="02020603050405020304" pitchFamily="18" charset="0"/>
                <a:ea typeface="Times New Roman" panose="02020603050405020304" pitchFamily="18" charset="0"/>
              </a:rPr>
              <a:t>X</a:t>
            </a:r>
            <a:r>
              <a:rPr lang="en-US" sz="1800" baseline="-25000" dirty="0">
                <a:effectLst/>
                <a:latin typeface="Times New Roman" panose="02020603050405020304" pitchFamily="18" charset="0"/>
                <a:ea typeface="Times New Roman" panose="02020603050405020304" pitchFamily="18" charset="0"/>
              </a:rPr>
              <a:t>1</a:t>
            </a:r>
            <a:r>
              <a:rPr lang="en-US" sz="1800" dirty="0">
                <a:effectLst/>
                <a:latin typeface="Times New Roman" panose="02020603050405020304" pitchFamily="18" charset="0"/>
                <a:ea typeface="Times New Roman" panose="02020603050405020304" pitchFamily="18" charset="0"/>
              </a:rPr>
              <a:t> = </a:t>
            </a:r>
            <a:r>
              <a:rPr lang="en-US" sz="1800" dirty="0" err="1">
                <a:effectLst/>
                <a:latin typeface="Times New Roman" panose="02020603050405020304" pitchFamily="18" charset="0"/>
                <a:ea typeface="Times New Roman" panose="02020603050405020304" pitchFamily="18" charset="0"/>
              </a:rPr>
              <a:t>Kompetensi</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lphaLcPeriod"/>
              <a:tabLst>
                <a:tab pos="1143000" algn="l"/>
              </a:tabLst>
            </a:pPr>
            <a:r>
              <a:rPr lang="en-US" sz="1800" dirty="0">
                <a:effectLst/>
                <a:latin typeface="Times New Roman" panose="02020603050405020304" pitchFamily="18" charset="0"/>
                <a:ea typeface="Times New Roman" panose="02020603050405020304" pitchFamily="18" charset="0"/>
              </a:rPr>
              <a:t>X</a:t>
            </a:r>
            <a:r>
              <a:rPr lang="en-US" sz="1800" baseline="-25000" dirty="0">
                <a:effectLst/>
                <a:latin typeface="Times New Roman" panose="02020603050405020304" pitchFamily="18" charset="0"/>
                <a:ea typeface="Times New Roman" panose="02020603050405020304" pitchFamily="18" charset="0"/>
              </a:rPr>
              <a:t>2</a:t>
            </a:r>
            <a:r>
              <a:rPr lang="en-US" sz="1800" dirty="0">
                <a:effectLst/>
                <a:latin typeface="Times New Roman" panose="02020603050405020304" pitchFamily="18" charset="0"/>
                <a:ea typeface="Times New Roman" panose="02020603050405020304" pitchFamily="18" charset="0"/>
              </a:rPr>
              <a:t> = Gaya </a:t>
            </a:r>
            <a:r>
              <a:rPr lang="en-US" sz="1800" dirty="0" err="1">
                <a:effectLst/>
                <a:latin typeface="Times New Roman" panose="02020603050405020304" pitchFamily="18" charset="0"/>
                <a:ea typeface="Times New Roman" panose="02020603050405020304" pitchFamily="18" charset="0"/>
              </a:rPr>
              <a:t>kepemimpinan</a:t>
            </a:r>
            <a:endParaRPr lang="en-US" sz="1800" dirty="0">
              <a:effectLst/>
              <a:latin typeface="Times New Roman" panose="02020603050405020304" pitchFamily="18" charset="0"/>
              <a:ea typeface="Times New Roman" panose="02020603050405020304" pitchFamily="18" charset="0"/>
            </a:endParaRPr>
          </a:p>
          <a:p>
            <a:pPr marL="914400" algn="just">
              <a:spcAft>
                <a:spcPts val="0"/>
              </a:spcAft>
            </a:pPr>
            <a:r>
              <a:rPr lang="en-US" sz="1800" dirty="0">
                <a:effectLst/>
                <a:latin typeface="Times New Roman" panose="02020603050405020304" pitchFamily="18" charset="0"/>
                <a:ea typeface="Times New Roman" panose="02020603050405020304" pitchFamily="18" charset="0"/>
              </a:rPr>
              <a:t> </a:t>
            </a:r>
          </a:p>
          <a:p>
            <a:pPr marL="0" lvl="0" indent="0" algn="just">
              <a:lnSpc>
                <a:spcPct val="200000"/>
              </a:lnSpc>
              <a:spcAft>
                <a:spcPts val="0"/>
              </a:spcAft>
              <a:buNone/>
            </a:pPr>
            <a:r>
              <a:rPr lang="en-US" sz="1800" dirty="0">
                <a:effectLst/>
                <a:latin typeface="Times New Roman" panose="02020603050405020304" pitchFamily="18" charset="0"/>
                <a:ea typeface="Times New Roman" panose="02020603050405020304" pitchFamily="18" charset="0"/>
              </a:rPr>
              <a:t>2.   </a:t>
            </a:r>
            <a:r>
              <a:rPr lang="en-US" sz="1800" b="1" dirty="0" err="1">
                <a:effectLst/>
                <a:latin typeface="Times New Roman" panose="02020603050405020304" pitchFamily="18" charset="0"/>
                <a:ea typeface="Times New Roman" panose="02020603050405020304" pitchFamily="18" charset="0"/>
              </a:rPr>
              <a:t>Variabel</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terikat</a:t>
            </a:r>
            <a:r>
              <a:rPr lang="en-US" sz="1800" b="1" dirty="0">
                <a:effectLst/>
                <a:latin typeface="Times New Roman" panose="02020603050405020304" pitchFamily="18" charset="0"/>
                <a:ea typeface="Times New Roman" panose="02020603050405020304" pitchFamily="18" charset="0"/>
              </a:rPr>
              <a:t> (</a:t>
            </a:r>
            <a:r>
              <a:rPr lang="en-US" sz="1800" b="1" i="1" dirty="0">
                <a:effectLst/>
                <a:latin typeface="Times New Roman" panose="02020603050405020304" pitchFamily="18" charset="0"/>
                <a:ea typeface="Times New Roman" panose="02020603050405020304" pitchFamily="18" charset="0"/>
              </a:rPr>
              <a:t>Dependent </a:t>
            </a:r>
            <a:r>
              <a:rPr lang="en-US" sz="1800" b="1" i="1" dirty="0" err="1">
                <a:effectLst/>
                <a:latin typeface="Times New Roman" panose="02020603050405020304" pitchFamily="18" charset="0"/>
                <a:ea typeface="Times New Roman" panose="02020603050405020304" pitchFamily="18" charset="0"/>
              </a:rPr>
              <a:t>Variabel</a:t>
            </a:r>
            <a:r>
              <a:rPr lang="en-US" sz="1800" b="1" dirty="0">
                <a:effectLst/>
                <a:latin typeface="Times New Roman" panose="02020603050405020304" pitchFamily="18" charset="0"/>
                <a:ea typeface="Times New Roman" panose="02020603050405020304" pitchFamily="18" charset="0"/>
              </a:rPr>
              <a:t>).</a:t>
            </a:r>
          </a:p>
          <a:p>
            <a:pPr marL="914400" algn="just">
              <a:lnSpc>
                <a:spcPct val="200000"/>
              </a:lnSpc>
              <a:spcAft>
                <a:spcPts val="0"/>
              </a:spcAft>
            </a:pP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berubah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karena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hubungan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bebas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yaitu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id-ID" sz="1800" dirty="0">
                <a:effectLst/>
                <a:latin typeface="Times New Roman" panose="02020603050405020304" pitchFamily="18" charset="0"/>
                <a:ea typeface="Times New Roman" panose="02020603050405020304" pitchFamily="18" charset="0"/>
              </a:rPr>
              <a:t>pegawai Badan Perencanaan Pembangunan Daerah (Bappeda) Provinsi Lampung</a:t>
            </a:r>
            <a:r>
              <a:rPr lang="en-US" sz="1800" dirty="0">
                <a:effectLst/>
                <a:latin typeface="Times New Roman" panose="02020603050405020304" pitchFamily="18" charset="0"/>
                <a:ea typeface="Times New Roman" panose="02020603050405020304" pitchFamily="18" charset="0"/>
              </a:rPr>
              <a:t> (Y)</a:t>
            </a:r>
          </a:p>
          <a:p>
            <a:pPr marL="0" indent="0">
              <a:buNone/>
            </a:pPr>
            <a:endParaRPr lang="en-US" dirty="0"/>
          </a:p>
        </p:txBody>
      </p:sp>
    </p:spTree>
    <p:extLst>
      <p:ext uri="{BB962C8B-B14F-4D97-AF65-F5344CB8AC3E}">
        <p14:creationId xmlns:p14="http://schemas.microsoft.com/office/powerpoint/2010/main" val="902244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CDF761-F87E-4DC9-BB00-699CC074424D}"/>
              </a:ext>
            </a:extLst>
          </p:cNvPr>
          <p:cNvSpPr>
            <a:spLocks noGrp="1"/>
          </p:cNvSpPr>
          <p:nvPr>
            <p:ph type="title"/>
          </p:nvPr>
        </p:nvSpPr>
        <p:spPr>
          <a:xfrm>
            <a:off x="838200" y="365126"/>
            <a:ext cx="1973239" cy="699400"/>
          </a:xfrm>
        </p:spPr>
        <p:txBody>
          <a:bodyPr>
            <a:normAutofit fontScale="90000"/>
          </a:bodyPr>
          <a:lstStyle/>
          <a:p>
            <a:r>
              <a:rPr lang="id-ID" sz="1800" b="1" dirty="0">
                <a:effectLst/>
                <a:latin typeface="Times New Roman" panose="02020603050405020304" pitchFamily="18" charset="0"/>
                <a:ea typeface="Times New Roman" panose="02020603050405020304" pitchFamily="18" charset="0"/>
              </a:rPr>
              <a:t>Definisi Variabel</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5B490431-6FD5-4925-BBB7-08ABDC4ABFE6}"/>
              </a:ext>
            </a:extLst>
          </p:cNvPr>
          <p:cNvSpPr>
            <a:spLocks noGrp="1"/>
          </p:cNvSpPr>
          <p:nvPr>
            <p:ph idx="1"/>
          </p:nvPr>
        </p:nvSpPr>
        <p:spPr>
          <a:xfrm>
            <a:off x="838200" y="818866"/>
            <a:ext cx="10515600" cy="5358097"/>
          </a:xfrm>
        </p:spPr>
        <p:txBody>
          <a:bodyPr>
            <a:normAutofit/>
          </a:bodyPr>
          <a:lstStyle/>
          <a:p>
            <a:r>
              <a:rPr lang="id-ID" sz="1800" b="1" dirty="0">
                <a:effectLst/>
                <a:latin typeface="Times New Roman" panose="02020603050405020304" pitchFamily="18" charset="0"/>
                <a:ea typeface="Times New Roman" panose="02020603050405020304" pitchFamily="18" charset="0"/>
              </a:rPr>
              <a:t>Kompetensi</a:t>
            </a:r>
            <a:endParaRPr lang="en-US" sz="1800" b="1" dirty="0">
              <a:effectLst/>
              <a:latin typeface="Times New Roman" panose="02020603050405020304" pitchFamily="18" charset="0"/>
              <a:ea typeface="Times New Roman" panose="02020603050405020304" pitchFamily="18" charset="0"/>
            </a:endParaRPr>
          </a:p>
          <a:p>
            <a:pPr marL="0" indent="0">
              <a:buNone/>
            </a:pPr>
            <a:r>
              <a:rPr lang="id-ID" sz="1800" dirty="0">
                <a:effectLst/>
                <a:latin typeface="Times New Roman" panose="02020603050405020304" pitchFamily="18" charset="0"/>
                <a:ea typeface="Times New Roman" panose="02020603050405020304" pitchFamily="18" charset="0"/>
              </a:rPr>
              <a:t>Indikator yang diukur dalam penelitian ini adalah:</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Pengetahuan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dan professional;</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Kesadaran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organisasi</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konsumen</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Komunikasi</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Keahlian</a:t>
            </a:r>
            <a:r>
              <a:rPr lang="en-US" sz="1800" dirty="0">
                <a:effectLst/>
                <a:latin typeface="Times New Roman" panose="02020603050405020304" pitchFamily="18" charset="0"/>
                <a:ea typeface="Times New Roman" panose="02020603050405020304" pitchFamily="18" charset="0"/>
              </a:rPr>
              <a:t> interpersonal;</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sama</a:t>
            </a:r>
            <a:r>
              <a:rPr lang="en-US" sz="1800" dirty="0">
                <a:effectLst/>
                <a:latin typeface="Times New Roman" panose="02020603050405020304" pitchFamily="18" charset="0"/>
                <a:ea typeface="Times New Roman" panose="02020603050405020304" pitchFamily="18" charset="0"/>
              </a:rPr>
              <a:t> Tim;</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Inisiatif</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kemampuan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beradaptasi</a:t>
            </a:r>
            <a:r>
              <a:rPr lang="en-US" sz="1800" dirty="0">
                <a:effectLst/>
                <a:latin typeface="Times New Roman" panose="02020603050405020304" pitchFamily="18" charset="0"/>
                <a:ea typeface="Times New Roman" panose="02020603050405020304" pitchFamily="18" charset="0"/>
              </a:rPr>
              <a:t>/</a:t>
            </a:r>
            <a:r>
              <a:rPr lang="en-US" sz="1800" dirty="0" err="1">
                <a:effectLst/>
                <a:latin typeface="Times New Roman" panose="02020603050405020304" pitchFamily="18" charset="0"/>
                <a:ea typeface="Times New Roman" panose="02020603050405020304" pitchFamily="18" charset="0"/>
              </a:rPr>
              <a:t>kreatifitas</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120000"/>
              </a:lnSpc>
              <a:spcAft>
                <a:spcPts val="0"/>
              </a:spcAft>
              <a:buFont typeface="+mj-lt"/>
              <a:buAutoNum type="arabicPeriod"/>
            </a:pPr>
            <a:r>
              <a:rPr lang="fi-FI" sz="1800" dirty="0">
                <a:effectLst/>
                <a:latin typeface="Times New Roman" panose="02020603050405020304" pitchFamily="18" charset="0"/>
                <a:ea typeface="Times New Roman" panose="02020603050405020304" pitchFamily="18" charset="0"/>
              </a:rPr>
              <a:t>Keahlian-keahlian analitis/pengambilan keputusan;</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Produktifitas</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Kualitas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manajemen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pengawasan</a:t>
            </a:r>
            <a:r>
              <a:rPr lang="en-US" sz="1800" dirty="0">
                <a:effectLst/>
                <a:latin typeface="Times New Roman" panose="02020603050405020304" pitchFamily="18" charset="0"/>
                <a:ea typeface="Times New Roman" panose="02020603050405020304" pitchFamily="18" charset="0"/>
              </a:rPr>
              <a:t>;</a:t>
            </a:r>
          </a:p>
          <a:p>
            <a:pPr marL="342900" lvl="0" indent="-342900" algn="just">
              <a:lnSpc>
                <a:spcPct val="12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Kepemimpinan</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4215381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9CB1C6-91B5-4F01-95DF-F35851F2D9F4}"/>
              </a:ext>
            </a:extLst>
          </p:cNvPr>
          <p:cNvSpPr>
            <a:spLocks noGrp="1"/>
          </p:cNvSpPr>
          <p:nvPr>
            <p:ph type="title"/>
          </p:nvPr>
        </p:nvSpPr>
        <p:spPr>
          <a:xfrm>
            <a:off x="1657066" y="358631"/>
            <a:ext cx="2423615" cy="644809"/>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Gaya </a:t>
            </a:r>
            <a:r>
              <a:rPr lang="en-US" sz="1800" b="1" dirty="0" err="1">
                <a:effectLst/>
                <a:latin typeface="Times New Roman" panose="02020603050405020304" pitchFamily="18" charset="0"/>
                <a:ea typeface="Times New Roman" panose="02020603050405020304" pitchFamily="18" charset="0"/>
              </a:rPr>
              <a:t>Kepemipinan</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E0444027-9F24-4CB0-A6EA-32743F406BC8}"/>
              </a:ext>
            </a:extLst>
          </p:cNvPr>
          <p:cNvSpPr>
            <a:spLocks noGrp="1"/>
          </p:cNvSpPr>
          <p:nvPr>
            <p:ph idx="1"/>
          </p:nvPr>
        </p:nvSpPr>
        <p:spPr>
          <a:xfrm>
            <a:off x="838200" y="709008"/>
            <a:ext cx="10515600" cy="5439984"/>
          </a:xfrm>
        </p:spPr>
        <p:txBody>
          <a:bodyPr>
            <a:normAutofit/>
          </a:bodyPr>
          <a:lstStyle/>
          <a:p>
            <a:pPr marL="1143000" lvl="2" indent="-228600">
              <a:lnSpc>
                <a:spcPct val="200000"/>
              </a:lnSpc>
              <a:spcAft>
                <a:spcPts val="0"/>
              </a:spcAft>
              <a:buFont typeface="+mj-lt"/>
              <a:buAutoNum type="arabicPeriod"/>
              <a:tabLst>
                <a:tab pos="952500" algn="l"/>
                <a:tab pos="1485900" algn="l"/>
              </a:tabLst>
            </a:pPr>
            <a:r>
              <a:rPr lang="en-US" sz="1800" dirty="0" err="1">
                <a:effectLst/>
                <a:latin typeface="Times New Roman" panose="02020603050405020304" pitchFamily="18" charset="0"/>
                <a:ea typeface="Times New Roman" panose="02020603050405020304" pitchFamily="18" charset="0"/>
              </a:rPr>
              <a:t>Orientasi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pimpinan</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tugas</a:t>
            </a:r>
            <a:endParaRPr lang="en-US" sz="1800" dirty="0">
              <a:effectLst/>
              <a:latin typeface="Times New Roman" panose="02020603050405020304" pitchFamily="18" charset="0"/>
              <a:ea typeface="Times New Roman" panose="02020603050405020304" pitchFamily="18" charset="0"/>
            </a:endParaRPr>
          </a:p>
          <a:p>
            <a:pPr marL="1143000" lvl="2" indent="-228600">
              <a:lnSpc>
                <a:spcPct val="200000"/>
              </a:lnSpc>
              <a:spcAft>
                <a:spcPts val="0"/>
              </a:spcAft>
              <a:buFont typeface="+mj-lt"/>
              <a:buAutoNum type="arabicPeriod"/>
              <a:tabLst>
                <a:tab pos="952500" algn="l"/>
                <a:tab pos="1485900" algn="l"/>
              </a:tabLst>
            </a:pPr>
            <a:r>
              <a:rPr lang="en-US" sz="1800" dirty="0" err="1">
                <a:effectLst/>
                <a:latin typeface="Times New Roman" panose="02020603050405020304" pitchFamily="18" charset="0"/>
                <a:ea typeface="Times New Roman" panose="02020603050405020304" pitchFamily="18" charset="0"/>
              </a:rPr>
              <a:t>Orientasi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pimpinan</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hubungan</a:t>
            </a:r>
            <a:endParaRPr lang="en-US" sz="1800" dirty="0">
              <a:effectLst/>
              <a:latin typeface="Times New Roman" panose="02020603050405020304" pitchFamily="18" charset="0"/>
              <a:ea typeface="Times New Roman" panose="02020603050405020304" pitchFamily="18" charset="0"/>
            </a:endParaRPr>
          </a:p>
          <a:p>
            <a:pPr marL="1143000" lvl="2" indent="-228600">
              <a:lnSpc>
                <a:spcPct val="200000"/>
              </a:lnSpc>
              <a:spcAft>
                <a:spcPts val="0"/>
              </a:spcAft>
              <a:buFont typeface="+mj-lt"/>
              <a:buAutoNum type="arabicPeriod"/>
              <a:tabLst>
                <a:tab pos="952500" algn="l"/>
                <a:tab pos="1485900" algn="l"/>
              </a:tabLst>
            </a:pPr>
            <a:r>
              <a:rPr lang="en-US" sz="1800" dirty="0" err="1">
                <a:effectLst/>
                <a:latin typeface="Times New Roman" panose="02020603050405020304" pitchFamily="18" charset="0"/>
                <a:ea typeface="Times New Roman" panose="02020603050405020304" pitchFamily="18" charset="0"/>
              </a:rPr>
              <a:t>Karakteristik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bawahan</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sz="1800" b="1" dirty="0">
              <a:effectLst/>
              <a:latin typeface="Times New Roman" panose="02020603050405020304" pitchFamily="18" charset="0"/>
              <a:ea typeface="Times New Roman" panose="02020603050405020304" pitchFamily="18" charset="0"/>
            </a:endParaRPr>
          </a:p>
          <a:p>
            <a:pPr marL="0" indent="0">
              <a:buNone/>
            </a:pPr>
            <a:r>
              <a:rPr lang="id-ID" sz="1800" b="1" dirty="0">
                <a:effectLst/>
                <a:latin typeface="Times New Roman" panose="02020603050405020304" pitchFamily="18" charset="0"/>
                <a:ea typeface="Times New Roman" panose="02020603050405020304" pitchFamily="18" charset="0"/>
              </a:rPr>
              <a:t>Motivasi kerja pegawai Badan Perencanaan Pembangunan Daerah (Bappeda) Provinsi Lampung</a:t>
            </a:r>
            <a:endParaRPr lang="en-US" sz="1800" dirty="0">
              <a:effectLst/>
              <a:latin typeface="Times New Roman" panose="02020603050405020304" pitchFamily="18" charset="0"/>
              <a:ea typeface="Times New Roman" panose="02020603050405020304" pitchFamily="18" charset="0"/>
            </a:endParaRPr>
          </a:p>
          <a:p>
            <a:pPr marL="342900" lvl="0" indent="-342900">
              <a:lnSpc>
                <a:spcPct val="20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Selalu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bergairah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bekerja</a:t>
            </a:r>
            <a:endParaRPr lang="en-US" sz="1800" dirty="0">
              <a:effectLst/>
              <a:latin typeface="Times New Roman" panose="02020603050405020304" pitchFamily="18" charset="0"/>
              <a:ea typeface="Times New Roman" panose="02020603050405020304" pitchFamily="18" charset="0"/>
            </a:endParaRPr>
          </a:p>
          <a:p>
            <a:pPr marL="342900" lvl="0" indent="-342900">
              <a:lnSpc>
                <a:spcPct val="20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Selalu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datang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waktu</a:t>
            </a:r>
            <a:endParaRPr lang="en-US" sz="1800" dirty="0">
              <a:effectLst/>
              <a:latin typeface="Times New Roman" panose="02020603050405020304" pitchFamily="18" charset="0"/>
              <a:ea typeface="Times New Roman" panose="02020603050405020304" pitchFamily="18" charset="0"/>
            </a:endParaRPr>
          </a:p>
          <a:p>
            <a:pPr marL="342900" lvl="0" indent="-342900">
              <a:lnSpc>
                <a:spcPct val="20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Adanya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penghargaan</a:t>
            </a:r>
            <a:endParaRPr lang="en-US" sz="1800" dirty="0">
              <a:effectLst/>
              <a:latin typeface="Times New Roman" panose="02020603050405020304" pitchFamily="18" charset="0"/>
              <a:ea typeface="Times New Roman" panose="02020603050405020304" pitchFamily="18" charset="0"/>
            </a:endParaRPr>
          </a:p>
          <a:p>
            <a:pPr marL="342900" lvl="0" indent="-342900">
              <a:lnSpc>
                <a:spcPct val="200000"/>
              </a:lnSpc>
              <a:spcAft>
                <a:spcPts val="0"/>
              </a:spcAft>
              <a:buFont typeface="+mj-lt"/>
              <a:buAutoNum type="arabicPeriod"/>
            </a:pP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menyukai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lambat</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209215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2C1F08-C1E0-4724-B929-DEAEC3B08163}"/>
              </a:ext>
            </a:extLst>
          </p:cNvPr>
          <p:cNvSpPr>
            <a:spLocks noGrp="1"/>
          </p:cNvSpPr>
          <p:nvPr>
            <p:ph type="title"/>
          </p:nvPr>
        </p:nvSpPr>
        <p:spPr>
          <a:xfrm>
            <a:off x="838200" y="365125"/>
            <a:ext cx="2396319" cy="904117"/>
          </a:xfrm>
        </p:spPr>
        <p:txBody>
          <a:bodyPr>
            <a:normAutofit fontScale="90000"/>
          </a:bodyPr>
          <a:lstStyle/>
          <a:p>
            <a:r>
              <a:rPr lang="en-US" sz="1800" b="1" dirty="0" err="1">
                <a:effectLst/>
                <a:latin typeface="Times New Roman" panose="02020603050405020304" pitchFamily="18" charset="0"/>
                <a:ea typeface="Times New Roman" panose="02020603050405020304" pitchFamily="18" charset="0"/>
              </a:rPr>
              <a:t>Pengukuran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62527B9A-B29D-4427-96C7-A07CFC7C2318}"/>
              </a:ext>
            </a:extLst>
          </p:cNvPr>
          <p:cNvSpPr>
            <a:spLocks noGrp="1"/>
          </p:cNvSpPr>
          <p:nvPr>
            <p:ph idx="1"/>
          </p:nvPr>
        </p:nvSpPr>
        <p:spPr>
          <a:xfrm>
            <a:off x="838200" y="1119116"/>
            <a:ext cx="10721454" cy="5076967"/>
          </a:xfrm>
        </p:spPr>
        <p:txBody>
          <a:bodyPr>
            <a:normAutofit fontScale="85000" lnSpcReduction="10000"/>
          </a:bodyPr>
          <a:lstStyle/>
          <a:p>
            <a:pPr marL="762000" algn="just">
              <a:lnSpc>
                <a:spcPct val="200000"/>
              </a:lnSpc>
              <a:spcAft>
                <a:spcPts val="0"/>
              </a:spcAft>
              <a:tabLst>
                <a:tab pos="1143000" algn="l"/>
              </a:tabLst>
            </a:pPr>
            <a:r>
              <a:rPr lang="en-US" sz="1800" dirty="0" err="1">
                <a:effectLst/>
                <a:latin typeface="Times New Roman" panose="02020603050405020304" pitchFamily="18" charset="0"/>
                <a:ea typeface="Times New Roman" panose="02020603050405020304" pitchFamily="18" charset="0"/>
              </a:rPr>
              <a:t>Pengukuran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menggunakan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skala</a:t>
            </a:r>
            <a:r>
              <a:rPr lang="en-US" sz="1800" dirty="0">
                <a:effectLst/>
                <a:latin typeface="Times New Roman" panose="02020603050405020304" pitchFamily="18" charset="0"/>
                <a:ea typeface="Times New Roman" panose="02020603050405020304" pitchFamily="18" charset="0"/>
              </a:rPr>
              <a:t> Likert </a:t>
            </a:r>
            <a:r>
              <a:rPr lang="en-US" sz="1800" dirty="0" err="1">
                <a:effectLst/>
                <a:latin typeface="Times New Roman" panose="02020603050405020304" pitchFamily="18" charset="0"/>
                <a:ea typeface="Times New Roman" panose="02020603050405020304" pitchFamily="18" charset="0"/>
              </a:rPr>
              <a:t>yaitu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sikap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persetujuan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terhadap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situasi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subyek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obyek</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dipaparkan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pernyataan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3 (</a:t>
            </a:r>
            <a:r>
              <a:rPr lang="en-US" sz="1800" dirty="0" err="1">
                <a:effectLst/>
                <a:latin typeface="Times New Roman" panose="02020603050405020304" pitchFamily="18" charset="0"/>
                <a:ea typeface="Times New Roman" panose="02020603050405020304" pitchFamily="18" charset="0"/>
              </a:rPr>
              <a:t>tiga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hingga</a:t>
            </a:r>
            <a:r>
              <a:rPr lang="en-US" sz="1800" dirty="0">
                <a:effectLst/>
                <a:latin typeface="Times New Roman" panose="02020603050405020304" pitchFamily="18" charset="0"/>
                <a:ea typeface="Times New Roman" panose="02020603050405020304" pitchFamily="18" charset="0"/>
              </a:rPr>
              <a:t> 9 (</a:t>
            </a:r>
            <a:r>
              <a:rPr lang="en-US" sz="1800" dirty="0" err="1">
                <a:effectLst/>
                <a:latin typeface="Times New Roman" panose="02020603050405020304" pitchFamily="18" charset="0"/>
                <a:ea typeface="Times New Roman" panose="02020603050405020304" pitchFamily="18" charset="0"/>
              </a:rPr>
              <a:t>sembilan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skala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umumnya</a:t>
            </a:r>
            <a:r>
              <a:rPr lang="en-US" sz="1800" dirty="0">
                <a:effectLst/>
                <a:latin typeface="Times New Roman" panose="02020603050405020304" pitchFamily="18" charset="0"/>
                <a:ea typeface="Times New Roman" panose="02020603050405020304" pitchFamily="18" charset="0"/>
              </a:rPr>
              <a:t> 5 (lima) </a:t>
            </a:r>
            <a:r>
              <a:rPr lang="en-US" sz="1800" dirty="0" err="1">
                <a:effectLst/>
                <a:latin typeface="Times New Roman" panose="02020603050405020304" pitchFamily="18" charset="0"/>
                <a:ea typeface="Times New Roman" panose="02020603050405020304" pitchFamily="18" charset="0"/>
              </a:rPr>
              <a:t>skala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Agus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Wahyudi</a:t>
            </a:r>
            <a:r>
              <a:rPr lang="en-US" sz="1800" dirty="0">
                <a:effectLst/>
                <a:latin typeface="Times New Roman" panose="02020603050405020304" pitchFamily="18" charset="0"/>
                <a:ea typeface="Times New Roman" panose="02020603050405020304" pitchFamily="18" charset="0"/>
              </a:rPr>
              <a:t>, 2006:51). </a:t>
            </a:r>
            <a:r>
              <a:rPr lang="en-US" sz="1800" dirty="0" err="1">
                <a:effectLst/>
                <a:latin typeface="Times New Roman" panose="02020603050405020304" pitchFamily="18" charset="0"/>
                <a:ea typeface="Times New Roman" panose="02020603050405020304" pitchFamily="18" charset="0"/>
              </a:rPr>
              <a:t>Variabel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kepemimpinan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diukur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pemberian</a:t>
            </a:r>
            <a:r>
              <a:rPr lang="en-US" sz="1800" dirty="0">
                <a:effectLst/>
                <a:latin typeface="Times New Roman" panose="02020603050405020304" pitchFamily="18" charset="0"/>
                <a:ea typeface="Times New Roman" panose="02020603050405020304" pitchFamily="18" charset="0"/>
              </a:rPr>
              <a:t> score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jawaban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kuesioner</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diberikan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pemberian</a:t>
            </a:r>
            <a:r>
              <a:rPr lang="en-US" sz="1800" dirty="0">
                <a:effectLst/>
                <a:latin typeface="Times New Roman" panose="02020603050405020304" pitchFamily="18" charset="0"/>
                <a:ea typeface="Times New Roman" panose="02020603050405020304" pitchFamily="18" charset="0"/>
              </a:rPr>
              <a:t> score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5 (lima) </a:t>
            </a:r>
            <a:r>
              <a:rPr lang="en-US" sz="1800" dirty="0" err="1">
                <a:effectLst/>
                <a:latin typeface="Times New Roman" panose="02020603050405020304" pitchFamily="18" charset="0"/>
                <a:ea typeface="Times New Roman" panose="02020603050405020304" pitchFamily="18" charset="0"/>
              </a:rPr>
              <a:t>alternatif</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jawaban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kriteria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berikut</a:t>
            </a:r>
            <a:r>
              <a:rPr lang="en-US" sz="1800" dirty="0">
                <a:effectLst/>
                <a:latin typeface="Times New Roman" panose="02020603050405020304" pitchFamily="18" charset="0"/>
                <a:ea typeface="Times New Roman" panose="02020603050405020304" pitchFamily="18" charset="0"/>
              </a:rPr>
              <a:t> :</a:t>
            </a:r>
          </a:p>
          <a:p>
            <a:pPr marL="819150" indent="-285750" algn="just">
              <a:lnSpc>
                <a:spcPct val="200000"/>
              </a:lnSpc>
              <a:tabLst>
                <a:tab pos="1143000" algn="l"/>
              </a:tabLst>
            </a:pPr>
            <a:r>
              <a:rPr lang="en-US" sz="1800" dirty="0">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Nilai 1. </a:t>
            </a:r>
            <a:r>
              <a:rPr lang="en-US" sz="1800" dirty="0" err="1">
                <a:effectLst/>
                <a:latin typeface="Times New Roman" panose="02020603050405020304" pitchFamily="18" charset="0"/>
                <a:ea typeface="Times New Roman" panose="02020603050405020304" pitchFamily="18" charset="0"/>
              </a:rPr>
              <a:t>Bila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Sangat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Setuju</a:t>
            </a:r>
            <a:r>
              <a:rPr lang="en-US" sz="1800" dirty="0">
                <a:effectLst/>
                <a:latin typeface="Times New Roman" panose="02020603050405020304" pitchFamily="18" charset="0"/>
                <a:ea typeface="Times New Roman" panose="02020603050405020304" pitchFamily="18" charset="0"/>
              </a:rPr>
              <a:t> (STS)</a:t>
            </a:r>
          </a:p>
          <a:p>
            <a:pPr marL="1219200" indent="-457200" algn="just">
              <a:lnSpc>
                <a:spcPct val="200000"/>
              </a:lnSpc>
              <a:spcAft>
                <a:spcPts val="0"/>
              </a:spcAft>
            </a:pPr>
            <a:r>
              <a:rPr lang="en-US" sz="1800" dirty="0">
                <a:effectLst/>
                <a:latin typeface="Times New Roman" panose="02020603050405020304" pitchFamily="18" charset="0"/>
                <a:ea typeface="Times New Roman" panose="02020603050405020304" pitchFamily="18" charset="0"/>
              </a:rPr>
              <a:t>Nilai 2. </a:t>
            </a:r>
            <a:r>
              <a:rPr lang="en-US" sz="1800" dirty="0" err="1">
                <a:effectLst/>
                <a:latin typeface="Times New Roman" panose="02020603050405020304" pitchFamily="18" charset="0"/>
                <a:ea typeface="Times New Roman" panose="02020603050405020304" pitchFamily="18" charset="0"/>
              </a:rPr>
              <a:t>Bila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Setuju</a:t>
            </a:r>
            <a:r>
              <a:rPr lang="en-US" sz="1800" dirty="0">
                <a:effectLst/>
                <a:latin typeface="Times New Roman" panose="02020603050405020304" pitchFamily="18" charset="0"/>
                <a:ea typeface="Times New Roman" panose="02020603050405020304" pitchFamily="18" charset="0"/>
              </a:rPr>
              <a:t> (TS)</a:t>
            </a:r>
          </a:p>
          <a:p>
            <a:pPr marL="1219200" indent="-457200" algn="just">
              <a:lnSpc>
                <a:spcPct val="200000"/>
              </a:lnSpc>
              <a:spcAft>
                <a:spcPts val="0"/>
              </a:spcAft>
            </a:pPr>
            <a:r>
              <a:rPr lang="en-US" sz="1800" dirty="0">
                <a:effectLst/>
                <a:latin typeface="Times New Roman" panose="02020603050405020304" pitchFamily="18" charset="0"/>
                <a:ea typeface="Times New Roman" panose="02020603050405020304" pitchFamily="18" charset="0"/>
              </a:rPr>
              <a:t>Nilai 3. </a:t>
            </a:r>
            <a:r>
              <a:rPr lang="en-US" sz="1800" dirty="0" err="1">
                <a:effectLst/>
                <a:latin typeface="Times New Roman" panose="02020603050405020304" pitchFamily="18" charset="0"/>
                <a:ea typeface="Times New Roman" panose="02020603050405020304" pitchFamily="18" charset="0"/>
              </a:rPr>
              <a:t>Bila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Cukup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Setuju</a:t>
            </a:r>
            <a:r>
              <a:rPr lang="en-US" sz="1800" dirty="0">
                <a:effectLst/>
                <a:latin typeface="Times New Roman" panose="02020603050405020304" pitchFamily="18" charset="0"/>
                <a:ea typeface="Times New Roman" panose="02020603050405020304" pitchFamily="18" charset="0"/>
              </a:rPr>
              <a:t> (CS)</a:t>
            </a:r>
          </a:p>
          <a:p>
            <a:pPr marL="1219200" indent="-457200" algn="just">
              <a:lnSpc>
                <a:spcPct val="200000"/>
              </a:lnSpc>
              <a:spcAft>
                <a:spcPts val="0"/>
              </a:spcAft>
            </a:pPr>
            <a:r>
              <a:rPr lang="en-US" sz="1800" dirty="0">
                <a:effectLst/>
                <a:latin typeface="Times New Roman" panose="02020603050405020304" pitchFamily="18" charset="0"/>
                <a:ea typeface="Times New Roman" panose="02020603050405020304" pitchFamily="18" charset="0"/>
              </a:rPr>
              <a:t>Nilai 4. </a:t>
            </a:r>
            <a:r>
              <a:rPr lang="en-US" sz="1800" dirty="0" err="1">
                <a:effectLst/>
                <a:latin typeface="Times New Roman" panose="02020603050405020304" pitchFamily="18" charset="0"/>
                <a:ea typeface="Times New Roman" panose="02020603050405020304" pitchFamily="18" charset="0"/>
              </a:rPr>
              <a:t>Bila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Setuju</a:t>
            </a:r>
            <a:r>
              <a:rPr lang="en-US" sz="1800" dirty="0">
                <a:effectLst/>
                <a:latin typeface="Times New Roman" panose="02020603050405020304" pitchFamily="18" charset="0"/>
                <a:ea typeface="Times New Roman" panose="02020603050405020304" pitchFamily="18" charset="0"/>
              </a:rPr>
              <a:t> (S)</a:t>
            </a:r>
          </a:p>
          <a:p>
            <a:pPr marL="1219200" indent="-457200" algn="just">
              <a:lnSpc>
                <a:spcPct val="200000"/>
              </a:lnSpc>
              <a:spcAft>
                <a:spcPts val="0"/>
              </a:spcAft>
            </a:pPr>
            <a:r>
              <a:rPr lang="en-US" sz="1800" dirty="0">
                <a:effectLst/>
                <a:latin typeface="Times New Roman" panose="02020603050405020304" pitchFamily="18" charset="0"/>
                <a:ea typeface="Times New Roman" panose="02020603050405020304" pitchFamily="18" charset="0"/>
              </a:rPr>
              <a:t>Nilai 5. </a:t>
            </a:r>
            <a:r>
              <a:rPr lang="en-US" sz="1800" dirty="0" err="1">
                <a:effectLst/>
                <a:latin typeface="Times New Roman" panose="02020603050405020304" pitchFamily="18" charset="0"/>
                <a:ea typeface="Times New Roman" panose="02020603050405020304" pitchFamily="18" charset="0"/>
              </a:rPr>
              <a:t>Bila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responden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Sangat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Setuju</a:t>
            </a:r>
            <a:r>
              <a:rPr lang="en-US" sz="1800" dirty="0">
                <a:effectLst/>
                <a:latin typeface="Times New Roman" panose="02020603050405020304" pitchFamily="18" charset="0"/>
                <a:ea typeface="Times New Roman" panose="02020603050405020304" pitchFamily="18" charset="0"/>
              </a:rPr>
              <a:t> (SS).</a:t>
            </a:r>
          </a:p>
          <a:p>
            <a:endParaRPr lang="en-US" dirty="0"/>
          </a:p>
        </p:txBody>
      </p:sp>
    </p:spTree>
    <p:extLst>
      <p:ext uri="{BB962C8B-B14F-4D97-AF65-F5344CB8AC3E}">
        <p14:creationId xmlns:p14="http://schemas.microsoft.com/office/powerpoint/2010/main" val="4185526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E38441-7992-4417-B8C4-000AEC61D035}"/>
              </a:ext>
            </a:extLst>
          </p:cNvPr>
          <p:cNvSpPr>
            <a:spLocks noGrp="1"/>
          </p:cNvSpPr>
          <p:nvPr>
            <p:ph type="title"/>
          </p:nvPr>
        </p:nvSpPr>
        <p:spPr/>
        <p:txBody>
          <a:bodyPr/>
          <a:lstStyle/>
          <a:p>
            <a:r>
              <a:rPr lang="en-US" sz="1800" b="1" dirty="0" err="1">
                <a:effectLst/>
                <a:latin typeface="Times New Roman" panose="02020603050405020304" pitchFamily="18" charset="0"/>
                <a:ea typeface="Times New Roman" panose="02020603050405020304" pitchFamily="18" charset="0"/>
              </a:rPr>
              <a:t>Pengumpulan</a:t>
            </a:r>
            <a:r>
              <a:rPr lang="en-US" sz="1800" b="1" dirty="0">
                <a:effectLst/>
                <a:latin typeface="Times New Roman" panose="02020603050405020304" pitchFamily="18" charset="0"/>
                <a:ea typeface="Times New Roman" panose="02020603050405020304" pitchFamily="18" charset="0"/>
              </a:rPr>
              <a:t> Data</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83828286-DBB7-4DDF-8D10-F9D4D3177FE6}"/>
              </a:ext>
            </a:extLst>
          </p:cNvPr>
          <p:cNvSpPr>
            <a:spLocks noGrp="1"/>
          </p:cNvSpPr>
          <p:nvPr>
            <p:ph idx="1"/>
          </p:nvPr>
        </p:nvSpPr>
        <p:spPr/>
        <p:txBody>
          <a:bodyPr/>
          <a:lstStyle/>
          <a:p>
            <a:r>
              <a:rPr lang="en-US" sz="1800" b="1" dirty="0" err="1">
                <a:effectLst/>
                <a:latin typeface="Times New Roman" panose="02020603050405020304" pitchFamily="18" charset="0"/>
                <a:ea typeface="Times New Roman" panose="02020603050405020304" pitchFamily="18" charset="0"/>
              </a:rPr>
              <a:t>Jenis</a:t>
            </a:r>
            <a:r>
              <a:rPr lang="en-US" sz="1800" b="1" dirty="0">
                <a:effectLst/>
                <a:latin typeface="Times New Roman" panose="02020603050405020304" pitchFamily="18" charset="0"/>
                <a:ea typeface="Times New Roman" panose="02020603050405020304" pitchFamily="18" charset="0"/>
              </a:rPr>
              <a:t> dan </a:t>
            </a:r>
            <a:r>
              <a:rPr lang="en-US" sz="1800" b="1" dirty="0" err="1">
                <a:effectLst/>
                <a:latin typeface="Times New Roman" panose="02020603050405020304" pitchFamily="18" charset="0"/>
                <a:ea typeface="Times New Roman" panose="02020603050405020304" pitchFamily="18" charset="0"/>
              </a:rPr>
              <a:t>Sumber</a:t>
            </a:r>
            <a:r>
              <a:rPr lang="en-US" sz="1800" b="1" dirty="0">
                <a:effectLst/>
                <a:latin typeface="Times New Roman" panose="02020603050405020304" pitchFamily="18" charset="0"/>
                <a:ea typeface="Times New Roman" panose="02020603050405020304" pitchFamily="18" charset="0"/>
              </a:rPr>
              <a:t> Data</a:t>
            </a:r>
            <a:endParaRPr lang="en-US" sz="1800" dirty="0">
              <a:effectLst/>
              <a:latin typeface="Times New Roman" panose="02020603050405020304" pitchFamily="18" charset="0"/>
              <a:ea typeface="Times New Roman" panose="02020603050405020304" pitchFamily="18" charset="0"/>
            </a:endParaRPr>
          </a:p>
          <a:p>
            <a:pPr marL="685800" algn="just">
              <a:lnSpc>
                <a:spcPct val="100000"/>
              </a:lnSpc>
              <a:spcAft>
                <a:spcPts val="0"/>
              </a:spcAft>
            </a:pPr>
            <a:r>
              <a:rPr lang="en-US" sz="1200" dirty="0" err="1">
                <a:effectLst/>
                <a:latin typeface="Times New Roman" panose="02020603050405020304" pitchFamily="18" charset="0"/>
                <a:ea typeface="Times New Roman" panose="02020603050405020304" pitchFamily="18" charset="0"/>
              </a:rPr>
              <a:t>Penggolongan</a:t>
            </a:r>
            <a:r>
              <a:rPr lang="en-US" sz="1200" dirty="0">
                <a:effectLst/>
                <a:latin typeface="Times New Roman" panose="02020603050405020304" pitchFamily="18" charset="0"/>
                <a:ea typeface="Times New Roman" panose="02020603050405020304" pitchFamily="18" charset="0"/>
              </a:rPr>
              <a:t> data yang </a:t>
            </a:r>
            <a:r>
              <a:rPr lang="en-US" sz="1200" dirty="0" err="1">
                <a:effectLst/>
                <a:latin typeface="Times New Roman" panose="02020603050405020304" pitchFamily="18" charset="0"/>
                <a:ea typeface="Times New Roman" panose="02020603050405020304" pitchFamily="18" charset="0"/>
              </a:rPr>
              <a:t>dipergunakan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dalam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penelitian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ini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berdasarkan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jenis</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sumbernya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antara</a:t>
            </a:r>
            <a:r>
              <a:rPr lang="en-US" sz="1200" dirty="0">
                <a:effectLst/>
                <a:latin typeface="Times New Roman" panose="02020603050405020304" pitchFamily="18" charset="0"/>
                <a:ea typeface="Times New Roman" panose="02020603050405020304" pitchFamily="18" charset="0"/>
              </a:rPr>
              <a:t> lain:</a:t>
            </a:r>
          </a:p>
          <a:p>
            <a:pPr marL="742950" lvl="1" indent="-285750" algn="just">
              <a:lnSpc>
                <a:spcPct val="100000"/>
              </a:lnSpc>
              <a:spcAft>
                <a:spcPts val="0"/>
              </a:spcAft>
              <a:buFont typeface="+mj-lt"/>
              <a:buAutoNum type="arabicPeriod"/>
              <a:tabLst>
                <a:tab pos="342900" algn="l"/>
                <a:tab pos="914400" algn="l"/>
              </a:tabLst>
            </a:pPr>
            <a:r>
              <a:rPr lang="en-US" sz="1200" dirty="0">
                <a:effectLst/>
                <a:latin typeface="Times New Roman" panose="02020603050405020304" pitchFamily="18" charset="0"/>
                <a:ea typeface="Times New Roman" panose="02020603050405020304" pitchFamily="18" charset="0"/>
              </a:rPr>
              <a:t>Data Primer</a:t>
            </a:r>
          </a:p>
          <a:p>
            <a:pPr marL="685800" indent="0" algn="just">
              <a:lnSpc>
                <a:spcPct val="100000"/>
              </a:lnSpc>
              <a:spcAft>
                <a:spcPts val="0"/>
              </a:spcAft>
              <a:buNone/>
              <a:tabLst>
                <a:tab pos="270510" algn="l"/>
              </a:tabLst>
            </a:pPr>
            <a:r>
              <a:rPr lang="en-US" sz="1200" dirty="0">
                <a:effectLst/>
                <a:latin typeface="Times New Roman" panose="02020603050405020304" pitchFamily="18" charset="0"/>
                <a:ea typeface="Times New Roman" panose="02020603050405020304" pitchFamily="18" charset="0"/>
              </a:rPr>
              <a:t>Data yang </a:t>
            </a:r>
            <a:r>
              <a:rPr lang="en-US" sz="1200" dirty="0" err="1">
                <a:effectLst/>
                <a:latin typeface="Times New Roman" panose="02020603050405020304" pitchFamily="18" charset="0"/>
                <a:ea typeface="Times New Roman" panose="02020603050405020304" pitchFamily="18" charset="0"/>
              </a:rPr>
              <a:t>diperoleh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langsung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dari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responden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objek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penelitian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yaitu</a:t>
            </a:r>
            <a:r>
              <a:rPr lang="en-US" sz="1200" dirty="0">
                <a:effectLst/>
                <a:latin typeface="Times New Roman" panose="02020603050405020304" pitchFamily="18" charset="0"/>
                <a:ea typeface="Times New Roman" panose="02020603050405020304" pitchFamily="18" charset="0"/>
              </a:rPr>
              <a:t> </a:t>
            </a:r>
            <a:r>
              <a:rPr lang="id-ID" sz="1200" dirty="0">
                <a:effectLst/>
                <a:latin typeface="Times New Roman" panose="02020603050405020304" pitchFamily="18" charset="0"/>
                <a:ea typeface="Times New Roman" panose="02020603050405020304" pitchFamily="18" charset="0"/>
              </a:rPr>
              <a:t>pegawai Badan Perencanaan Pembangunan Daerah (Bappeda) Provinsi Lampung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melalui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wawancara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kuesioner</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dokumentasi</a:t>
            </a:r>
            <a:r>
              <a:rPr lang="en-US" sz="1200" dirty="0">
                <a:effectLst/>
                <a:latin typeface="Times New Roman" panose="02020603050405020304" pitchFamily="18" charset="0"/>
                <a:ea typeface="Times New Roman" panose="02020603050405020304" pitchFamily="18" charset="0"/>
              </a:rPr>
              <a:t>.</a:t>
            </a:r>
          </a:p>
          <a:p>
            <a:pPr marL="457200" lvl="1" indent="0" algn="just">
              <a:lnSpc>
                <a:spcPct val="100000"/>
              </a:lnSpc>
              <a:spcAft>
                <a:spcPts val="0"/>
              </a:spcAft>
              <a:buNone/>
              <a:tabLst>
                <a:tab pos="342900" algn="l"/>
                <a:tab pos="914400" algn="l"/>
                <a:tab pos="1170305" algn="l"/>
              </a:tabLst>
            </a:pPr>
            <a:r>
              <a:rPr lang="en-US" sz="1200" dirty="0">
                <a:effectLst/>
                <a:latin typeface="Times New Roman" panose="02020603050405020304" pitchFamily="18" charset="0"/>
                <a:ea typeface="Times New Roman" panose="02020603050405020304" pitchFamily="18" charset="0"/>
              </a:rPr>
              <a:t>2. 	Data </a:t>
            </a:r>
            <a:r>
              <a:rPr lang="en-US" sz="1200" dirty="0" err="1">
                <a:effectLst/>
                <a:latin typeface="Times New Roman" panose="02020603050405020304" pitchFamily="18" charset="0"/>
                <a:ea typeface="Times New Roman" panose="02020603050405020304" pitchFamily="18" charset="0"/>
              </a:rPr>
              <a:t>Sekunder</a:t>
            </a:r>
            <a:endParaRPr lang="en-US" sz="1200" dirty="0">
              <a:effectLst/>
              <a:latin typeface="Times New Roman" panose="02020603050405020304" pitchFamily="18" charset="0"/>
              <a:ea typeface="Times New Roman" panose="02020603050405020304" pitchFamily="18" charset="0"/>
            </a:endParaRPr>
          </a:p>
          <a:p>
            <a:pPr marL="0" indent="0">
              <a:lnSpc>
                <a:spcPct val="100000"/>
              </a:lnSpc>
              <a:buNone/>
            </a:pPr>
            <a:r>
              <a:rPr lang="en-US" sz="1200" dirty="0">
                <a:effectLst/>
                <a:latin typeface="Times New Roman" panose="02020603050405020304" pitchFamily="18" charset="0"/>
                <a:ea typeface="Times New Roman" panose="02020603050405020304" pitchFamily="18" charset="0"/>
              </a:rPr>
              <a:t>	Data yang </a:t>
            </a:r>
            <a:r>
              <a:rPr lang="en-US" sz="1200" dirty="0" err="1">
                <a:effectLst/>
                <a:latin typeface="Times New Roman" panose="02020603050405020304" pitchFamily="18" charset="0"/>
                <a:ea typeface="Times New Roman" panose="02020603050405020304" pitchFamily="18" charset="0"/>
              </a:rPr>
              <a:t>diperoleh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dari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literatur</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baik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berupa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buku-buku</a:t>
            </a:r>
            <a:r>
              <a:rPr lang="en-US" sz="1200" dirty="0">
                <a:effectLst/>
                <a:latin typeface="Times New Roman" panose="02020603050405020304" pitchFamily="18" charset="0"/>
                <a:ea typeface="Times New Roman" panose="02020603050405020304" pitchFamily="18" charset="0"/>
              </a:rPr>
              <a:t> yang </a:t>
            </a:r>
            <a:r>
              <a:rPr lang="en-US" sz="1200" dirty="0" err="1">
                <a:effectLst/>
                <a:latin typeface="Times New Roman" panose="02020603050405020304" pitchFamily="18" charset="0"/>
                <a:ea typeface="Times New Roman" panose="02020603050405020304" pitchFamily="18" charset="0"/>
              </a:rPr>
              <a:t>membahas</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tentang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motivasi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kerja</a:t>
            </a:r>
            <a:r>
              <a:rPr lang="en-US" sz="1200" dirty="0">
                <a:effectLst/>
                <a:latin typeface="Times New Roman" panose="02020603050405020304" pitchFamily="18" charset="0"/>
                <a:ea typeface="Times New Roman" panose="02020603050405020304" pitchFamily="18" charset="0"/>
              </a:rPr>
              <a:t> </a:t>
            </a:r>
            <a:r>
              <a:rPr lang="id-ID" sz="1200" dirty="0">
                <a:effectLst/>
                <a:latin typeface="Times New Roman" panose="02020603050405020304" pitchFamily="18" charset="0"/>
                <a:ea typeface="Times New Roman" panose="02020603050405020304" pitchFamily="18" charset="0"/>
              </a:rPr>
              <a:t>pegawai Badan Perencanaan Pembangunan Daerah </a:t>
            </a:r>
            <a:r>
              <a:rPr lang="en-US" sz="1200" dirty="0">
                <a:effectLst/>
                <a:latin typeface="Times New Roman" panose="02020603050405020304" pitchFamily="18" charset="0"/>
                <a:ea typeface="Times New Roman" panose="02020603050405020304" pitchFamily="18" charset="0"/>
              </a:rPr>
              <a:t>	</a:t>
            </a:r>
            <a:r>
              <a:rPr lang="id-ID" sz="1200" dirty="0">
                <a:effectLst/>
                <a:latin typeface="Times New Roman" panose="02020603050405020304" pitchFamily="18" charset="0"/>
                <a:ea typeface="Times New Roman" panose="02020603050405020304" pitchFamily="18" charset="0"/>
              </a:rPr>
              <a:t>(Bappeda) Provinsi Lampung</a:t>
            </a:r>
            <a:r>
              <a:rPr lang="en-US" sz="1200" dirty="0">
                <a:effectLst/>
                <a:latin typeface="Times New Roman" panose="02020603050405020304" pitchFamily="18" charset="0"/>
                <a:ea typeface="Times New Roman" panose="02020603050405020304" pitchFamily="18" charset="0"/>
              </a:rPr>
              <a:t>. Data </a:t>
            </a:r>
            <a:r>
              <a:rPr lang="en-US" sz="1200" dirty="0" err="1">
                <a:effectLst/>
                <a:latin typeface="Times New Roman" panose="02020603050405020304" pitchFamily="18" charset="0"/>
                <a:ea typeface="Times New Roman" panose="02020603050405020304" pitchFamily="18" charset="0"/>
              </a:rPr>
              <a:t>ini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diperoleh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antara</a:t>
            </a:r>
            <a:r>
              <a:rPr lang="en-US" sz="1200" dirty="0">
                <a:effectLst/>
                <a:latin typeface="Times New Roman" panose="02020603050405020304" pitchFamily="18" charset="0"/>
                <a:ea typeface="Times New Roman" panose="02020603050405020304" pitchFamily="18" charset="0"/>
              </a:rPr>
              <a:t> lain </a:t>
            </a:r>
            <a:r>
              <a:rPr lang="en-US" sz="1200" dirty="0" err="1">
                <a:effectLst/>
                <a:latin typeface="Times New Roman" panose="02020603050405020304" pitchFamily="18" charset="0"/>
                <a:ea typeface="Times New Roman" panose="02020603050405020304" pitchFamily="18" charset="0"/>
              </a:rPr>
              <a:t>melalui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studi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kepustakaan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bahan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perkuliahan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laporan-laporan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tentang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tugas</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fungsi</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pekerjaan</a:t>
            </a:r>
            <a:r>
              <a:rPr lang="en-US" sz="1200" dirty="0">
                <a:effectLst/>
                <a:latin typeface="Times New Roman" panose="02020603050405020304" pitchFamily="18" charset="0"/>
                <a:ea typeface="Times New Roman" panose="02020603050405020304" pitchFamily="18" charset="0"/>
              </a:rPr>
              <a:t> </a:t>
            </a:r>
            <a:r>
              <a:rPr lang="id-ID" sz="1200" dirty="0">
                <a:effectLst/>
                <a:latin typeface="Times New Roman" panose="02020603050405020304" pitchFamily="18" charset="0"/>
                <a:ea typeface="Times New Roman" panose="02020603050405020304" pitchFamily="18" charset="0"/>
              </a:rPr>
              <a:t>pegawai Badan Perencanaan Pembangunan Daerah (Bappeda) Provinsi Lampung</a:t>
            </a:r>
            <a:endParaRPr lang="en-US" dirty="0"/>
          </a:p>
        </p:txBody>
      </p:sp>
    </p:spTree>
    <p:extLst>
      <p:ext uri="{BB962C8B-B14F-4D97-AF65-F5344CB8AC3E}">
        <p14:creationId xmlns:p14="http://schemas.microsoft.com/office/powerpoint/2010/main" val="562724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D93D52-3581-4EAF-B7DD-FF644CECEF43}"/>
              </a:ext>
            </a:extLst>
          </p:cNvPr>
          <p:cNvSpPr>
            <a:spLocks noGrp="1"/>
          </p:cNvSpPr>
          <p:nvPr>
            <p:ph type="title"/>
          </p:nvPr>
        </p:nvSpPr>
        <p:spPr>
          <a:xfrm>
            <a:off x="831850" y="1709738"/>
            <a:ext cx="10515600" cy="1221031"/>
          </a:xfrm>
        </p:spPr>
        <p:txBody>
          <a:bodyPr/>
          <a:lstStyle/>
          <a:p>
            <a:r>
              <a:rPr lang="es-ES" sz="1800" b="1" dirty="0">
                <a:effectLst/>
                <a:latin typeface="Times New Roman" panose="02020603050405020304" pitchFamily="18" charset="0"/>
                <a:ea typeface="Times New Roman" panose="02020603050405020304" pitchFamily="18" charset="0"/>
              </a:rPr>
              <a:t>Validitas dan </a:t>
            </a:r>
            <a:r>
              <a:rPr lang="es-ES" sz="1800" b="1" dirty="0" err="1">
                <a:effectLst/>
                <a:latin typeface="Times New Roman" panose="02020603050405020304" pitchFamily="18" charset="0"/>
                <a:ea typeface="Times New Roman" panose="02020603050405020304" pitchFamily="18" charset="0"/>
              </a:rPr>
              <a:t>Reliabilitas</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Text Placeholder 2">
            <a:extLst>
              <a:ext uri="{FF2B5EF4-FFF2-40B4-BE49-F238E27FC236}">
                <a16:creationId xmlns:a16="http://schemas.microsoft.com/office/drawing/2014/main" xmlns="" id="{4122FA50-5F04-48E0-A2EC-7D48923AB846}"/>
              </a:ext>
            </a:extLst>
          </p:cNvPr>
          <p:cNvSpPr>
            <a:spLocks noGrp="1"/>
          </p:cNvSpPr>
          <p:nvPr>
            <p:ph type="body" idx="1"/>
          </p:nvPr>
        </p:nvSpPr>
        <p:spPr>
          <a:xfrm>
            <a:off x="831850" y="2696309"/>
            <a:ext cx="10515600" cy="3393342"/>
          </a:xfrm>
        </p:spPr>
        <p:txBody>
          <a:bodyPr/>
          <a:lstStyle/>
          <a:p>
            <a:pPr marL="342900" indent="-342900">
              <a:buFont typeface="+mj-lt"/>
              <a:buAutoNum type="arabicPeriod"/>
            </a:pPr>
            <a:r>
              <a:rPr lang="es-ES" sz="1800" b="1" dirty="0" err="1">
                <a:effectLst/>
                <a:latin typeface="Times New Roman" panose="02020603050405020304" pitchFamily="18" charset="0"/>
                <a:ea typeface="Times New Roman" panose="02020603050405020304" pitchFamily="18" charset="0"/>
              </a:rPr>
              <a:t>Uji</a:t>
            </a:r>
            <a:r>
              <a:rPr lang="es-ES" sz="1800" b="1" dirty="0">
                <a:effectLst/>
                <a:latin typeface="Times New Roman" panose="02020603050405020304" pitchFamily="18" charset="0"/>
                <a:ea typeface="Times New Roman" panose="02020603050405020304" pitchFamily="18" charset="0"/>
              </a:rPr>
              <a:t> Validitas</a:t>
            </a:r>
          </a:p>
          <a:p>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untuk</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mengetahui</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instrumen</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benar-benar</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mengukur</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hal</a:t>
            </a:r>
            <a:r>
              <a:rPr lang="es-ES" sz="1800" dirty="0">
                <a:effectLst/>
                <a:latin typeface="Times New Roman" panose="02020603050405020304" pitchFamily="18" charset="0"/>
                <a:ea typeface="Times New Roman" panose="02020603050405020304" pitchFamily="18" charset="0"/>
              </a:rPr>
              <a:t> yang </a:t>
            </a:r>
            <a:r>
              <a:rPr lang="es-ES" sz="1800" dirty="0" err="1">
                <a:effectLst/>
                <a:latin typeface="Times New Roman" panose="02020603050405020304" pitchFamily="18" charset="0"/>
                <a:ea typeface="Times New Roman" panose="02020603050405020304" pitchFamily="18" charset="0"/>
              </a:rPr>
              <a:t>ingin</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diukur</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Sugiyono</a:t>
            </a:r>
            <a:r>
              <a:rPr lang="es-ES" sz="1800" dirty="0">
                <a:effectLst/>
                <a:latin typeface="Times New Roman" panose="02020603050405020304" pitchFamily="18" charset="0"/>
                <a:ea typeface="Times New Roman" panose="02020603050405020304" pitchFamily="18" charset="0"/>
              </a:rPr>
              <a:t>, 2001). </a:t>
            </a:r>
            <a:endParaRPr lang="es-ES" sz="1800" b="1" dirty="0">
              <a:effectLst/>
              <a:latin typeface="Times New Roman" panose="02020603050405020304" pitchFamily="18" charset="0"/>
              <a:ea typeface="Times New Roman" panose="02020603050405020304" pitchFamily="18" charset="0"/>
            </a:endParaRPr>
          </a:p>
          <a:p>
            <a:r>
              <a:rPr lang="es-ES" sz="1800" b="1" dirty="0">
                <a:effectLst/>
                <a:latin typeface="Times New Roman" panose="02020603050405020304" pitchFamily="18" charset="0"/>
                <a:ea typeface="Times New Roman" panose="02020603050405020304" pitchFamily="18" charset="0"/>
              </a:rPr>
              <a:t>2.   </a:t>
            </a:r>
            <a:r>
              <a:rPr lang="es-ES" sz="1800" b="1" dirty="0" err="1">
                <a:effectLst/>
                <a:latin typeface="Times New Roman" panose="02020603050405020304" pitchFamily="18" charset="0"/>
                <a:ea typeface="Times New Roman" panose="02020603050405020304" pitchFamily="18" charset="0"/>
              </a:rPr>
              <a:t>Uji</a:t>
            </a:r>
            <a:r>
              <a:rPr lang="es-ES" sz="1800" b="1" dirty="0">
                <a:effectLst/>
                <a:latin typeface="Times New Roman" panose="02020603050405020304" pitchFamily="18" charset="0"/>
                <a:ea typeface="Times New Roman" panose="02020603050405020304" pitchFamily="18" charset="0"/>
              </a:rPr>
              <a:t> </a:t>
            </a:r>
            <a:r>
              <a:rPr lang="es-ES" sz="1800" b="1" dirty="0" err="1">
                <a:effectLst/>
                <a:latin typeface="Times New Roman" panose="02020603050405020304" pitchFamily="18" charset="0"/>
                <a:ea typeface="Times New Roman" panose="02020603050405020304" pitchFamily="18" charset="0"/>
              </a:rPr>
              <a:t>Reliabilitas</a:t>
            </a:r>
            <a:endParaRPr lang="en-US" sz="1800" dirty="0">
              <a:effectLst/>
              <a:latin typeface="Times New Roman" panose="02020603050405020304" pitchFamily="18" charset="0"/>
              <a:ea typeface="Times New Roman" panose="02020603050405020304" pitchFamily="18" charset="0"/>
            </a:endParaRPr>
          </a:p>
          <a:p>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Hasil</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uji</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reliabilitas</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digunakan</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untuk</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mengetahui</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apakah</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alat</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ukur</a:t>
            </a:r>
            <a:r>
              <a:rPr lang="es-ES" sz="1800" dirty="0">
                <a:effectLst/>
                <a:latin typeface="Times New Roman" panose="02020603050405020304" pitchFamily="18" charset="0"/>
                <a:ea typeface="Times New Roman" panose="02020603050405020304" pitchFamily="18" charset="0"/>
              </a:rPr>
              <a:t> yang </a:t>
            </a:r>
            <a:r>
              <a:rPr lang="es-ES" sz="1800" dirty="0" err="1">
                <a:effectLst/>
                <a:latin typeface="Times New Roman" panose="02020603050405020304" pitchFamily="18" charset="0"/>
                <a:ea typeface="Times New Roman" panose="02020603050405020304" pitchFamily="18" charset="0"/>
              </a:rPr>
              <a:t>digunakan</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dapat</a:t>
            </a:r>
            <a:r>
              <a:rPr lang="es-ES" sz="1800" dirty="0">
                <a:effectLst/>
                <a:latin typeface="Times New Roman" panose="02020603050405020304" pitchFamily="18" charset="0"/>
                <a:ea typeface="Times New Roman" panose="02020603050405020304" pitchFamily="18" charset="0"/>
              </a:rPr>
              <a:t> </a:t>
            </a:r>
            <a:r>
              <a:rPr lang="es-ES" sz="1800" dirty="0" err="1">
                <a:effectLst/>
                <a:latin typeface="Times New Roman" panose="02020603050405020304" pitchFamily="18" charset="0"/>
                <a:ea typeface="Times New Roman" panose="02020603050405020304" pitchFamily="18" charset="0"/>
              </a:rPr>
              <a:t>dipercaya</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505311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822F98-AD34-433D-B55A-CAF2C82D67A4}"/>
              </a:ext>
            </a:extLst>
          </p:cNvPr>
          <p:cNvSpPr>
            <a:spLocks noGrp="1"/>
          </p:cNvSpPr>
          <p:nvPr>
            <p:ph type="title"/>
          </p:nvPr>
        </p:nvSpPr>
        <p:spPr>
          <a:xfrm>
            <a:off x="838200" y="365126"/>
            <a:ext cx="2341728" cy="1067890"/>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PENDAHULUAN</a:t>
            </a:r>
            <a:br>
              <a:rPr lang="en-US" sz="1800" b="1" dirty="0">
                <a:effectLst/>
                <a:latin typeface="Times New Roman" panose="02020603050405020304" pitchFamily="18" charset="0"/>
                <a:ea typeface="Times New Roman" panose="02020603050405020304" pitchFamily="18" charset="0"/>
              </a:rPr>
            </a:br>
            <a:r>
              <a:rPr lang="en-US" sz="1800" b="1" dirty="0">
                <a:effectLst/>
                <a:latin typeface="Times New Roman" panose="02020603050405020304" pitchFamily="18" charset="0"/>
                <a:ea typeface="Times New Roman" panose="02020603050405020304" pitchFamily="18" charset="0"/>
              </a:rPr>
              <a:t/>
            </a:r>
            <a:br>
              <a:rPr lang="en-US" sz="1800" b="1" dirty="0">
                <a:effectLst/>
                <a:latin typeface="Times New Roman" panose="02020603050405020304" pitchFamily="18" charset="0"/>
                <a:ea typeface="Times New Roman" panose="02020603050405020304" pitchFamily="18" charset="0"/>
              </a:rPr>
            </a:br>
            <a:r>
              <a:rPr lang="en-US" sz="1800" b="1" dirty="0" err="1">
                <a:effectLst/>
                <a:latin typeface="Times New Roman" panose="02020603050405020304" pitchFamily="18" charset="0"/>
                <a:ea typeface="Times New Roman" panose="02020603050405020304" pitchFamily="18" charset="0"/>
              </a:rPr>
              <a:t>Latar</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Belakang</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D8F8F072-9038-4137-9580-E4CAA359E87A}"/>
              </a:ext>
            </a:extLst>
          </p:cNvPr>
          <p:cNvSpPr>
            <a:spLocks noGrp="1"/>
          </p:cNvSpPr>
          <p:nvPr>
            <p:ph idx="1"/>
          </p:nvPr>
        </p:nvSpPr>
        <p:spPr>
          <a:xfrm>
            <a:off x="838200" y="1269242"/>
            <a:ext cx="10515600" cy="4907721"/>
          </a:xfrm>
        </p:spPr>
        <p:txBody>
          <a:bodyPr/>
          <a:lstStyle/>
          <a:p>
            <a:r>
              <a:rPr lang="en-US" sz="1800" dirty="0" err="1">
                <a:effectLst/>
                <a:latin typeface="Times New Roman" panose="02020603050405020304" pitchFamily="18" charset="0"/>
                <a:ea typeface="Times New Roman" panose="02020603050405020304" pitchFamily="18" charset="0"/>
              </a:rPr>
              <a:t>Kedudukan</a:t>
            </a:r>
            <a:r>
              <a:rPr lang="en-US" sz="1800" dirty="0">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dan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peranan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Negeri </a:t>
            </a:r>
            <a:r>
              <a:rPr lang="en-US" sz="1800" dirty="0" err="1">
                <a:effectLst/>
                <a:latin typeface="Times New Roman" panose="02020603050405020304" pitchFamily="18" charset="0"/>
                <a:ea typeface="Times New Roman" panose="02020603050405020304" pitchFamily="18" charset="0"/>
              </a:rPr>
              <a:t>Sipil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unsur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aparatur</a:t>
            </a:r>
            <a:r>
              <a:rPr lang="en-US" sz="1800" dirty="0">
                <a:effectLst/>
                <a:latin typeface="Times New Roman" panose="02020603050405020304" pitchFamily="18" charset="0"/>
                <a:ea typeface="Times New Roman" panose="02020603050405020304" pitchFamily="18" charset="0"/>
              </a:rPr>
              <a:t> Negara yang </a:t>
            </a:r>
            <a:r>
              <a:rPr lang="en-US" sz="1800" dirty="0" err="1">
                <a:effectLst/>
                <a:latin typeface="Times New Roman" panose="02020603050405020304" pitchFamily="18" charset="0"/>
                <a:ea typeface="Times New Roman" panose="02020603050405020304" pitchFamily="18" charset="0"/>
              </a:rPr>
              <a:t>bertugas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abdi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masyarakat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harus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menyelenggarakan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pelayanan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adil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kepada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masyarakat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dilandasi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kesetiaan</a:t>
            </a:r>
            <a:r>
              <a:rPr lang="en-US" sz="1800" dirty="0">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dan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ketaatan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kepada</a:t>
            </a:r>
            <a:r>
              <a:rPr lang="en-US" sz="1800" dirty="0">
                <a:effectLst/>
                <a:latin typeface="Times New Roman" panose="02020603050405020304" pitchFamily="18" charset="0"/>
                <a:ea typeface="Times New Roman" panose="02020603050405020304" pitchFamily="18" charset="0"/>
              </a:rPr>
              <a:t> Pancasila </a:t>
            </a:r>
            <a:r>
              <a:rPr lang="en-US" sz="1800" dirty="0">
                <a:solidFill>
                  <a:srgbClr val="000000"/>
                </a:solidFill>
                <a:effectLst/>
                <a:latin typeface="Times New Roman" panose="02020603050405020304" pitchFamily="18" charset="0"/>
                <a:ea typeface="Times New Roman" panose="02020603050405020304" pitchFamily="18" charset="0"/>
              </a:rPr>
              <a:t>dan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Undang-Undang</a:t>
            </a:r>
            <a:r>
              <a:rPr lang="en-US" sz="1800" dirty="0">
                <a:effectLst/>
                <a:latin typeface="Times New Roman" panose="02020603050405020304" pitchFamily="18" charset="0"/>
                <a:ea typeface="Times New Roman" panose="02020603050405020304" pitchFamily="18" charset="0"/>
              </a:rPr>
              <a:t> Dasar 1945.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melaksanakan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tugas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maka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pembinaan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diarahkan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meningkatkan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kualitas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sumber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manusia</a:t>
            </a:r>
            <a:r>
              <a:rPr lang="en-US" sz="1800" dirty="0">
                <a:effectLst/>
                <a:latin typeface="Times New Roman" panose="02020603050405020304" pitchFamily="18" charset="0"/>
                <a:ea typeface="Times New Roman" panose="02020603050405020304" pitchFamily="18" charset="0"/>
              </a:rPr>
              <a:t> agar </a:t>
            </a:r>
            <a:r>
              <a:rPr lang="en-US" sz="1800" dirty="0" err="1">
                <a:effectLst/>
                <a:latin typeface="Times New Roman" panose="02020603050405020304" pitchFamily="18" charset="0"/>
                <a:ea typeface="Times New Roman" panose="02020603050405020304" pitchFamily="18" charset="0"/>
              </a:rPr>
              <a:t>memiliki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sikap</a:t>
            </a:r>
            <a:r>
              <a:rPr lang="en-US" sz="1800" dirty="0">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dan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perilaku</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berintikan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pengabdian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kejujuran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tanggung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jawab</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serta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wibawa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sehingga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memberikan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pelayanan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sesuai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tuntutan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perkembangan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masyarakat</a:t>
            </a:r>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mempunyai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tugas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membantu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Gubernur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melaksanakan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tugas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pemerintahan</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bidang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pembangunan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daerah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sesuai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ketentuan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perundang-undangan</a:t>
            </a:r>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menyelenggarakan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fungsi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pengkajian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pengkoordinasian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perumusan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kebijakan</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bidang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pembangunan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daerah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serta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pemantauan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evaluasi</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pengendalian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pelaksanaan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pembangunan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daerah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pengoordinasian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sinkronisasi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pelaksanaan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kebijakan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penganggaran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pembangunan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daerah</a:t>
            </a:r>
            <a:endParaRPr lang="en-US" dirty="0"/>
          </a:p>
        </p:txBody>
      </p:sp>
    </p:spTree>
    <p:extLst>
      <p:ext uri="{BB962C8B-B14F-4D97-AF65-F5344CB8AC3E}">
        <p14:creationId xmlns:p14="http://schemas.microsoft.com/office/powerpoint/2010/main" val="14091836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D08CC3-9B3C-4861-A9FD-9E3FC3B33742}"/>
              </a:ext>
            </a:extLst>
          </p:cNvPr>
          <p:cNvSpPr>
            <a:spLocks noGrp="1"/>
          </p:cNvSpPr>
          <p:nvPr>
            <p:ph type="title"/>
          </p:nvPr>
        </p:nvSpPr>
        <p:spPr>
          <a:xfrm>
            <a:off x="886441" y="1039465"/>
            <a:ext cx="4490776" cy="1089586"/>
          </a:xfrm>
        </p:spPr>
        <p:txBody>
          <a:bodyPr>
            <a:normAutofit/>
          </a:bodyPr>
          <a:lstStyle/>
          <a:p>
            <a:r>
              <a:rPr lang="en-US" sz="1800" b="1" dirty="0">
                <a:solidFill>
                  <a:schemeClr val="accent1">
                    <a:lumMod val="75000"/>
                  </a:schemeClr>
                </a:solidFill>
                <a:effectLst/>
                <a:latin typeface="Times New Roman" panose="02020603050405020304" pitchFamily="18" charset="0"/>
                <a:ea typeface="Times New Roman" panose="02020603050405020304" pitchFamily="18" charset="0"/>
              </a:rPr>
              <a:t>Teknik </a:t>
            </a:r>
            <a:r>
              <a:rPr lang="en-US" sz="1800" b="1" dirty="0" err="1">
                <a:solidFill>
                  <a:schemeClr val="accent1">
                    <a:lumMod val="75000"/>
                  </a:schemeClr>
                </a:solidFill>
                <a:effectLst/>
                <a:latin typeface="Times New Roman" panose="02020603050405020304" pitchFamily="18" charset="0"/>
                <a:ea typeface="Times New Roman" panose="02020603050405020304" pitchFamily="18" charset="0"/>
              </a:rPr>
              <a:t>Pengumpulan</a:t>
            </a:r>
            <a:r>
              <a:rPr lang="en-US" sz="1800" b="1" dirty="0">
                <a:solidFill>
                  <a:schemeClr val="accent1">
                    <a:lumMod val="75000"/>
                  </a:schemeClr>
                </a:solidFill>
                <a:effectLst/>
                <a:latin typeface="Times New Roman" panose="02020603050405020304" pitchFamily="18" charset="0"/>
                <a:ea typeface="Times New Roman" panose="02020603050405020304" pitchFamily="18" charset="0"/>
              </a:rPr>
              <a:t> Data</a:t>
            </a:r>
            <a:r>
              <a:rPr lang="en-US" sz="1800" dirty="0">
                <a:solidFill>
                  <a:schemeClr val="accent1">
                    <a:lumMod val="75000"/>
                  </a:schemeClr>
                </a:solidFill>
                <a:effectLst/>
                <a:latin typeface="Times New Roman" panose="02020603050405020304" pitchFamily="18" charset="0"/>
                <a:ea typeface="Times New Roman" panose="02020603050405020304" pitchFamily="18" charset="0"/>
              </a:rPr>
              <a:t/>
            </a:r>
            <a:br>
              <a:rPr lang="en-US" sz="1800" dirty="0">
                <a:solidFill>
                  <a:schemeClr val="accent1">
                    <a:lumMod val="75000"/>
                  </a:schemeClr>
                </a:solidFill>
                <a:effectLst/>
                <a:latin typeface="Times New Roman" panose="02020603050405020304" pitchFamily="18" charset="0"/>
                <a:ea typeface="Times New Roman" panose="02020603050405020304" pitchFamily="18" charset="0"/>
              </a:rPr>
            </a:br>
            <a:endParaRPr lang="en-US" dirty="0">
              <a:solidFill>
                <a:schemeClr val="accent1">
                  <a:lumMod val="75000"/>
                </a:schemeClr>
              </a:solidFill>
            </a:endParaRPr>
          </a:p>
        </p:txBody>
      </p:sp>
      <p:sp>
        <p:nvSpPr>
          <p:cNvPr id="3" name="Text Placeholder 2">
            <a:extLst>
              <a:ext uri="{FF2B5EF4-FFF2-40B4-BE49-F238E27FC236}">
                <a16:creationId xmlns:a16="http://schemas.microsoft.com/office/drawing/2014/main" xmlns="" id="{C17F8362-B49A-4997-8227-AA1D4F7E7007}"/>
              </a:ext>
            </a:extLst>
          </p:cNvPr>
          <p:cNvSpPr>
            <a:spLocks noGrp="1"/>
          </p:cNvSpPr>
          <p:nvPr>
            <p:ph type="body" idx="1"/>
          </p:nvPr>
        </p:nvSpPr>
        <p:spPr>
          <a:xfrm>
            <a:off x="1323169" y="1827267"/>
            <a:ext cx="4490777" cy="2046814"/>
          </a:xfrm>
        </p:spPr>
        <p:txBody>
          <a:bodyPr/>
          <a:lstStyle/>
          <a:p>
            <a:pPr algn="l"/>
            <a:r>
              <a:rPr lang="es-ES" sz="1800" b="1" dirty="0" err="1">
                <a:effectLst/>
                <a:latin typeface="Times New Roman" panose="02020603050405020304" pitchFamily="18" charset="0"/>
                <a:ea typeface="Times New Roman" panose="02020603050405020304" pitchFamily="18" charset="0"/>
              </a:rPr>
              <a:t>Observasi</a:t>
            </a:r>
            <a:endParaRPr lang="es-ES" sz="1800" b="1" dirty="0">
              <a:effectLst/>
              <a:latin typeface="Times New Roman" panose="02020603050405020304" pitchFamily="18" charset="0"/>
              <a:ea typeface="Times New Roman" panose="02020603050405020304" pitchFamily="18" charset="0"/>
            </a:endParaRPr>
          </a:p>
          <a:p>
            <a:pPr algn="l"/>
            <a:r>
              <a:rPr lang="es-ES" sz="1800" b="1" dirty="0" err="1">
                <a:effectLst/>
                <a:latin typeface="Times New Roman" panose="02020603050405020304" pitchFamily="18" charset="0"/>
                <a:ea typeface="Times New Roman" panose="02020603050405020304" pitchFamily="18" charset="0"/>
              </a:rPr>
              <a:t>Kuesioner</a:t>
            </a:r>
            <a:endParaRPr lang="es-ES" sz="1800" b="1" dirty="0">
              <a:latin typeface="Times New Roman" panose="02020603050405020304" pitchFamily="18" charset="0"/>
              <a:ea typeface="Times New Roman" panose="02020603050405020304" pitchFamily="18" charset="0"/>
            </a:endParaRPr>
          </a:p>
          <a:p>
            <a:pPr algn="l"/>
            <a:r>
              <a:rPr lang="es-ES" sz="1800" b="1" dirty="0" err="1">
                <a:effectLst/>
                <a:latin typeface="Times New Roman" panose="02020603050405020304" pitchFamily="18" charset="0"/>
                <a:ea typeface="Times New Roman" panose="02020603050405020304" pitchFamily="18" charset="0"/>
              </a:rPr>
              <a:t>Wawancara</a:t>
            </a:r>
            <a:r>
              <a:rPr lang="es-ES" sz="1800" b="1" dirty="0">
                <a:effectLst/>
                <a:latin typeface="Times New Roman" panose="02020603050405020304" pitchFamily="18" charset="0"/>
                <a:ea typeface="Times New Roman" panose="02020603050405020304" pitchFamily="18" charset="0"/>
              </a:rPr>
              <a:t> (</a:t>
            </a:r>
            <a:r>
              <a:rPr lang="es-ES" sz="1800" b="1" i="1" dirty="0">
                <a:effectLst/>
                <a:latin typeface="Times New Roman" panose="02020603050405020304" pitchFamily="18" charset="0"/>
                <a:ea typeface="Times New Roman" panose="02020603050405020304" pitchFamily="18" charset="0"/>
              </a:rPr>
              <a:t>Interview</a:t>
            </a:r>
            <a:r>
              <a:rPr lang="es-ES" sz="1800" b="1" dirty="0">
                <a:effectLst/>
                <a:latin typeface="Times New Roman" panose="02020603050405020304" pitchFamily="18" charset="0"/>
                <a:ea typeface="Times New Roman" panose="02020603050405020304" pitchFamily="18" charset="0"/>
              </a:rPr>
              <a:t>)</a:t>
            </a:r>
          </a:p>
          <a:p>
            <a:pPr algn="l"/>
            <a:r>
              <a:rPr lang="es-ES" sz="1800" b="1" dirty="0" err="1">
                <a:effectLst/>
                <a:latin typeface="Times New Roman" panose="02020603050405020304" pitchFamily="18" charset="0"/>
                <a:ea typeface="Times New Roman" panose="02020603050405020304" pitchFamily="18" charset="0"/>
              </a:rPr>
              <a:t>Studi</a:t>
            </a:r>
            <a:r>
              <a:rPr lang="es-ES" sz="1800" b="1" dirty="0">
                <a:effectLst/>
                <a:latin typeface="Times New Roman" panose="02020603050405020304" pitchFamily="18" charset="0"/>
                <a:ea typeface="Times New Roman" panose="02020603050405020304" pitchFamily="18" charset="0"/>
              </a:rPr>
              <a:t> </a:t>
            </a:r>
            <a:r>
              <a:rPr lang="es-ES" sz="1800" b="1" dirty="0" err="1">
                <a:effectLst/>
                <a:latin typeface="Times New Roman" panose="02020603050405020304" pitchFamily="18" charset="0"/>
                <a:ea typeface="Times New Roman" panose="02020603050405020304" pitchFamily="18" charset="0"/>
              </a:rPr>
              <a:t>Kepustakan</a:t>
            </a:r>
            <a:r>
              <a:rPr lang="es-ES" sz="1800" b="1" dirty="0">
                <a:effectLst/>
                <a:latin typeface="Times New Roman" panose="02020603050405020304" pitchFamily="18" charset="0"/>
                <a:ea typeface="Times New Roman" panose="02020603050405020304" pitchFamily="18" charset="0"/>
              </a:rPr>
              <a:t> </a:t>
            </a:r>
            <a:r>
              <a:rPr lang="es-ES" sz="1800" b="1" i="1" dirty="0">
                <a:effectLst/>
                <a:latin typeface="Times New Roman" panose="02020603050405020304" pitchFamily="18" charset="0"/>
                <a:ea typeface="Times New Roman" panose="02020603050405020304" pitchFamily="18" charset="0"/>
              </a:rPr>
              <a:t>(Library </a:t>
            </a:r>
            <a:r>
              <a:rPr lang="es-ES" sz="1800" b="1" i="1" dirty="0" err="1">
                <a:effectLst/>
                <a:latin typeface="Times New Roman" panose="02020603050405020304" pitchFamily="18" charset="0"/>
                <a:ea typeface="Times New Roman" panose="02020603050405020304" pitchFamily="18" charset="0"/>
              </a:rPr>
              <a:t>Research</a:t>
            </a:r>
            <a:r>
              <a:rPr lang="es-ES" sz="1800" b="1" dirty="0">
                <a:effectLst/>
                <a:latin typeface="Times New Roman" panose="02020603050405020304" pitchFamily="18" charset="0"/>
                <a:ea typeface="Times New Roman" panose="02020603050405020304" pitchFamily="18" charset="0"/>
              </a:rPr>
              <a:t>).</a:t>
            </a:r>
          </a:p>
          <a:p>
            <a:pPr algn="l"/>
            <a:r>
              <a:rPr lang="es-ES" sz="1800" b="1" dirty="0" err="1">
                <a:effectLst/>
                <a:latin typeface="Times New Roman" panose="02020603050405020304" pitchFamily="18" charset="0"/>
                <a:ea typeface="Times New Roman" panose="02020603050405020304" pitchFamily="18" charset="0"/>
              </a:rPr>
              <a:t>Dokumentasi</a:t>
            </a:r>
            <a:endParaRPr lang="en-US" b="1" dirty="0"/>
          </a:p>
        </p:txBody>
      </p:sp>
    </p:spTree>
    <p:extLst>
      <p:ext uri="{BB962C8B-B14F-4D97-AF65-F5344CB8AC3E}">
        <p14:creationId xmlns:p14="http://schemas.microsoft.com/office/powerpoint/2010/main" val="2573325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A28764-A759-4686-AC52-8618A893C9D2}"/>
              </a:ext>
            </a:extLst>
          </p:cNvPr>
          <p:cNvSpPr>
            <a:spLocks noGrp="1"/>
          </p:cNvSpPr>
          <p:nvPr>
            <p:ph type="title"/>
          </p:nvPr>
        </p:nvSpPr>
        <p:spPr/>
        <p:txBody>
          <a:bodyPr/>
          <a:lstStyle/>
          <a:p>
            <a:r>
              <a:rPr lang="en-US" sz="1800" b="1" dirty="0" err="1">
                <a:effectLst/>
                <a:latin typeface="Times New Roman" panose="02020603050405020304" pitchFamily="18" charset="0"/>
                <a:ea typeface="Times New Roman" panose="02020603050405020304" pitchFamily="18" charset="0"/>
              </a:rPr>
              <a:t>Populasi</a:t>
            </a:r>
            <a:r>
              <a:rPr lang="en-US" sz="1800" b="1" dirty="0">
                <a:effectLst/>
                <a:latin typeface="Times New Roman" panose="02020603050405020304" pitchFamily="18" charset="0"/>
                <a:ea typeface="Times New Roman" panose="02020603050405020304" pitchFamily="18" charset="0"/>
              </a:rPr>
              <a:t> dan </a:t>
            </a:r>
            <a:r>
              <a:rPr lang="en-US" sz="1800" b="1" dirty="0" err="1">
                <a:effectLst/>
                <a:latin typeface="Times New Roman" panose="02020603050405020304" pitchFamily="18" charset="0"/>
                <a:ea typeface="Times New Roman" panose="02020603050405020304" pitchFamily="18" charset="0"/>
              </a:rPr>
              <a:t>Sampel</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24604AEA-A96B-40E7-A0E1-CAE27DB9255B}"/>
              </a:ext>
            </a:extLst>
          </p:cNvPr>
          <p:cNvSpPr>
            <a:spLocks noGrp="1"/>
          </p:cNvSpPr>
          <p:nvPr>
            <p:ph idx="1"/>
          </p:nvPr>
        </p:nvSpPr>
        <p:spPr>
          <a:xfrm>
            <a:off x="838200" y="1065814"/>
            <a:ext cx="10515600" cy="5111149"/>
          </a:xfrm>
        </p:spPr>
        <p:txBody>
          <a:bodyPr/>
          <a:lstStyle/>
          <a:p>
            <a:r>
              <a:rPr lang="fi-FI" sz="1800" b="1" dirty="0">
                <a:effectLst/>
                <a:latin typeface="Times New Roman" panose="02020603050405020304" pitchFamily="18" charset="0"/>
                <a:ea typeface="Times New Roman" panose="02020603050405020304" pitchFamily="18" charset="0"/>
              </a:rPr>
              <a:t>Populasi</a:t>
            </a:r>
            <a:endParaRPr lang="en-US" sz="1800" dirty="0">
              <a:effectLst/>
              <a:latin typeface="Times New Roman" panose="02020603050405020304" pitchFamily="18" charset="0"/>
              <a:ea typeface="Times New Roman" panose="02020603050405020304" pitchFamily="18" charset="0"/>
            </a:endParaRPr>
          </a:p>
          <a:p>
            <a:pPr marL="0" indent="0">
              <a:buNone/>
            </a:pPr>
            <a:r>
              <a:rPr lang="fi-FI" sz="1800" dirty="0">
                <a:effectLst/>
                <a:latin typeface="Times New Roman" panose="02020603050405020304" pitchFamily="18" charset="0"/>
                <a:ea typeface="Times New Roman" panose="02020603050405020304" pitchFamily="18" charset="0"/>
              </a:rPr>
              <a:t>Populasi adalah keseluruhan subjek penelitian (Arikunto, 2002:102). Berdasarkan pengertian diatas, maka dalam penelitian ini yang menjadi populasi adalah </a:t>
            </a:r>
            <a:r>
              <a:rPr lang="id-ID" sz="1800" dirty="0">
                <a:effectLst/>
                <a:latin typeface="Times New Roman" panose="02020603050405020304" pitchFamily="18" charset="0"/>
                <a:ea typeface="Times New Roman" panose="02020603050405020304" pitchFamily="18" charset="0"/>
              </a:rPr>
              <a:t>pegawai Badan Perencanaan Pembangunan Daerah (Bappeda) Provinsi Lampung</a:t>
            </a:r>
            <a:r>
              <a:rPr lang="fi-FI" sz="1800" dirty="0">
                <a:effectLst/>
                <a:latin typeface="Times New Roman" panose="02020603050405020304" pitchFamily="18" charset="0"/>
                <a:ea typeface="Times New Roman" panose="02020603050405020304" pitchFamily="18" charset="0"/>
              </a:rPr>
              <a:t> yang berjumlah 120 orang.  </a:t>
            </a: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b="1" dirty="0" err="1">
                <a:effectLst/>
                <a:latin typeface="Times New Roman" panose="02020603050405020304" pitchFamily="18" charset="0"/>
                <a:ea typeface="Times New Roman" panose="02020603050405020304" pitchFamily="18" charset="0"/>
              </a:rPr>
              <a:t>Sampel</a:t>
            </a: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err="1">
                <a:effectLst/>
                <a:latin typeface="Times New Roman" panose="02020603050405020304" pitchFamily="18" charset="0"/>
                <a:ea typeface="Times New Roman" panose="02020603050405020304" pitchFamily="18" charset="0"/>
              </a:rPr>
              <a:t>Menurut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Alimul</a:t>
            </a:r>
            <a:r>
              <a:rPr lang="en-US" sz="1800" dirty="0">
                <a:effectLst/>
                <a:latin typeface="Times New Roman" panose="02020603050405020304" pitchFamily="18" charset="0"/>
                <a:ea typeface="Times New Roman" panose="02020603050405020304" pitchFamily="18" charset="0"/>
              </a:rPr>
              <a:t> (2003), </a:t>
            </a:r>
            <a:r>
              <a:rPr lang="en-US" sz="1800" dirty="0" err="1">
                <a:effectLst/>
                <a:latin typeface="Times New Roman" panose="02020603050405020304" pitchFamily="18" charset="0"/>
                <a:ea typeface="Times New Roman" panose="02020603050405020304" pitchFamily="18" charset="0"/>
              </a:rPr>
              <a:t>sampel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merupakan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bagian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populasi</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diteliti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jumlah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karakteristik</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dimiliki</a:t>
            </a:r>
            <a:r>
              <a:rPr lang="en-US" sz="1800" dirty="0">
                <a:effectLst/>
                <a:latin typeface="Times New Roman" panose="02020603050405020304" pitchFamily="18" charset="0"/>
                <a:ea typeface="Times New Roman" panose="02020603050405020304" pitchFamily="18" charset="0"/>
              </a:rPr>
              <a:t> oleh </a:t>
            </a:r>
            <a:r>
              <a:rPr lang="en-US" sz="1800" dirty="0" err="1">
                <a:effectLst/>
                <a:latin typeface="Times New Roman" panose="02020603050405020304" pitchFamily="18" charset="0"/>
                <a:ea typeface="Times New Roman" panose="02020603050405020304" pitchFamily="18" charset="0"/>
              </a:rPr>
              <a:t>populasi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survei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teknik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pengambilan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sampel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sangat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penting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sehingga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mungkin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sampel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mewakili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populasi</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diteliti</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pengambilan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sampel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memhubungani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validitas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hasil</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penelitian</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pic>
        <p:nvPicPr>
          <p:cNvPr id="11" name="Picture 10">
            <a:extLst>
              <a:ext uri="{FF2B5EF4-FFF2-40B4-BE49-F238E27FC236}">
                <a16:creationId xmlns:a16="http://schemas.microsoft.com/office/drawing/2014/main" xmlns="" id="{95FAB3BA-6E2B-4B8D-947D-22771AC68ADA}"/>
              </a:ext>
            </a:extLst>
          </p:cNvPr>
          <p:cNvPicPr>
            <a:picLocks noChangeAspect="1"/>
          </p:cNvPicPr>
          <p:nvPr/>
        </p:nvPicPr>
        <p:blipFill>
          <a:blip r:embed="rId2"/>
          <a:stretch>
            <a:fillRect/>
          </a:stretch>
        </p:blipFill>
        <p:spPr>
          <a:xfrm>
            <a:off x="750282" y="3950193"/>
            <a:ext cx="4618892" cy="2542682"/>
          </a:xfrm>
          <a:prstGeom prst="rect">
            <a:avLst/>
          </a:prstGeom>
        </p:spPr>
      </p:pic>
      <p:pic>
        <p:nvPicPr>
          <p:cNvPr id="12" name="Picture 11">
            <a:extLst>
              <a:ext uri="{FF2B5EF4-FFF2-40B4-BE49-F238E27FC236}">
                <a16:creationId xmlns:a16="http://schemas.microsoft.com/office/drawing/2014/main" xmlns="" id="{74E1EE40-FF2E-4928-A914-419DB06AD28D}"/>
              </a:ext>
            </a:extLst>
          </p:cNvPr>
          <p:cNvPicPr>
            <a:picLocks noChangeAspect="1"/>
          </p:cNvPicPr>
          <p:nvPr/>
        </p:nvPicPr>
        <p:blipFill>
          <a:blip r:embed="rId3"/>
          <a:stretch>
            <a:fillRect/>
          </a:stretch>
        </p:blipFill>
        <p:spPr>
          <a:xfrm>
            <a:off x="5794133" y="3727938"/>
            <a:ext cx="5134708" cy="3130061"/>
          </a:xfrm>
          <a:prstGeom prst="rect">
            <a:avLst/>
          </a:prstGeom>
        </p:spPr>
      </p:pic>
    </p:spTree>
    <p:extLst>
      <p:ext uri="{BB962C8B-B14F-4D97-AF65-F5344CB8AC3E}">
        <p14:creationId xmlns:p14="http://schemas.microsoft.com/office/powerpoint/2010/main" val="702447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2FD4DD-E667-469C-A41F-5781203932F1}"/>
              </a:ext>
            </a:extLst>
          </p:cNvPr>
          <p:cNvSpPr>
            <a:spLocks noGrp="1"/>
          </p:cNvSpPr>
          <p:nvPr>
            <p:ph type="title"/>
          </p:nvPr>
        </p:nvSpPr>
        <p:spPr/>
        <p:txBody>
          <a:bodyPr/>
          <a:lstStyle/>
          <a:p>
            <a:r>
              <a:rPr lang="fi-FI" sz="1800" b="1" dirty="0">
                <a:effectLst/>
                <a:latin typeface="Times New Roman" panose="02020603050405020304" pitchFamily="18" charset="0"/>
                <a:ea typeface="Times New Roman" panose="02020603050405020304" pitchFamily="18" charset="0"/>
              </a:rPr>
              <a:t>Analisis Data</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79B9AC52-2955-44C4-BF38-2DC7C74CDFC4}"/>
              </a:ext>
            </a:extLst>
          </p:cNvPr>
          <p:cNvSpPr>
            <a:spLocks noGrp="1"/>
          </p:cNvSpPr>
          <p:nvPr>
            <p:ph idx="1"/>
          </p:nvPr>
        </p:nvSpPr>
        <p:spPr/>
        <p:txBody>
          <a:bodyPr/>
          <a:lstStyle/>
          <a:p>
            <a:pPr marL="0" indent="0">
              <a:buNone/>
            </a:pPr>
            <a:r>
              <a:rPr lang="fi-FI" sz="1800" dirty="0">
                <a:effectLst/>
                <a:latin typeface="Times New Roman" panose="02020603050405020304" pitchFamily="18" charset="0"/>
                <a:ea typeface="Times New Roman" panose="02020603050405020304" pitchFamily="18" charset="0"/>
              </a:rPr>
              <a:t>Untuk menganalisis data yang diperoleh melalui kuesioner, langkah pertama yang dilakukan dalam penelitian ini  adalah editing dan pengolahan data  dalam bentuk tabulasi hasil jawaban responden kemudian dilakukan analisis data menggunakan metode Analisis Kualitatif dan Analisis Kuantitatif</a:t>
            </a:r>
            <a:endParaRPr lang="en-US" dirty="0"/>
          </a:p>
        </p:txBody>
      </p:sp>
    </p:spTree>
    <p:extLst>
      <p:ext uri="{BB962C8B-B14F-4D97-AF65-F5344CB8AC3E}">
        <p14:creationId xmlns:p14="http://schemas.microsoft.com/office/powerpoint/2010/main" val="94286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823A5B-905F-4AB4-BE89-995183C9025E}"/>
              </a:ext>
            </a:extLst>
          </p:cNvPr>
          <p:cNvSpPr>
            <a:spLocks noGrp="1"/>
          </p:cNvSpPr>
          <p:nvPr>
            <p:ph type="title"/>
          </p:nvPr>
        </p:nvSpPr>
        <p:spPr>
          <a:xfrm>
            <a:off x="592541" y="897389"/>
            <a:ext cx="10515600" cy="603866"/>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DAFTAR PUSTAKA</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7" name="Rectangle 4">
            <a:extLst>
              <a:ext uri="{FF2B5EF4-FFF2-40B4-BE49-F238E27FC236}">
                <a16:creationId xmlns:a16="http://schemas.microsoft.com/office/drawing/2014/main" xmlns="" id="{574F8C26-1D03-48A6-9C9E-3F2A97C5FA52}"/>
              </a:ext>
            </a:extLst>
          </p:cNvPr>
          <p:cNvSpPr>
            <a:spLocks noGrp="1" noChangeArrowheads="1"/>
          </p:cNvSpPr>
          <p:nvPr>
            <p:ph idx="1"/>
          </p:nvPr>
        </p:nvSpPr>
        <p:spPr bwMode="auto">
          <a:xfrm>
            <a:off x="426760" y="1834325"/>
            <a:ext cx="10927040" cy="3637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00000"/>
              </a:lnSpc>
            </a:pP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Arikunto, Suharsimi. 2003. </a:t>
            </a:r>
            <a:r>
              <a:rPr kumimoji="0" lang="fi-FI"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Prosedur Penelitian, Suatu Pendekatan Praktek</a:t>
            </a: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Cetakan Kesebelas Edisi Revisi IV. PT. Rineka Cipta Jakarta.</a:t>
            </a:r>
            <a:endParaRPr kumimoji="0" lang="en-US" altLang="en-US" sz="1200" b="0" i="0" u="none" strike="noStrike" cap="none" normalizeH="0" baseline="0" dirty="0">
              <a:ln>
                <a:noFill/>
              </a:ln>
              <a:solidFill>
                <a:schemeClr val="tx1"/>
              </a:solidFill>
              <a:effectLst/>
              <a:cs typeface="Arial" panose="020B0604020202020204" pitchFamily="34" charset="0"/>
            </a:endParaRPr>
          </a:p>
          <a:p>
            <a:pPr>
              <a:lnSpc>
                <a:spcPct val="100000"/>
              </a:lnSpc>
            </a:pP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Armstrong, M. 1994. </a:t>
            </a:r>
            <a:r>
              <a:rPr kumimoji="0" lang="fi-FI"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Manajemen Sumber Daya Manusia</a:t>
            </a: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Jakarta: Elex Media Kompetindo.</a:t>
            </a:r>
            <a:endParaRPr kumimoji="0" lang="en-US" altLang="en-US" sz="1200" b="0" i="0" u="none" strike="noStrike" cap="none" normalizeH="0" baseline="0" dirty="0">
              <a:ln>
                <a:noFill/>
              </a:ln>
              <a:solidFill>
                <a:schemeClr val="tx1"/>
              </a:solidFill>
              <a:effectLst/>
              <a:cs typeface="Arial" panose="020B0604020202020204" pitchFamily="34" charset="0"/>
            </a:endParaRPr>
          </a:p>
          <a:p>
            <a:pPr>
              <a:lnSpc>
                <a:spcPct val="100000"/>
              </a:lnSpc>
            </a:pP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As’ad, M. 2003. </a:t>
            </a:r>
            <a:r>
              <a:rPr kumimoji="0" lang="fi-FI"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Psikologi Islami: Seri Sumber Daya Manusia</a:t>
            </a: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Yogjakarta: Liberty.</a:t>
            </a:r>
            <a:endParaRPr kumimoji="0" lang="en-US" altLang="en-US" sz="1200" b="0" i="0" u="none" strike="noStrike" cap="none" normalizeH="0" baseline="0" dirty="0">
              <a:ln>
                <a:noFill/>
              </a:ln>
              <a:solidFill>
                <a:schemeClr val="tx1"/>
              </a:solidFill>
              <a:effectLst/>
              <a:cs typeface="Arial" panose="020B0604020202020204" pitchFamily="34" charset="0"/>
            </a:endParaRPr>
          </a:p>
          <a:p>
            <a:pPr>
              <a:lnSpc>
                <a:spcPct val="100000"/>
              </a:lnSpc>
            </a:pP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Dessler, G. 1997. </a:t>
            </a:r>
            <a:r>
              <a:rPr kumimoji="0" lang="fi-FI"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Human Resource Management </a:t>
            </a:r>
            <a:r>
              <a:rPr kumimoji="0" lang="en-US"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(Seventh Edition)</a:t>
            </a:r>
            <a:r>
              <a:rPr kumimoji="0" lang="en-U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London: Prince Hall International Inc.</a:t>
            </a:r>
            <a:endParaRPr kumimoji="0" lang="en-US" altLang="en-US" sz="1200" b="0" i="0" u="none" strike="noStrike" cap="none" normalizeH="0" baseline="0" dirty="0">
              <a:ln>
                <a:noFill/>
              </a:ln>
              <a:solidFill>
                <a:schemeClr val="tx1"/>
              </a:solidFill>
              <a:effectLst/>
              <a:cs typeface="Arial" panose="020B0604020202020204" pitchFamily="34" charset="0"/>
            </a:endParaRPr>
          </a:p>
          <a:p>
            <a:pPr>
              <a:lnSpc>
                <a:spcPct val="100000"/>
              </a:lnSpc>
            </a:pPr>
            <a:r>
              <a:rPr kumimoji="0" lang="en-US" altLang="en-US" sz="1200"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Gaspersz</a:t>
            </a:r>
            <a:r>
              <a:rPr kumimoji="0" lang="en-U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Vincent. 2003. </a:t>
            </a:r>
            <a:r>
              <a:rPr kumimoji="0" lang="en-US"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Total Quality Management</a:t>
            </a:r>
            <a:r>
              <a:rPr kumimoji="0" lang="en-U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a:t>
            </a:r>
            <a:r>
              <a:rPr kumimoji="0" lang="fi-FI"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Jakarta: PT Gramedia Pustaka Utama.</a:t>
            </a:r>
            <a:endParaRPr kumimoji="0" lang="en-US" altLang="en-US" sz="1200" b="0" i="0" u="none" strike="noStrike" cap="none" normalizeH="0" baseline="0" dirty="0">
              <a:ln>
                <a:noFill/>
              </a:ln>
              <a:solidFill>
                <a:schemeClr val="tx1"/>
              </a:solidFill>
              <a:effectLst/>
              <a:cs typeface="Arial" panose="020B0604020202020204" pitchFamily="34" charset="0"/>
            </a:endParaRPr>
          </a:p>
          <a:p>
            <a:pPr>
              <a:lnSpc>
                <a:spcPct val="100000"/>
              </a:lnSpc>
            </a:pPr>
            <a:r>
              <a:rPr kumimoji="0" lang="es-ES" altLang="en-US" sz="1200"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Handoko</a:t>
            </a:r>
            <a:r>
              <a:rPr kumimoji="0" lang="es-E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T.H. 2001. </a:t>
            </a:r>
            <a:r>
              <a:rPr kumimoji="0" lang="es-ES" altLang="en-US" sz="1200" b="0" i="1"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Manajemen</a:t>
            </a:r>
            <a:r>
              <a:rPr kumimoji="0" lang="es-ES"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a:t>
            </a:r>
            <a:r>
              <a:rPr kumimoji="0" lang="es-ES" altLang="en-US" sz="1200" b="0" i="1"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Personalia</a:t>
            </a:r>
            <a:r>
              <a:rPr kumimoji="0" lang="es-ES"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dan </a:t>
            </a:r>
            <a:r>
              <a:rPr kumimoji="0" lang="es-ES" altLang="en-US" sz="1200" b="0" i="1"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Sumber</a:t>
            </a:r>
            <a:r>
              <a:rPr kumimoji="0" lang="es-ES" altLang="en-US" sz="1200" b="0" i="1"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Daya </a:t>
            </a:r>
            <a:r>
              <a:rPr kumimoji="0" lang="es-ES" altLang="en-US" sz="1200" b="0" i="1"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Manusia</a:t>
            </a:r>
            <a:r>
              <a:rPr kumimoji="0" lang="es-E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a:t>
            </a:r>
            <a:r>
              <a:rPr kumimoji="0" lang="es-ES" altLang="en-US" sz="1200"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Yogjakarta</a:t>
            </a:r>
            <a:r>
              <a:rPr kumimoji="0" lang="es-E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BPFE </a:t>
            </a:r>
            <a:r>
              <a:rPr kumimoji="0" lang="es-ES" altLang="en-US" sz="1200"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Press</a:t>
            </a:r>
            <a:r>
              <a:rPr kumimoji="0" lang="es-ES" altLang="en-US" sz="1200"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a:t>
            </a:r>
            <a:endParaRPr kumimoji="0" lang="en-US" altLang="en-US" sz="1200" b="0" i="0" u="none" strike="noStrike" cap="none" normalizeH="0" baseline="0" dirty="0">
              <a:ln>
                <a:noFill/>
              </a:ln>
              <a:solidFill>
                <a:schemeClr val="tx1"/>
              </a:solidFill>
              <a:effectLst/>
              <a:cs typeface="Arial" panose="020B0604020202020204" pitchFamily="34" charset="0"/>
            </a:endParaRPr>
          </a:p>
          <a:p>
            <a:pPr marL="342900" indent="-342900" algn="just">
              <a:spcAft>
                <a:spcPts val="0"/>
              </a:spcAft>
            </a:pPr>
            <a:r>
              <a:rPr lang="es-ES" sz="1200" dirty="0" err="1">
                <a:effectLst/>
                <a:ea typeface="Times New Roman" panose="02020603050405020304" pitchFamily="18" charset="0"/>
                <a:cs typeface="Arial" panose="020B0604020202020204" pitchFamily="34" charset="0"/>
              </a:rPr>
              <a:t>Hasibuan</a:t>
            </a:r>
            <a:r>
              <a:rPr lang="es-ES" sz="1200" dirty="0">
                <a:effectLst/>
                <a:ea typeface="Times New Roman" panose="02020603050405020304" pitchFamily="18" charset="0"/>
                <a:cs typeface="Arial" panose="020B0604020202020204" pitchFamily="34" charset="0"/>
              </a:rPr>
              <a:t>, M. 2003. </a:t>
            </a:r>
            <a:r>
              <a:rPr lang="es-ES" sz="1200" i="1" dirty="0" err="1">
                <a:effectLst/>
                <a:ea typeface="Times New Roman" panose="02020603050405020304" pitchFamily="18" charset="0"/>
                <a:cs typeface="Arial" panose="020B0604020202020204" pitchFamily="34" charset="0"/>
              </a:rPr>
              <a:t>Manajemen</a:t>
            </a:r>
            <a:r>
              <a:rPr lang="es-ES" sz="1200" i="1" dirty="0">
                <a:effectLst/>
                <a:ea typeface="Times New Roman" panose="02020603050405020304" pitchFamily="18" charset="0"/>
                <a:cs typeface="Arial" panose="020B0604020202020204" pitchFamily="34" charset="0"/>
              </a:rPr>
              <a:t> </a:t>
            </a:r>
            <a:r>
              <a:rPr lang="es-ES" sz="1200" i="1" dirty="0" err="1">
                <a:effectLst/>
                <a:ea typeface="Times New Roman" panose="02020603050405020304" pitchFamily="18" charset="0"/>
                <a:cs typeface="Arial" panose="020B0604020202020204" pitchFamily="34" charset="0"/>
              </a:rPr>
              <a:t>Sumber</a:t>
            </a:r>
            <a:r>
              <a:rPr lang="es-ES" sz="1200" i="1" dirty="0">
                <a:effectLst/>
                <a:ea typeface="Times New Roman" panose="02020603050405020304" pitchFamily="18" charset="0"/>
                <a:cs typeface="Arial" panose="020B0604020202020204" pitchFamily="34" charset="0"/>
              </a:rPr>
              <a:t> Daya </a:t>
            </a:r>
            <a:r>
              <a:rPr lang="es-ES" sz="1200" i="1" dirty="0" err="1">
                <a:effectLst/>
                <a:ea typeface="Times New Roman" panose="02020603050405020304" pitchFamily="18" charset="0"/>
                <a:cs typeface="Arial" panose="020B0604020202020204" pitchFamily="34" charset="0"/>
              </a:rPr>
              <a:t>Manusia</a:t>
            </a:r>
            <a:r>
              <a:rPr lang="es-ES" sz="1200" dirty="0">
                <a:effectLst/>
                <a:ea typeface="Times New Roman" panose="02020603050405020304" pitchFamily="18" charset="0"/>
                <a:cs typeface="Arial" panose="020B0604020202020204" pitchFamily="34" charset="0"/>
              </a:rPr>
              <a:t>. </a:t>
            </a:r>
            <a:r>
              <a:rPr lang="es-ES" sz="1200" dirty="0" err="1">
                <a:effectLst/>
                <a:ea typeface="Times New Roman" panose="02020603050405020304" pitchFamily="18" charset="0"/>
                <a:cs typeface="Arial" panose="020B0604020202020204" pitchFamily="34" charset="0"/>
              </a:rPr>
              <a:t>Jakarta</a:t>
            </a:r>
            <a:r>
              <a:rPr lang="es-ES" sz="1200" dirty="0">
                <a:effectLst/>
                <a:ea typeface="Times New Roman" panose="02020603050405020304" pitchFamily="18" charset="0"/>
                <a:cs typeface="Arial" panose="020B0604020202020204" pitchFamily="34" charset="0"/>
              </a:rPr>
              <a:t>: </a:t>
            </a:r>
            <a:r>
              <a:rPr lang="es-ES" sz="1200" dirty="0" err="1">
                <a:effectLst/>
                <a:ea typeface="Times New Roman" panose="02020603050405020304" pitchFamily="18" charset="0"/>
                <a:cs typeface="Arial" panose="020B0604020202020204" pitchFamily="34" charset="0"/>
              </a:rPr>
              <a:t>Bumi</a:t>
            </a:r>
            <a:r>
              <a:rPr lang="es-ES" sz="1200" dirty="0">
                <a:effectLst/>
                <a:ea typeface="Times New Roman" panose="02020603050405020304" pitchFamily="18" charset="0"/>
                <a:cs typeface="Arial" panose="020B0604020202020204" pitchFamily="34" charset="0"/>
              </a:rPr>
              <a:t> </a:t>
            </a:r>
            <a:r>
              <a:rPr lang="es-ES" sz="1200" dirty="0" err="1">
                <a:effectLst/>
                <a:ea typeface="Times New Roman" panose="02020603050405020304" pitchFamily="18" charset="0"/>
                <a:cs typeface="Arial" panose="020B0604020202020204" pitchFamily="34" charset="0"/>
              </a:rPr>
              <a:t>Aksara</a:t>
            </a:r>
            <a:r>
              <a:rPr lang="es-ES" sz="1200" dirty="0">
                <a:effectLst/>
                <a:ea typeface="Times New Roman" panose="02020603050405020304" pitchFamily="18" charset="0"/>
                <a:cs typeface="Arial" panose="020B0604020202020204" pitchFamily="34" charset="0"/>
              </a:rPr>
              <a:t>.</a:t>
            </a:r>
            <a:endParaRPr lang="en-US" sz="1200" dirty="0">
              <a:effectLst/>
              <a:ea typeface="Times New Roman" panose="02020603050405020304" pitchFamily="18" charset="0"/>
              <a:cs typeface="Arial" panose="020B0604020202020204" pitchFamily="34" charset="0"/>
            </a:endParaRPr>
          </a:p>
          <a:p>
            <a:pPr marL="342900" indent="-342900" algn="just">
              <a:spcAft>
                <a:spcPts val="0"/>
              </a:spcAft>
            </a:pPr>
            <a:r>
              <a:rPr lang="es-ES" sz="1200" dirty="0">
                <a:effectLst/>
                <a:ea typeface="Times New Roman" panose="02020603050405020304" pitchFamily="18" charset="0"/>
                <a:cs typeface="Arial" panose="020B0604020202020204" pitchFamily="34" charset="0"/>
              </a:rPr>
              <a:t> </a:t>
            </a:r>
            <a:endParaRPr lang="en-US" sz="1200" dirty="0">
              <a:effectLst/>
              <a:ea typeface="Times New Roman" panose="02020603050405020304" pitchFamily="18" charset="0"/>
              <a:cs typeface="Arial" panose="020B0604020202020204" pitchFamily="34" charset="0"/>
            </a:endParaRPr>
          </a:p>
          <a:p>
            <a:pPr marL="342900" indent="-342900" algn="just">
              <a:spcAft>
                <a:spcPts val="0"/>
              </a:spcAft>
            </a:pPr>
            <a:r>
              <a:rPr lang="es-ES" sz="1200" dirty="0" err="1">
                <a:effectLst/>
                <a:ea typeface="Times New Roman" panose="02020603050405020304" pitchFamily="18" charset="0"/>
                <a:cs typeface="Arial" panose="020B0604020202020204" pitchFamily="34" charset="0"/>
              </a:rPr>
              <a:t>Hasibuan</a:t>
            </a:r>
            <a:r>
              <a:rPr lang="es-ES" sz="1200" dirty="0">
                <a:effectLst/>
                <a:ea typeface="Times New Roman" panose="02020603050405020304" pitchFamily="18" charset="0"/>
                <a:cs typeface="Arial" panose="020B0604020202020204" pitchFamily="34" charset="0"/>
              </a:rPr>
              <a:t>, M. 2003. </a:t>
            </a:r>
            <a:r>
              <a:rPr lang="en-US" sz="1200" i="1" dirty="0" err="1">
                <a:effectLst/>
                <a:ea typeface="Times New Roman" panose="02020603050405020304" pitchFamily="18" charset="0"/>
                <a:cs typeface="Arial" panose="020B0604020202020204" pitchFamily="34" charset="0"/>
              </a:rPr>
              <a:t>Organisasi</a:t>
            </a:r>
            <a:r>
              <a:rPr lang="en-US" sz="1200" i="1" dirty="0">
                <a:effectLst/>
                <a:ea typeface="Times New Roman" panose="02020603050405020304" pitchFamily="18" charset="0"/>
                <a:cs typeface="Arial" panose="020B0604020202020204" pitchFamily="34" charset="0"/>
              </a:rPr>
              <a:t> dan </a:t>
            </a:r>
            <a:r>
              <a:rPr lang="en-US" sz="1200" i="1" dirty="0" err="1">
                <a:solidFill>
                  <a:srgbClr val="000000"/>
                </a:solidFill>
                <a:effectLst/>
                <a:ea typeface="Times New Roman" panose="02020603050405020304" pitchFamily="18" charset="0"/>
                <a:cs typeface="Arial" panose="020B0604020202020204" pitchFamily="34" charset="0"/>
              </a:rPr>
              <a:t>Motivasi</a:t>
            </a:r>
            <a:r>
              <a:rPr lang="en-US" sz="1200" dirty="0">
                <a:effectLst/>
                <a:ea typeface="Times New Roman" panose="02020603050405020304" pitchFamily="18" charset="0"/>
                <a:cs typeface="Arial" panose="020B0604020202020204" pitchFamily="34" charset="0"/>
              </a:rPr>
              <a:t>: Dasar </a:t>
            </a:r>
            <a:r>
              <a:rPr lang="en-US" sz="1200" dirty="0" err="1">
                <a:effectLst/>
                <a:ea typeface="Times New Roman" panose="02020603050405020304" pitchFamily="18" charset="0"/>
                <a:cs typeface="Arial" panose="020B0604020202020204" pitchFamily="34" charset="0"/>
              </a:rPr>
              <a:t>Peningkatan</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Produktivitas</a:t>
            </a:r>
            <a:r>
              <a:rPr lang="en-US" sz="1200" dirty="0">
                <a:effectLst/>
                <a:ea typeface="Times New Roman" panose="02020603050405020304" pitchFamily="18" charset="0"/>
                <a:cs typeface="Arial" panose="020B0604020202020204" pitchFamily="34" charset="0"/>
              </a:rPr>
              <a:t>. Jakarta: </a:t>
            </a:r>
            <a:r>
              <a:rPr lang="en-US" sz="1200" dirty="0" err="1">
                <a:effectLst/>
                <a:ea typeface="Times New Roman" panose="02020603050405020304" pitchFamily="18" charset="0"/>
                <a:cs typeface="Arial" panose="020B0604020202020204" pitchFamily="34" charset="0"/>
              </a:rPr>
              <a:t>Bumi</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Aksara</a:t>
            </a:r>
            <a:r>
              <a:rPr lang="en-US" sz="1200" dirty="0">
                <a:effectLst/>
                <a:ea typeface="Times New Roman" panose="02020603050405020304" pitchFamily="18" charset="0"/>
                <a:cs typeface="Arial" panose="020B0604020202020204" pitchFamily="34" charset="0"/>
              </a:rPr>
              <a:t>.</a:t>
            </a:r>
          </a:p>
          <a:p>
            <a:pPr marL="342900" indent="-342900" algn="just">
              <a:spcAft>
                <a:spcPts val="0"/>
              </a:spcAft>
            </a:pPr>
            <a:r>
              <a:rPr lang="en-US" sz="1200" dirty="0">
                <a:effectLst/>
                <a:ea typeface="Times New Roman" panose="02020603050405020304" pitchFamily="18" charset="0"/>
                <a:cs typeface="Arial" panose="020B0604020202020204" pitchFamily="34" charset="0"/>
              </a:rPr>
              <a:t> </a:t>
            </a:r>
          </a:p>
          <a:p>
            <a:pPr marL="342900" indent="-342900" algn="just">
              <a:spcAft>
                <a:spcPts val="0"/>
              </a:spcAft>
            </a:pPr>
            <a:r>
              <a:rPr lang="en-US" sz="1200" dirty="0" err="1">
                <a:effectLst/>
                <a:ea typeface="Times New Roman" panose="02020603050405020304" pitchFamily="18" charset="0"/>
                <a:cs typeface="Arial" panose="020B0604020202020204" pitchFamily="34" charset="0"/>
              </a:rPr>
              <a:t>Heiddjrachman</a:t>
            </a:r>
            <a:r>
              <a:rPr lang="en-US" sz="1200" dirty="0">
                <a:effectLst/>
                <a:ea typeface="Times New Roman" panose="02020603050405020304" pitchFamily="18" charset="0"/>
                <a:cs typeface="Arial" panose="020B0604020202020204" pitchFamily="34" charset="0"/>
              </a:rPr>
              <a:t> dan </a:t>
            </a:r>
            <a:r>
              <a:rPr lang="en-US" sz="1200" dirty="0" err="1">
                <a:effectLst/>
                <a:ea typeface="Times New Roman" panose="02020603050405020304" pitchFamily="18" charset="0"/>
                <a:cs typeface="Arial" panose="020B0604020202020204" pitchFamily="34" charset="0"/>
              </a:rPr>
              <a:t>Husnan</a:t>
            </a:r>
            <a:r>
              <a:rPr lang="en-US" sz="1200" dirty="0">
                <a:effectLst/>
                <a:ea typeface="Times New Roman" panose="02020603050405020304" pitchFamily="18" charset="0"/>
                <a:cs typeface="Arial" panose="020B0604020202020204" pitchFamily="34" charset="0"/>
              </a:rPr>
              <a:t>, S. 2002. </a:t>
            </a:r>
            <a:r>
              <a:rPr lang="en-US" sz="1200" i="1" dirty="0" err="1">
                <a:effectLst/>
                <a:ea typeface="Times New Roman" panose="02020603050405020304" pitchFamily="18" charset="0"/>
                <a:cs typeface="Arial" panose="020B0604020202020204" pitchFamily="34" charset="0"/>
              </a:rPr>
              <a:t>Manajemen</a:t>
            </a:r>
            <a:r>
              <a:rPr lang="en-US" sz="1200" i="1" dirty="0">
                <a:effectLst/>
                <a:ea typeface="Times New Roman" panose="02020603050405020304" pitchFamily="18" charset="0"/>
                <a:cs typeface="Arial" panose="020B0604020202020204" pitchFamily="34" charset="0"/>
              </a:rPr>
              <a:t> Personalia</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Yogjakarta</a:t>
            </a:r>
            <a:r>
              <a:rPr lang="en-US" sz="1200" dirty="0">
                <a:effectLst/>
                <a:ea typeface="Times New Roman" panose="02020603050405020304" pitchFamily="18" charset="0"/>
                <a:cs typeface="Arial" panose="020B0604020202020204" pitchFamily="34" charset="0"/>
              </a:rPr>
              <a:t>: BPFE.</a:t>
            </a:r>
          </a:p>
          <a:p>
            <a:pPr marL="342900" indent="-342900" algn="just">
              <a:spcAft>
                <a:spcPts val="0"/>
              </a:spcAft>
            </a:pPr>
            <a:r>
              <a:rPr lang="en-US" sz="1200" dirty="0">
                <a:effectLst/>
                <a:ea typeface="Times New Roman" panose="02020603050405020304" pitchFamily="18" charset="0"/>
                <a:cs typeface="Arial" panose="020B0604020202020204" pitchFamily="34" charset="0"/>
              </a:rPr>
              <a:t> </a:t>
            </a:r>
          </a:p>
          <a:p>
            <a:pPr marL="342900" indent="-342900" algn="just">
              <a:spcAft>
                <a:spcPts val="0"/>
              </a:spcAft>
            </a:pPr>
            <a:r>
              <a:rPr lang="en-US" sz="1200" dirty="0" err="1">
                <a:effectLst/>
                <a:ea typeface="Times New Roman" panose="02020603050405020304" pitchFamily="18" charset="0"/>
                <a:cs typeface="Arial" panose="020B0604020202020204" pitchFamily="34" charset="0"/>
              </a:rPr>
              <a:t>Jarwadi</a:t>
            </a:r>
            <a:r>
              <a:rPr lang="en-US" sz="1200" dirty="0">
                <a:effectLst/>
                <a:ea typeface="Times New Roman" panose="02020603050405020304" pitchFamily="18" charset="0"/>
                <a:cs typeface="Arial" panose="020B0604020202020204" pitchFamily="34" charset="0"/>
              </a:rPr>
              <a:t>, S. 2001. </a:t>
            </a:r>
            <a:r>
              <a:rPr lang="en-US" sz="1200" i="1" dirty="0" err="1">
                <a:effectLst/>
                <a:ea typeface="Times New Roman" panose="02020603050405020304" pitchFamily="18" charset="0"/>
                <a:cs typeface="Arial" panose="020B0604020202020204" pitchFamily="34" charset="0"/>
              </a:rPr>
              <a:t>Pengaruh</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Kepemimpinan</a:t>
            </a:r>
            <a:r>
              <a:rPr lang="en-US" sz="1200" i="1" dirty="0">
                <a:effectLst/>
                <a:ea typeface="Times New Roman" panose="02020603050405020304" pitchFamily="18" charset="0"/>
                <a:cs typeface="Arial" panose="020B0604020202020204" pitchFamily="34" charset="0"/>
              </a:rPr>
              <a:t> dan </a:t>
            </a:r>
            <a:r>
              <a:rPr lang="en-US" sz="1200" i="1" dirty="0" err="1">
                <a:solidFill>
                  <a:srgbClr val="000000"/>
                </a:solidFill>
                <a:effectLst/>
                <a:ea typeface="Times New Roman" panose="02020603050405020304" pitchFamily="18" charset="0"/>
                <a:cs typeface="Arial" panose="020B0604020202020204" pitchFamily="34" charset="0"/>
              </a:rPr>
              <a:t>Motivasi</a:t>
            </a:r>
            <a:r>
              <a:rPr lang="en-US" sz="1200" i="1" dirty="0">
                <a:effectLst/>
                <a:ea typeface="Times New Roman" panose="02020603050405020304" pitchFamily="18" charset="0"/>
                <a:cs typeface="Arial" panose="020B0604020202020204" pitchFamily="34" charset="0"/>
              </a:rPr>
              <a:t> </a:t>
            </a:r>
            <a:r>
              <a:rPr lang="en-US" sz="1200" i="1" dirty="0" err="1">
                <a:solidFill>
                  <a:srgbClr val="000000"/>
                </a:solidFill>
                <a:effectLst/>
                <a:ea typeface="Times New Roman" panose="02020603050405020304" pitchFamily="18" charset="0"/>
                <a:cs typeface="Arial" panose="020B0604020202020204" pitchFamily="34" charset="0"/>
              </a:rPr>
              <a:t>Kerja</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terhadap</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Produktivitas</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Karyawan</a:t>
            </a:r>
            <a:r>
              <a:rPr lang="en-US" sz="1200" i="1" dirty="0">
                <a:effectLst/>
                <a:ea typeface="Times New Roman" panose="02020603050405020304" pitchFamily="18" charset="0"/>
                <a:cs typeface="Arial" panose="020B0604020202020204" pitchFamily="34" charset="0"/>
              </a:rPr>
              <a:t> PT </a:t>
            </a:r>
            <a:r>
              <a:rPr lang="en-US" sz="1200" i="1" dirty="0" err="1">
                <a:effectLst/>
                <a:ea typeface="Times New Roman" panose="02020603050405020304" pitchFamily="18" charset="0"/>
                <a:cs typeface="Arial" panose="020B0604020202020204" pitchFamily="34" charset="0"/>
              </a:rPr>
              <a:t>Deltomed</a:t>
            </a:r>
            <a:r>
              <a:rPr lang="en-US" sz="1200" i="1" dirty="0">
                <a:effectLst/>
                <a:ea typeface="Times New Roman" panose="02020603050405020304" pitchFamily="18" charset="0"/>
                <a:cs typeface="Arial" panose="020B0604020202020204" pitchFamily="34" charset="0"/>
              </a:rPr>
              <a:t> Laboratories </a:t>
            </a:r>
            <a:r>
              <a:rPr lang="en-US" sz="1200" i="1" dirty="0" err="1">
                <a:effectLst/>
                <a:ea typeface="Times New Roman" panose="02020603050405020304" pitchFamily="18" charset="0"/>
                <a:cs typeface="Arial" panose="020B0604020202020204" pitchFamily="34" charset="0"/>
              </a:rPr>
              <a:t>Wonogiri</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Tesis</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Tidak</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Dipublikasikan</a:t>
            </a:r>
            <a:r>
              <a:rPr lang="en-US" sz="1200" dirty="0">
                <a:effectLst/>
                <a:ea typeface="Times New Roman" panose="02020603050405020304" pitchFamily="18" charset="0"/>
                <a:cs typeface="Arial" panose="020B0604020202020204" pitchFamily="34" charset="0"/>
              </a:rPr>
              <a:t>, Program </a:t>
            </a:r>
            <a:r>
              <a:rPr lang="en-US" sz="1200" dirty="0" err="1">
                <a:effectLst/>
                <a:ea typeface="Times New Roman" panose="02020603050405020304" pitchFamily="18" charset="0"/>
                <a:cs typeface="Arial" panose="020B0604020202020204" pitchFamily="34" charset="0"/>
              </a:rPr>
              <a:t>Pascasarjana</a:t>
            </a:r>
            <a:r>
              <a:rPr lang="en-US" sz="1200" dirty="0">
                <a:effectLst/>
                <a:ea typeface="Times New Roman" panose="02020603050405020304" pitchFamily="18" charset="0"/>
                <a:cs typeface="Arial" panose="020B0604020202020204" pitchFamily="34" charset="0"/>
              </a:rPr>
              <a:t> UMS, Surakarta.</a:t>
            </a:r>
          </a:p>
          <a:p>
            <a:pPr marL="342900" indent="-342900" algn="just">
              <a:spcAft>
                <a:spcPts val="0"/>
              </a:spcAft>
            </a:pPr>
            <a:r>
              <a:rPr lang="en-US" sz="1200" dirty="0">
                <a:effectLst/>
                <a:ea typeface="Times New Roman" panose="02020603050405020304" pitchFamily="18" charset="0"/>
                <a:cs typeface="Arial" panose="020B0604020202020204" pitchFamily="34" charset="0"/>
              </a:rPr>
              <a:t> </a:t>
            </a:r>
          </a:p>
          <a:p>
            <a:pPr marL="342900" indent="-342900" algn="just">
              <a:spcAft>
                <a:spcPts val="0"/>
              </a:spcAft>
            </a:pPr>
            <a:r>
              <a:rPr lang="en-US" sz="1200" dirty="0" err="1">
                <a:effectLst/>
                <a:ea typeface="Times New Roman" panose="02020603050405020304" pitchFamily="18" charset="0"/>
                <a:cs typeface="Arial" panose="020B0604020202020204" pitchFamily="34" charset="0"/>
              </a:rPr>
              <a:t>Kuncoro</a:t>
            </a:r>
            <a:r>
              <a:rPr lang="en-US" sz="1200" dirty="0">
                <a:effectLst/>
                <a:ea typeface="Times New Roman" panose="02020603050405020304" pitchFamily="18" charset="0"/>
                <a:cs typeface="Arial" panose="020B0604020202020204" pitchFamily="34" charset="0"/>
              </a:rPr>
              <a:t>, M. 2004. </a:t>
            </a:r>
            <a:r>
              <a:rPr lang="en-US" sz="1200" i="1" dirty="0" err="1">
                <a:effectLst/>
                <a:ea typeface="Times New Roman" panose="02020603050405020304" pitchFamily="18" charset="0"/>
                <a:cs typeface="Arial" panose="020B0604020202020204" pitchFamily="34" charset="0"/>
              </a:rPr>
              <a:t>Metode</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Kuantitatif</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Yogjakarta</a:t>
            </a:r>
            <a:r>
              <a:rPr lang="en-US" sz="1200" dirty="0">
                <a:effectLst/>
                <a:ea typeface="Times New Roman" panose="02020603050405020304" pitchFamily="18" charset="0"/>
                <a:cs typeface="Arial" panose="020B0604020202020204" pitchFamily="34" charset="0"/>
              </a:rPr>
              <a:t>: UPP AMP.</a:t>
            </a:r>
          </a:p>
          <a:p>
            <a:pPr marL="342900" indent="-342900" algn="just">
              <a:spcAft>
                <a:spcPts val="0"/>
              </a:spcAft>
            </a:pPr>
            <a:r>
              <a:rPr lang="en-US" sz="1200" dirty="0">
                <a:effectLst/>
                <a:ea typeface="Times New Roman" panose="02020603050405020304" pitchFamily="18" charset="0"/>
                <a:cs typeface="Arial" panose="020B0604020202020204" pitchFamily="34" charset="0"/>
              </a:rPr>
              <a:t> </a:t>
            </a:r>
          </a:p>
          <a:p>
            <a:pPr marL="342900" indent="-342900" algn="just">
              <a:spcAft>
                <a:spcPts val="0"/>
              </a:spcAft>
            </a:pPr>
            <a:r>
              <a:rPr lang="en-US" sz="1200" dirty="0" err="1">
                <a:effectLst/>
                <a:ea typeface="Times New Roman" panose="02020603050405020304" pitchFamily="18" charset="0"/>
                <a:cs typeface="Arial" panose="020B0604020202020204" pitchFamily="34" charset="0"/>
              </a:rPr>
              <a:t>Marsono</a:t>
            </a:r>
            <a:r>
              <a:rPr lang="en-US" sz="1200" dirty="0">
                <a:effectLst/>
                <a:ea typeface="Times New Roman" panose="02020603050405020304" pitchFamily="18" charset="0"/>
                <a:cs typeface="Arial" panose="020B0604020202020204" pitchFamily="34" charset="0"/>
              </a:rPr>
              <a:t>, B. 2005. „</a:t>
            </a:r>
            <a:r>
              <a:rPr lang="en-US" sz="1200" i="1" dirty="0" err="1">
                <a:effectLst/>
                <a:ea typeface="Times New Roman" panose="02020603050405020304" pitchFamily="18" charset="0"/>
                <a:cs typeface="Arial" panose="020B0604020202020204" pitchFamily="34" charset="0"/>
              </a:rPr>
              <a:t>Faktor-faktor</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Penentu</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Produktivitas</a:t>
            </a:r>
            <a:r>
              <a:rPr lang="en-US" sz="1200" i="1" dirty="0">
                <a:effectLst/>
                <a:ea typeface="Times New Roman" panose="02020603050405020304" pitchFamily="18" charset="0"/>
                <a:cs typeface="Arial" panose="020B0604020202020204" pitchFamily="34" charset="0"/>
              </a:rPr>
              <a:t> </a:t>
            </a:r>
            <a:r>
              <a:rPr lang="en-US" sz="1200" i="1" dirty="0" err="1">
                <a:solidFill>
                  <a:srgbClr val="000000"/>
                </a:solidFill>
                <a:effectLst/>
                <a:ea typeface="Times New Roman" panose="02020603050405020304" pitchFamily="18" charset="0"/>
                <a:cs typeface="Arial" panose="020B0604020202020204" pitchFamily="34" charset="0"/>
              </a:rPr>
              <a:t>Kerja</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Pegawai</a:t>
            </a:r>
            <a:r>
              <a:rPr lang="en-US" sz="1200" i="1" dirty="0">
                <a:effectLst/>
                <a:ea typeface="Times New Roman" panose="02020603050405020304" pitchFamily="18" charset="0"/>
                <a:cs typeface="Arial" panose="020B0604020202020204" pitchFamily="34" charset="0"/>
              </a:rPr>
              <a:t> Kantor </a:t>
            </a:r>
            <a:r>
              <a:rPr lang="en-US" sz="1200" i="1" dirty="0" err="1">
                <a:effectLst/>
                <a:ea typeface="Times New Roman" panose="02020603050405020304" pitchFamily="18" charset="0"/>
                <a:cs typeface="Arial" panose="020B0604020202020204" pitchFamily="34" charset="0"/>
              </a:rPr>
              <a:t>Sekretariat</a:t>
            </a:r>
            <a:r>
              <a:rPr lang="en-US" sz="1200" i="1" dirty="0">
                <a:effectLst/>
                <a:ea typeface="Times New Roman" panose="02020603050405020304" pitchFamily="18" charset="0"/>
                <a:cs typeface="Arial" panose="020B0604020202020204" pitchFamily="34" charset="0"/>
              </a:rPr>
              <a:t> Daerah </a:t>
            </a:r>
            <a:r>
              <a:rPr lang="en-US" sz="1200" i="1" dirty="0" err="1">
                <a:effectLst/>
                <a:ea typeface="Times New Roman" panose="02020603050405020304" pitchFamily="18" charset="0"/>
                <a:cs typeface="Arial" panose="020B0604020202020204" pitchFamily="34" charset="0"/>
              </a:rPr>
              <a:t>Kabupaten</a:t>
            </a:r>
            <a:r>
              <a:rPr lang="en-US" sz="1200" i="1" dirty="0">
                <a:effectLst/>
                <a:ea typeface="Times New Roman" panose="02020603050405020304" pitchFamily="18" charset="0"/>
                <a:cs typeface="Arial" panose="020B0604020202020204" pitchFamily="34" charset="0"/>
              </a:rPr>
              <a:t> </a:t>
            </a:r>
            <a:r>
              <a:rPr lang="en-US" sz="1200" i="1" dirty="0" err="1">
                <a:effectLst/>
                <a:ea typeface="Times New Roman" panose="02020603050405020304" pitchFamily="18" charset="0"/>
                <a:cs typeface="Arial" panose="020B0604020202020204" pitchFamily="34" charset="0"/>
              </a:rPr>
              <a:t>Karanganyar</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Tesis</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Tidak</a:t>
            </a:r>
            <a:r>
              <a:rPr lang="en-US" sz="1200" dirty="0">
                <a:effectLst/>
                <a:ea typeface="Times New Roman" panose="02020603050405020304" pitchFamily="18" charset="0"/>
                <a:cs typeface="Arial" panose="020B0604020202020204" pitchFamily="34" charset="0"/>
              </a:rPr>
              <a:t> </a:t>
            </a:r>
            <a:r>
              <a:rPr lang="en-US" sz="1200" dirty="0" err="1">
                <a:effectLst/>
                <a:ea typeface="Times New Roman" panose="02020603050405020304" pitchFamily="18" charset="0"/>
                <a:cs typeface="Arial" panose="020B0604020202020204" pitchFamily="34" charset="0"/>
              </a:rPr>
              <a:t>Dipublikasikan</a:t>
            </a:r>
            <a:r>
              <a:rPr lang="en-US" sz="1200" dirty="0">
                <a:effectLst/>
                <a:ea typeface="Times New Roman" panose="02020603050405020304" pitchFamily="18" charset="0"/>
                <a:cs typeface="Arial" panose="020B0604020202020204" pitchFamily="34" charset="0"/>
              </a:rPr>
              <a:t>, Program </a:t>
            </a:r>
            <a:r>
              <a:rPr lang="en-US" sz="1200" dirty="0" err="1">
                <a:effectLst/>
                <a:ea typeface="Times New Roman" panose="02020603050405020304" pitchFamily="18" charset="0"/>
                <a:cs typeface="Arial" panose="020B0604020202020204" pitchFamily="34" charset="0"/>
              </a:rPr>
              <a:t>Pascasarjana</a:t>
            </a:r>
            <a:r>
              <a:rPr lang="en-US" sz="1200" dirty="0">
                <a:effectLst/>
                <a:ea typeface="Times New Roman" panose="02020603050405020304" pitchFamily="18" charset="0"/>
                <a:cs typeface="Arial" panose="020B0604020202020204" pitchFamily="34" charset="0"/>
              </a:rPr>
              <a:t> UMS, Surakarta.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79649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3256550-63C7-4D85-8588-35F1EDE229AD}"/>
              </a:ext>
            </a:extLst>
          </p:cNvPr>
          <p:cNvSpPr>
            <a:spLocks noGrp="1"/>
          </p:cNvSpPr>
          <p:nvPr>
            <p:ph idx="1"/>
          </p:nvPr>
        </p:nvSpPr>
        <p:spPr>
          <a:xfrm>
            <a:off x="838200" y="1825625"/>
            <a:ext cx="10515600" cy="1477133"/>
          </a:xfrm>
        </p:spPr>
        <p:txBody>
          <a:bodyPr/>
          <a:lstStyle/>
          <a:p>
            <a:pPr marL="0" indent="0" algn="ctr">
              <a:buNone/>
            </a:pPr>
            <a:r>
              <a:rPr lang="en-US" dirty="0"/>
              <a:t>TERIMAKASIH</a:t>
            </a:r>
          </a:p>
          <a:p>
            <a:pPr marL="0" indent="0">
              <a:buNone/>
            </a:pPr>
            <a:endParaRPr lang="en-US" dirty="0"/>
          </a:p>
        </p:txBody>
      </p:sp>
    </p:spTree>
    <p:extLst>
      <p:ext uri="{BB962C8B-B14F-4D97-AF65-F5344CB8AC3E}">
        <p14:creationId xmlns:p14="http://schemas.microsoft.com/office/powerpoint/2010/main" val="303902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FAC6147-B451-4D3A-A528-3C3D00B4900B}"/>
              </a:ext>
            </a:extLst>
          </p:cNvPr>
          <p:cNvSpPr>
            <a:spLocks noGrp="1"/>
          </p:cNvSpPr>
          <p:nvPr>
            <p:ph idx="1"/>
          </p:nvPr>
        </p:nvSpPr>
        <p:spPr>
          <a:xfrm>
            <a:off x="838200" y="515814"/>
            <a:ext cx="10791092" cy="5955323"/>
          </a:xfrm>
        </p:spPr>
        <p:txBody>
          <a:bodyPr>
            <a:normAutofit fontScale="92500" lnSpcReduction="10000"/>
          </a:bodyPr>
          <a:lstStyle/>
          <a:p>
            <a:r>
              <a:rPr lang="en-US" sz="1800" dirty="0" err="1">
                <a:effectLst/>
                <a:latin typeface="Times New Roman" panose="02020603050405020304" pitchFamily="18" charset="0"/>
                <a:ea typeface="Times New Roman" panose="02020603050405020304" pitchFamily="18" charset="0"/>
              </a:rPr>
              <a:t>Peningkatan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kualitas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sumber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manusia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biasanya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diselenggarakan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suatu</a:t>
            </a:r>
            <a:r>
              <a:rPr lang="en-US" sz="1800" dirty="0">
                <a:effectLst/>
                <a:latin typeface="Times New Roman" panose="02020603050405020304" pitchFamily="18" charset="0"/>
                <a:ea typeface="Times New Roman" panose="02020603050405020304" pitchFamily="18" charset="0"/>
              </a:rPr>
              <a:t> program </a:t>
            </a:r>
            <a:r>
              <a:rPr lang="en-US" sz="1800" dirty="0" err="1">
                <a:effectLst/>
                <a:latin typeface="Times New Roman" panose="02020603050405020304" pitchFamily="18" charset="0"/>
                <a:ea typeface="Times New Roman" panose="02020603050405020304" pitchFamily="18" charset="0"/>
              </a:rPr>
              <a:t>pengembangan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sumber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manusia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terencana</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berkesinambungan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Pengembangan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merupakan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kebutuhan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individu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meningkatkan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taraf</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kehidupan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organisasi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maupun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masyarakat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melalui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perannya</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berbagai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aktivitas</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Pengembangan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juga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dikategorikan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sumber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dinamika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selalu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dituntut</a:t>
            </a:r>
            <a:r>
              <a:rPr lang="en-US" sz="1800" dirty="0">
                <a:effectLst/>
                <a:latin typeface="Times New Roman" panose="02020603050405020304" pitchFamily="18" charset="0"/>
                <a:ea typeface="Times New Roman" panose="02020603050405020304" pitchFamily="18" charset="0"/>
              </a:rPr>
              <a:t> oleh </a:t>
            </a:r>
            <a:r>
              <a:rPr lang="en-US" sz="1800" dirty="0" err="1">
                <a:effectLst/>
                <a:latin typeface="Times New Roman" panose="02020603050405020304" pitchFamily="18" charset="0"/>
                <a:ea typeface="Times New Roman" panose="02020603050405020304" pitchFamily="18" charset="0"/>
              </a:rPr>
              <a:t>keadaan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lingkungan</a:t>
            </a:r>
            <a:r>
              <a:rPr lang="en-US" sz="1800" dirty="0">
                <a:effectLst/>
                <a:latin typeface="Times New Roman" panose="02020603050405020304" pitchFamily="18" charset="0"/>
                <a:ea typeface="Times New Roman" panose="02020603050405020304" pitchFamily="18" charset="0"/>
              </a:rPr>
              <a:t>.</a:t>
            </a:r>
          </a:p>
          <a:p>
            <a:r>
              <a:rPr lang="en-US" sz="1800" dirty="0">
                <a:effectLst/>
                <a:latin typeface="Times New Roman" panose="02020603050405020304" pitchFamily="18" charset="0"/>
                <a:ea typeface="Times New Roman" panose="02020603050405020304" pitchFamily="18" charset="0"/>
              </a:rPr>
              <a:t>Pada </a:t>
            </a:r>
            <a:r>
              <a:rPr lang="en-US" sz="1800" dirty="0" err="1">
                <a:effectLst/>
                <a:latin typeface="Times New Roman" panose="02020603050405020304" pitchFamily="18" charset="0"/>
                <a:ea typeface="Times New Roman" panose="02020603050405020304" pitchFamily="18" charset="0"/>
              </a:rPr>
              <a:t>hakekatnya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dituntut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memiliki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kemampuan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pengetahuan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keahlian</a:t>
            </a:r>
            <a:r>
              <a:rPr lang="en-US" sz="1800" dirty="0">
                <a:effectLst/>
                <a:latin typeface="Times New Roman" panose="02020603050405020304" pitchFamily="18" charset="0"/>
                <a:ea typeface="Times New Roman" panose="02020603050405020304" pitchFamily="18" charset="0"/>
              </a:rPr>
              <a:t> agar </a:t>
            </a:r>
            <a:r>
              <a:rPr lang="en-US" sz="1800" dirty="0" err="1">
                <a:effectLst/>
                <a:latin typeface="Times New Roman" panose="02020603050405020304" pitchFamily="18" charset="0"/>
                <a:ea typeface="Times New Roman" panose="02020603050405020304" pitchFamily="18" charset="0"/>
              </a:rPr>
              <a:t>selalu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efektif</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efisien</a:t>
            </a:r>
            <a:r>
              <a:rPr lang="en-US" sz="1800" dirty="0">
                <a:effectLst/>
                <a:latin typeface="Times New Roman" panose="02020603050405020304" pitchFamily="18" charset="0"/>
                <a:ea typeface="Times New Roman" panose="02020603050405020304" pitchFamily="18" charset="0"/>
              </a:rPr>
              <a:t> juga </a:t>
            </a:r>
            <a:r>
              <a:rPr lang="en-US" sz="1800" dirty="0" err="1">
                <a:effectLst/>
                <a:latin typeface="Times New Roman" panose="02020603050405020304" pitchFamily="18" charset="0"/>
                <a:ea typeface="Times New Roman" panose="02020603050405020304" pitchFamily="18" charset="0"/>
              </a:rPr>
              <a:t>memiliki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kualitas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maupun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kuantitas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pekerja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tetapi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lebih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bahwa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diharapkan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lebih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mampu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mengatasi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permasalahan</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terjadi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melaksanakan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tugas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Kondisi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umum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 yang </a:t>
            </a:r>
            <a:r>
              <a:rPr lang="en-US" sz="1800" dirty="0" err="1">
                <a:effectLst/>
                <a:latin typeface="Times New Roman" panose="02020603050405020304" pitchFamily="18" charset="0"/>
                <a:ea typeface="Times New Roman" panose="02020603050405020304" pitchFamily="18" charset="0"/>
              </a:rPr>
              <a:t>terlihat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kinerja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ditunjukkan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banyaknya</a:t>
            </a:r>
            <a:r>
              <a:rPr lang="en-US" sz="1800" dirty="0">
                <a:effectLst/>
                <a:latin typeface="Times New Roman" panose="02020603050405020304" pitchFamily="18" charset="0"/>
                <a:ea typeface="Times New Roman" panose="02020603050405020304" pitchFamily="18" charset="0"/>
              </a:rPr>
              <a:t> program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belum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terlaksana</a:t>
            </a:r>
            <a:r>
              <a:rPr lang="en-US" sz="1800" dirty="0">
                <a:effectLst/>
                <a:latin typeface="Times New Roman" panose="02020603050405020304" pitchFamily="18" charset="0"/>
                <a:ea typeface="Times New Roman" panose="02020603050405020304" pitchFamily="18" charset="0"/>
              </a:rPr>
              <a:t> di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 </a:t>
            </a:r>
            <a:r>
              <a:rPr lang="en-US" sz="1800" dirty="0" err="1">
                <a:effectLst/>
                <a:latin typeface="Times New Roman" panose="02020603050405020304" pitchFamily="18" charset="0"/>
                <a:ea typeface="Times New Roman" panose="02020603050405020304" pitchFamily="18" charset="0"/>
              </a:rPr>
              <a:t>serta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sarana</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prasarana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kantor</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sehingga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banyak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pekerjaan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terlaksana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banyaknya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hambatan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untuk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menyelesaikan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pekerjaan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kantor</a:t>
            </a:r>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Pada </a:t>
            </a:r>
            <a:r>
              <a:rPr lang="en-US" sz="1800" dirty="0" err="1">
                <a:effectLst/>
                <a:latin typeface="Times New Roman" panose="02020603050405020304" pitchFamily="18" charset="0"/>
                <a:ea typeface="Times New Roman" panose="02020603050405020304" pitchFamily="18" charset="0"/>
              </a:rPr>
              <a:t>akhir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usaha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peningkatan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kualitas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maupun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efektivitas</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perlu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terencana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terprogram</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terinci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melibatkan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partisipasi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aktif</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semua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unsur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terkait</a:t>
            </a:r>
            <a:r>
              <a:rPr lang="en-US" sz="1800" dirty="0">
                <a:effectLst/>
                <a:latin typeface="Times New Roman" panose="02020603050405020304" pitchFamily="18" charset="0"/>
                <a:ea typeface="Times New Roman" panose="02020603050405020304" pitchFamily="18" charset="0"/>
              </a:rPr>
              <a:t> di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instansi</a:t>
            </a:r>
            <a:r>
              <a:rPr lang="en-US" sz="1800" dirty="0">
                <a:effectLst/>
                <a:latin typeface="Times New Roman" panose="02020603050405020304" pitchFamily="18" charset="0"/>
                <a:ea typeface="Times New Roman" panose="02020603050405020304" pitchFamily="18" charset="0"/>
              </a:rPr>
              <a:t>, agar </a:t>
            </a:r>
            <a:r>
              <a:rPr lang="en-US" sz="1800" dirty="0" err="1">
                <a:effectLst/>
                <a:latin typeface="Times New Roman" panose="02020603050405020304" pitchFamily="18" charset="0"/>
                <a:ea typeface="Times New Roman" panose="02020603050405020304" pitchFamily="18" charset="0"/>
              </a:rPr>
              <a:t>pelaksanaannya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berjalan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lancar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sebagaimana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diharapkan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seperti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halnya</a:t>
            </a:r>
            <a:r>
              <a:rPr lang="en-US" sz="1800" dirty="0">
                <a:effectLst/>
                <a:latin typeface="Times New Roman" panose="02020603050405020304" pitchFamily="18" charset="0"/>
                <a:ea typeface="Times New Roman" panose="02020603050405020304" pitchFamily="18" charset="0"/>
              </a:rPr>
              <a:t> salah </a:t>
            </a:r>
            <a:r>
              <a:rPr lang="en-US" sz="1800" dirty="0" err="1">
                <a:effectLst/>
                <a:latin typeface="Times New Roman" panose="02020603050405020304" pitchFamily="18" charset="0"/>
                <a:ea typeface="Times New Roman" panose="02020603050405020304" pitchFamily="18" charset="0"/>
              </a:rPr>
              <a:t>satu</a:t>
            </a:r>
            <a:r>
              <a:rPr lang="en-US" sz="1800" dirty="0">
                <a:effectLst/>
                <a:latin typeface="Times New Roman" panose="02020603050405020304" pitchFamily="18" charset="0"/>
                <a:ea typeface="Times New Roman" panose="02020603050405020304" pitchFamily="18" charset="0"/>
              </a:rPr>
              <a:t> program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upaya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perbaikan</a:t>
            </a:r>
            <a:r>
              <a:rPr lang="en-US" sz="1800" dirty="0">
                <a:effectLst/>
                <a:latin typeface="Times New Roman" panose="02020603050405020304" pitchFamily="18" charset="0"/>
                <a:ea typeface="Times New Roman" panose="02020603050405020304" pitchFamily="18" charset="0"/>
              </a:rPr>
              <a:t> internal </a:t>
            </a:r>
            <a:r>
              <a:rPr lang="en-US" sz="1800" dirty="0" err="1">
                <a:effectLst/>
                <a:latin typeface="Times New Roman" panose="02020603050405020304" pitchFamily="18" charset="0"/>
                <a:ea typeface="Times New Roman" panose="02020603050405020304" pitchFamily="18" charset="0"/>
              </a:rPr>
              <a:t>instansi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yaitu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melaksanakan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pendidikan</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pelatihan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berkesinambungan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bagi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setiap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sesuai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misi</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tujuan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instansi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umum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di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 </a:t>
            </a:r>
            <a:r>
              <a:rPr lang="en-US" sz="1800" dirty="0" err="1">
                <a:effectLst/>
                <a:latin typeface="Times New Roman" panose="02020603050405020304" pitchFamily="18" charset="0"/>
                <a:ea typeface="Times New Roman" panose="02020603050405020304" pitchFamily="18" charset="0"/>
              </a:rPr>
              <a:t>sudah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namun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pelaksanaannya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belum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dilakukan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secara</a:t>
            </a:r>
            <a:r>
              <a:rPr lang="en-US" sz="1800" dirty="0">
                <a:effectLst/>
                <a:latin typeface="Times New Roman" panose="02020603050405020304" pitchFamily="18" charset="0"/>
                <a:ea typeface="Times New Roman" panose="02020603050405020304" pitchFamily="18" charset="0"/>
              </a:rPr>
              <a:t> optimal. Hal </a:t>
            </a:r>
            <a:r>
              <a:rPr lang="en-US" sz="1800" dirty="0" err="1">
                <a:effectLst/>
                <a:latin typeface="Times New Roman" panose="02020603050405020304" pitchFamily="18" charset="0"/>
                <a:ea typeface="Times New Roman" panose="02020603050405020304" pitchFamily="18" charset="0"/>
              </a:rPr>
              <a:t>ini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dilihat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pendahuluan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dimana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didapatkan</a:t>
            </a:r>
            <a:r>
              <a:rPr lang="en-US" sz="1800" dirty="0">
                <a:effectLst/>
                <a:latin typeface="Times New Roman" panose="02020603050405020304" pitchFamily="18" charset="0"/>
                <a:ea typeface="Times New Roman" panose="02020603050405020304" pitchFamily="18" charset="0"/>
              </a:rPr>
              <a:t> data 30 orang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 Hasil </a:t>
            </a:r>
            <a:r>
              <a:rPr lang="en-US" sz="1800" dirty="0" err="1">
                <a:effectLst/>
                <a:latin typeface="Times New Roman" panose="02020603050405020304" pitchFamily="18" charset="0"/>
                <a:ea typeface="Times New Roman" panose="02020603050405020304" pitchFamily="18" charset="0"/>
              </a:rPr>
              <a:t>wawancara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15 orang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didapatkan</a:t>
            </a:r>
            <a:r>
              <a:rPr lang="en-US" sz="1800" dirty="0">
                <a:effectLst/>
                <a:latin typeface="Times New Roman" panose="02020603050405020304" pitchFamily="18" charset="0"/>
                <a:ea typeface="Times New Roman" panose="02020603050405020304" pitchFamily="18" charset="0"/>
              </a:rPr>
              <a:t> data </a:t>
            </a:r>
            <a:r>
              <a:rPr lang="en-US" sz="1800" dirty="0" err="1">
                <a:effectLst/>
                <a:latin typeface="Times New Roman" panose="02020603050405020304" pitchFamily="18" charset="0"/>
                <a:ea typeface="Times New Roman" panose="02020603050405020304" pitchFamily="18" charset="0"/>
              </a:rPr>
              <a:t>bahwa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sebanyak</a:t>
            </a:r>
            <a:r>
              <a:rPr lang="en-US" sz="1800" dirty="0">
                <a:effectLst/>
                <a:latin typeface="Times New Roman" panose="02020603050405020304" pitchFamily="18" charset="0"/>
                <a:ea typeface="Times New Roman" panose="02020603050405020304" pitchFamily="18" charset="0"/>
              </a:rPr>
              <a:t> 7 orang (58,33%) </a:t>
            </a:r>
            <a:r>
              <a:rPr lang="en-US" sz="1800" dirty="0" err="1">
                <a:effectLst/>
                <a:latin typeface="Times New Roman" panose="02020603050405020304" pitchFamily="18" charset="0"/>
                <a:ea typeface="Times New Roman" panose="02020603050405020304" pitchFamily="18" charset="0"/>
              </a:rPr>
              <a:t>menyatakan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bahwa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instansinya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kondusif</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kemudian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sebanyak</a:t>
            </a:r>
            <a:r>
              <a:rPr lang="en-US" sz="1800" dirty="0">
                <a:effectLst/>
                <a:latin typeface="Times New Roman" panose="02020603050405020304" pitchFamily="18" charset="0"/>
                <a:ea typeface="Times New Roman" panose="02020603050405020304" pitchFamily="18" charset="0"/>
              </a:rPr>
              <a:t> 5 orang (41,67%) </a:t>
            </a:r>
            <a:r>
              <a:rPr lang="en-US" sz="1800" dirty="0" err="1">
                <a:effectLst/>
                <a:latin typeface="Times New Roman" panose="02020603050405020304" pitchFamily="18" charset="0"/>
                <a:ea typeface="Times New Roman" panose="02020603050405020304" pitchFamily="18" charset="0"/>
              </a:rPr>
              <a:t>menyatakan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sebanyak</a:t>
            </a:r>
            <a:r>
              <a:rPr lang="en-US" sz="1800" dirty="0">
                <a:effectLst/>
                <a:latin typeface="Times New Roman" panose="02020603050405020304" pitchFamily="18" charset="0"/>
                <a:ea typeface="Times New Roman" panose="02020603050405020304" pitchFamily="18" charset="0"/>
              </a:rPr>
              <a:t> 3 orang (25%) </a:t>
            </a:r>
            <a:r>
              <a:rPr lang="en-US" sz="1800" dirty="0" err="1">
                <a:effectLst/>
                <a:latin typeface="Times New Roman" panose="02020603050405020304" pitchFamily="18" charset="0"/>
                <a:ea typeface="Times New Roman" panose="02020603050405020304" pitchFamily="18" charset="0"/>
              </a:rPr>
              <a:t>kinerjanya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masih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kurang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baik</a:t>
            </a:r>
            <a:r>
              <a:rPr lang="en-US" sz="1800" dirty="0">
                <a:effectLst/>
                <a:latin typeface="Times New Roman" panose="02020603050405020304" pitchFamily="18" charset="0"/>
                <a:ea typeface="Times New Roman" panose="02020603050405020304" pitchFamily="18" charset="0"/>
              </a:rPr>
              <a:t>. </a:t>
            </a:r>
            <a:endParaRPr lang="en-US" dirty="0"/>
          </a:p>
        </p:txBody>
      </p:sp>
    </p:spTree>
    <p:extLst>
      <p:ext uri="{BB962C8B-B14F-4D97-AF65-F5344CB8AC3E}">
        <p14:creationId xmlns:p14="http://schemas.microsoft.com/office/powerpoint/2010/main" val="2886744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1FE0361-2FB0-4CD1-924D-F8FFEC3ADB14}"/>
              </a:ext>
            </a:extLst>
          </p:cNvPr>
          <p:cNvSpPr>
            <a:spLocks noGrp="1"/>
          </p:cNvSpPr>
          <p:nvPr>
            <p:ph type="title"/>
          </p:nvPr>
        </p:nvSpPr>
        <p:spPr>
          <a:xfrm>
            <a:off x="838200" y="365125"/>
            <a:ext cx="3187890" cy="794935"/>
          </a:xfrm>
        </p:spPr>
        <p:txBody>
          <a:bodyPr>
            <a:normAutofit fontScale="90000"/>
          </a:bodyPr>
          <a:lstStyle/>
          <a:p>
            <a:r>
              <a:rPr lang="it-IT" sz="1800" b="1" dirty="0">
                <a:effectLst/>
                <a:latin typeface="Times New Roman" panose="02020603050405020304" pitchFamily="18" charset="0"/>
                <a:ea typeface="Times New Roman" panose="02020603050405020304" pitchFamily="18" charset="0"/>
              </a:rPr>
              <a:t>Identifikasi Masalah</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8BAA2E0A-A271-4804-84AB-6058337D4BBB}"/>
              </a:ext>
            </a:extLst>
          </p:cNvPr>
          <p:cNvSpPr>
            <a:spLocks noGrp="1"/>
          </p:cNvSpPr>
          <p:nvPr>
            <p:ph idx="1"/>
          </p:nvPr>
        </p:nvSpPr>
        <p:spPr>
          <a:xfrm>
            <a:off x="838200" y="968991"/>
            <a:ext cx="10515600" cy="5207972"/>
          </a:xfrm>
        </p:spPr>
        <p:txBody>
          <a:bodyPr/>
          <a:lstStyle/>
          <a:p>
            <a:pPr marL="293370" algn="just">
              <a:lnSpc>
                <a:spcPct val="200000"/>
              </a:lnSpc>
              <a:spcAft>
                <a:spcPts val="0"/>
              </a:spcAft>
            </a:pPr>
            <a:r>
              <a:rPr lang="it-IT" sz="1800" dirty="0">
                <a:effectLst/>
                <a:latin typeface="Times New Roman" panose="02020603050405020304" pitchFamily="18" charset="0"/>
                <a:ea typeface="Times New Roman" panose="02020603050405020304" pitchFamily="18" charset="0"/>
              </a:rPr>
              <a:t>Berdasarkan wawancara dan penelitian pendahuluan, maka dapat diidentifikasikan masalah dari penyebab motivasi kerja pegawai yang kurang optimal sebagai berikut:</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21970" algn="l"/>
              </a:tabLst>
            </a:pPr>
            <a:r>
              <a:rPr lang="it-IT" sz="1800" dirty="0">
                <a:effectLst/>
                <a:latin typeface="Times New Roman" panose="02020603050405020304" pitchFamily="18" charset="0"/>
                <a:ea typeface="Times New Roman" panose="02020603050405020304" pitchFamily="18" charset="0"/>
              </a:rPr>
              <a:t>Kompetensi pegawai yang belum optimal sehingga banyak pegawai yang tidak sesuai tingkat pendidikan dengan pekerjaannya.</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21970" algn="l"/>
              </a:tabLst>
            </a:pPr>
            <a:r>
              <a:rPr lang="it-IT" sz="1800" dirty="0">
                <a:effectLst/>
                <a:latin typeface="Times New Roman" panose="02020603050405020304" pitchFamily="18" charset="0"/>
                <a:ea typeface="Times New Roman" panose="02020603050405020304" pitchFamily="18" charset="0"/>
              </a:rPr>
              <a:t>Motivasi kerja pegawai yang kurang sehingga pekerjaan tidak dapat diselesaikan dengan baik.</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21970" algn="l"/>
              </a:tabLst>
            </a:pPr>
            <a:r>
              <a:rPr lang="it-IT" sz="1800" dirty="0">
                <a:effectLst/>
                <a:latin typeface="Times New Roman" panose="02020603050405020304" pitchFamily="18" charset="0"/>
                <a:ea typeface="Times New Roman" panose="02020603050405020304" pitchFamily="18" charset="0"/>
              </a:rPr>
              <a:t>Kepemimpinan yang kurang tegas sehingga menyebabkan pegawai masih sering bermalas-malasan sehingga kepuasan kerja tidak tercapai.</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345927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A5EF9D-9F9F-4454-B31E-592E5E9AF72E}"/>
              </a:ext>
            </a:extLst>
          </p:cNvPr>
          <p:cNvSpPr>
            <a:spLocks noGrp="1"/>
          </p:cNvSpPr>
          <p:nvPr>
            <p:ph type="ctrTitle"/>
          </p:nvPr>
        </p:nvSpPr>
        <p:spPr>
          <a:xfrm>
            <a:off x="1223749" y="481083"/>
            <a:ext cx="2311021" cy="1119117"/>
          </a:xfrm>
        </p:spPr>
        <p:txBody>
          <a:bodyPr>
            <a:normAutofit fontScale="90000"/>
          </a:bodyPr>
          <a:lstStyle/>
          <a:p>
            <a:pPr algn="l"/>
            <a:r>
              <a:rPr lang="it-IT" sz="1800" b="1" dirty="0">
                <a:effectLst/>
                <a:latin typeface="Times New Roman" panose="02020603050405020304" pitchFamily="18" charset="0"/>
                <a:ea typeface="Times New Roman" panose="02020603050405020304" pitchFamily="18" charset="0"/>
              </a:rPr>
              <a:t>Pembatasan Masalah</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xmlns="" id="{D2D30060-14B7-43FF-9BA1-9A1F7F40B3C1}"/>
              </a:ext>
            </a:extLst>
          </p:cNvPr>
          <p:cNvSpPr>
            <a:spLocks noGrp="1"/>
          </p:cNvSpPr>
          <p:nvPr>
            <p:ph type="subTitle" idx="1"/>
          </p:nvPr>
        </p:nvSpPr>
        <p:spPr>
          <a:xfrm>
            <a:off x="1269243" y="1433015"/>
            <a:ext cx="9398758" cy="3824785"/>
          </a:xfrm>
        </p:spPr>
        <p:txBody>
          <a:bodyPr>
            <a:normAutofit/>
          </a:bodyPr>
          <a:lstStyle/>
          <a:p>
            <a:pPr algn="l"/>
            <a:r>
              <a:rPr lang="it-IT" sz="1800" dirty="0">
                <a:effectLst/>
                <a:latin typeface="Times New Roman" panose="02020603050405020304" pitchFamily="18" charset="0"/>
                <a:ea typeface="Times New Roman" panose="02020603050405020304" pitchFamily="18" charset="0"/>
              </a:rPr>
              <a:t>Berdasarkan latar belakang dan identifikasi masalah, maka pembatasan masalah pada penelitian ini adalah pada variabel kompetensi, gaya kepemimpinan dan motivasi kerja pegawai</a:t>
            </a:r>
          </a:p>
          <a:p>
            <a:pPr algn="l"/>
            <a:endParaRPr lang="it-IT" sz="1800" dirty="0">
              <a:latin typeface="Times New Roman" panose="02020603050405020304" pitchFamily="18" charset="0"/>
            </a:endParaRPr>
          </a:p>
          <a:p>
            <a:pPr algn="l"/>
            <a:r>
              <a:rPr lang="it-IT" sz="1800" dirty="0">
                <a:effectLst/>
                <a:latin typeface="Times New Roman" panose="02020603050405020304" pitchFamily="18" charset="0"/>
                <a:ea typeface="Times New Roman" panose="02020603050405020304" pitchFamily="18" charset="0"/>
              </a:rPr>
              <a:t>Hal ini didasarkan pada hasil wawancara penulis dengan 15 orang pegawai didapatkan data bahwa sebanyak</a:t>
            </a:r>
          </a:p>
          <a:p>
            <a:pPr algn="l"/>
            <a:r>
              <a:rPr lang="it-IT" sz="1800" dirty="0">
                <a:effectLst/>
                <a:latin typeface="Times New Roman" panose="02020603050405020304" pitchFamily="18" charset="0"/>
                <a:ea typeface="Times New Roman" panose="02020603050405020304" pitchFamily="18" charset="0"/>
              </a:rPr>
              <a:t> 7 orang (58,33%) menyatakan bahwa kompetensi pada instansinya masih kurang kondusif, kemudian sebanyak </a:t>
            </a:r>
          </a:p>
          <a:p>
            <a:pPr algn="l"/>
            <a:r>
              <a:rPr lang="it-IT" sz="1800" dirty="0">
                <a:effectLst/>
                <a:latin typeface="Times New Roman" panose="02020603050405020304" pitchFamily="18" charset="0"/>
                <a:ea typeface="Times New Roman" panose="02020603050405020304" pitchFamily="18" charset="0"/>
              </a:rPr>
              <a:t>5 orang (41,67%) menyatakan motivasi kerja pegawai masih kurang baik dan sebanyak </a:t>
            </a:r>
          </a:p>
          <a:p>
            <a:pPr algn="l"/>
            <a:r>
              <a:rPr lang="it-IT" sz="1800" dirty="0">
                <a:effectLst/>
                <a:latin typeface="Times New Roman" panose="02020603050405020304" pitchFamily="18" charset="0"/>
                <a:ea typeface="Times New Roman" panose="02020603050405020304" pitchFamily="18" charset="0"/>
              </a:rPr>
              <a:t>3 orang (25%) kinerjanya masih kurang baik. Motivasi kerja yang kurang baik ini ditunjukkan dengan masih banyaknya program kerja yang belum terlaksana di Badan Perencanaan Pembangunan Daerah (Bappeda) Provinsi Lampung.</a:t>
            </a:r>
            <a:endParaRPr lang="en-US" dirty="0"/>
          </a:p>
        </p:txBody>
      </p:sp>
    </p:spTree>
    <p:extLst>
      <p:ext uri="{BB962C8B-B14F-4D97-AF65-F5344CB8AC3E}">
        <p14:creationId xmlns:p14="http://schemas.microsoft.com/office/powerpoint/2010/main" val="2510629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E7F84F-50B2-455C-978B-53F4F5D4045C}"/>
              </a:ext>
            </a:extLst>
          </p:cNvPr>
          <p:cNvSpPr>
            <a:spLocks noGrp="1"/>
          </p:cNvSpPr>
          <p:nvPr>
            <p:ph type="title"/>
          </p:nvPr>
        </p:nvSpPr>
        <p:spPr>
          <a:xfrm>
            <a:off x="838200" y="365125"/>
            <a:ext cx="3515436" cy="1095185"/>
          </a:xfrm>
        </p:spPr>
        <p:txBody>
          <a:bodyPr/>
          <a:lstStyle/>
          <a:p>
            <a:r>
              <a:rPr lang="it-IT" sz="1800" b="1" dirty="0">
                <a:effectLst/>
                <a:latin typeface="Times New Roman" panose="02020603050405020304" pitchFamily="18" charset="0"/>
                <a:ea typeface="Times New Roman" panose="02020603050405020304" pitchFamily="18" charset="0"/>
              </a:rPr>
              <a:t>Rumusan Masalah</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01ED4142-3791-4871-9641-8D7B2EF22F2A}"/>
              </a:ext>
            </a:extLst>
          </p:cNvPr>
          <p:cNvSpPr>
            <a:spLocks noGrp="1"/>
          </p:cNvSpPr>
          <p:nvPr>
            <p:ph idx="1"/>
          </p:nvPr>
        </p:nvSpPr>
        <p:spPr>
          <a:xfrm>
            <a:off x="838200" y="1091821"/>
            <a:ext cx="10515600" cy="5085142"/>
          </a:xfrm>
        </p:spPr>
        <p:txBody>
          <a:bodyPr/>
          <a:lstStyle/>
          <a:p>
            <a:pPr marL="342900" lvl="0" indent="-342900" algn="just">
              <a:lnSpc>
                <a:spcPct val="200000"/>
              </a:lnSpc>
              <a:spcAft>
                <a:spcPts val="0"/>
              </a:spcAft>
              <a:buFont typeface="+mj-lt"/>
              <a:buAutoNum type="arabicPeriod"/>
              <a:tabLst>
                <a:tab pos="504190" algn="l"/>
              </a:tabLst>
            </a:pPr>
            <a:r>
              <a:rPr lang="it-IT" sz="1800" dirty="0">
                <a:effectLst/>
                <a:latin typeface="Times New Roman" panose="02020603050405020304" pitchFamily="18" charset="0"/>
                <a:ea typeface="Times New Roman" panose="02020603050405020304" pitchFamily="18" charset="0"/>
              </a:rPr>
              <a:t>Apakah kompetensi berpengaruh terhadap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a:t>
            </a:r>
            <a:r>
              <a:rPr lang="it-IT"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04190" algn="l"/>
              </a:tabLst>
            </a:pPr>
            <a:r>
              <a:rPr lang="it-IT" sz="1800" dirty="0">
                <a:effectLst/>
                <a:latin typeface="Times New Roman" panose="02020603050405020304" pitchFamily="18" charset="0"/>
                <a:ea typeface="Times New Roman" panose="02020603050405020304" pitchFamily="18" charset="0"/>
              </a:rPr>
              <a:t>Apakah gaya kepemimpinan berpengaruh terhadap motivasi kerja pada pegawai Kantor  Badan Perencanaan Pembangunan Daerah (Bappeda) Provinsi Lampung?</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04190" algn="l"/>
              </a:tabLst>
            </a:pPr>
            <a:r>
              <a:rPr lang="it-IT" sz="1800" dirty="0">
                <a:effectLst/>
                <a:latin typeface="Times New Roman" panose="02020603050405020304" pitchFamily="18" charset="0"/>
                <a:ea typeface="Times New Roman" panose="02020603050405020304" pitchFamily="18" charset="0"/>
              </a:rPr>
              <a:t>Apakah kompetensi dan gaya kepemimpinan berpengaruh terhadap motivasi kerja pada pegawai Kantor  Badan Perencanaan Pembangunan Daerah (Bappeda) Provinsi Lampung?</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5477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A8C9C5-2E31-491A-884A-FABEBA532D58}"/>
              </a:ext>
            </a:extLst>
          </p:cNvPr>
          <p:cNvSpPr>
            <a:spLocks noGrp="1"/>
          </p:cNvSpPr>
          <p:nvPr>
            <p:ph type="title"/>
          </p:nvPr>
        </p:nvSpPr>
        <p:spPr>
          <a:xfrm>
            <a:off x="838200" y="365126"/>
            <a:ext cx="3242481" cy="835878"/>
          </a:xfrm>
        </p:spPr>
        <p:txBody>
          <a:bodyPr>
            <a:normAutofit fontScale="90000"/>
          </a:bodyPr>
          <a:lstStyle/>
          <a:p>
            <a:r>
              <a:rPr lang="en-US" sz="1800" b="1" dirty="0" err="1">
                <a:effectLst/>
                <a:latin typeface="Times New Roman" panose="02020603050405020304" pitchFamily="18" charset="0"/>
                <a:ea typeface="Times New Roman" panose="02020603050405020304" pitchFamily="18" charset="0"/>
              </a:rPr>
              <a:t>Tujuan</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1E3538E6-96DA-4564-8544-2FB388D45974}"/>
              </a:ext>
            </a:extLst>
          </p:cNvPr>
          <p:cNvSpPr>
            <a:spLocks noGrp="1"/>
          </p:cNvSpPr>
          <p:nvPr>
            <p:ph idx="1"/>
          </p:nvPr>
        </p:nvSpPr>
        <p:spPr>
          <a:xfrm>
            <a:off x="838200" y="941696"/>
            <a:ext cx="10515600" cy="5235267"/>
          </a:xfrm>
        </p:spPr>
        <p:txBody>
          <a:bodyPr/>
          <a:lstStyle/>
          <a:p>
            <a:pPr marL="342900" lvl="0" indent="-342900" algn="just">
              <a:lnSpc>
                <a:spcPct val="200000"/>
              </a:lnSpc>
              <a:spcAft>
                <a:spcPts val="0"/>
              </a:spcAft>
              <a:buFont typeface="+mj-lt"/>
              <a:buAutoNum type="arabicPeriod"/>
              <a:tabLst>
                <a:tab pos="539750" algn="l"/>
              </a:tabLst>
            </a:pPr>
            <a:r>
              <a:rPr lang="fi-FI" sz="1800" dirty="0">
                <a:effectLst/>
                <a:latin typeface="Times New Roman" panose="02020603050405020304" pitchFamily="18" charset="0"/>
                <a:ea typeface="Times New Roman" panose="02020603050405020304" pitchFamily="18" charset="0"/>
              </a:rPr>
              <a:t>Untuk mengetahui </a:t>
            </a:r>
            <a:r>
              <a:rPr lang="id-ID" sz="1800" dirty="0">
                <a:effectLst/>
                <a:latin typeface="Times New Roman" panose="02020603050405020304" pitchFamily="18" charset="0"/>
                <a:ea typeface="Times New Roman" panose="02020603050405020304" pitchFamily="18" charset="0"/>
              </a:rPr>
              <a:t>pengaruh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terhadap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a:t>
            </a:r>
            <a:r>
              <a:rPr lang="fi-FI"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tabLst>
                <a:tab pos="539750" algn="l"/>
              </a:tabLst>
            </a:pPr>
            <a:r>
              <a:rPr lang="fi-FI" sz="1800" dirty="0">
                <a:effectLst/>
                <a:latin typeface="Times New Roman" panose="02020603050405020304" pitchFamily="18" charset="0"/>
                <a:ea typeface="Times New Roman" panose="02020603050405020304" pitchFamily="18" charset="0"/>
              </a:rPr>
              <a:t>Untuk mengetahui </a:t>
            </a:r>
            <a:r>
              <a:rPr lang="en-US" sz="1800" dirty="0" err="1">
                <a:effectLst/>
                <a:latin typeface="Times New Roman" panose="02020603050405020304" pitchFamily="18" charset="0"/>
                <a:ea typeface="Times New Roman" panose="02020603050405020304" pitchFamily="18" charset="0"/>
              </a:rPr>
              <a:t>gaya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kepemimpinan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terhadap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motivasi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kerja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pegawai</a:t>
            </a:r>
            <a:r>
              <a:rPr lang="en-US" sz="1800" dirty="0">
                <a:effectLst/>
                <a:latin typeface="Times New Roman" panose="02020603050405020304" pitchFamily="18" charset="0"/>
                <a:ea typeface="Times New Roman" panose="02020603050405020304" pitchFamily="18" charset="0"/>
              </a:rPr>
              <a:t> Kantor  Badan </a:t>
            </a:r>
            <a:r>
              <a:rPr lang="en-US" sz="1800" dirty="0" err="1">
                <a:effectLst/>
                <a:latin typeface="Times New Roman" panose="02020603050405020304" pitchFamily="18" charset="0"/>
                <a:ea typeface="Times New Roman" panose="02020603050405020304" pitchFamily="18" charset="0"/>
              </a:rPr>
              <a:t>Perencanaan</a:t>
            </a:r>
            <a:r>
              <a:rPr lang="en-US" sz="1800" dirty="0">
                <a:effectLst/>
                <a:latin typeface="Times New Roman" panose="02020603050405020304" pitchFamily="18" charset="0"/>
                <a:ea typeface="Times New Roman" panose="02020603050405020304" pitchFamily="18" charset="0"/>
              </a:rPr>
              <a:t> Pembangunan Daerah (</a:t>
            </a:r>
            <a:r>
              <a:rPr lang="en-US" sz="1800" dirty="0" err="1">
                <a:effectLst/>
                <a:latin typeface="Times New Roman" panose="02020603050405020304" pitchFamily="18" charset="0"/>
                <a:ea typeface="Times New Roman" panose="02020603050405020304" pitchFamily="18" charset="0"/>
              </a:rPr>
              <a:t>Bappeda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Provinsi</a:t>
            </a:r>
            <a:r>
              <a:rPr lang="en-US" sz="1800" dirty="0">
                <a:effectLst/>
                <a:latin typeface="Times New Roman" panose="02020603050405020304" pitchFamily="18" charset="0"/>
                <a:ea typeface="Times New Roman" panose="02020603050405020304" pitchFamily="18" charset="0"/>
              </a:rPr>
              <a:t> Lampung</a:t>
            </a:r>
            <a:r>
              <a:rPr lang="fi-FI" sz="1800" dirty="0">
                <a:effectLst/>
                <a:latin typeface="Times New Roman" panose="02020603050405020304" pitchFamily="18" charset="0"/>
                <a:ea typeface="Times New Roman" panose="02020603050405020304" pitchFamily="18" charset="0"/>
              </a:rPr>
              <a:t>.</a:t>
            </a:r>
          </a:p>
          <a:p>
            <a:pPr marL="342900" lvl="0" indent="-342900" algn="just">
              <a:lnSpc>
                <a:spcPct val="200000"/>
              </a:lnSpc>
              <a:spcAft>
                <a:spcPts val="0"/>
              </a:spcAft>
              <a:buFont typeface="+mj-lt"/>
              <a:buAutoNum type="arabicPeriod"/>
              <a:tabLst>
                <a:tab pos="539750" algn="l"/>
              </a:tabLst>
            </a:pPr>
            <a:r>
              <a:rPr lang="fi-FI" sz="1800" dirty="0">
                <a:effectLst/>
                <a:latin typeface="Times New Roman" panose="02020603050405020304" pitchFamily="18" charset="0"/>
                <a:ea typeface="Times New Roman" panose="02020603050405020304" pitchFamily="18" charset="0"/>
              </a:rPr>
              <a:t>Untuk mengetahui </a:t>
            </a:r>
            <a:r>
              <a:rPr lang="id-ID" sz="1800" dirty="0">
                <a:effectLst/>
                <a:latin typeface="Times New Roman" panose="02020603050405020304" pitchFamily="18" charset="0"/>
                <a:ea typeface="Times New Roman" panose="02020603050405020304" pitchFamily="18" charset="0"/>
              </a:rPr>
              <a:t>pengaruh </a:t>
            </a:r>
            <a:r>
              <a:rPr lang="fi-FI" sz="1800" dirty="0">
                <a:effectLst/>
                <a:latin typeface="Times New Roman" panose="02020603050405020304" pitchFamily="18" charset="0"/>
                <a:ea typeface="Times New Roman" panose="02020603050405020304" pitchFamily="18" charset="0"/>
              </a:rPr>
              <a:t>kompetensi dan gaya kepemimpinan terhadap motivasi kerja pada pegawai Kantor  Badan Perencanaan Pembangunan Daerah (Bappeda) Provinsi Lampung</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046940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7B4712-EDAC-4206-88B4-B2FA306CA1B0}"/>
              </a:ext>
            </a:extLst>
          </p:cNvPr>
          <p:cNvSpPr>
            <a:spLocks noGrp="1"/>
          </p:cNvSpPr>
          <p:nvPr>
            <p:ph type="title"/>
          </p:nvPr>
        </p:nvSpPr>
        <p:spPr>
          <a:xfrm>
            <a:off x="838200" y="365126"/>
            <a:ext cx="2205251" cy="822230"/>
          </a:xfrm>
        </p:spPr>
        <p:txBody>
          <a:bodyPr>
            <a:normAutofit fontScale="90000"/>
          </a:bodyPr>
          <a:lstStyle/>
          <a:p>
            <a:r>
              <a:rPr lang="en-US" sz="1800" b="1" dirty="0" err="1">
                <a:effectLst/>
                <a:latin typeface="Times New Roman" panose="02020603050405020304" pitchFamily="18" charset="0"/>
                <a:ea typeface="Times New Roman" panose="02020603050405020304" pitchFamily="18" charset="0"/>
              </a:rPr>
              <a:t>Manfaat</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Penelitian</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8CCFE30D-170A-4A46-BFCB-063A373232F9}"/>
              </a:ext>
            </a:extLst>
          </p:cNvPr>
          <p:cNvSpPr>
            <a:spLocks noGrp="1"/>
          </p:cNvSpPr>
          <p:nvPr>
            <p:ph idx="1"/>
          </p:nvPr>
        </p:nvSpPr>
        <p:spPr>
          <a:xfrm>
            <a:off x="600501" y="777922"/>
            <a:ext cx="10753299" cy="5399041"/>
          </a:xfrm>
        </p:spPr>
        <p:txBody>
          <a:bodyPr/>
          <a:lstStyle/>
          <a:p>
            <a:pPr marL="1143000" lvl="2" indent="-228600" algn="just">
              <a:lnSpc>
                <a:spcPct val="200000"/>
              </a:lnSpc>
              <a:spcAft>
                <a:spcPts val="0"/>
              </a:spcAft>
              <a:buFont typeface="+mj-lt"/>
              <a:buAutoNum type="arabicPeriod"/>
              <a:tabLst>
                <a:tab pos="777240" algn="l"/>
              </a:tabLst>
            </a:pPr>
            <a:r>
              <a:rPr lang="en-US" sz="1200" b="1" dirty="0" err="1">
                <a:effectLst/>
                <a:latin typeface="Times New Roman" panose="02020603050405020304" pitchFamily="18" charset="0"/>
                <a:ea typeface="Times New Roman" panose="02020603050405020304" pitchFamily="18" charset="0"/>
              </a:rPr>
              <a:t>Manfaat</a:t>
            </a:r>
            <a:r>
              <a:rPr lang="en-US" sz="1200" b="1" dirty="0">
                <a:effectLst/>
                <a:latin typeface="Times New Roman" panose="02020603050405020304" pitchFamily="18" charset="0"/>
                <a:ea typeface="Times New Roman" panose="02020603050405020304" pitchFamily="18" charset="0"/>
              </a:rPr>
              <a:t> </a:t>
            </a:r>
            <a:r>
              <a:rPr lang="en-US" sz="1200" b="1" dirty="0" err="1">
                <a:effectLst/>
                <a:latin typeface="Times New Roman" panose="02020603050405020304" pitchFamily="18" charset="0"/>
                <a:ea typeface="Times New Roman" panose="02020603050405020304" pitchFamily="18" charset="0"/>
              </a:rPr>
              <a:t>Teoritis</a:t>
            </a:r>
            <a:endParaRPr lang="en-US" sz="1200" dirty="0">
              <a:effectLst/>
              <a:latin typeface="Times New Roman" panose="02020603050405020304" pitchFamily="18" charset="0"/>
              <a:ea typeface="Times New Roman" panose="02020603050405020304" pitchFamily="18" charset="0"/>
            </a:endParaRPr>
          </a:p>
          <a:p>
            <a:pPr algn="just">
              <a:lnSpc>
                <a:spcPct val="200000"/>
              </a:lnSpc>
              <a:tabLst>
                <a:tab pos="1005840" algn="l"/>
              </a:tabLst>
            </a:pPr>
            <a:r>
              <a:rPr lang="en-US" sz="1200" dirty="0" err="1">
                <a:effectLst/>
                <a:latin typeface="Times New Roman" panose="02020603050405020304" pitchFamily="18" charset="0"/>
                <a:ea typeface="Times New Roman" panose="02020603050405020304" pitchFamily="18" charset="0"/>
              </a:rPr>
              <a:t>Membuktikan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secara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ilmiah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mengenai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hubungan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motivasi</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kompetensi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dengan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motivasi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kerja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pegawai</a:t>
            </a:r>
            <a:r>
              <a:rPr lang="en-US" sz="1200" dirty="0">
                <a:effectLst/>
                <a:latin typeface="Times New Roman" panose="02020603050405020304" pitchFamily="18" charset="0"/>
                <a:ea typeface="Times New Roman" panose="02020603050405020304" pitchFamily="18" charset="0"/>
              </a:rPr>
              <a:t> Badan </a:t>
            </a:r>
            <a:r>
              <a:rPr lang="en-US" sz="1200" dirty="0" err="1">
                <a:effectLst/>
                <a:latin typeface="Times New Roman" panose="02020603050405020304" pitchFamily="18" charset="0"/>
                <a:ea typeface="Times New Roman" panose="02020603050405020304" pitchFamily="18" charset="0"/>
              </a:rPr>
              <a:t>Perencanaan</a:t>
            </a:r>
            <a:r>
              <a:rPr lang="en-US" sz="1200" dirty="0">
                <a:effectLst/>
                <a:latin typeface="Times New Roman" panose="02020603050405020304" pitchFamily="18" charset="0"/>
                <a:ea typeface="Times New Roman" panose="02020603050405020304" pitchFamily="18" charset="0"/>
              </a:rPr>
              <a:t> Pembangunan Daerah (</a:t>
            </a:r>
            <a:r>
              <a:rPr lang="en-US" sz="1200" dirty="0" err="1">
                <a:effectLst/>
                <a:latin typeface="Times New Roman" panose="02020603050405020304" pitchFamily="18" charset="0"/>
                <a:ea typeface="Times New Roman" panose="02020603050405020304" pitchFamily="18" charset="0"/>
              </a:rPr>
              <a:t>Bappeda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Provinsi</a:t>
            </a:r>
            <a:r>
              <a:rPr lang="en-US" sz="1200" dirty="0">
                <a:effectLst/>
                <a:latin typeface="Times New Roman" panose="02020603050405020304" pitchFamily="18" charset="0"/>
                <a:ea typeface="Times New Roman" panose="02020603050405020304" pitchFamily="18" charset="0"/>
              </a:rPr>
              <a:t> Lampung.</a:t>
            </a:r>
          </a:p>
          <a:p>
            <a:r>
              <a:rPr lang="en-US" sz="1200" dirty="0" err="1">
                <a:effectLst/>
                <a:latin typeface="Times New Roman" panose="02020603050405020304" pitchFamily="18" charset="0"/>
                <a:ea typeface="Times New Roman" panose="02020603050405020304" pitchFamily="18" charset="0"/>
              </a:rPr>
              <a:t>Sebagai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dasar</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untuk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melakukan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penelitian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selanjutnya</a:t>
            </a:r>
            <a:r>
              <a:rPr lang="en-US" sz="1200" dirty="0">
                <a:effectLst/>
                <a:latin typeface="Times New Roman" panose="02020603050405020304" pitchFamily="18" charset="0"/>
                <a:ea typeface="Times New Roman" panose="02020603050405020304" pitchFamily="18" charset="0"/>
              </a:rPr>
              <a:t> yang </a:t>
            </a:r>
            <a:r>
              <a:rPr lang="en-US" sz="1200" dirty="0" err="1">
                <a:effectLst/>
                <a:latin typeface="Times New Roman" panose="02020603050405020304" pitchFamily="18" charset="0"/>
                <a:ea typeface="Times New Roman" panose="02020603050405020304" pitchFamily="18" charset="0"/>
              </a:rPr>
              <a:t>berhubungan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dengan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pembahasan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motivasi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kerja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pegawai</a:t>
            </a:r>
            <a:r>
              <a:rPr lang="en-US" sz="1200" dirty="0">
                <a:effectLst/>
                <a:latin typeface="Times New Roman" panose="02020603050405020304" pitchFamily="18" charset="0"/>
                <a:ea typeface="Times New Roman" panose="02020603050405020304" pitchFamily="18" charset="0"/>
              </a:rPr>
              <a:t>.</a:t>
            </a:r>
          </a:p>
          <a:p>
            <a:pPr marL="0" indent="0">
              <a:buNone/>
            </a:pPr>
            <a:endParaRPr lang="en-US" sz="1200" dirty="0">
              <a:latin typeface="Times New Roman" panose="02020603050405020304" pitchFamily="18" charset="0"/>
            </a:endParaRPr>
          </a:p>
          <a:p>
            <a:pPr marL="914400" lvl="2" indent="0" algn="just">
              <a:lnSpc>
                <a:spcPct val="200000"/>
              </a:lnSpc>
              <a:spcAft>
                <a:spcPts val="0"/>
              </a:spcAft>
              <a:buNone/>
              <a:tabLst>
                <a:tab pos="777240" algn="l"/>
              </a:tabLst>
            </a:pPr>
            <a:r>
              <a:rPr lang="en-US" sz="1200" b="1" dirty="0">
                <a:effectLst/>
                <a:latin typeface="Times New Roman" panose="02020603050405020304" pitchFamily="18" charset="0"/>
                <a:ea typeface="Times New Roman" panose="02020603050405020304" pitchFamily="18" charset="0"/>
              </a:rPr>
              <a:t>2. </a:t>
            </a:r>
            <a:r>
              <a:rPr lang="en-US" sz="1200" b="1" dirty="0" err="1">
                <a:effectLst/>
                <a:latin typeface="Times New Roman" panose="02020603050405020304" pitchFamily="18" charset="0"/>
                <a:ea typeface="Times New Roman" panose="02020603050405020304" pitchFamily="18" charset="0"/>
              </a:rPr>
              <a:t>Manfaat</a:t>
            </a:r>
            <a:r>
              <a:rPr lang="en-US" sz="1200" b="1" dirty="0">
                <a:effectLst/>
                <a:latin typeface="Times New Roman" panose="02020603050405020304" pitchFamily="18" charset="0"/>
                <a:ea typeface="Times New Roman" panose="02020603050405020304" pitchFamily="18" charset="0"/>
              </a:rPr>
              <a:t> </a:t>
            </a:r>
            <a:r>
              <a:rPr lang="en-US" sz="1200" b="1" dirty="0" err="1">
                <a:effectLst/>
                <a:latin typeface="Times New Roman" panose="02020603050405020304" pitchFamily="18" charset="0"/>
                <a:ea typeface="Times New Roman" panose="02020603050405020304" pitchFamily="18" charset="0"/>
              </a:rPr>
              <a:t>Praktis</a:t>
            </a:r>
            <a:endParaRPr lang="en-US" sz="1200" dirty="0">
              <a:effectLst/>
              <a:latin typeface="Times New Roman" panose="02020603050405020304" pitchFamily="18" charset="0"/>
              <a:ea typeface="Times New Roman" panose="02020603050405020304" pitchFamily="18" charset="0"/>
            </a:endParaRPr>
          </a:p>
          <a:p>
            <a:pPr marL="777240" algn="just">
              <a:lnSpc>
                <a:spcPct val="200000"/>
              </a:lnSpc>
              <a:spcAft>
                <a:spcPts val="0"/>
              </a:spcAft>
            </a:pPr>
            <a:r>
              <a:rPr lang="en-US" sz="1200" dirty="0" err="1">
                <a:effectLst/>
                <a:latin typeface="Times New Roman" panose="02020603050405020304" pitchFamily="18" charset="0"/>
                <a:ea typeface="Times New Roman" panose="02020603050405020304" pitchFamily="18" charset="0"/>
              </a:rPr>
              <a:t>Untuk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kepentingan</a:t>
            </a:r>
            <a:r>
              <a:rPr lang="en-US" sz="1200" dirty="0">
                <a:effectLst/>
                <a:latin typeface="Times New Roman" panose="02020603050405020304" pitchFamily="18" charset="0"/>
                <a:ea typeface="Times New Roman" panose="02020603050405020304" pitchFamily="18" charset="0"/>
              </a:rPr>
              <a:t> program </a:t>
            </a:r>
            <a:r>
              <a:rPr lang="en-US" sz="1200" dirty="0" err="1">
                <a:effectLst/>
                <a:latin typeface="Times New Roman" panose="02020603050405020304" pitchFamily="18" charset="0"/>
                <a:ea typeface="Times New Roman" panose="02020603050405020304" pitchFamily="18" charset="0"/>
              </a:rPr>
              <a:t>pemberdayaan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prestasi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kerja</a:t>
            </a:r>
            <a:r>
              <a:rPr lang="en-US" sz="1200" dirty="0">
                <a:effectLst/>
                <a:latin typeface="Times New Roman" panose="02020603050405020304" pitchFamily="18" charset="0"/>
                <a:ea typeface="Times New Roman" panose="02020603050405020304" pitchFamily="18" charset="0"/>
              </a:rPr>
              <a:t> di </a:t>
            </a:r>
            <a:r>
              <a:rPr lang="en-US" sz="1200" dirty="0" err="1">
                <a:effectLst/>
                <a:latin typeface="Times New Roman" panose="02020603050405020304" pitchFamily="18" charset="0"/>
                <a:ea typeface="Times New Roman" panose="02020603050405020304" pitchFamily="18" charset="0"/>
              </a:rPr>
              <a:t>lingkungan</a:t>
            </a:r>
            <a:r>
              <a:rPr lang="en-US" sz="1200" dirty="0">
                <a:effectLst/>
                <a:latin typeface="Times New Roman" panose="02020603050405020304" pitchFamily="18" charset="0"/>
                <a:ea typeface="Times New Roman" panose="02020603050405020304" pitchFamily="18" charset="0"/>
              </a:rPr>
              <a:t> Badan </a:t>
            </a:r>
            <a:r>
              <a:rPr lang="en-US" sz="1200" dirty="0" err="1">
                <a:effectLst/>
                <a:latin typeface="Times New Roman" panose="02020603050405020304" pitchFamily="18" charset="0"/>
                <a:ea typeface="Times New Roman" panose="02020603050405020304" pitchFamily="18" charset="0"/>
              </a:rPr>
              <a:t>Perencanaan</a:t>
            </a:r>
            <a:r>
              <a:rPr lang="en-US" sz="1200" dirty="0">
                <a:effectLst/>
                <a:latin typeface="Times New Roman" panose="02020603050405020304" pitchFamily="18" charset="0"/>
                <a:ea typeface="Times New Roman" panose="02020603050405020304" pitchFamily="18" charset="0"/>
              </a:rPr>
              <a:t> Pembangunan Daerah (</a:t>
            </a:r>
            <a:r>
              <a:rPr lang="en-US" sz="1200" dirty="0" err="1">
                <a:effectLst/>
                <a:latin typeface="Times New Roman" panose="02020603050405020304" pitchFamily="18" charset="0"/>
                <a:ea typeface="Times New Roman" panose="02020603050405020304" pitchFamily="18" charset="0"/>
              </a:rPr>
              <a:t>Bappeda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Provinsi</a:t>
            </a:r>
            <a:r>
              <a:rPr lang="en-US" sz="1200" dirty="0">
                <a:effectLst/>
                <a:latin typeface="Times New Roman" panose="02020603050405020304" pitchFamily="18" charset="0"/>
                <a:ea typeface="Times New Roman" panose="02020603050405020304" pitchFamily="18" charset="0"/>
              </a:rPr>
              <a:t> Lampung </a:t>
            </a:r>
            <a:r>
              <a:rPr lang="en-US" sz="1200" dirty="0" err="1">
                <a:effectLst/>
                <a:latin typeface="Times New Roman" panose="02020603050405020304" pitchFamily="18" charset="0"/>
                <a:ea typeface="Times New Roman" panose="02020603050405020304" pitchFamily="18" charset="0"/>
              </a:rPr>
              <a:t>sebagai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bentuk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penilaian</a:t>
            </a:r>
            <a:r>
              <a:rPr lang="en-US" sz="1200" dirty="0">
                <a:effectLst/>
                <a:latin typeface="Times New Roman" panose="02020603050405020304" pitchFamily="18" charset="0"/>
                <a:ea typeface="Times New Roman" panose="02020603050405020304" pitchFamily="18" charset="0"/>
              </a:rPr>
              <a:t> yang </a:t>
            </a:r>
            <a:r>
              <a:rPr lang="en-US" sz="1200" dirty="0" err="1">
                <a:effectLst/>
                <a:latin typeface="Times New Roman" panose="02020603050405020304" pitchFamily="18" charset="0"/>
                <a:ea typeface="Times New Roman" panose="02020603050405020304" pitchFamily="18" charset="0"/>
              </a:rPr>
              <a:t>menggambarkan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dimensi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perilaku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tertentu</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sebagai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metode</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penilaian</a:t>
            </a:r>
            <a:r>
              <a:rPr lang="en-US" sz="1200" dirty="0">
                <a:effectLst/>
                <a:latin typeface="Times New Roman" panose="02020603050405020304" pitchFamily="18" charset="0"/>
                <a:ea typeface="Times New Roman" panose="02020603050405020304" pitchFamily="18" charset="0"/>
              </a:rPr>
              <a:t> yang </a:t>
            </a:r>
            <a:r>
              <a:rPr lang="en-US" sz="1200" dirty="0" err="1">
                <a:effectLst/>
                <a:latin typeface="Times New Roman" panose="02020603050405020304" pitchFamily="18" charset="0"/>
                <a:ea typeface="Times New Roman" panose="02020603050405020304" pitchFamily="18" charset="0"/>
              </a:rPr>
              <a:t>tepat</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akurat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sehingga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dapat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dijadikan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acuan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untuk</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evaluasi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kerja</a:t>
            </a:r>
            <a:r>
              <a:rPr lang="en-US" sz="1200" dirty="0">
                <a:effectLst/>
                <a:latin typeface="Times New Roman" panose="02020603050405020304" pitchFamily="18" charset="0"/>
                <a:ea typeface="Times New Roman" panose="02020603050405020304" pitchFamily="18" charset="0"/>
              </a:rPr>
              <a:t> dan </a:t>
            </a:r>
            <a:r>
              <a:rPr lang="en-US" sz="1200" dirty="0" err="1">
                <a:effectLst/>
                <a:latin typeface="Times New Roman" panose="02020603050405020304" pitchFamily="18" charset="0"/>
                <a:ea typeface="Times New Roman" panose="02020603050405020304" pitchFamily="18" charset="0"/>
              </a:rPr>
              <a:t>pengembangan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potensi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Pegawai</a:t>
            </a:r>
            <a:r>
              <a:rPr lang="en-US" sz="1200" dirty="0">
                <a:effectLst/>
                <a:latin typeface="Times New Roman" panose="02020603050405020304" pitchFamily="18" charset="0"/>
                <a:ea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122358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AEC8D2-C9CA-469D-B713-5205D60CAFF9}"/>
              </a:ext>
            </a:extLst>
          </p:cNvPr>
          <p:cNvSpPr>
            <a:spLocks noGrp="1"/>
          </p:cNvSpPr>
          <p:nvPr>
            <p:ph type="title"/>
          </p:nvPr>
        </p:nvSpPr>
        <p:spPr>
          <a:xfrm>
            <a:off x="838200" y="365125"/>
            <a:ext cx="4607257" cy="535627"/>
          </a:xfrm>
        </p:spPr>
        <p:txBody>
          <a:bodyPr>
            <a:normAutofit fontScale="90000"/>
          </a:bodyPr>
          <a:lstStyle/>
          <a:p>
            <a:r>
              <a:rPr lang="en-US" sz="1800" b="1" dirty="0">
                <a:effectLst/>
                <a:latin typeface="Times New Roman" panose="02020603050405020304" pitchFamily="18" charset="0"/>
                <a:ea typeface="Times New Roman" panose="02020603050405020304" pitchFamily="18" charset="0"/>
              </a:rPr>
              <a:t>KERANGKA TEORITIK DAN HIPOTESIS</a:t>
            </a:r>
            <a:r>
              <a:rPr lang="en-US" sz="1800" dirty="0">
                <a:effectLst/>
                <a:latin typeface="Times New Roman" panose="02020603050405020304" pitchFamily="18" charset="0"/>
                <a:ea typeface="Times New Roman" panose="02020603050405020304" pitchFamily="18" charset="0"/>
              </a:rPr>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xmlns="" id="{EA2B9517-79AB-4FA2-B9F8-FF7DFD1BD1D6}"/>
              </a:ext>
            </a:extLst>
          </p:cNvPr>
          <p:cNvSpPr>
            <a:spLocks noGrp="1"/>
          </p:cNvSpPr>
          <p:nvPr>
            <p:ph idx="1"/>
          </p:nvPr>
        </p:nvSpPr>
        <p:spPr>
          <a:xfrm>
            <a:off x="838200" y="900752"/>
            <a:ext cx="10515600" cy="5276211"/>
          </a:xfrm>
        </p:spPr>
        <p:txBody>
          <a:bodyPr>
            <a:normAutofit lnSpcReduction="10000"/>
          </a:bodyPr>
          <a:lstStyle/>
          <a:p>
            <a:r>
              <a:rPr lang="en-US" sz="1800" b="1" dirty="0" err="1">
                <a:effectLst/>
                <a:latin typeface="Times New Roman" panose="02020603050405020304" pitchFamily="18" charset="0"/>
                <a:ea typeface="Times New Roman" panose="02020603050405020304" pitchFamily="18" charset="0"/>
              </a:rPr>
              <a:t>Kompetensi</a:t>
            </a:r>
            <a:endParaRPr lang="en-US" sz="1800" dirty="0">
              <a:effectLst/>
              <a:latin typeface="Times New Roman" panose="02020603050405020304" pitchFamily="18" charset="0"/>
              <a:ea typeface="Times New Roman" panose="02020603050405020304" pitchFamily="18" charset="0"/>
            </a:endParaRPr>
          </a:p>
          <a:p>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karakteristik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dasar</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dari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seseorang</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memungkinkan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mereka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mengeluarkan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kinerja</a:t>
            </a:r>
            <a:r>
              <a:rPr lang="en-US" sz="1800" dirty="0">
                <a:effectLst/>
                <a:latin typeface="Times New Roman" panose="02020603050405020304" pitchFamily="18" charset="0"/>
                <a:ea typeface="Times New Roman" panose="02020603050405020304" pitchFamily="18" charset="0"/>
              </a:rPr>
              <a:t> superior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pekerjaannya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Menurut</a:t>
            </a:r>
            <a:r>
              <a:rPr lang="en-US" sz="1800" dirty="0">
                <a:effectLst/>
                <a:latin typeface="Times New Roman" panose="02020603050405020304" pitchFamily="18" charset="0"/>
                <a:ea typeface="Times New Roman" panose="02020603050405020304" pitchFamily="18" charset="0"/>
              </a:rPr>
              <a:t> Trotter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Saifuddin (2004) </a:t>
            </a:r>
            <a:r>
              <a:rPr lang="en-US" sz="1800" dirty="0" err="1">
                <a:effectLst/>
                <a:latin typeface="Times New Roman" panose="02020603050405020304" pitchFamily="18" charset="0"/>
                <a:ea typeface="Times New Roman" panose="02020603050405020304" pitchFamily="18" charset="0"/>
              </a:rPr>
              <a:t>mendefinisikan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bahwa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seorang</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berkompeten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orang yang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keterampilannya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mengerjakan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pekerjaan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dengan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mudah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cepat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intuitif</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sangat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jarang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atau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tidak</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pernah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membuat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kesalahan</a:t>
            </a:r>
            <a:r>
              <a:rPr lang="en-US" sz="1800" dirty="0">
                <a:effectLst/>
                <a:latin typeface="Times New Roman" panose="02020603050405020304" pitchFamily="18" charset="0"/>
                <a:ea typeface="Times New Roman" panose="02020603050405020304" pitchFamily="18" charset="0"/>
              </a:rPr>
              <a:t>. Boyatzis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Hutapea</a:t>
            </a:r>
            <a:r>
              <a:rPr lang="en-US" sz="1800" dirty="0">
                <a:effectLst/>
                <a:latin typeface="Times New Roman" panose="02020603050405020304" pitchFamily="18" charset="0"/>
                <a:ea typeface="Times New Roman" panose="02020603050405020304" pitchFamily="18" charset="0"/>
              </a:rPr>
              <a:t> dan </a:t>
            </a:r>
            <a:r>
              <a:rPr lang="en-US" sz="1800" dirty="0" err="1">
                <a:effectLst/>
                <a:latin typeface="Times New Roman" panose="02020603050405020304" pitchFamily="18" charset="0"/>
                <a:ea typeface="Times New Roman" panose="02020603050405020304" pitchFamily="18" charset="0"/>
              </a:rPr>
              <a:t>Nurianna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Thoha</a:t>
            </a:r>
            <a:r>
              <a:rPr lang="en-US" sz="1800" dirty="0">
                <a:effectLst/>
                <a:latin typeface="Times New Roman" panose="02020603050405020304" pitchFamily="18" charset="0"/>
                <a:ea typeface="Times New Roman" panose="02020603050405020304" pitchFamily="18" charset="0"/>
              </a:rPr>
              <a:t> (2008)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adalah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kapasitas</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ada</a:t>
            </a:r>
            <a:r>
              <a:rPr lang="en-US" sz="1800" dirty="0">
                <a:effectLst/>
                <a:latin typeface="Times New Roman" panose="02020603050405020304" pitchFamily="18" charset="0"/>
                <a:ea typeface="Times New Roman" panose="02020603050405020304" pitchFamily="18" charset="0"/>
              </a:rPr>
              <a:t> pada </a:t>
            </a:r>
            <a:r>
              <a:rPr lang="en-US" sz="1800" dirty="0" err="1">
                <a:effectLst/>
                <a:latin typeface="Times New Roman" panose="02020603050405020304" pitchFamily="18" charset="0"/>
                <a:ea typeface="Times New Roman" panose="02020603050405020304" pitchFamily="18" charset="0"/>
              </a:rPr>
              <a:t>seseorang</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bisa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membuat</a:t>
            </a:r>
            <a:r>
              <a:rPr lang="en-US" sz="1800" dirty="0">
                <a:effectLst/>
                <a:latin typeface="Times New Roman" panose="02020603050405020304" pitchFamily="18" charset="0"/>
                <a:ea typeface="Times New Roman" panose="02020603050405020304" pitchFamily="18" charset="0"/>
              </a:rPr>
              <a:t> orang </a:t>
            </a:r>
            <a:r>
              <a:rPr lang="en-US" sz="1800" dirty="0" err="1">
                <a:effectLst/>
                <a:latin typeface="Times New Roman" panose="02020603050405020304" pitchFamily="18" charset="0"/>
                <a:ea typeface="Times New Roman" panose="02020603050405020304" pitchFamily="18" charset="0"/>
              </a:rPr>
              <a:t>tersebut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mampu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memenuhi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apa</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disyaratkan</a:t>
            </a:r>
            <a:r>
              <a:rPr lang="en-US" sz="1800" dirty="0">
                <a:effectLst/>
                <a:latin typeface="Times New Roman" panose="02020603050405020304" pitchFamily="18" charset="0"/>
                <a:ea typeface="Times New Roman" panose="02020603050405020304" pitchFamily="18" charset="0"/>
              </a:rPr>
              <a:t> oleh </a:t>
            </a:r>
            <a:r>
              <a:rPr lang="en-US" sz="1800" dirty="0" err="1">
                <a:effectLst/>
                <a:latin typeface="Times New Roman" panose="02020603050405020304" pitchFamily="18" charset="0"/>
                <a:ea typeface="Times New Roman" panose="02020603050405020304" pitchFamily="18" charset="0"/>
              </a:rPr>
              <a:t>pekerjaan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dalam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suatu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organisasi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sehingga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organisasi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tersebut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mampu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mencapai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hasil</a:t>
            </a:r>
            <a:r>
              <a:rPr lang="en-US" sz="1800" dirty="0">
                <a:effectLst/>
                <a:latin typeface="Times New Roman" panose="02020603050405020304" pitchFamily="18" charset="0"/>
                <a:ea typeface="Times New Roman" panose="02020603050405020304" pitchFamily="18" charset="0"/>
              </a:rPr>
              <a:t> yang </a:t>
            </a:r>
            <a:r>
              <a:rPr lang="en-US" sz="1800" dirty="0" err="1">
                <a:effectLst/>
                <a:latin typeface="Times New Roman" panose="02020603050405020304" pitchFamily="18" charset="0"/>
                <a:ea typeface="Times New Roman" panose="02020603050405020304" pitchFamily="18" charset="0"/>
              </a:rPr>
              <a:t>diharapkan</a:t>
            </a:r>
            <a:endParaRPr lang="en-US" sz="1800" dirty="0">
              <a:effectLst/>
              <a:latin typeface="Times New Roman" panose="02020603050405020304" pitchFamily="18" charset="0"/>
              <a:ea typeface="Times New Roman" panose="02020603050405020304" pitchFamily="18" charset="0"/>
            </a:endParaRPr>
          </a:p>
          <a:p>
            <a:pPr marL="0" indent="0">
              <a:buNone/>
            </a:pPr>
            <a:r>
              <a:rPr lang="en-US" sz="1800" dirty="0" err="1">
                <a:effectLst/>
                <a:latin typeface="Times New Roman" panose="02020603050405020304" pitchFamily="18" charset="0"/>
                <a:ea typeface="Times New Roman" panose="02020603050405020304" pitchFamily="18" charset="0"/>
              </a:rPr>
              <a:t>Pertimbangan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kebutuhan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kompetensi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mencakup</a:t>
            </a:r>
            <a:endParaRPr lang="en-US" sz="1800" dirty="0">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pPr>
            <a:r>
              <a:rPr lang="id-ID" sz="1800" dirty="0">
                <a:effectLst/>
                <a:latin typeface="Times New Roman" panose="02020603050405020304" pitchFamily="18" charset="0"/>
                <a:ea typeface="Times New Roman" panose="02020603050405020304" pitchFamily="18" charset="0"/>
              </a:rPr>
              <a:t>Permintaan masa mendatang berkaitan dengan rencana dan tujuan strategis dan operasional organisasi. </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pPr>
            <a:r>
              <a:rPr lang="id-ID" sz="1800" dirty="0">
                <a:effectLst/>
                <a:latin typeface="Times New Roman" panose="02020603050405020304" pitchFamily="18" charset="0"/>
                <a:ea typeface="Times New Roman" panose="02020603050405020304" pitchFamily="18" charset="0"/>
              </a:rPr>
              <a:t>Mengantisipasi kebutuhan pergantian manajemen dan karyawan. </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pPr>
            <a:r>
              <a:rPr lang="id-ID" sz="1800" dirty="0">
                <a:effectLst/>
                <a:latin typeface="Times New Roman" panose="02020603050405020304" pitchFamily="18" charset="0"/>
                <a:ea typeface="Times New Roman" panose="02020603050405020304" pitchFamily="18" charset="0"/>
              </a:rPr>
              <a:t>Perubahan pada proses dan teknologi dan peralatan organisasi </a:t>
            </a:r>
            <a:endParaRPr lang="en-US" sz="1800" dirty="0">
              <a:effectLst/>
              <a:latin typeface="Times New Roman" panose="02020603050405020304" pitchFamily="18" charset="0"/>
              <a:ea typeface="Times New Roman" panose="02020603050405020304" pitchFamily="18" charset="0"/>
            </a:endParaRPr>
          </a:p>
          <a:p>
            <a:pPr marL="342900" lvl="0" indent="-342900" algn="just">
              <a:lnSpc>
                <a:spcPct val="200000"/>
              </a:lnSpc>
              <a:spcAft>
                <a:spcPts val="0"/>
              </a:spcAft>
              <a:buFont typeface="+mj-lt"/>
              <a:buAutoNum type="arabicPeriod"/>
            </a:pPr>
            <a:r>
              <a:rPr lang="id-ID" sz="1800" dirty="0">
                <a:effectLst/>
                <a:latin typeface="Times New Roman" panose="02020603050405020304" pitchFamily="18" charset="0"/>
                <a:ea typeface="Times New Roman" panose="02020603050405020304" pitchFamily="18" charset="0"/>
              </a:rPr>
              <a:t>Evaluasi kompetensi karyawan dalam melaksanakan kegiatan dan proses yang ditetapkan. </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5857123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77</TotalTime>
  <Words>1901</Words>
  <Application>Microsoft Office PowerPoint</Application>
  <PresentationFormat>Custom</PresentationFormat>
  <Paragraphs>150</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Organic</vt:lpstr>
      <vt:lpstr>PENGARUH KOMPETENSI DAN GAYA KEPEMIMPINAN TERHADAP MOTIVASI KERJA PADA PEGAWAI KANTOR BADAN PERENCANAAN PEMBANGUNAN DAERAH  (BAPPEDA) PROVINSI LAMPUNG</vt:lpstr>
      <vt:lpstr>PENDAHULUAN  Latar Belakang </vt:lpstr>
      <vt:lpstr>PowerPoint Presentation</vt:lpstr>
      <vt:lpstr>Identifikasi Masalah </vt:lpstr>
      <vt:lpstr>Pembatasan Masalah </vt:lpstr>
      <vt:lpstr>Rumusan Masalah </vt:lpstr>
      <vt:lpstr>Tujuan Penelitian </vt:lpstr>
      <vt:lpstr>Manfaat Penelitian </vt:lpstr>
      <vt:lpstr>KERANGKA TEORITIK DAN HIPOTESIS </vt:lpstr>
      <vt:lpstr>Gaya Kepemimpinan </vt:lpstr>
      <vt:lpstr>Motivasi Kerja </vt:lpstr>
      <vt:lpstr>Kerangka Pemikiran  </vt:lpstr>
      <vt:lpstr>Hipotesis </vt:lpstr>
      <vt:lpstr>METODE PENELITIAN </vt:lpstr>
      <vt:lpstr>Definisi Variabel </vt:lpstr>
      <vt:lpstr>Gaya Kepemipinan </vt:lpstr>
      <vt:lpstr>Pengukuran Variabel </vt:lpstr>
      <vt:lpstr>Pengumpulan Data </vt:lpstr>
      <vt:lpstr>Validitas dan Reliabilitas </vt:lpstr>
      <vt:lpstr>Teknik Pengumpulan Data </vt:lpstr>
      <vt:lpstr>Populasi dan Sampel </vt:lpstr>
      <vt:lpstr>Analisis Data </vt:lpstr>
      <vt:lpstr>DAFTAR PUSTAKA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PENGARUH KOMPETENSI DAN GAYA KEPEMIMPINAN TERHADAP MOTIVASI KERJA PADA PEGAWAI KANTOR BADAN PERENCANAAN PEMBANGUNAN DAERAH  (BAPPEDA) PROVINSI LAMPUNG</dc:title>
  <dc:creator>Yus Balai</dc:creator>
  <cp:lastModifiedBy>acer</cp:lastModifiedBy>
  <cp:revision>1</cp:revision>
  <dcterms:created xsi:type="dcterms:W3CDTF">2021-07-16T03:23:07Z</dcterms:created>
  <dcterms:modified xsi:type="dcterms:W3CDTF">2021-07-16T08:28:16Z</dcterms:modified>
</cp:coreProperties>
</file>