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Lst>
  <p:sldSz cx="18288000" cy="10287000"/>
  <p:notesSz cx="6858000" cy="9144000"/>
  <p:embeddedFontLst>
    <p:embeddedFont>
      <p:font typeface="Alegreya" panose="020B0604020202020204" charset="0"/>
      <p:regular r:id="rId15"/>
    </p:embeddedFont>
    <p:embeddedFont>
      <p:font typeface="Alegreya Bold" panose="020B0604020202020204" charset="0"/>
      <p:regular r:id="rId16"/>
    </p:embeddedFont>
    <p:embeddedFont>
      <p:font typeface="Barlow Condensed" panose="00000506000000000000" pitchFamily="2"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Open Sans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6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2.svg"/><Relationship Id="rId1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3.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0.png"/><Relationship Id="rId5" Type="http://schemas.openxmlformats.org/officeDocument/2006/relationships/image" Target="../media/image16.jpe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1.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d-ID"/>
          </a:p>
        </p:txBody>
      </p:sp>
      <p:grpSp>
        <p:nvGrpSpPr>
          <p:cNvPr id="3" name="Group 3"/>
          <p:cNvGrpSpPr/>
          <p:nvPr/>
        </p:nvGrpSpPr>
        <p:grpSpPr>
          <a:xfrm rot="-5400000">
            <a:off x="876638" y="-3904200"/>
            <a:ext cx="2955685" cy="7808400"/>
            <a:chOff x="0" y="0"/>
            <a:chExt cx="307666" cy="812800"/>
          </a:xfrm>
        </p:grpSpPr>
        <p:sp>
          <p:nvSpPr>
            <p:cNvPr id="4" name="Freeform 4"/>
            <p:cNvSpPr/>
            <p:nvPr/>
          </p:nvSpPr>
          <p:spPr>
            <a:xfrm>
              <a:off x="0" y="0"/>
              <a:ext cx="307666" cy="812800"/>
            </a:xfrm>
            <a:custGeom>
              <a:avLst/>
              <a:gdLst/>
              <a:ahLst/>
              <a:cxnLst/>
              <a:rect l="l" t="t" r="r" b="b"/>
              <a:pathLst>
                <a:path w="307666" h="812800">
                  <a:moveTo>
                    <a:pt x="102611" y="793731"/>
                  </a:moveTo>
                  <a:cubicBezTo>
                    <a:pt x="118384" y="805245"/>
                    <a:pt x="136316" y="812800"/>
                    <a:pt x="153916" y="812800"/>
                  </a:cubicBezTo>
                  <a:cubicBezTo>
                    <a:pt x="171516" y="812800"/>
                    <a:pt x="188452" y="806323"/>
                    <a:pt x="204059" y="794809"/>
                  </a:cubicBezTo>
                  <a:cubicBezTo>
                    <a:pt x="204392" y="794450"/>
                    <a:pt x="204724" y="794450"/>
                    <a:pt x="205055" y="794090"/>
                  </a:cubicBezTo>
                  <a:cubicBezTo>
                    <a:pt x="263666" y="748035"/>
                    <a:pt x="306836" y="626421"/>
                    <a:pt x="307666" y="484298"/>
                  </a:cubicBezTo>
                  <a:lnTo>
                    <a:pt x="307666" y="0"/>
                  </a:lnTo>
                  <a:lnTo>
                    <a:pt x="0" y="0"/>
                  </a:lnTo>
                  <a:lnTo>
                    <a:pt x="0" y="483939"/>
                  </a:lnTo>
                  <a:cubicBezTo>
                    <a:pt x="830" y="627140"/>
                    <a:pt x="43336" y="748755"/>
                    <a:pt x="102611" y="793731"/>
                  </a:cubicBezTo>
                  <a:close/>
                </a:path>
              </a:pathLst>
            </a:custGeom>
            <a:solidFill>
              <a:srgbClr val="2650A8"/>
            </a:solidFill>
          </p:spPr>
          <p:txBody>
            <a:bodyPr/>
            <a:lstStyle/>
            <a:p>
              <a:endParaRPr lang="id-ID"/>
            </a:p>
          </p:txBody>
        </p:sp>
        <p:sp>
          <p:nvSpPr>
            <p:cNvPr id="5" name="TextBox 5"/>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693774" y="-65207"/>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650A8"/>
            </a:solidFill>
          </p:spPr>
          <p:txBody>
            <a:bodyPr/>
            <a:lstStyle/>
            <a:p>
              <a:endParaRPr lang="id-ID"/>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12521600" y="1028700"/>
            <a:ext cx="4737700" cy="6307627"/>
            <a:chOff x="0" y="0"/>
            <a:chExt cx="3663950" cy="4878070"/>
          </a:xfrm>
        </p:grpSpPr>
        <p:sp>
          <p:nvSpPr>
            <p:cNvPr id="10" name="Freeform 10"/>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39147" r="-39147"/>
              </a:stretch>
            </a:blipFill>
          </p:spPr>
          <p:txBody>
            <a:bodyPr/>
            <a:lstStyle/>
            <a:p>
              <a:endParaRPr lang="id-ID"/>
            </a:p>
          </p:txBody>
        </p:sp>
        <p:sp>
          <p:nvSpPr>
            <p:cNvPr id="11" name="Freeform 11"/>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1B7FDE"/>
            </a:solidFill>
          </p:spPr>
          <p:txBody>
            <a:bodyPr/>
            <a:lstStyle/>
            <a:p>
              <a:endParaRPr lang="id-ID"/>
            </a:p>
          </p:txBody>
        </p:sp>
      </p:grpSp>
      <p:sp>
        <p:nvSpPr>
          <p:cNvPr id="12" name="Freeform 12"/>
          <p:cNvSpPr/>
          <p:nvPr/>
        </p:nvSpPr>
        <p:spPr>
          <a:xfrm rot="-6061708">
            <a:off x="15936766" y="8394011"/>
            <a:ext cx="2811935" cy="2811935"/>
          </a:xfrm>
          <a:custGeom>
            <a:avLst/>
            <a:gdLst/>
            <a:ahLst/>
            <a:cxnLst/>
            <a:rect l="l" t="t" r="r" b="b"/>
            <a:pathLst>
              <a:path w="2811935" h="2811935">
                <a:moveTo>
                  <a:pt x="0" y="0"/>
                </a:moveTo>
                <a:lnTo>
                  <a:pt x="2811935" y="0"/>
                </a:lnTo>
                <a:lnTo>
                  <a:pt x="2811935" y="2811936"/>
                </a:lnTo>
                <a:lnTo>
                  <a:pt x="0" y="2811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d-ID"/>
          </a:p>
        </p:txBody>
      </p:sp>
      <p:grpSp>
        <p:nvGrpSpPr>
          <p:cNvPr id="13" name="Group 13"/>
          <p:cNvGrpSpPr/>
          <p:nvPr/>
        </p:nvGrpSpPr>
        <p:grpSpPr>
          <a:xfrm>
            <a:off x="-288638" y="3291012"/>
            <a:ext cx="12810238" cy="4045315"/>
            <a:chOff x="0" y="0"/>
            <a:chExt cx="3373890" cy="1065433"/>
          </a:xfrm>
        </p:grpSpPr>
        <p:sp>
          <p:nvSpPr>
            <p:cNvPr id="14" name="Freeform 14"/>
            <p:cNvSpPr/>
            <p:nvPr/>
          </p:nvSpPr>
          <p:spPr>
            <a:xfrm>
              <a:off x="0" y="0"/>
              <a:ext cx="3373890" cy="1065433"/>
            </a:xfrm>
            <a:custGeom>
              <a:avLst/>
              <a:gdLst/>
              <a:ahLst/>
              <a:cxnLst/>
              <a:rect l="l" t="t" r="r" b="b"/>
              <a:pathLst>
                <a:path w="3373890" h="1065433">
                  <a:moveTo>
                    <a:pt x="0" y="0"/>
                  </a:moveTo>
                  <a:lnTo>
                    <a:pt x="3373890" y="0"/>
                  </a:lnTo>
                  <a:lnTo>
                    <a:pt x="3373890" y="1065433"/>
                  </a:lnTo>
                  <a:lnTo>
                    <a:pt x="0" y="1065433"/>
                  </a:lnTo>
                  <a:close/>
                </a:path>
              </a:pathLst>
            </a:custGeom>
            <a:solidFill>
              <a:srgbClr val="FFFFFF"/>
            </a:solidFill>
          </p:spPr>
          <p:txBody>
            <a:bodyPr/>
            <a:lstStyle/>
            <a:p>
              <a:endParaRPr lang="id-ID"/>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5400000">
            <a:off x="1861575" y="6218869"/>
            <a:ext cx="2507456" cy="8586318"/>
            <a:chOff x="0" y="0"/>
            <a:chExt cx="660400" cy="2261417"/>
          </a:xfrm>
        </p:grpSpPr>
        <p:sp>
          <p:nvSpPr>
            <p:cNvPr id="17" name="Freeform 17"/>
            <p:cNvSpPr/>
            <p:nvPr/>
          </p:nvSpPr>
          <p:spPr>
            <a:xfrm>
              <a:off x="0" y="0"/>
              <a:ext cx="660400" cy="2261417"/>
            </a:xfrm>
            <a:custGeom>
              <a:avLst/>
              <a:gdLst/>
              <a:ahLst/>
              <a:cxnLst/>
              <a:rect l="l" t="t" r="r" b="b"/>
              <a:pathLst>
                <a:path w="660400" h="226141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0680"/>
                  </a:cubicBezTo>
                  <a:lnTo>
                    <a:pt x="660400" y="2261417"/>
                  </a:lnTo>
                  <a:lnTo>
                    <a:pt x="0" y="2261417"/>
                  </a:lnTo>
                  <a:lnTo>
                    <a:pt x="0" y="362090"/>
                  </a:lnTo>
                  <a:cubicBezTo>
                    <a:pt x="1782" y="185660"/>
                    <a:pt x="93019" y="64045"/>
                    <a:pt x="220252" y="19070"/>
                  </a:cubicBezTo>
                  <a:close/>
                </a:path>
              </a:pathLst>
            </a:custGeom>
            <a:solidFill>
              <a:srgbClr val="2650A8"/>
            </a:solidFill>
          </p:spPr>
          <p:txBody>
            <a:bodyPr/>
            <a:lstStyle/>
            <a:p>
              <a:endParaRPr lang="id-ID"/>
            </a:p>
          </p:txBody>
        </p:sp>
        <p:sp>
          <p:nvSpPr>
            <p:cNvPr id="18" name="TextBox 18"/>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3385260"/>
            <a:ext cx="6759104" cy="1442108"/>
          </a:xfrm>
          <a:prstGeom prst="rect">
            <a:avLst/>
          </a:prstGeom>
        </p:spPr>
        <p:txBody>
          <a:bodyPr lIns="0" tIns="0" rIns="0" bIns="0" rtlCol="0" anchor="t">
            <a:spAutoFit/>
          </a:bodyPr>
          <a:lstStyle/>
          <a:p>
            <a:pPr>
              <a:lnSpc>
                <a:spcPts val="11863"/>
              </a:lnSpc>
            </a:pPr>
            <a:r>
              <a:rPr lang="en-US" sz="8474">
                <a:solidFill>
                  <a:srgbClr val="000000"/>
                </a:solidFill>
                <a:latin typeface="Alegreya"/>
              </a:rPr>
              <a:t>PENGANTAR</a:t>
            </a:r>
          </a:p>
        </p:txBody>
      </p:sp>
      <p:sp>
        <p:nvSpPr>
          <p:cNvPr id="20" name="TextBox 20"/>
          <p:cNvSpPr txBox="1"/>
          <p:nvPr/>
        </p:nvSpPr>
        <p:spPr>
          <a:xfrm>
            <a:off x="2299039" y="5745793"/>
            <a:ext cx="1294658" cy="326190"/>
          </a:xfrm>
          <a:prstGeom prst="rect">
            <a:avLst/>
          </a:prstGeom>
        </p:spPr>
        <p:txBody>
          <a:bodyPr lIns="0" tIns="0" rIns="0" bIns="0" rtlCol="0" anchor="t">
            <a:spAutoFit/>
          </a:bodyPr>
          <a:lstStyle/>
          <a:p>
            <a:pPr algn="ctr">
              <a:lnSpc>
                <a:spcPts val="2663"/>
              </a:lnSpc>
            </a:pPr>
            <a:r>
              <a:rPr lang="en-US" sz="1902">
                <a:solidFill>
                  <a:srgbClr val="FFFFFF"/>
                </a:solidFill>
                <a:latin typeface="Alegreya Bold"/>
              </a:rPr>
              <a:t>LOGO HERE</a:t>
            </a:r>
          </a:p>
        </p:txBody>
      </p:sp>
      <p:sp>
        <p:nvSpPr>
          <p:cNvPr id="21" name="TextBox 21"/>
          <p:cNvSpPr txBox="1"/>
          <p:nvPr/>
        </p:nvSpPr>
        <p:spPr>
          <a:xfrm>
            <a:off x="1028700" y="3858719"/>
            <a:ext cx="11927076" cy="2630106"/>
          </a:xfrm>
          <a:prstGeom prst="rect">
            <a:avLst/>
          </a:prstGeom>
        </p:spPr>
        <p:txBody>
          <a:bodyPr lIns="0" tIns="0" rIns="0" bIns="0" rtlCol="0" anchor="t">
            <a:spAutoFit/>
          </a:bodyPr>
          <a:lstStyle/>
          <a:p>
            <a:pPr>
              <a:lnSpc>
                <a:spcPts val="21458"/>
              </a:lnSpc>
            </a:pPr>
            <a:r>
              <a:rPr lang="en-US" sz="15327">
                <a:solidFill>
                  <a:srgbClr val="000000"/>
                </a:solidFill>
                <a:latin typeface="Alegreya Bold"/>
              </a:rPr>
              <a:t>PEMASARAN</a:t>
            </a:r>
          </a:p>
        </p:txBody>
      </p:sp>
      <p:sp>
        <p:nvSpPr>
          <p:cNvPr id="22" name="TextBox 22"/>
          <p:cNvSpPr txBox="1"/>
          <p:nvPr/>
        </p:nvSpPr>
        <p:spPr>
          <a:xfrm>
            <a:off x="1225039" y="5948159"/>
            <a:ext cx="7881832" cy="1045210"/>
          </a:xfrm>
          <a:prstGeom prst="rect">
            <a:avLst/>
          </a:prstGeom>
        </p:spPr>
        <p:txBody>
          <a:bodyPr lIns="0" tIns="0" rIns="0" bIns="0" rtlCol="0" anchor="t">
            <a:spAutoFit/>
          </a:bodyPr>
          <a:lstStyle/>
          <a:p>
            <a:pPr>
              <a:lnSpc>
                <a:spcPts val="8539"/>
              </a:lnSpc>
            </a:pPr>
            <a:r>
              <a:rPr lang="en-US" sz="6099">
                <a:solidFill>
                  <a:srgbClr val="000000"/>
                </a:solidFill>
                <a:latin typeface="Barlow Condensed"/>
              </a:rPr>
              <a:t>PARIWISATA</a:t>
            </a:r>
          </a:p>
        </p:txBody>
      </p:sp>
      <p:sp>
        <p:nvSpPr>
          <p:cNvPr id="23" name="TextBox 23"/>
          <p:cNvSpPr txBox="1"/>
          <p:nvPr/>
        </p:nvSpPr>
        <p:spPr>
          <a:xfrm>
            <a:off x="1028700" y="9425809"/>
            <a:ext cx="5519347" cy="679450"/>
          </a:xfrm>
          <a:prstGeom prst="rect">
            <a:avLst/>
          </a:prstGeom>
        </p:spPr>
        <p:txBody>
          <a:bodyPr lIns="0" tIns="0" rIns="0" bIns="0" rtlCol="0" anchor="t">
            <a:spAutoFit/>
          </a:bodyPr>
          <a:lstStyle/>
          <a:p>
            <a:pPr>
              <a:lnSpc>
                <a:spcPts val="5599"/>
              </a:lnSpc>
            </a:pPr>
            <a:r>
              <a:rPr lang="en-US" sz="3999">
                <a:solidFill>
                  <a:srgbClr val="FFFFFF"/>
                </a:solidFill>
                <a:latin typeface="Open Sans Bold"/>
              </a:rPr>
              <a:t>Pertemuan 3</a:t>
            </a:r>
          </a:p>
        </p:txBody>
      </p:sp>
      <p:sp>
        <p:nvSpPr>
          <p:cNvPr id="24" name="Freeform 24"/>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6"/>
            <a:stretch>
              <a:fillRect/>
            </a:stretch>
          </a:blipFill>
        </p:spPr>
        <p:txBody>
          <a:bodyPr/>
          <a:lstStyle/>
          <a:p>
            <a:endParaRPr lang="id-ID"/>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554960" y="-1705772"/>
            <a:ext cx="2734472" cy="5468943"/>
          </a:xfrm>
          <a:custGeom>
            <a:avLst/>
            <a:gdLst/>
            <a:ahLst/>
            <a:cxnLst/>
            <a:rect l="l" t="t" r="r" b="b"/>
            <a:pathLst>
              <a:path w="2734472" h="5468943">
                <a:moveTo>
                  <a:pt x="0" y="0"/>
                </a:moveTo>
                <a:lnTo>
                  <a:pt x="2734472" y="0"/>
                </a:lnTo>
                <a:lnTo>
                  <a:pt x="2734472" y="5468944"/>
                </a:lnTo>
                <a:lnTo>
                  <a:pt x="0" y="5468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3" name="Freeform 3"/>
          <p:cNvSpPr/>
          <p:nvPr/>
        </p:nvSpPr>
        <p:spPr>
          <a:xfrm>
            <a:off x="8828410" y="1843484"/>
            <a:ext cx="9900049" cy="6600033"/>
          </a:xfrm>
          <a:custGeom>
            <a:avLst/>
            <a:gdLst/>
            <a:ahLst/>
            <a:cxnLst/>
            <a:rect l="l" t="t" r="r" b="b"/>
            <a:pathLst>
              <a:path w="9900049" h="6600033">
                <a:moveTo>
                  <a:pt x="0" y="0"/>
                </a:moveTo>
                <a:lnTo>
                  <a:pt x="9900049" y="0"/>
                </a:lnTo>
                <a:lnTo>
                  <a:pt x="9900049" y="6600032"/>
                </a:lnTo>
                <a:lnTo>
                  <a:pt x="0" y="6600032"/>
                </a:lnTo>
                <a:lnTo>
                  <a:pt x="0" y="0"/>
                </a:lnTo>
                <a:close/>
              </a:path>
            </a:pathLst>
          </a:custGeom>
          <a:blipFill>
            <a:blip r:embed="rId4"/>
            <a:stretch>
              <a:fillRect t="-6249" b="-6249"/>
            </a:stretch>
          </a:blipFill>
        </p:spPr>
        <p:txBody>
          <a:bodyPr/>
          <a:lstStyle/>
          <a:p>
            <a:endParaRPr lang="id-ID"/>
          </a:p>
        </p:txBody>
      </p:sp>
      <p:sp>
        <p:nvSpPr>
          <p:cNvPr id="4" name="Freeform 4"/>
          <p:cNvSpPr/>
          <p:nvPr/>
        </p:nvSpPr>
        <p:spPr>
          <a:xfrm rot="5400000" flipH="1">
            <a:off x="9938705" y="7037710"/>
            <a:ext cx="2220590" cy="4441179"/>
          </a:xfrm>
          <a:custGeom>
            <a:avLst/>
            <a:gdLst/>
            <a:ahLst/>
            <a:cxnLst/>
            <a:rect l="l" t="t" r="r" b="b"/>
            <a:pathLst>
              <a:path w="2220590" h="4441179">
                <a:moveTo>
                  <a:pt x="2220590" y="0"/>
                </a:moveTo>
                <a:lnTo>
                  <a:pt x="0" y="0"/>
                </a:lnTo>
                <a:lnTo>
                  <a:pt x="0" y="4441180"/>
                </a:lnTo>
                <a:lnTo>
                  <a:pt x="2220590" y="4441180"/>
                </a:lnTo>
                <a:lnTo>
                  <a:pt x="222059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5" name="TextBox 5"/>
          <p:cNvSpPr txBox="1"/>
          <p:nvPr/>
        </p:nvSpPr>
        <p:spPr>
          <a:xfrm>
            <a:off x="576334" y="3229929"/>
            <a:ext cx="7811617" cy="4918076"/>
          </a:xfrm>
          <a:prstGeom prst="rect">
            <a:avLst/>
          </a:prstGeom>
        </p:spPr>
        <p:txBody>
          <a:bodyPr lIns="0" tIns="0" rIns="0" bIns="0" rtlCol="0" anchor="t">
            <a:spAutoFit/>
          </a:bodyPr>
          <a:lstStyle/>
          <a:p>
            <a:pPr algn="just">
              <a:lnSpc>
                <a:spcPts val="5599"/>
              </a:lnSpc>
              <a:spcBef>
                <a:spcPct val="0"/>
              </a:spcBef>
            </a:pPr>
            <a:r>
              <a:rPr lang="en-US" sz="3999">
                <a:solidFill>
                  <a:srgbClr val="000000"/>
                </a:solidFill>
                <a:latin typeface="Barlow Condensed"/>
              </a:rPr>
              <a:t>Mill dan Morison (1985:2) mengembangkan sistem pariwisata model jaring laba-laba, dimana ada 4 subsistem yang terkandung di dalamnya yaitu pasar (market), perjalanan (travel), pemasaran (marketing) dan tujuan wisata (destination) dimana masing-masing komponen saling terkait satu sama lain</a:t>
            </a:r>
          </a:p>
        </p:txBody>
      </p:sp>
      <p:sp>
        <p:nvSpPr>
          <p:cNvPr id="6" name="Freeform 6"/>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5"/>
            <a:stretch>
              <a:fillRect/>
            </a:stretch>
          </a:blipFill>
        </p:spPr>
        <p:txBody>
          <a:bodyPr/>
          <a:lstStyle/>
          <a:p>
            <a:endParaRPr lang="id-ID"/>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464067" y="-393075"/>
            <a:ext cx="10416258" cy="10966696"/>
            <a:chOff x="0" y="0"/>
            <a:chExt cx="847214" cy="891984"/>
          </a:xfrm>
        </p:grpSpPr>
        <p:sp>
          <p:nvSpPr>
            <p:cNvPr id="3" name="Freeform 3"/>
            <p:cNvSpPr/>
            <p:nvPr/>
          </p:nvSpPr>
          <p:spPr>
            <a:xfrm>
              <a:off x="0" y="0"/>
              <a:ext cx="847214" cy="891984"/>
            </a:xfrm>
            <a:custGeom>
              <a:avLst/>
              <a:gdLst/>
              <a:ahLst/>
              <a:cxnLst/>
              <a:rect l="l" t="t" r="r" b="b"/>
              <a:pathLst>
                <a:path w="847214" h="891984">
                  <a:moveTo>
                    <a:pt x="282557" y="19070"/>
                  </a:moveTo>
                  <a:cubicBezTo>
                    <a:pt x="325852" y="7556"/>
                    <a:pt x="375371" y="0"/>
                    <a:pt x="423835" y="0"/>
                  </a:cubicBezTo>
                  <a:cubicBezTo>
                    <a:pt x="472301" y="0"/>
                    <a:pt x="518937" y="6476"/>
                    <a:pt x="561913" y="17990"/>
                  </a:cubicBezTo>
                  <a:cubicBezTo>
                    <a:pt x="562829" y="18350"/>
                    <a:pt x="563743" y="18350"/>
                    <a:pt x="564657" y="18710"/>
                  </a:cubicBezTo>
                  <a:cubicBezTo>
                    <a:pt x="726053" y="64765"/>
                    <a:pt x="844928" y="186379"/>
                    <a:pt x="847214" y="330261"/>
                  </a:cubicBezTo>
                  <a:lnTo>
                    <a:pt x="847214" y="891984"/>
                  </a:lnTo>
                  <a:lnTo>
                    <a:pt x="0" y="891984"/>
                  </a:lnTo>
                  <a:lnTo>
                    <a:pt x="0" y="330678"/>
                  </a:lnTo>
                  <a:cubicBezTo>
                    <a:pt x="2286" y="185660"/>
                    <a:pt x="119332" y="64045"/>
                    <a:pt x="282557" y="19070"/>
                  </a:cubicBezTo>
                  <a:close/>
                </a:path>
              </a:pathLst>
            </a:custGeom>
            <a:solidFill>
              <a:srgbClr val="2650A8"/>
            </a:solidFill>
          </p:spPr>
          <p:txBody>
            <a:bodyPr/>
            <a:lstStyle/>
            <a:p>
              <a:endParaRPr lang="id-ID"/>
            </a:p>
          </p:txBody>
        </p:sp>
        <p:sp>
          <p:nvSpPr>
            <p:cNvPr id="4" name="TextBox 4"/>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08271" y="942975"/>
            <a:ext cx="7241074" cy="8442326"/>
          </a:xfrm>
          <a:prstGeom prst="rect">
            <a:avLst/>
          </a:prstGeom>
        </p:spPr>
        <p:txBody>
          <a:bodyPr lIns="0" tIns="0" rIns="0" bIns="0" rtlCol="0" anchor="t">
            <a:spAutoFit/>
          </a:bodyPr>
          <a:lstStyle/>
          <a:p>
            <a:pPr algn="just">
              <a:lnSpc>
                <a:spcPts val="5599"/>
              </a:lnSpc>
            </a:pPr>
            <a:r>
              <a:rPr lang="en-US" sz="3999">
                <a:solidFill>
                  <a:srgbClr val="000000"/>
                </a:solidFill>
                <a:latin typeface="Barlow Condensed"/>
              </a:rPr>
              <a:t>Spillane (1994: 63) menambahkan bahwa tujuan wisata juga harus memiliki lima unsur penting yaitu </a:t>
            </a:r>
          </a:p>
          <a:p>
            <a:pPr algn="just">
              <a:lnSpc>
                <a:spcPts val="5599"/>
              </a:lnSpc>
            </a:pPr>
            <a:r>
              <a:rPr lang="en-US" sz="3999">
                <a:solidFill>
                  <a:srgbClr val="000000"/>
                </a:solidFill>
                <a:latin typeface="Barlow Condensed"/>
              </a:rPr>
              <a:t>(1) attraction yaitu hal-hal yang menarik perhatian wisatawan,</a:t>
            </a:r>
          </a:p>
          <a:p>
            <a:pPr algn="just">
              <a:lnSpc>
                <a:spcPts val="5599"/>
              </a:lnSpc>
            </a:pPr>
            <a:r>
              <a:rPr lang="en-US" sz="3999">
                <a:solidFill>
                  <a:srgbClr val="000000"/>
                </a:solidFill>
                <a:latin typeface="Barlow Condensed"/>
              </a:rPr>
              <a:t>(2) fasilities yaitu fasilitas-fasilitas yang diperlukan,</a:t>
            </a:r>
          </a:p>
          <a:p>
            <a:pPr algn="just">
              <a:lnSpc>
                <a:spcPts val="5599"/>
              </a:lnSpc>
            </a:pPr>
            <a:r>
              <a:rPr lang="en-US" sz="3999">
                <a:solidFill>
                  <a:srgbClr val="000000"/>
                </a:solidFill>
                <a:latin typeface="Barlow Condensed"/>
              </a:rPr>
              <a:t>(3) infrastructure,</a:t>
            </a:r>
          </a:p>
          <a:p>
            <a:pPr algn="just">
              <a:lnSpc>
                <a:spcPts val="5599"/>
              </a:lnSpc>
            </a:pPr>
            <a:r>
              <a:rPr lang="en-US" sz="3999">
                <a:solidFill>
                  <a:srgbClr val="000000"/>
                </a:solidFill>
                <a:latin typeface="Barlow Condensed"/>
              </a:rPr>
              <a:t>(4) transportation atau jasa transportasi, dan</a:t>
            </a:r>
          </a:p>
          <a:p>
            <a:pPr algn="just">
              <a:lnSpc>
                <a:spcPts val="5599"/>
              </a:lnSpc>
              <a:spcBef>
                <a:spcPct val="0"/>
              </a:spcBef>
            </a:pPr>
            <a:r>
              <a:rPr lang="en-US" sz="3999">
                <a:solidFill>
                  <a:srgbClr val="000000"/>
                </a:solidFill>
                <a:latin typeface="Barlow Condensed"/>
              </a:rPr>
              <a:t>(5) hospitality atau keramahtamahan/ kesediaan untuk menerima tamu</a:t>
            </a:r>
          </a:p>
        </p:txBody>
      </p:sp>
      <p:grpSp>
        <p:nvGrpSpPr>
          <p:cNvPr id="6" name="Group 6"/>
          <p:cNvGrpSpPr>
            <a:grpSpLocks noChangeAspect="1"/>
          </p:cNvGrpSpPr>
          <p:nvPr/>
        </p:nvGrpSpPr>
        <p:grpSpPr>
          <a:xfrm>
            <a:off x="9595529" y="0"/>
            <a:ext cx="7975312" cy="7676773"/>
            <a:chOff x="0" y="0"/>
            <a:chExt cx="4559807" cy="4389120"/>
          </a:xfrm>
        </p:grpSpPr>
        <p:sp>
          <p:nvSpPr>
            <p:cNvPr id="7" name="Freeform 7"/>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8" name="Freeform 8"/>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3"/>
              <a:stretch>
                <a:fillRect l="-23039" r="-23039"/>
              </a:stretch>
            </a:blipFill>
          </p:spPr>
          <p:txBody>
            <a:bodyPr/>
            <a:lstStyle/>
            <a:p>
              <a:endParaRPr lang="id-ID"/>
            </a:p>
          </p:txBody>
        </p:sp>
      </p:grpSp>
      <p:grpSp>
        <p:nvGrpSpPr>
          <p:cNvPr id="9" name="Group 9"/>
          <p:cNvGrpSpPr>
            <a:grpSpLocks noChangeAspect="1"/>
          </p:cNvGrpSpPr>
          <p:nvPr/>
        </p:nvGrpSpPr>
        <p:grpSpPr>
          <a:xfrm>
            <a:off x="9595529" y="5482554"/>
            <a:ext cx="3370282" cy="3546123"/>
            <a:chOff x="0" y="0"/>
            <a:chExt cx="5842000" cy="6146800"/>
          </a:xfrm>
        </p:grpSpPr>
        <p:sp>
          <p:nvSpPr>
            <p:cNvPr id="10" name="Freeform 10"/>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4"/>
              <a:stretch>
                <a:fillRect l="-21132" r="-21132"/>
              </a:stretch>
            </a:blipFill>
          </p:spPr>
          <p:txBody>
            <a:bodyPr/>
            <a:lstStyle/>
            <a:p>
              <a:endParaRPr lang="id-ID"/>
            </a:p>
          </p:txBody>
        </p:sp>
        <p:sp>
          <p:nvSpPr>
            <p:cNvPr id="11" name="Freeform 11"/>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t="-286" b="-286"/>
              </a:stretch>
            </a:blipFill>
          </p:spPr>
          <p:txBody>
            <a:bodyPr/>
            <a:lstStyle/>
            <a:p>
              <a:endParaRPr lang="id-ID"/>
            </a:p>
          </p:txBody>
        </p:sp>
      </p:grpSp>
      <p:grpSp>
        <p:nvGrpSpPr>
          <p:cNvPr id="12" name="Group 12"/>
          <p:cNvGrpSpPr>
            <a:grpSpLocks noChangeAspect="1"/>
          </p:cNvGrpSpPr>
          <p:nvPr/>
        </p:nvGrpSpPr>
        <p:grpSpPr>
          <a:xfrm>
            <a:off x="14200558" y="5482554"/>
            <a:ext cx="3370282" cy="3546123"/>
            <a:chOff x="0" y="0"/>
            <a:chExt cx="5842000" cy="6146800"/>
          </a:xfrm>
        </p:grpSpPr>
        <p:sp>
          <p:nvSpPr>
            <p:cNvPr id="13" name="Freeform 13"/>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6"/>
              <a:stretch>
                <a:fillRect l="-7326" r="-37302"/>
              </a:stretch>
            </a:blipFill>
          </p:spPr>
          <p:txBody>
            <a:bodyPr/>
            <a:lstStyle/>
            <a:p>
              <a:endParaRPr lang="id-ID"/>
            </a:p>
          </p:txBody>
        </p:sp>
        <p:sp>
          <p:nvSpPr>
            <p:cNvPr id="14" name="Freeform 14"/>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t="-286" b="-286"/>
              </a:stretch>
            </a:blipFill>
          </p:spPr>
          <p:txBody>
            <a:bodyPr/>
            <a:lstStyle/>
            <a:p>
              <a:endParaRPr lang="id-ID"/>
            </a:p>
          </p:txBody>
        </p:sp>
      </p:grpSp>
      <p:sp>
        <p:nvSpPr>
          <p:cNvPr id="15" name="Freeform 15"/>
          <p:cNvSpPr/>
          <p:nvPr/>
        </p:nvSpPr>
        <p:spPr>
          <a:xfrm>
            <a:off x="1028700" y="244619"/>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7"/>
            <a:stretch>
              <a:fillRect/>
            </a:stretch>
          </a:blipFill>
        </p:spPr>
        <p:txBody>
          <a:bodyPr/>
          <a:lstStyle/>
          <a:p>
            <a:endParaRPr lang="id-ID"/>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715990" y="-285010"/>
            <a:ext cx="10287000" cy="10857019"/>
            <a:chOff x="0" y="0"/>
            <a:chExt cx="709897" cy="749234"/>
          </a:xfrm>
        </p:grpSpPr>
        <p:sp>
          <p:nvSpPr>
            <p:cNvPr id="3" name="Freeform 3"/>
            <p:cNvSpPr/>
            <p:nvPr/>
          </p:nvSpPr>
          <p:spPr>
            <a:xfrm>
              <a:off x="0" y="0"/>
              <a:ext cx="709897" cy="749234"/>
            </a:xfrm>
            <a:custGeom>
              <a:avLst/>
              <a:gdLst/>
              <a:ahLst/>
              <a:cxnLst/>
              <a:rect l="l" t="t" r="r" b="b"/>
              <a:pathLst>
                <a:path w="709897" h="749234">
                  <a:moveTo>
                    <a:pt x="236760" y="19070"/>
                  </a:moveTo>
                  <a:cubicBezTo>
                    <a:pt x="273037" y="7556"/>
                    <a:pt x="314531" y="0"/>
                    <a:pt x="355140" y="0"/>
                  </a:cubicBezTo>
                  <a:cubicBezTo>
                    <a:pt x="395750" y="0"/>
                    <a:pt x="434827" y="6476"/>
                    <a:pt x="470838" y="17990"/>
                  </a:cubicBezTo>
                  <a:cubicBezTo>
                    <a:pt x="471605" y="18350"/>
                    <a:pt x="472371" y="18350"/>
                    <a:pt x="473137" y="18710"/>
                  </a:cubicBezTo>
                  <a:cubicBezTo>
                    <a:pt x="608374" y="64765"/>
                    <a:pt x="707982" y="186379"/>
                    <a:pt x="709897" y="327090"/>
                  </a:cubicBezTo>
                  <a:lnTo>
                    <a:pt x="709897" y="749234"/>
                  </a:lnTo>
                  <a:lnTo>
                    <a:pt x="0" y="749234"/>
                  </a:lnTo>
                  <a:lnTo>
                    <a:pt x="0" y="327403"/>
                  </a:lnTo>
                  <a:cubicBezTo>
                    <a:pt x="1916" y="185660"/>
                    <a:pt x="99991" y="64045"/>
                    <a:pt x="236760" y="19070"/>
                  </a:cubicBezTo>
                  <a:close/>
                </a:path>
              </a:pathLst>
            </a:custGeom>
            <a:solidFill>
              <a:srgbClr val="2650A8"/>
            </a:solidFill>
          </p:spPr>
          <p:txBody>
            <a:bodyPr/>
            <a:lstStyle/>
            <a:p>
              <a:endParaRPr lang="id-ID"/>
            </a:p>
          </p:txBody>
        </p:sp>
        <p:sp>
          <p:nvSpPr>
            <p:cNvPr id="4" name="TextBox 4"/>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969916" flipH="1" flipV="1">
            <a:off x="-665273" y="-431581"/>
            <a:ext cx="5012448" cy="5012448"/>
          </a:xfrm>
          <a:custGeom>
            <a:avLst/>
            <a:gdLst/>
            <a:ahLst/>
            <a:cxnLst/>
            <a:rect l="l" t="t" r="r" b="b"/>
            <a:pathLst>
              <a:path w="5012448" h="5012448">
                <a:moveTo>
                  <a:pt x="5012448" y="5012448"/>
                </a:moveTo>
                <a:lnTo>
                  <a:pt x="0" y="5012448"/>
                </a:lnTo>
                <a:lnTo>
                  <a:pt x="0" y="0"/>
                </a:lnTo>
                <a:lnTo>
                  <a:pt x="5012448" y="0"/>
                </a:lnTo>
                <a:lnTo>
                  <a:pt x="5012448" y="501244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grpSp>
        <p:nvGrpSpPr>
          <p:cNvPr id="6" name="Group 6"/>
          <p:cNvGrpSpPr>
            <a:grpSpLocks noChangeAspect="1"/>
          </p:cNvGrpSpPr>
          <p:nvPr/>
        </p:nvGrpSpPr>
        <p:grpSpPr>
          <a:xfrm>
            <a:off x="1028700" y="1534466"/>
            <a:ext cx="7218097" cy="721806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txBody>
            <a:bodyPr/>
            <a:lstStyle/>
            <a:p>
              <a:endParaRPr lang="id-ID"/>
            </a:p>
          </p:txBody>
        </p:sp>
      </p:grpSp>
      <p:sp>
        <p:nvSpPr>
          <p:cNvPr id="8" name="TextBox 8"/>
          <p:cNvSpPr txBox="1"/>
          <p:nvPr/>
        </p:nvSpPr>
        <p:spPr>
          <a:xfrm>
            <a:off x="8953682" y="3069395"/>
            <a:ext cx="7811617" cy="4918076"/>
          </a:xfrm>
          <a:prstGeom prst="rect">
            <a:avLst/>
          </a:prstGeom>
        </p:spPr>
        <p:txBody>
          <a:bodyPr lIns="0" tIns="0" rIns="0" bIns="0" rtlCol="0" anchor="t">
            <a:spAutoFit/>
          </a:bodyPr>
          <a:lstStyle/>
          <a:p>
            <a:pPr algn="just">
              <a:lnSpc>
                <a:spcPts val="5599"/>
              </a:lnSpc>
              <a:spcBef>
                <a:spcPct val="0"/>
              </a:spcBef>
            </a:pPr>
            <a:r>
              <a:rPr lang="en-US" sz="3999">
                <a:solidFill>
                  <a:srgbClr val="FFFFFF"/>
                </a:solidFill>
                <a:latin typeface="Barlow Condensed"/>
              </a:rPr>
              <a:t> jelas bahwa sistem pariwisata memiliki sub-sistem-subsistem di dalamnya, dimana masing-masing-masing sub sistem memiliki komponen-komponen yang saling terkait di dalam maupun di luar, dimana masing-masing komponen juga merupakan sistem tersendiri.</a:t>
            </a:r>
          </a:p>
        </p:txBody>
      </p:sp>
      <p:sp>
        <p:nvSpPr>
          <p:cNvPr id="9" name="TextBox 9"/>
          <p:cNvSpPr txBox="1"/>
          <p:nvPr/>
        </p:nvSpPr>
        <p:spPr>
          <a:xfrm>
            <a:off x="9620072" y="1834831"/>
            <a:ext cx="6478836" cy="863600"/>
          </a:xfrm>
          <a:prstGeom prst="rect">
            <a:avLst/>
          </a:prstGeom>
        </p:spPr>
        <p:txBody>
          <a:bodyPr lIns="0" tIns="0" rIns="0" bIns="0" rtlCol="0" anchor="t">
            <a:spAutoFit/>
          </a:bodyPr>
          <a:lstStyle/>
          <a:p>
            <a:pPr algn="ctr">
              <a:lnSpc>
                <a:spcPts val="7000"/>
              </a:lnSpc>
            </a:pPr>
            <a:r>
              <a:rPr lang="en-US" sz="5000">
                <a:solidFill>
                  <a:srgbClr val="FFFFFF"/>
                </a:solidFill>
                <a:latin typeface="Alegreya Bold"/>
              </a:rPr>
              <a:t>SISTEM PARIWISATA</a:t>
            </a:r>
          </a:p>
        </p:txBody>
      </p:sp>
      <p:sp>
        <p:nvSpPr>
          <p:cNvPr id="10" name="Freeform 10"/>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5"/>
            <a:stretch>
              <a:fillRect/>
            </a:stretch>
          </a:blipFill>
        </p:spPr>
        <p:txBody>
          <a:bodyPr/>
          <a:lstStyle/>
          <a:p>
            <a:endParaRPr lang="id-ID"/>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rot="5689085" flipH="1">
            <a:off x="-733014" y="6314503"/>
            <a:ext cx="2962743" cy="2962743"/>
          </a:xfrm>
          <a:custGeom>
            <a:avLst/>
            <a:gdLst/>
            <a:ahLst/>
            <a:cxnLst/>
            <a:rect l="l" t="t" r="r" b="b"/>
            <a:pathLst>
              <a:path w="2962743" h="2962743">
                <a:moveTo>
                  <a:pt x="2962742" y="0"/>
                </a:moveTo>
                <a:lnTo>
                  <a:pt x="0" y="0"/>
                </a:lnTo>
                <a:lnTo>
                  <a:pt x="0" y="2962743"/>
                </a:lnTo>
                <a:lnTo>
                  <a:pt x="2962742" y="2962743"/>
                </a:lnTo>
                <a:lnTo>
                  <a:pt x="296274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grpSp>
        <p:nvGrpSpPr>
          <p:cNvPr id="3" name="Group 3"/>
          <p:cNvGrpSpPr/>
          <p:nvPr/>
        </p:nvGrpSpPr>
        <p:grpSpPr>
          <a:xfrm rot="-5400000">
            <a:off x="11700462" y="701971"/>
            <a:ext cx="8988634" cy="8991826"/>
            <a:chOff x="0" y="0"/>
            <a:chExt cx="709897" cy="710149"/>
          </a:xfrm>
        </p:grpSpPr>
        <p:sp>
          <p:nvSpPr>
            <p:cNvPr id="4" name="Freeform 4"/>
            <p:cNvSpPr/>
            <p:nvPr/>
          </p:nvSpPr>
          <p:spPr>
            <a:xfrm>
              <a:off x="0" y="0"/>
              <a:ext cx="709897" cy="710149"/>
            </a:xfrm>
            <a:custGeom>
              <a:avLst/>
              <a:gdLst/>
              <a:ahLst/>
              <a:cxnLst/>
              <a:rect l="l" t="t" r="r" b="b"/>
              <a:pathLst>
                <a:path w="709897" h="710149">
                  <a:moveTo>
                    <a:pt x="236760" y="19070"/>
                  </a:moveTo>
                  <a:cubicBezTo>
                    <a:pt x="273037" y="7556"/>
                    <a:pt x="314531" y="0"/>
                    <a:pt x="355140" y="0"/>
                  </a:cubicBezTo>
                  <a:cubicBezTo>
                    <a:pt x="395750" y="0"/>
                    <a:pt x="434827" y="6476"/>
                    <a:pt x="470838" y="17990"/>
                  </a:cubicBezTo>
                  <a:cubicBezTo>
                    <a:pt x="471605" y="18350"/>
                    <a:pt x="472371" y="18350"/>
                    <a:pt x="473137" y="18710"/>
                  </a:cubicBezTo>
                  <a:cubicBezTo>
                    <a:pt x="608374" y="64765"/>
                    <a:pt x="707982" y="186379"/>
                    <a:pt x="709897" y="326222"/>
                  </a:cubicBezTo>
                  <a:lnTo>
                    <a:pt x="709897" y="710149"/>
                  </a:lnTo>
                  <a:lnTo>
                    <a:pt x="0" y="710149"/>
                  </a:lnTo>
                  <a:lnTo>
                    <a:pt x="0" y="326507"/>
                  </a:lnTo>
                  <a:cubicBezTo>
                    <a:pt x="1916" y="185660"/>
                    <a:pt x="99991" y="64045"/>
                    <a:pt x="236760" y="19070"/>
                  </a:cubicBezTo>
                  <a:close/>
                </a:path>
              </a:pathLst>
            </a:custGeom>
            <a:solidFill>
              <a:srgbClr val="2650A8"/>
            </a:solidFill>
          </p:spPr>
          <p:txBody>
            <a:bodyPr/>
            <a:lstStyle/>
            <a:p>
              <a:endParaRPr lang="id-ID"/>
            </a:p>
          </p:txBody>
        </p:sp>
        <p:sp>
          <p:nvSpPr>
            <p:cNvPr id="5" name="TextBox 5"/>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015142" y="1436021"/>
            <a:ext cx="7948250" cy="794821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06" r="-24906"/>
              </a:stretch>
            </a:blipFill>
          </p:spPr>
          <p:txBody>
            <a:bodyPr/>
            <a:lstStyle/>
            <a:p>
              <a:endParaRPr lang="id-ID"/>
            </a:p>
          </p:txBody>
        </p:sp>
      </p:grpSp>
      <p:sp>
        <p:nvSpPr>
          <p:cNvPr id="8" name="Freeform 8"/>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5"/>
            <a:stretch>
              <a:fillRect/>
            </a:stretch>
          </a:blipFill>
        </p:spPr>
        <p:txBody>
          <a:bodyPr/>
          <a:lstStyle/>
          <a:p>
            <a:endParaRPr lang="id-ID"/>
          </a:p>
        </p:txBody>
      </p:sp>
      <p:sp>
        <p:nvSpPr>
          <p:cNvPr id="9" name="TextBox 9"/>
          <p:cNvSpPr txBox="1"/>
          <p:nvPr/>
        </p:nvSpPr>
        <p:spPr>
          <a:xfrm>
            <a:off x="1441024" y="3353227"/>
            <a:ext cx="7585505" cy="1734906"/>
          </a:xfrm>
          <a:prstGeom prst="rect">
            <a:avLst/>
          </a:prstGeom>
        </p:spPr>
        <p:txBody>
          <a:bodyPr lIns="0" tIns="0" rIns="0" bIns="0" rtlCol="0" anchor="t">
            <a:spAutoFit/>
          </a:bodyPr>
          <a:lstStyle/>
          <a:p>
            <a:pPr>
              <a:lnSpc>
                <a:spcPts val="14134"/>
              </a:lnSpc>
            </a:pPr>
            <a:r>
              <a:rPr lang="en-US" sz="10096">
                <a:solidFill>
                  <a:srgbClr val="000000"/>
                </a:solidFill>
                <a:latin typeface="Alegreya"/>
              </a:rPr>
              <a:t>THANKS FOR</a:t>
            </a:r>
          </a:p>
        </p:txBody>
      </p:sp>
      <p:sp>
        <p:nvSpPr>
          <p:cNvPr id="10" name="TextBox 10"/>
          <p:cNvSpPr txBox="1"/>
          <p:nvPr/>
        </p:nvSpPr>
        <p:spPr>
          <a:xfrm>
            <a:off x="1441024" y="4222190"/>
            <a:ext cx="8293950" cy="2771801"/>
          </a:xfrm>
          <a:prstGeom prst="rect">
            <a:avLst/>
          </a:prstGeom>
        </p:spPr>
        <p:txBody>
          <a:bodyPr lIns="0" tIns="0" rIns="0" bIns="0" rtlCol="0" anchor="t">
            <a:spAutoFit/>
          </a:bodyPr>
          <a:lstStyle/>
          <a:p>
            <a:pPr>
              <a:lnSpc>
                <a:spcPts val="22630"/>
              </a:lnSpc>
            </a:pPr>
            <a:r>
              <a:rPr lang="en-US" sz="16164">
                <a:solidFill>
                  <a:srgbClr val="000000"/>
                </a:solidFill>
                <a:latin typeface="Alegreya Bold"/>
              </a:rPr>
              <a:t>ATTEND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9726727" y="1506566"/>
            <a:ext cx="10910801" cy="7273867"/>
          </a:xfrm>
          <a:custGeom>
            <a:avLst/>
            <a:gdLst/>
            <a:ahLst/>
            <a:cxnLst/>
            <a:rect l="l" t="t" r="r" b="b"/>
            <a:pathLst>
              <a:path w="10910801" h="7273867">
                <a:moveTo>
                  <a:pt x="0" y="0"/>
                </a:moveTo>
                <a:lnTo>
                  <a:pt x="10910801" y="0"/>
                </a:lnTo>
                <a:lnTo>
                  <a:pt x="10910801" y="7273868"/>
                </a:lnTo>
                <a:lnTo>
                  <a:pt x="0" y="7273868"/>
                </a:lnTo>
                <a:lnTo>
                  <a:pt x="0" y="0"/>
                </a:lnTo>
                <a:close/>
              </a:path>
            </a:pathLst>
          </a:custGeom>
          <a:blipFill>
            <a:blip r:embed="rId2"/>
            <a:stretch>
              <a:fillRect t="-6249" b="-6249"/>
            </a:stretch>
          </a:blipFill>
        </p:spPr>
        <p:txBody>
          <a:bodyPr/>
          <a:lstStyle/>
          <a:p>
            <a:endParaRPr lang="id-ID"/>
          </a:p>
        </p:txBody>
      </p:sp>
      <p:sp>
        <p:nvSpPr>
          <p:cNvPr id="3" name="Freeform 3"/>
          <p:cNvSpPr/>
          <p:nvPr/>
        </p:nvSpPr>
        <p:spPr>
          <a:xfrm rot="5400000">
            <a:off x="13554960" y="-1705772"/>
            <a:ext cx="2734472" cy="5468943"/>
          </a:xfrm>
          <a:custGeom>
            <a:avLst/>
            <a:gdLst/>
            <a:ahLst/>
            <a:cxnLst/>
            <a:rect l="l" t="t" r="r" b="b"/>
            <a:pathLst>
              <a:path w="2734472" h="5468943">
                <a:moveTo>
                  <a:pt x="0" y="0"/>
                </a:moveTo>
                <a:lnTo>
                  <a:pt x="2734472" y="0"/>
                </a:lnTo>
                <a:lnTo>
                  <a:pt x="2734472" y="5468944"/>
                </a:lnTo>
                <a:lnTo>
                  <a:pt x="0" y="5468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4" name="Freeform 4"/>
          <p:cNvSpPr/>
          <p:nvPr/>
        </p:nvSpPr>
        <p:spPr>
          <a:xfrm rot="5400000" flipH="1">
            <a:off x="9938705" y="7037710"/>
            <a:ext cx="2220590" cy="4441179"/>
          </a:xfrm>
          <a:custGeom>
            <a:avLst/>
            <a:gdLst/>
            <a:ahLst/>
            <a:cxnLst/>
            <a:rect l="l" t="t" r="r" b="b"/>
            <a:pathLst>
              <a:path w="2220590" h="4441179">
                <a:moveTo>
                  <a:pt x="2220590" y="0"/>
                </a:moveTo>
                <a:lnTo>
                  <a:pt x="0" y="0"/>
                </a:lnTo>
                <a:lnTo>
                  <a:pt x="0" y="4441180"/>
                </a:lnTo>
                <a:lnTo>
                  <a:pt x="2220590" y="4441180"/>
                </a:lnTo>
                <a:lnTo>
                  <a:pt x="222059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grpSp>
        <p:nvGrpSpPr>
          <p:cNvPr id="5" name="Group 5"/>
          <p:cNvGrpSpPr/>
          <p:nvPr/>
        </p:nvGrpSpPr>
        <p:grpSpPr>
          <a:xfrm>
            <a:off x="838200" y="1506566"/>
            <a:ext cx="9316321" cy="1543050"/>
            <a:chOff x="0" y="0"/>
            <a:chExt cx="2453681" cy="406400"/>
          </a:xfrm>
        </p:grpSpPr>
        <p:sp>
          <p:nvSpPr>
            <p:cNvPr id="6" name="Freeform 6"/>
            <p:cNvSpPr/>
            <p:nvPr/>
          </p:nvSpPr>
          <p:spPr>
            <a:xfrm>
              <a:off x="0" y="0"/>
              <a:ext cx="2453681" cy="406400"/>
            </a:xfrm>
            <a:custGeom>
              <a:avLst/>
              <a:gdLst/>
              <a:ahLst/>
              <a:cxnLst/>
              <a:rect l="l" t="t" r="r" b="b"/>
              <a:pathLst>
                <a:path w="2453681" h="406400">
                  <a:moveTo>
                    <a:pt x="2250481" y="0"/>
                  </a:moveTo>
                  <a:cubicBezTo>
                    <a:pt x="2362706" y="0"/>
                    <a:pt x="2453681" y="90976"/>
                    <a:pt x="2453681" y="203200"/>
                  </a:cubicBezTo>
                  <a:cubicBezTo>
                    <a:pt x="2453681" y="315424"/>
                    <a:pt x="2362706" y="406400"/>
                    <a:pt x="2250481" y="406400"/>
                  </a:cubicBezTo>
                  <a:lnTo>
                    <a:pt x="203200" y="406400"/>
                  </a:lnTo>
                  <a:cubicBezTo>
                    <a:pt x="90976" y="406400"/>
                    <a:pt x="0" y="315424"/>
                    <a:pt x="0" y="203200"/>
                  </a:cubicBezTo>
                  <a:cubicBezTo>
                    <a:pt x="0" y="90976"/>
                    <a:pt x="90976" y="0"/>
                    <a:pt x="203200" y="0"/>
                  </a:cubicBezTo>
                  <a:close/>
                </a:path>
              </a:pathLst>
            </a:custGeom>
            <a:solidFill>
              <a:srgbClr val="2650A8"/>
            </a:solidFill>
          </p:spPr>
          <p:txBody>
            <a:bodyPr/>
            <a:lstStyle/>
            <a:p>
              <a:endParaRPr lang="id-ID"/>
            </a:p>
          </p:txBody>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256818" y="1793904"/>
            <a:ext cx="8479086" cy="863600"/>
          </a:xfrm>
          <a:prstGeom prst="rect">
            <a:avLst/>
          </a:prstGeom>
        </p:spPr>
        <p:txBody>
          <a:bodyPr lIns="0" tIns="0" rIns="0" bIns="0" rtlCol="0" anchor="t">
            <a:spAutoFit/>
          </a:bodyPr>
          <a:lstStyle/>
          <a:p>
            <a:pPr algn="ctr">
              <a:lnSpc>
                <a:spcPts val="7000"/>
              </a:lnSpc>
            </a:pPr>
            <a:r>
              <a:rPr lang="en-US" sz="5000">
                <a:solidFill>
                  <a:srgbClr val="FFFFFF"/>
                </a:solidFill>
                <a:latin typeface="Alegreya Bold"/>
              </a:rPr>
              <a:t>PENGERTIAN PARIWISATA</a:t>
            </a:r>
          </a:p>
        </p:txBody>
      </p:sp>
      <p:sp>
        <p:nvSpPr>
          <p:cNvPr id="9" name="TextBox 9"/>
          <p:cNvSpPr txBox="1"/>
          <p:nvPr/>
        </p:nvSpPr>
        <p:spPr>
          <a:xfrm>
            <a:off x="1590552" y="3266144"/>
            <a:ext cx="7811617" cy="4918076"/>
          </a:xfrm>
          <a:prstGeom prst="rect">
            <a:avLst/>
          </a:prstGeom>
        </p:spPr>
        <p:txBody>
          <a:bodyPr lIns="0" tIns="0" rIns="0" bIns="0" rtlCol="0" anchor="t">
            <a:spAutoFit/>
          </a:bodyPr>
          <a:lstStyle/>
          <a:p>
            <a:pPr algn="just">
              <a:lnSpc>
                <a:spcPts val="5599"/>
              </a:lnSpc>
              <a:spcBef>
                <a:spcPct val="0"/>
              </a:spcBef>
            </a:pPr>
            <a:r>
              <a:rPr lang="en-US" sz="3999">
                <a:solidFill>
                  <a:srgbClr val="000000"/>
                </a:solidFill>
                <a:latin typeface="Barlow Condensed"/>
              </a:rPr>
              <a:t>Pariwisata adalah perjalanan dari suatu tempat ketempat lain, bersifat sementara, dilakukan perorangan atau kelompok, sebagai usaha mencari keseimbangan atau keserasian dan kebahagian dengan lingkungan dalam dimensi sosial, budaya, alam dan ilmu.</a:t>
            </a:r>
          </a:p>
        </p:txBody>
      </p:sp>
      <p:grpSp>
        <p:nvGrpSpPr>
          <p:cNvPr id="10" name="Group 10"/>
          <p:cNvGrpSpPr/>
          <p:nvPr/>
        </p:nvGrpSpPr>
        <p:grpSpPr>
          <a:xfrm rot="5400000">
            <a:off x="1861575" y="6218869"/>
            <a:ext cx="2507456" cy="8586318"/>
            <a:chOff x="0" y="0"/>
            <a:chExt cx="660400" cy="2261417"/>
          </a:xfrm>
        </p:grpSpPr>
        <p:sp>
          <p:nvSpPr>
            <p:cNvPr id="11" name="Freeform 11"/>
            <p:cNvSpPr/>
            <p:nvPr/>
          </p:nvSpPr>
          <p:spPr>
            <a:xfrm>
              <a:off x="0" y="0"/>
              <a:ext cx="660400" cy="2261417"/>
            </a:xfrm>
            <a:custGeom>
              <a:avLst/>
              <a:gdLst/>
              <a:ahLst/>
              <a:cxnLst/>
              <a:rect l="l" t="t" r="r" b="b"/>
              <a:pathLst>
                <a:path w="660400" h="226141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0680"/>
                  </a:cubicBezTo>
                  <a:lnTo>
                    <a:pt x="660400" y="2261417"/>
                  </a:lnTo>
                  <a:lnTo>
                    <a:pt x="0" y="2261417"/>
                  </a:lnTo>
                  <a:lnTo>
                    <a:pt x="0" y="362090"/>
                  </a:lnTo>
                  <a:cubicBezTo>
                    <a:pt x="1782" y="185660"/>
                    <a:pt x="93019" y="64045"/>
                    <a:pt x="220252" y="19070"/>
                  </a:cubicBezTo>
                  <a:close/>
                </a:path>
              </a:pathLst>
            </a:custGeom>
            <a:solidFill>
              <a:srgbClr val="2650A8"/>
            </a:solidFill>
          </p:spPr>
          <p:txBody>
            <a:bodyPr/>
            <a:lstStyle/>
            <a:p>
              <a:endParaRPr lang="id-ID"/>
            </a:p>
          </p:txBody>
        </p:sp>
        <p:sp>
          <p:nvSpPr>
            <p:cNvPr id="12" name="TextBox 12"/>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5"/>
            <a:stretch>
              <a:fillRect/>
            </a:stretch>
          </a:blipFill>
        </p:spPr>
        <p:txBody>
          <a:bodyPr/>
          <a:lstStyle/>
          <a:p>
            <a:endParaRPr lang="id-ID"/>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715990" y="-285010"/>
            <a:ext cx="10287000" cy="10857019"/>
            <a:chOff x="0" y="0"/>
            <a:chExt cx="709897" cy="749234"/>
          </a:xfrm>
        </p:grpSpPr>
        <p:sp>
          <p:nvSpPr>
            <p:cNvPr id="3" name="Freeform 3"/>
            <p:cNvSpPr/>
            <p:nvPr/>
          </p:nvSpPr>
          <p:spPr>
            <a:xfrm>
              <a:off x="0" y="0"/>
              <a:ext cx="709897" cy="749234"/>
            </a:xfrm>
            <a:custGeom>
              <a:avLst/>
              <a:gdLst/>
              <a:ahLst/>
              <a:cxnLst/>
              <a:rect l="l" t="t" r="r" b="b"/>
              <a:pathLst>
                <a:path w="709897" h="749234">
                  <a:moveTo>
                    <a:pt x="236760" y="19070"/>
                  </a:moveTo>
                  <a:cubicBezTo>
                    <a:pt x="273037" y="7556"/>
                    <a:pt x="314531" y="0"/>
                    <a:pt x="355140" y="0"/>
                  </a:cubicBezTo>
                  <a:cubicBezTo>
                    <a:pt x="395750" y="0"/>
                    <a:pt x="434827" y="6476"/>
                    <a:pt x="470838" y="17990"/>
                  </a:cubicBezTo>
                  <a:cubicBezTo>
                    <a:pt x="471605" y="18350"/>
                    <a:pt x="472371" y="18350"/>
                    <a:pt x="473137" y="18710"/>
                  </a:cubicBezTo>
                  <a:cubicBezTo>
                    <a:pt x="608374" y="64765"/>
                    <a:pt x="707982" y="186379"/>
                    <a:pt x="709897" y="327090"/>
                  </a:cubicBezTo>
                  <a:lnTo>
                    <a:pt x="709897" y="749234"/>
                  </a:lnTo>
                  <a:lnTo>
                    <a:pt x="0" y="749234"/>
                  </a:lnTo>
                  <a:lnTo>
                    <a:pt x="0" y="327403"/>
                  </a:lnTo>
                  <a:cubicBezTo>
                    <a:pt x="1916" y="185660"/>
                    <a:pt x="99991" y="64045"/>
                    <a:pt x="236760" y="19070"/>
                  </a:cubicBezTo>
                  <a:close/>
                </a:path>
              </a:pathLst>
            </a:custGeom>
            <a:solidFill>
              <a:srgbClr val="2650A8"/>
            </a:solidFill>
          </p:spPr>
          <p:txBody>
            <a:bodyPr/>
            <a:lstStyle/>
            <a:p>
              <a:endParaRPr lang="id-ID"/>
            </a:p>
          </p:txBody>
        </p:sp>
        <p:sp>
          <p:nvSpPr>
            <p:cNvPr id="4" name="TextBox 4"/>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969916" flipH="1" flipV="1">
            <a:off x="-665273" y="-431581"/>
            <a:ext cx="5012448" cy="5012448"/>
          </a:xfrm>
          <a:custGeom>
            <a:avLst/>
            <a:gdLst/>
            <a:ahLst/>
            <a:cxnLst/>
            <a:rect l="l" t="t" r="r" b="b"/>
            <a:pathLst>
              <a:path w="5012448" h="5012448">
                <a:moveTo>
                  <a:pt x="5012448" y="5012448"/>
                </a:moveTo>
                <a:lnTo>
                  <a:pt x="0" y="5012448"/>
                </a:lnTo>
                <a:lnTo>
                  <a:pt x="0" y="0"/>
                </a:lnTo>
                <a:lnTo>
                  <a:pt x="5012448" y="0"/>
                </a:lnTo>
                <a:lnTo>
                  <a:pt x="5012448" y="501244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grpSp>
        <p:nvGrpSpPr>
          <p:cNvPr id="6" name="Group 6"/>
          <p:cNvGrpSpPr>
            <a:grpSpLocks noChangeAspect="1"/>
          </p:cNvGrpSpPr>
          <p:nvPr/>
        </p:nvGrpSpPr>
        <p:grpSpPr>
          <a:xfrm>
            <a:off x="1028700" y="1534466"/>
            <a:ext cx="7218097" cy="721806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06" r="-24906"/>
              </a:stretch>
            </a:blipFill>
          </p:spPr>
          <p:txBody>
            <a:bodyPr/>
            <a:lstStyle/>
            <a:p>
              <a:endParaRPr lang="id-ID"/>
            </a:p>
          </p:txBody>
        </p:sp>
      </p:grpSp>
      <p:sp>
        <p:nvSpPr>
          <p:cNvPr id="8" name="TextBox 8"/>
          <p:cNvSpPr txBox="1"/>
          <p:nvPr/>
        </p:nvSpPr>
        <p:spPr>
          <a:xfrm>
            <a:off x="8953682" y="3069395"/>
            <a:ext cx="7811617" cy="4213226"/>
          </a:xfrm>
          <a:prstGeom prst="rect">
            <a:avLst/>
          </a:prstGeom>
        </p:spPr>
        <p:txBody>
          <a:bodyPr lIns="0" tIns="0" rIns="0" bIns="0" rtlCol="0" anchor="t">
            <a:spAutoFit/>
          </a:bodyPr>
          <a:lstStyle/>
          <a:p>
            <a:pPr algn="just">
              <a:lnSpc>
                <a:spcPts val="5599"/>
              </a:lnSpc>
            </a:pPr>
            <a:r>
              <a:rPr lang="en-US" sz="3999">
                <a:solidFill>
                  <a:srgbClr val="FFFFFF"/>
                </a:solidFill>
                <a:latin typeface="Barlow Condensed"/>
              </a:rPr>
              <a:t>dalam kegiatan kepariwisataan ada yang di sebut</a:t>
            </a:r>
          </a:p>
          <a:p>
            <a:pPr algn="just">
              <a:lnSpc>
                <a:spcPts val="5599"/>
              </a:lnSpc>
            </a:pPr>
            <a:endParaRPr lang="en-US" sz="3999">
              <a:solidFill>
                <a:srgbClr val="FFFFFF"/>
              </a:solidFill>
              <a:latin typeface="Barlow Condensed"/>
            </a:endParaRPr>
          </a:p>
          <a:p>
            <a:pPr marL="863588" lvl="1" indent="-431794" algn="just">
              <a:lnSpc>
                <a:spcPts val="5599"/>
              </a:lnSpc>
              <a:buFont typeface="Arial"/>
              <a:buChar char="•"/>
            </a:pPr>
            <a:r>
              <a:rPr lang="en-US" sz="3999">
                <a:solidFill>
                  <a:srgbClr val="FFFFFF"/>
                </a:solidFill>
                <a:latin typeface="Barlow Condensed"/>
              </a:rPr>
              <a:t>subjek wisata (orang-orang yang melakukan perjalanan wisata)</a:t>
            </a:r>
          </a:p>
          <a:p>
            <a:pPr marL="863588" lvl="1" indent="-431794" algn="just">
              <a:lnSpc>
                <a:spcPts val="5599"/>
              </a:lnSpc>
              <a:spcBef>
                <a:spcPct val="0"/>
              </a:spcBef>
              <a:buFont typeface="Arial"/>
              <a:buChar char="•"/>
            </a:pPr>
            <a:r>
              <a:rPr lang="en-US" sz="3999">
                <a:solidFill>
                  <a:srgbClr val="FFFFFF"/>
                </a:solidFill>
                <a:latin typeface="Barlow Condensed"/>
              </a:rPr>
              <a:t>objek wisata (tujuan wisatawan)</a:t>
            </a:r>
          </a:p>
        </p:txBody>
      </p:sp>
      <p:sp>
        <p:nvSpPr>
          <p:cNvPr id="9" name="TextBox 9"/>
          <p:cNvSpPr txBox="1"/>
          <p:nvPr/>
        </p:nvSpPr>
        <p:spPr>
          <a:xfrm>
            <a:off x="9620072" y="1815781"/>
            <a:ext cx="6478836" cy="1038225"/>
          </a:xfrm>
          <a:prstGeom prst="rect">
            <a:avLst/>
          </a:prstGeom>
        </p:spPr>
        <p:txBody>
          <a:bodyPr lIns="0" tIns="0" rIns="0" bIns="0" rtlCol="0" anchor="t">
            <a:spAutoFit/>
          </a:bodyPr>
          <a:lstStyle/>
          <a:p>
            <a:pPr algn="ctr">
              <a:lnSpc>
                <a:spcPts val="8400"/>
              </a:lnSpc>
            </a:pPr>
            <a:r>
              <a:rPr lang="en-US" sz="6000">
                <a:solidFill>
                  <a:srgbClr val="FFFFFF"/>
                </a:solidFill>
                <a:latin typeface="Alegreya Bold"/>
              </a:rPr>
              <a:t>KEPARIWISATAAN</a:t>
            </a:r>
          </a:p>
        </p:txBody>
      </p:sp>
      <p:grpSp>
        <p:nvGrpSpPr>
          <p:cNvPr id="10" name="Group 10"/>
          <p:cNvGrpSpPr/>
          <p:nvPr/>
        </p:nvGrpSpPr>
        <p:grpSpPr>
          <a:xfrm rot="5400000">
            <a:off x="1861575" y="6218869"/>
            <a:ext cx="2507456" cy="8586318"/>
            <a:chOff x="0" y="0"/>
            <a:chExt cx="660400" cy="2261417"/>
          </a:xfrm>
        </p:grpSpPr>
        <p:sp>
          <p:nvSpPr>
            <p:cNvPr id="11" name="Freeform 11"/>
            <p:cNvSpPr/>
            <p:nvPr/>
          </p:nvSpPr>
          <p:spPr>
            <a:xfrm>
              <a:off x="0" y="0"/>
              <a:ext cx="660400" cy="2261417"/>
            </a:xfrm>
            <a:custGeom>
              <a:avLst/>
              <a:gdLst/>
              <a:ahLst/>
              <a:cxnLst/>
              <a:rect l="l" t="t" r="r" b="b"/>
              <a:pathLst>
                <a:path w="660400" h="226141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0680"/>
                  </a:cubicBezTo>
                  <a:lnTo>
                    <a:pt x="660400" y="2261417"/>
                  </a:lnTo>
                  <a:lnTo>
                    <a:pt x="0" y="2261417"/>
                  </a:lnTo>
                  <a:lnTo>
                    <a:pt x="0" y="362090"/>
                  </a:lnTo>
                  <a:cubicBezTo>
                    <a:pt x="1782" y="185660"/>
                    <a:pt x="93019" y="64045"/>
                    <a:pt x="220252" y="19070"/>
                  </a:cubicBezTo>
                  <a:close/>
                </a:path>
              </a:pathLst>
            </a:custGeom>
            <a:solidFill>
              <a:srgbClr val="2650A8"/>
            </a:solidFill>
          </p:spPr>
          <p:txBody>
            <a:bodyPr/>
            <a:lstStyle/>
            <a:p>
              <a:endParaRPr lang="id-ID"/>
            </a:p>
          </p:txBody>
        </p:sp>
        <p:sp>
          <p:nvSpPr>
            <p:cNvPr id="12" name="TextBox 12"/>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5"/>
            <a:stretch>
              <a:fillRect/>
            </a:stretch>
          </a:blipFill>
        </p:spPr>
        <p:txBody>
          <a:bodyPr/>
          <a:lstStyle/>
          <a:p>
            <a:endParaRPr lang="id-ID"/>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5148613" y="1121237"/>
            <a:ext cx="7295279" cy="1543050"/>
            <a:chOff x="0" y="0"/>
            <a:chExt cx="1921390" cy="406400"/>
          </a:xfrm>
        </p:grpSpPr>
        <p:sp>
          <p:nvSpPr>
            <p:cNvPr id="3" name="Freeform 3"/>
            <p:cNvSpPr/>
            <p:nvPr/>
          </p:nvSpPr>
          <p:spPr>
            <a:xfrm>
              <a:off x="0" y="0"/>
              <a:ext cx="1921390" cy="406400"/>
            </a:xfrm>
            <a:custGeom>
              <a:avLst/>
              <a:gdLst/>
              <a:ahLst/>
              <a:cxnLst/>
              <a:rect l="l" t="t" r="r" b="b"/>
              <a:pathLst>
                <a:path w="1921390" h="406400">
                  <a:moveTo>
                    <a:pt x="1718190" y="0"/>
                  </a:moveTo>
                  <a:cubicBezTo>
                    <a:pt x="1830415" y="0"/>
                    <a:pt x="1921390" y="90976"/>
                    <a:pt x="1921390" y="203200"/>
                  </a:cubicBezTo>
                  <a:cubicBezTo>
                    <a:pt x="1921390" y="315424"/>
                    <a:pt x="1830415" y="406400"/>
                    <a:pt x="1718190" y="406400"/>
                  </a:cubicBezTo>
                  <a:lnTo>
                    <a:pt x="203200" y="406400"/>
                  </a:lnTo>
                  <a:cubicBezTo>
                    <a:pt x="90976" y="406400"/>
                    <a:pt x="0" y="315424"/>
                    <a:pt x="0" y="203200"/>
                  </a:cubicBezTo>
                  <a:cubicBezTo>
                    <a:pt x="0" y="90976"/>
                    <a:pt x="90976" y="0"/>
                    <a:pt x="203200" y="0"/>
                  </a:cubicBezTo>
                  <a:close/>
                </a:path>
              </a:pathLst>
            </a:custGeom>
            <a:solidFill>
              <a:srgbClr val="2650A8"/>
            </a:solidFill>
          </p:spPr>
          <p:txBody>
            <a:bodyPr/>
            <a:lstStyle/>
            <a:p>
              <a:endParaRPr lang="id-ID"/>
            </a:p>
          </p:txBody>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15019" y="4699692"/>
            <a:ext cx="2016411" cy="20164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4826714" y="7877184"/>
            <a:ext cx="2009432" cy="0"/>
          </a:xfrm>
          <a:prstGeom prst="line">
            <a:avLst/>
          </a:prstGeom>
          <a:ln w="161925" cap="flat">
            <a:solidFill>
              <a:srgbClr val="DA8A2E"/>
            </a:solidFill>
            <a:prstDash val="solid"/>
            <a:headEnd type="none" w="sm" len="sm"/>
            <a:tailEnd type="none" w="sm" len="sm"/>
          </a:ln>
        </p:spPr>
        <p:txBody>
          <a:bodyPr/>
          <a:lstStyle/>
          <a:p>
            <a:endParaRPr lang="id-ID"/>
          </a:p>
        </p:txBody>
      </p:sp>
      <p:sp>
        <p:nvSpPr>
          <p:cNvPr id="9" name="AutoShape 9"/>
          <p:cNvSpPr/>
          <p:nvPr/>
        </p:nvSpPr>
        <p:spPr>
          <a:xfrm>
            <a:off x="9865340" y="8373654"/>
            <a:ext cx="1979110" cy="0"/>
          </a:xfrm>
          <a:prstGeom prst="line">
            <a:avLst/>
          </a:prstGeom>
          <a:ln w="161925" cap="flat">
            <a:solidFill>
              <a:srgbClr val="DA8A2E"/>
            </a:solidFill>
            <a:prstDash val="solid"/>
            <a:headEnd type="none" w="sm" len="sm"/>
            <a:tailEnd type="none" w="sm" len="sm"/>
          </a:ln>
        </p:spPr>
        <p:txBody>
          <a:bodyPr/>
          <a:lstStyle/>
          <a:p>
            <a:endParaRPr lang="id-ID"/>
          </a:p>
        </p:txBody>
      </p:sp>
      <p:sp>
        <p:nvSpPr>
          <p:cNvPr id="10" name="Freeform 10"/>
          <p:cNvSpPr/>
          <p:nvPr/>
        </p:nvSpPr>
        <p:spPr>
          <a:xfrm flipH="1" flipV="1">
            <a:off x="15432545" y="-377340"/>
            <a:ext cx="3139616" cy="3139616"/>
          </a:xfrm>
          <a:custGeom>
            <a:avLst/>
            <a:gdLst/>
            <a:ahLst/>
            <a:cxnLst/>
            <a:rect l="l" t="t" r="r" b="b"/>
            <a:pathLst>
              <a:path w="3139616" h="3139616">
                <a:moveTo>
                  <a:pt x="3139616" y="3139616"/>
                </a:moveTo>
                <a:lnTo>
                  <a:pt x="0" y="3139616"/>
                </a:lnTo>
                <a:lnTo>
                  <a:pt x="0" y="0"/>
                </a:lnTo>
                <a:lnTo>
                  <a:pt x="3139616" y="0"/>
                </a:lnTo>
                <a:lnTo>
                  <a:pt x="3139616" y="313961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grpSp>
        <p:nvGrpSpPr>
          <p:cNvPr id="11" name="Group 11"/>
          <p:cNvGrpSpPr>
            <a:grpSpLocks noChangeAspect="1"/>
          </p:cNvGrpSpPr>
          <p:nvPr/>
        </p:nvGrpSpPr>
        <p:grpSpPr>
          <a:xfrm>
            <a:off x="4703532" y="3370438"/>
            <a:ext cx="3370282" cy="3546123"/>
            <a:chOff x="0" y="0"/>
            <a:chExt cx="5842000" cy="6146800"/>
          </a:xfrm>
        </p:grpSpPr>
        <p:sp>
          <p:nvSpPr>
            <p:cNvPr id="12" name="Freeform 12"/>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4"/>
              <a:stretch>
                <a:fillRect l="-20144" r="-20144"/>
              </a:stretch>
            </a:blipFill>
          </p:spPr>
          <p:txBody>
            <a:bodyPr/>
            <a:lstStyle/>
            <a:p>
              <a:endParaRPr lang="id-ID"/>
            </a:p>
          </p:txBody>
        </p:sp>
        <p:sp>
          <p:nvSpPr>
            <p:cNvPr id="13" name="Freeform 13"/>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t="-286" b="-286"/>
              </a:stretch>
            </a:blipFill>
          </p:spPr>
          <p:txBody>
            <a:bodyPr/>
            <a:lstStyle/>
            <a:p>
              <a:endParaRPr lang="id-ID"/>
            </a:p>
          </p:txBody>
        </p:sp>
      </p:grpSp>
      <p:grpSp>
        <p:nvGrpSpPr>
          <p:cNvPr id="14" name="Group 14"/>
          <p:cNvGrpSpPr>
            <a:grpSpLocks noChangeAspect="1"/>
          </p:cNvGrpSpPr>
          <p:nvPr/>
        </p:nvGrpSpPr>
        <p:grpSpPr>
          <a:xfrm>
            <a:off x="9547533" y="3370438"/>
            <a:ext cx="3370282" cy="3546123"/>
            <a:chOff x="0" y="0"/>
            <a:chExt cx="5842000" cy="6146800"/>
          </a:xfrm>
        </p:grpSpPr>
        <p:sp>
          <p:nvSpPr>
            <p:cNvPr id="15" name="Freeform 15"/>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6"/>
              <a:stretch>
                <a:fillRect t="-21325" b="-21325"/>
              </a:stretch>
            </a:blipFill>
          </p:spPr>
          <p:txBody>
            <a:bodyPr/>
            <a:lstStyle/>
            <a:p>
              <a:endParaRPr lang="id-ID"/>
            </a:p>
          </p:txBody>
        </p:sp>
        <p:sp>
          <p:nvSpPr>
            <p:cNvPr id="16" name="Freeform 16"/>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t="-286" b="-286"/>
              </a:stretch>
            </a:blipFill>
          </p:spPr>
          <p:txBody>
            <a:bodyPr/>
            <a:lstStyle/>
            <a:p>
              <a:endParaRPr lang="id-ID"/>
            </a:p>
          </p:txBody>
        </p:sp>
      </p:grpSp>
      <p:sp>
        <p:nvSpPr>
          <p:cNvPr id="17" name="Freeform 17"/>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7"/>
            <a:stretch>
              <a:fillRect/>
            </a:stretch>
          </a:blipFill>
        </p:spPr>
        <p:txBody>
          <a:bodyPr/>
          <a:lstStyle/>
          <a:p>
            <a:endParaRPr lang="id-ID"/>
          </a:p>
        </p:txBody>
      </p:sp>
      <p:grpSp>
        <p:nvGrpSpPr>
          <p:cNvPr id="18" name="Group 18"/>
          <p:cNvGrpSpPr/>
          <p:nvPr/>
        </p:nvGrpSpPr>
        <p:grpSpPr>
          <a:xfrm>
            <a:off x="7600950" y="3600450"/>
            <a:ext cx="3086100" cy="30861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7FDE"/>
            </a:solidFill>
          </p:spPr>
          <p:txBody>
            <a:bodyPr/>
            <a:lstStyle/>
            <a:p>
              <a:endParaRPr lang="id-ID"/>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865340" y="7247140"/>
            <a:ext cx="3052476" cy="1045551"/>
          </a:xfrm>
          <a:prstGeom prst="rect">
            <a:avLst/>
          </a:prstGeom>
        </p:spPr>
        <p:txBody>
          <a:bodyPr lIns="0" tIns="0" rIns="0" bIns="0" rtlCol="0" anchor="t">
            <a:spAutoFit/>
          </a:bodyPr>
          <a:lstStyle/>
          <a:p>
            <a:pPr>
              <a:lnSpc>
                <a:spcPts val="4078"/>
              </a:lnSpc>
            </a:pPr>
            <a:r>
              <a:rPr lang="en-US" sz="3884">
                <a:solidFill>
                  <a:srgbClr val="000000"/>
                </a:solidFill>
                <a:latin typeface="Alegreya Bold"/>
              </a:rPr>
              <a:t>Wisata Sosial Budaya</a:t>
            </a:r>
          </a:p>
        </p:txBody>
      </p:sp>
      <p:sp>
        <p:nvSpPr>
          <p:cNvPr id="22" name="TextBox 22"/>
          <p:cNvSpPr txBox="1"/>
          <p:nvPr/>
        </p:nvSpPr>
        <p:spPr>
          <a:xfrm>
            <a:off x="5148613" y="1405218"/>
            <a:ext cx="7295279" cy="863600"/>
          </a:xfrm>
          <a:prstGeom prst="rect">
            <a:avLst/>
          </a:prstGeom>
        </p:spPr>
        <p:txBody>
          <a:bodyPr lIns="0" tIns="0" rIns="0" bIns="0" rtlCol="0" anchor="t">
            <a:spAutoFit/>
          </a:bodyPr>
          <a:lstStyle/>
          <a:p>
            <a:pPr algn="ctr">
              <a:lnSpc>
                <a:spcPts val="7000"/>
              </a:lnSpc>
            </a:pPr>
            <a:r>
              <a:rPr lang="en-US" sz="5000">
                <a:solidFill>
                  <a:srgbClr val="FFFFFF"/>
                </a:solidFill>
                <a:latin typeface="Alegreya Bold"/>
              </a:rPr>
              <a:t>JENIS-JENIS WISATA</a:t>
            </a:r>
          </a:p>
        </p:txBody>
      </p:sp>
      <p:sp>
        <p:nvSpPr>
          <p:cNvPr id="23" name="TextBox 23"/>
          <p:cNvSpPr txBox="1"/>
          <p:nvPr/>
        </p:nvSpPr>
        <p:spPr>
          <a:xfrm>
            <a:off x="4703532" y="7132889"/>
            <a:ext cx="2825991" cy="663332"/>
          </a:xfrm>
          <a:prstGeom prst="rect">
            <a:avLst/>
          </a:prstGeom>
        </p:spPr>
        <p:txBody>
          <a:bodyPr lIns="0" tIns="0" rIns="0" bIns="0" rtlCol="0" anchor="t">
            <a:spAutoFit/>
          </a:bodyPr>
          <a:lstStyle/>
          <a:p>
            <a:pPr>
              <a:lnSpc>
                <a:spcPts val="5438"/>
              </a:lnSpc>
            </a:pPr>
            <a:r>
              <a:rPr lang="en-US" sz="3884">
                <a:solidFill>
                  <a:srgbClr val="000000"/>
                </a:solidFill>
                <a:latin typeface="Alegreya Bold"/>
              </a:rPr>
              <a:t>Wisata Alam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85079" y="257175"/>
            <a:ext cx="7295279" cy="1543050"/>
            <a:chOff x="0" y="0"/>
            <a:chExt cx="1921390" cy="406400"/>
          </a:xfrm>
        </p:grpSpPr>
        <p:sp>
          <p:nvSpPr>
            <p:cNvPr id="3" name="Freeform 3"/>
            <p:cNvSpPr/>
            <p:nvPr/>
          </p:nvSpPr>
          <p:spPr>
            <a:xfrm>
              <a:off x="0" y="0"/>
              <a:ext cx="1921390" cy="406400"/>
            </a:xfrm>
            <a:custGeom>
              <a:avLst/>
              <a:gdLst/>
              <a:ahLst/>
              <a:cxnLst/>
              <a:rect l="l" t="t" r="r" b="b"/>
              <a:pathLst>
                <a:path w="1921390" h="406400">
                  <a:moveTo>
                    <a:pt x="1718190" y="0"/>
                  </a:moveTo>
                  <a:cubicBezTo>
                    <a:pt x="1830415" y="0"/>
                    <a:pt x="1921390" y="90976"/>
                    <a:pt x="1921390" y="203200"/>
                  </a:cubicBezTo>
                  <a:cubicBezTo>
                    <a:pt x="1921390" y="315424"/>
                    <a:pt x="1830415" y="406400"/>
                    <a:pt x="1718190" y="406400"/>
                  </a:cubicBezTo>
                  <a:lnTo>
                    <a:pt x="203200" y="406400"/>
                  </a:lnTo>
                  <a:cubicBezTo>
                    <a:pt x="90976" y="406400"/>
                    <a:pt x="0" y="315424"/>
                    <a:pt x="0" y="203200"/>
                  </a:cubicBezTo>
                  <a:cubicBezTo>
                    <a:pt x="0" y="90976"/>
                    <a:pt x="90976" y="0"/>
                    <a:pt x="203200" y="0"/>
                  </a:cubicBezTo>
                  <a:close/>
                </a:path>
              </a:pathLst>
            </a:custGeom>
            <a:solidFill>
              <a:srgbClr val="2650A8"/>
            </a:solidFill>
          </p:spPr>
          <p:txBody>
            <a:bodyPr/>
            <a:lstStyle/>
            <a:p>
              <a:endParaRPr lang="id-ID"/>
            </a:p>
          </p:txBody>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788078" y="2359037"/>
            <a:ext cx="2831761" cy="2725760"/>
            <a:chOff x="0" y="0"/>
            <a:chExt cx="4559807" cy="4389120"/>
          </a:xfrm>
        </p:grpSpPr>
        <p:sp>
          <p:nvSpPr>
            <p:cNvPr id="6" name="Freeform 6"/>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7" name="Freeform 7"/>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3"/>
              <a:stretch>
                <a:fillRect l="-22014" r="-22014"/>
              </a:stretch>
            </a:blipFill>
          </p:spPr>
          <p:txBody>
            <a:bodyPr/>
            <a:lstStyle/>
            <a:p>
              <a:endParaRPr lang="id-ID"/>
            </a:p>
          </p:txBody>
        </p:sp>
      </p:grpSp>
      <p:grpSp>
        <p:nvGrpSpPr>
          <p:cNvPr id="8" name="Group 8"/>
          <p:cNvGrpSpPr>
            <a:grpSpLocks noChangeAspect="1"/>
          </p:cNvGrpSpPr>
          <p:nvPr/>
        </p:nvGrpSpPr>
        <p:grpSpPr>
          <a:xfrm>
            <a:off x="7418262" y="2273982"/>
            <a:ext cx="2849679" cy="2743007"/>
            <a:chOff x="0" y="0"/>
            <a:chExt cx="4559807" cy="4389120"/>
          </a:xfrm>
        </p:grpSpPr>
        <p:sp>
          <p:nvSpPr>
            <p:cNvPr id="9" name="Freeform 9"/>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10" name="Freeform 10"/>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4"/>
              <a:stretch>
                <a:fillRect l="-22149" r="-22149"/>
              </a:stretch>
            </a:blipFill>
          </p:spPr>
          <p:txBody>
            <a:bodyPr/>
            <a:lstStyle/>
            <a:p>
              <a:endParaRPr lang="id-ID"/>
            </a:p>
          </p:txBody>
        </p:sp>
      </p:grpSp>
      <p:grpSp>
        <p:nvGrpSpPr>
          <p:cNvPr id="11" name="Group 11"/>
          <p:cNvGrpSpPr>
            <a:grpSpLocks noChangeAspect="1"/>
          </p:cNvGrpSpPr>
          <p:nvPr/>
        </p:nvGrpSpPr>
        <p:grpSpPr>
          <a:xfrm>
            <a:off x="13773199" y="2273982"/>
            <a:ext cx="2834056" cy="2727969"/>
            <a:chOff x="0" y="0"/>
            <a:chExt cx="4559807" cy="4389120"/>
          </a:xfrm>
        </p:grpSpPr>
        <p:sp>
          <p:nvSpPr>
            <p:cNvPr id="12" name="Freeform 12"/>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13" name="Freeform 13"/>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5"/>
              <a:stretch>
                <a:fillRect l="-22149" r="-22149"/>
              </a:stretch>
            </a:blipFill>
          </p:spPr>
          <p:txBody>
            <a:bodyPr/>
            <a:lstStyle/>
            <a:p>
              <a:endParaRPr lang="id-ID"/>
            </a:p>
          </p:txBody>
        </p:sp>
      </p:grpSp>
      <p:grpSp>
        <p:nvGrpSpPr>
          <p:cNvPr id="14" name="Group 14"/>
          <p:cNvGrpSpPr>
            <a:grpSpLocks noChangeAspect="1"/>
          </p:cNvGrpSpPr>
          <p:nvPr/>
        </p:nvGrpSpPr>
        <p:grpSpPr>
          <a:xfrm>
            <a:off x="3619839" y="6964968"/>
            <a:ext cx="2987142" cy="2875325"/>
            <a:chOff x="0" y="0"/>
            <a:chExt cx="4559807" cy="4389120"/>
          </a:xfrm>
        </p:grpSpPr>
        <p:sp>
          <p:nvSpPr>
            <p:cNvPr id="15" name="Freeform 15"/>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16" name="Freeform 16"/>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6"/>
              <a:stretch>
                <a:fillRect l="-44772" t="-164" b="-164"/>
              </a:stretch>
            </a:blipFill>
          </p:spPr>
          <p:txBody>
            <a:bodyPr/>
            <a:lstStyle/>
            <a:p>
              <a:endParaRPr lang="id-ID"/>
            </a:p>
          </p:txBody>
        </p:sp>
      </p:grpSp>
      <p:grpSp>
        <p:nvGrpSpPr>
          <p:cNvPr id="17" name="Group 17"/>
          <p:cNvGrpSpPr/>
          <p:nvPr/>
        </p:nvGrpSpPr>
        <p:grpSpPr>
          <a:xfrm>
            <a:off x="2560642" y="2486566"/>
            <a:ext cx="1863678" cy="186367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365830" y="2707751"/>
            <a:ext cx="1875470" cy="187547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5674660" y="2468745"/>
            <a:ext cx="1865189" cy="186518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5452323" y="7247972"/>
            <a:ext cx="1965939" cy="196593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2723400" y="2649324"/>
            <a:ext cx="1538163" cy="153816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9529617" y="2871538"/>
            <a:ext cx="1547896" cy="154789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5837550" y="2631634"/>
            <a:ext cx="1539410" cy="1539410"/>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5624011" y="7419661"/>
            <a:ext cx="1622563" cy="16225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AutoShape 41"/>
          <p:cNvSpPr/>
          <p:nvPr/>
        </p:nvSpPr>
        <p:spPr>
          <a:xfrm>
            <a:off x="928883" y="6228101"/>
            <a:ext cx="1857228" cy="0"/>
          </a:xfrm>
          <a:prstGeom prst="line">
            <a:avLst/>
          </a:prstGeom>
          <a:ln w="152400" cap="flat">
            <a:solidFill>
              <a:srgbClr val="DA8A2E"/>
            </a:solidFill>
            <a:prstDash val="solid"/>
            <a:headEnd type="none" w="sm" len="sm"/>
            <a:tailEnd type="none" w="sm" len="sm"/>
          </a:ln>
        </p:spPr>
        <p:txBody>
          <a:bodyPr/>
          <a:lstStyle/>
          <a:p>
            <a:endParaRPr lang="id-ID"/>
          </a:p>
        </p:txBody>
      </p:sp>
      <p:sp>
        <p:nvSpPr>
          <p:cNvPr id="42" name="AutoShape 42"/>
          <p:cNvSpPr/>
          <p:nvPr/>
        </p:nvSpPr>
        <p:spPr>
          <a:xfrm>
            <a:off x="7908612" y="6151901"/>
            <a:ext cx="1868979" cy="0"/>
          </a:xfrm>
          <a:prstGeom prst="line">
            <a:avLst/>
          </a:prstGeom>
          <a:ln w="152400" cap="flat">
            <a:solidFill>
              <a:srgbClr val="DA8A2E"/>
            </a:solidFill>
            <a:prstDash val="solid"/>
            <a:headEnd type="none" w="sm" len="sm"/>
            <a:tailEnd type="none" w="sm" len="sm"/>
          </a:ln>
        </p:spPr>
        <p:txBody>
          <a:bodyPr/>
          <a:lstStyle/>
          <a:p>
            <a:endParaRPr lang="id-ID"/>
          </a:p>
        </p:txBody>
      </p:sp>
      <p:sp>
        <p:nvSpPr>
          <p:cNvPr id="43" name="AutoShape 43"/>
          <p:cNvSpPr/>
          <p:nvPr/>
        </p:nvSpPr>
        <p:spPr>
          <a:xfrm>
            <a:off x="7580358" y="9260191"/>
            <a:ext cx="1959135" cy="0"/>
          </a:xfrm>
          <a:prstGeom prst="line">
            <a:avLst/>
          </a:prstGeom>
          <a:ln w="161925" cap="flat">
            <a:solidFill>
              <a:srgbClr val="DA8A2E"/>
            </a:solidFill>
            <a:prstDash val="solid"/>
            <a:headEnd type="none" w="sm" len="sm"/>
            <a:tailEnd type="none" w="sm" len="sm"/>
          </a:ln>
        </p:spPr>
        <p:txBody>
          <a:bodyPr/>
          <a:lstStyle/>
          <a:p>
            <a:endParaRPr lang="id-ID"/>
          </a:p>
        </p:txBody>
      </p:sp>
      <p:sp>
        <p:nvSpPr>
          <p:cNvPr id="44" name="AutoShape 44"/>
          <p:cNvSpPr/>
          <p:nvPr/>
        </p:nvSpPr>
        <p:spPr>
          <a:xfrm>
            <a:off x="13903251" y="6166182"/>
            <a:ext cx="1928381" cy="0"/>
          </a:xfrm>
          <a:prstGeom prst="line">
            <a:avLst/>
          </a:prstGeom>
          <a:ln w="161925" cap="flat">
            <a:solidFill>
              <a:srgbClr val="DA8A2E"/>
            </a:solidFill>
            <a:prstDash val="solid"/>
            <a:headEnd type="none" w="sm" len="sm"/>
            <a:tailEnd type="none" w="sm" len="sm"/>
          </a:ln>
        </p:spPr>
        <p:txBody>
          <a:bodyPr/>
          <a:lstStyle/>
          <a:p>
            <a:endParaRPr lang="id-ID"/>
          </a:p>
        </p:txBody>
      </p:sp>
      <p:sp>
        <p:nvSpPr>
          <p:cNvPr id="45" name="Freeform 45"/>
          <p:cNvSpPr/>
          <p:nvPr/>
        </p:nvSpPr>
        <p:spPr>
          <a:xfrm flipH="1" flipV="1">
            <a:off x="15656524" y="-329345"/>
            <a:ext cx="3139616" cy="3139616"/>
          </a:xfrm>
          <a:custGeom>
            <a:avLst/>
            <a:gdLst/>
            <a:ahLst/>
            <a:cxnLst/>
            <a:rect l="l" t="t" r="r" b="b"/>
            <a:pathLst>
              <a:path w="3139616" h="3139616">
                <a:moveTo>
                  <a:pt x="3139616" y="3139616"/>
                </a:moveTo>
                <a:lnTo>
                  <a:pt x="0" y="3139616"/>
                </a:lnTo>
                <a:lnTo>
                  <a:pt x="0" y="0"/>
                </a:lnTo>
                <a:lnTo>
                  <a:pt x="3139616" y="0"/>
                </a:lnTo>
                <a:lnTo>
                  <a:pt x="3139616" y="313961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d-ID"/>
          </a:p>
        </p:txBody>
      </p:sp>
      <p:grpSp>
        <p:nvGrpSpPr>
          <p:cNvPr id="46" name="Group 46"/>
          <p:cNvGrpSpPr>
            <a:grpSpLocks noChangeAspect="1"/>
          </p:cNvGrpSpPr>
          <p:nvPr/>
        </p:nvGrpSpPr>
        <p:grpSpPr>
          <a:xfrm>
            <a:off x="10390653" y="6964968"/>
            <a:ext cx="2987142" cy="2875325"/>
            <a:chOff x="0" y="0"/>
            <a:chExt cx="4559807" cy="4389120"/>
          </a:xfrm>
        </p:grpSpPr>
        <p:sp>
          <p:nvSpPr>
            <p:cNvPr id="47" name="Freeform 47"/>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48" name="Freeform 48"/>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9"/>
              <a:stretch>
                <a:fillRect l="-22014" r="-22014"/>
              </a:stretch>
            </a:blipFill>
          </p:spPr>
          <p:txBody>
            <a:bodyPr/>
            <a:lstStyle/>
            <a:p>
              <a:endParaRPr lang="id-ID"/>
            </a:p>
          </p:txBody>
        </p:sp>
      </p:grpSp>
      <p:grpSp>
        <p:nvGrpSpPr>
          <p:cNvPr id="49" name="Group 49"/>
          <p:cNvGrpSpPr/>
          <p:nvPr/>
        </p:nvGrpSpPr>
        <p:grpSpPr>
          <a:xfrm>
            <a:off x="12223137" y="7247972"/>
            <a:ext cx="1965939" cy="1965939"/>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2394825" y="7419661"/>
            <a:ext cx="1622563" cy="162256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5" name="AutoShape 55"/>
          <p:cNvSpPr/>
          <p:nvPr/>
        </p:nvSpPr>
        <p:spPr>
          <a:xfrm>
            <a:off x="14351172" y="9260191"/>
            <a:ext cx="1959135" cy="0"/>
          </a:xfrm>
          <a:prstGeom prst="line">
            <a:avLst/>
          </a:prstGeom>
          <a:ln w="161925" cap="flat">
            <a:solidFill>
              <a:srgbClr val="DA8A2E"/>
            </a:solidFill>
            <a:prstDash val="solid"/>
            <a:headEnd type="none" w="sm" len="sm"/>
            <a:tailEnd type="none" w="sm" len="sm"/>
          </a:ln>
        </p:spPr>
        <p:txBody>
          <a:bodyPr/>
          <a:lstStyle/>
          <a:p>
            <a:endParaRPr lang="id-ID"/>
          </a:p>
        </p:txBody>
      </p:sp>
      <p:sp>
        <p:nvSpPr>
          <p:cNvPr id="56" name="Freeform 56"/>
          <p:cNvSpPr/>
          <p:nvPr/>
        </p:nvSpPr>
        <p:spPr>
          <a:xfrm>
            <a:off x="2968496" y="2902243"/>
            <a:ext cx="1047971" cy="998192"/>
          </a:xfrm>
          <a:custGeom>
            <a:avLst/>
            <a:gdLst/>
            <a:ahLst/>
            <a:cxnLst/>
            <a:rect l="l" t="t" r="r" b="b"/>
            <a:pathLst>
              <a:path w="1047971" h="998192">
                <a:moveTo>
                  <a:pt x="0" y="0"/>
                </a:moveTo>
                <a:lnTo>
                  <a:pt x="1047971" y="0"/>
                </a:lnTo>
                <a:lnTo>
                  <a:pt x="1047971" y="998192"/>
                </a:lnTo>
                <a:lnTo>
                  <a:pt x="0" y="998192"/>
                </a:lnTo>
                <a:lnTo>
                  <a:pt x="0" y="0"/>
                </a:lnTo>
                <a:close/>
              </a:path>
            </a:pathLst>
          </a:custGeom>
          <a:blipFill>
            <a:blip r:embed="rId10"/>
            <a:stretch>
              <a:fillRect/>
            </a:stretch>
          </a:blipFill>
        </p:spPr>
        <p:txBody>
          <a:bodyPr/>
          <a:lstStyle/>
          <a:p>
            <a:endParaRPr lang="id-ID"/>
          </a:p>
        </p:txBody>
      </p:sp>
      <p:sp>
        <p:nvSpPr>
          <p:cNvPr id="57" name="Freeform 57"/>
          <p:cNvSpPr/>
          <p:nvPr/>
        </p:nvSpPr>
        <p:spPr>
          <a:xfrm>
            <a:off x="9997870" y="3022845"/>
            <a:ext cx="540141" cy="1245282"/>
          </a:xfrm>
          <a:custGeom>
            <a:avLst/>
            <a:gdLst/>
            <a:ahLst/>
            <a:cxnLst/>
            <a:rect l="l" t="t" r="r" b="b"/>
            <a:pathLst>
              <a:path w="540141" h="1245282">
                <a:moveTo>
                  <a:pt x="0" y="0"/>
                </a:moveTo>
                <a:lnTo>
                  <a:pt x="540141" y="0"/>
                </a:lnTo>
                <a:lnTo>
                  <a:pt x="540141" y="1245282"/>
                </a:lnTo>
                <a:lnTo>
                  <a:pt x="0" y="1245282"/>
                </a:lnTo>
                <a:lnTo>
                  <a:pt x="0" y="0"/>
                </a:lnTo>
                <a:close/>
              </a:path>
            </a:pathLst>
          </a:custGeom>
          <a:blipFill>
            <a:blip r:embed="rId11"/>
            <a:stretch>
              <a:fillRect/>
            </a:stretch>
          </a:blipFill>
        </p:spPr>
        <p:txBody>
          <a:bodyPr/>
          <a:lstStyle/>
          <a:p>
            <a:endParaRPr lang="id-ID"/>
          </a:p>
        </p:txBody>
      </p:sp>
      <p:sp>
        <p:nvSpPr>
          <p:cNvPr id="58" name="Freeform 58"/>
          <p:cNvSpPr/>
          <p:nvPr/>
        </p:nvSpPr>
        <p:spPr>
          <a:xfrm>
            <a:off x="16219020" y="2871538"/>
            <a:ext cx="776470" cy="1148199"/>
          </a:xfrm>
          <a:custGeom>
            <a:avLst/>
            <a:gdLst/>
            <a:ahLst/>
            <a:cxnLst/>
            <a:rect l="l" t="t" r="r" b="b"/>
            <a:pathLst>
              <a:path w="776470" h="1148199">
                <a:moveTo>
                  <a:pt x="0" y="0"/>
                </a:moveTo>
                <a:lnTo>
                  <a:pt x="776469" y="0"/>
                </a:lnTo>
                <a:lnTo>
                  <a:pt x="776469" y="1148199"/>
                </a:lnTo>
                <a:lnTo>
                  <a:pt x="0" y="11481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d-ID"/>
          </a:p>
        </p:txBody>
      </p:sp>
      <p:sp>
        <p:nvSpPr>
          <p:cNvPr id="59" name="Freeform 59"/>
          <p:cNvSpPr/>
          <p:nvPr/>
        </p:nvSpPr>
        <p:spPr>
          <a:xfrm>
            <a:off x="5883158" y="7688470"/>
            <a:ext cx="1104268" cy="1084944"/>
          </a:xfrm>
          <a:custGeom>
            <a:avLst/>
            <a:gdLst/>
            <a:ahLst/>
            <a:cxnLst/>
            <a:rect l="l" t="t" r="r" b="b"/>
            <a:pathLst>
              <a:path w="1104268" h="1084944">
                <a:moveTo>
                  <a:pt x="0" y="0"/>
                </a:moveTo>
                <a:lnTo>
                  <a:pt x="1104269" y="0"/>
                </a:lnTo>
                <a:lnTo>
                  <a:pt x="1104269" y="1084944"/>
                </a:lnTo>
                <a:lnTo>
                  <a:pt x="0" y="10849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d-ID"/>
          </a:p>
        </p:txBody>
      </p:sp>
      <p:sp>
        <p:nvSpPr>
          <p:cNvPr id="60" name="Freeform 60"/>
          <p:cNvSpPr/>
          <p:nvPr/>
        </p:nvSpPr>
        <p:spPr>
          <a:xfrm>
            <a:off x="12639613" y="7823775"/>
            <a:ext cx="1132988" cy="814335"/>
          </a:xfrm>
          <a:custGeom>
            <a:avLst/>
            <a:gdLst/>
            <a:ahLst/>
            <a:cxnLst/>
            <a:rect l="l" t="t" r="r" b="b"/>
            <a:pathLst>
              <a:path w="1132988" h="814335">
                <a:moveTo>
                  <a:pt x="0" y="0"/>
                </a:moveTo>
                <a:lnTo>
                  <a:pt x="1132987" y="0"/>
                </a:lnTo>
                <a:lnTo>
                  <a:pt x="1132987" y="814335"/>
                </a:lnTo>
                <a:lnTo>
                  <a:pt x="0" y="8143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id-ID"/>
          </a:p>
        </p:txBody>
      </p:sp>
      <p:sp>
        <p:nvSpPr>
          <p:cNvPr id="61" name="TextBox 61"/>
          <p:cNvSpPr txBox="1"/>
          <p:nvPr/>
        </p:nvSpPr>
        <p:spPr>
          <a:xfrm>
            <a:off x="13985929" y="5093183"/>
            <a:ext cx="2564112" cy="1017286"/>
          </a:xfrm>
          <a:prstGeom prst="rect">
            <a:avLst/>
          </a:prstGeom>
        </p:spPr>
        <p:txBody>
          <a:bodyPr lIns="0" tIns="0" rIns="0" bIns="0" rtlCol="0" anchor="t">
            <a:spAutoFit/>
          </a:bodyPr>
          <a:lstStyle/>
          <a:p>
            <a:pPr>
              <a:lnSpc>
                <a:spcPts val="3974"/>
              </a:lnSpc>
            </a:pPr>
            <a:r>
              <a:rPr lang="en-US" sz="3784">
                <a:solidFill>
                  <a:srgbClr val="000000"/>
                </a:solidFill>
                <a:latin typeface="Alegreya Bold"/>
              </a:rPr>
              <a:t>Wisata Cagar Alam</a:t>
            </a:r>
          </a:p>
        </p:txBody>
      </p:sp>
      <p:sp>
        <p:nvSpPr>
          <p:cNvPr id="62" name="TextBox 62"/>
          <p:cNvSpPr txBox="1"/>
          <p:nvPr/>
        </p:nvSpPr>
        <p:spPr>
          <a:xfrm>
            <a:off x="285079" y="541156"/>
            <a:ext cx="7295279" cy="863600"/>
          </a:xfrm>
          <a:prstGeom prst="rect">
            <a:avLst/>
          </a:prstGeom>
        </p:spPr>
        <p:txBody>
          <a:bodyPr lIns="0" tIns="0" rIns="0" bIns="0" rtlCol="0" anchor="t">
            <a:spAutoFit/>
          </a:bodyPr>
          <a:lstStyle/>
          <a:p>
            <a:pPr algn="ctr">
              <a:lnSpc>
                <a:spcPts val="7000"/>
              </a:lnSpc>
            </a:pPr>
            <a:r>
              <a:rPr lang="en-US" sz="5000">
                <a:solidFill>
                  <a:srgbClr val="FFFFFF"/>
                </a:solidFill>
                <a:latin typeface="Alegreya Bold"/>
              </a:rPr>
              <a:t>WISATA ALAM</a:t>
            </a:r>
          </a:p>
        </p:txBody>
      </p:sp>
      <p:sp>
        <p:nvSpPr>
          <p:cNvPr id="63" name="TextBox 63"/>
          <p:cNvSpPr txBox="1"/>
          <p:nvPr/>
        </p:nvSpPr>
        <p:spPr>
          <a:xfrm>
            <a:off x="1010262" y="5526208"/>
            <a:ext cx="2922457" cy="609335"/>
          </a:xfrm>
          <a:prstGeom prst="rect">
            <a:avLst/>
          </a:prstGeom>
        </p:spPr>
        <p:txBody>
          <a:bodyPr lIns="0" tIns="0" rIns="0" bIns="0" rtlCol="0" anchor="t">
            <a:spAutoFit/>
          </a:bodyPr>
          <a:lstStyle/>
          <a:p>
            <a:pPr>
              <a:lnSpc>
                <a:spcPts val="5026"/>
              </a:lnSpc>
            </a:pPr>
            <a:r>
              <a:rPr lang="en-US" sz="3590">
                <a:solidFill>
                  <a:srgbClr val="000000"/>
                </a:solidFill>
                <a:latin typeface="Alegreya Bold"/>
              </a:rPr>
              <a:t>Wisata Pantai</a:t>
            </a:r>
          </a:p>
        </p:txBody>
      </p:sp>
      <p:sp>
        <p:nvSpPr>
          <p:cNvPr id="64" name="TextBox 64"/>
          <p:cNvSpPr txBox="1"/>
          <p:nvPr/>
        </p:nvSpPr>
        <p:spPr>
          <a:xfrm>
            <a:off x="7632486" y="8175062"/>
            <a:ext cx="1958067" cy="1017286"/>
          </a:xfrm>
          <a:prstGeom prst="rect">
            <a:avLst/>
          </a:prstGeom>
        </p:spPr>
        <p:txBody>
          <a:bodyPr lIns="0" tIns="0" rIns="0" bIns="0" rtlCol="0" anchor="t">
            <a:spAutoFit/>
          </a:bodyPr>
          <a:lstStyle/>
          <a:p>
            <a:pPr>
              <a:lnSpc>
                <a:spcPts val="3974"/>
              </a:lnSpc>
            </a:pPr>
            <a:r>
              <a:rPr lang="en-US" sz="3784">
                <a:solidFill>
                  <a:srgbClr val="000000"/>
                </a:solidFill>
                <a:latin typeface="Alegreya Bold"/>
              </a:rPr>
              <a:t>Wisata Buru</a:t>
            </a:r>
          </a:p>
        </p:txBody>
      </p:sp>
      <p:sp>
        <p:nvSpPr>
          <p:cNvPr id="65" name="TextBox 65"/>
          <p:cNvSpPr txBox="1"/>
          <p:nvPr/>
        </p:nvSpPr>
        <p:spPr>
          <a:xfrm>
            <a:off x="7909631" y="5126346"/>
            <a:ext cx="1867960" cy="962027"/>
          </a:xfrm>
          <a:prstGeom prst="rect">
            <a:avLst/>
          </a:prstGeom>
        </p:spPr>
        <p:txBody>
          <a:bodyPr lIns="0" tIns="0" rIns="0" bIns="0" rtlCol="0" anchor="t">
            <a:spAutoFit/>
          </a:bodyPr>
          <a:lstStyle/>
          <a:p>
            <a:pPr>
              <a:lnSpc>
                <a:spcPts val="3769"/>
              </a:lnSpc>
            </a:pPr>
            <a:r>
              <a:rPr lang="en-US" sz="3590">
                <a:solidFill>
                  <a:srgbClr val="000000"/>
                </a:solidFill>
                <a:latin typeface="Alegreya Bold"/>
              </a:rPr>
              <a:t>Wisata Etnik</a:t>
            </a:r>
          </a:p>
        </p:txBody>
      </p:sp>
      <p:sp>
        <p:nvSpPr>
          <p:cNvPr id="66" name="TextBox 66"/>
          <p:cNvSpPr txBox="1"/>
          <p:nvPr/>
        </p:nvSpPr>
        <p:spPr>
          <a:xfrm>
            <a:off x="14403300" y="8175062"/>
            <a:ext cx="1958067" cy="1017286"/>
          </a:xfrm>
          <a:prstGeom prst="rect">
            <a:avLst/>
          </a:prstGeom>
        </p:spPr>
        <p:txBody>
          <a:bodyPr lIns="0" tIns="0" rIns="0" bIns="0" rtlCol="0" anchor="t">
            <a:spAutoFit/>
          </a:bodyPr>
          <a:lstStyle/>
          <a:p>
            <a:pPr>
              <a:lnSpc>
                <a:spcPts val="3974"/>
              </a:lnSpc>
            </a:pPr>
            <a:r>
              <a:rPr lang="en-US" sz="3784">
                <a:solidFill>
                  <a:srgbClr val="000000"/>
                </a:solidFill>
                <a:latin typeface="Alegreya Bold"/>
              </a:rPr>
              <a:t>Wisata Agro</a:t>
            </a:r>
          </a:p>
        </p:txBody>
      </p:sp>
      <p:sp>
        <p:nvSpPr>
          <p:cNvPr id="67" name="Freeform 67"/>
          <p:cNvSpPr/>
          <p:nvPr/>
        </p:nvSpPr>
        <p:spPr>
          <a:xfrm>
            <a:off x="9997870" y="645931"/>
            <a:ext cx="3132579" cy="736456"/>
          </a:xfrm>
          <a:custGeom>
            <a:avLst/>
            <a:gdLst/>
            <a:ahLst/>
            <a:cxnLst/>
            <a:rect l="l" t="t" r="r" b="b"/>
            <a:pathLst>
              <a:path w="3132579" h="736456">
                <a:moveTo>
                  <a:pt x="0" y="0"/>
                </a:moveTo>
                <a:lnTo>
                  <a:pt x="3132579" y="0"/>
                </a:lnTo>
                <a:lnTo>
                  <a:pt x="3132579" y="736455"/>
                </a:lnTo>
                <a:lnTo>
                  <a:pt x="0" y="736455"/>
                </a:lnTo>
                <a:lnTo>
                  <a:pt x="0" y="0"/>
                </a:lnTo>
                <a:close/>
              </a:path>
            </a:pathLst>
          </a:custGeom>
          <a:blipFill>
            <a:blip r:embed="rId18"/>
            <a:stretch>
              <a:fillRect/>
            </a:stretch>
          </a:blipFill>
        </p:spPr>
        <p:txBody>
          <a:bodyPr/>
          <a:lstStyle/>
          <a:p>
            <a:endParaRPr lang="id-ID"/>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85079" y="257175"/>
            <a:ext cx="7295279" cy="1543050"/>
            <a:chOff x="0" y="0"/>
            <a:chExt cx="1921390" cy="406400"/>
          </a:xfrm>
        </p:grpSpPr>
        <p:sp>
          <p:nvSpPr>
            <p:cNvPr id="3" name="Freeform 3"/>
            <p:cNvSpPr/>
            <p:nvPr/>
          </p:nvSpPr>
          <p:spPr>
            <a:xfrm>
              <a:off x="0" y="0"/>
              <a:ext cx="1921390" cy="406400"/>
            </a:xfrm>
            <a:custGeom>
              <a:avLst/>
              <a:gdLst/>
              <a:ahLst/>
              <a:cxnLst/>
              <a:rect l="l" t="t" r="r" b="b"/>
              <a:pathLst>
                <a:path w="1921390" h="406400">
                  <a:moveTo>
                    <a:pt x="1718190" y="0"/>
                  </a:moveTo>
                  <a:cubicBezTo>
                    <a:pt x="1830415" y="0"/>
                    <a:pt x="1921390" y="90976"/>
                    <a:pt x="1921390" y="203200"/>
                  </a:cubicBezTo>
                  <a:cubicBezTo>
                    <a:pt x="1921390" y="315424"/>
                    <a:pt x="1830415" y="406400"/>
                    <a:pt x="1718190" y="406400"/>
                  </a:cubicBezTo>
                  <a:lnTo>
                    <a:pt x="203200" y="406400"/>
                  </a:lnTo>
                  <a:cubicBezTo>
                    <a:pt x="90976" y="406400"/>
                    <a:pt x="0" y="315424"/>
                    <a:pt x="0" y="203200"/>
                  </a:cubicBezTo>
                  <a:cubicBezTo>
                    <a:pt x="0" y="90976"/>
                    <a:pt x="90976" y="0"/>
                    <a:pt x="203200" y="0"/>
                  </a:cubicBezTo>
                  <a:close/>
                </a:path>
              </a:pathLst>
            </a:custGeom>
            <a:solidFill>
              <a:srgbClr val="2650A8"/>
            </a:solidFill>
          </p:spPr>
          <p:txBody>
            <a:bodyPr/>
            <a:lstStyle/>
            <a:p>
              <a:endParaRPr lang="id-ID"/>
            </a:p>
          </p:txBody>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2914995" y="3398245"/>
            <a:ext cx="3601133" cy="3466332"/>
            <a:chOff x="0" y="0"/>
            <a:chExt cx="4559807" cy="4389120"/>
          </a:xfrm>
        </p:grpSpPr>
        <p:sp>
          <p:nvSpPr>
            <p:cNvPr id="6" name="Freeform 6"/>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7" name="Freeform 7"/>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3"/>
              <a:stretch>
                <a:fillRect l="-22284" r="-22284"/>
              </a:stretch>
            </a:blipFill>
          </p:spPr>
          <p:txBody>
            <a:bodyPr/>
            <a:lstStyle/>
            <a:p>
              <a:endParaRPr lang="id-ID"/>
            </a:p>
          </p:txBody>
        </p:sp>
      </p:grpSp>
      <p:grpSp>
        <p:nvGrpSpPr>
          <p:cNvPr id="8" name="Group 8"/>
          <p:cNvGrpSpPr/>
          <p:nvPr/>
        </p:nvGrpSpPr>
        <p:grpSpPr>
          <a:xfrm>
            <a:off x="5124136" y="3739420"/>
            <a:ext cx="2370028" cy="23700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331114" y="3946398"/>
            <a:ext cx="1956072" cy="195607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AutoShape 14"/>
          <p:cNvSpPr/>
          <p:nvPr/>
        </p:nvSpPr>
        <p:spPr>
          <a:xfrm>
            <a:off x="3527213" y="8109605"/>
            <a:ext cx="1959135" cy="0"/>
          </a:xfrm>
          <a:prstGeom prst="line">
            <a:avLst/>
          </a:prstGeom>
          <a:ln w="161925" cap="flat">
            <a:solidFill>
              <a:srgbClr val="DA8A2E"/>
            </a:solidFill>
            <a:prstDash val="solid"/>
            <a:headEnd type="none" w="sm" len="sm"/>
            <a:tailEnd type="none" w="sm" len="sm"/>
          </a:ln>
        </p:spPr>
        <p:txBody>
          <a:bodyPr/>
          <a:lstStyle/>
          <a:p>
            <a:endParaRPr lang="id-ID"/>
          </a:p>
        </p:txBody>
      </p:sp>
      <p:sp>
        <p:nvSpPr>
          <p:cNvPr id="15" name="Freeform 15"/>
          <p:cNvSpPr/>
          <p:nvPr/>
        </p:nvSpPr>
        <p:spPr>
          <a:xfrm flipH="1" flipV="1">
            <a:off x="15656524" y="-329345"/>
            <a:ext cx="3139616" cy="3139616"/>
          </a:xfrm>
          <a:custGeom>
            <a:avLst/>
            <a:gdLst/>
            <a:ahLst/>
            <a:cxnLst/>
            <a:rect l="l" t="t" r="r" b="b"/>
            <a:pathLst>
              <a:path w="3139616" h="3139616">
                <a:moveTo>
                  <a:pt x="3139616" y="3139616"/>
                </a:moveTo>
                <a:lnTo>
                  <a:pt x="0" y="3139616"/>
                </a:lnTo>
                <a:lnTo>
                  <a:pt x="0" y="0"/>
                </a:lnTo>
                <a:lnTo>
                  <a:pt x="3139616" y="0"/>
                </a:lnTo>
                <a:lnTo>
                  <a:pt x="3139616" y="313961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d-ID"/>
          </a:p>
        </p:txBody>
      </p:sp>
      <p:grpSp>
        <p:nvGrpSpPr>
          <p:cNvPr id="16" name="Group 16"/>
          <p:cNvGrpSpPr>
            <a:grpSpLocks noChangeAspect="1"/>
          </p:cNvGrpSpPr>
          <p:nvPr/>
        </p:nvGrpSpPr>
        <p:grpSpPr>
          <a:xfrm>
            <a:off x="9144000" y="3500769"/>
            <a:ext cx="3413229" cy="3285463"/>
            <a:chOff x="0" y="0"/>
            <a:chExt cx="4559807" cy="4389120"/>
          </a:xfrm>
        </p:grpSpPr>
        <p:sp>
          <p:nvSpPr>
            <p:cNvPr id="17" name="Freeform 17"/>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18" name="Freeform 18"/>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6"/>
              <a:stretch>
                <a:fillRect l="-22014" r="-22014"/>
              </a:stretch>
            </a:blipFill>
          </p:spPr>
          <p:txBody>
            <a:bodyPr/>
            <a:lstStyle/>
            <a:p>
              <a:endParaRPr lang="id-ID"/>
            </a:p>
          </p:txBody>
        </p:sp>
      </p:grpSp>
      <p:grpSp>
        <p:nvGrpSpPr>
          <p:cNvPr id="19" name="Group 19"/>
          <p:cNvGrpSpPr/>
          <p:nvPr/>
        </p:nvGrpSpPr>
        <p:grpSpPr>
          <a:xfrm>
            <a:off x="11237870" y="3824141"/>
            <a:ext cx="2246362" cy="224636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p:spPr>
          <p:txBody>
            <a:bodyPr/>
            <a:lstStyle/>
            <a:p>
              <a:endParaRPr lang="id-ID"/>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1434048" y="4020319"/>
            <a:ext cx="1854006" cy="185400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71C1"/>
            </a:solidFill>
          </p:spPr>
          <p:txBody>
            <a:bodyPr/>
            <a:lstStyle/>
            <a:p>
              <a:endParaRPr lang="id-ID"/>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AutoShape 25"/>
          <p:cNvSpPr/>
          <p:nvPr/>
        </p:nvSpPr>
        <p:spPr>
          <a:xfrm>
            <a:off x="9423853" y="8109605"/>
            <a:ext cx="1959135" cy="0"/>
          </a:xfrm>
          <a:prstGeom prst="line">
            <a:avLst/>
          </a:prstGeom>
          <a:ln w="161925" cap="flat">
            <a:solidFill>
              <a:srgbClr val="DA8A2E"/>
            </a:solidFill>
            <a:prstDash val="solid"/>
            <a:headEnd type="none" w="sm" len="sm"/>
            <a:tailEnd type="none" w="sm" len="sm"/>
          </a:ln>
        </p:spPr>
        <p:txBody>
          <a:bodyPr/>
          <a:lstStyle/>
          <a:p>
            <a:endParaRPr lang="id-ID"/>
          </a:p>
        </p:txBody>
      </p:sp>
      <p:sp>
        <p:nvSpPr>
          <p:cNvPr id="26" name="Freeform 26"/>
          <p:cNvSpPr/>
          <p:nvPr/>
        </p:nvSpPr>
        <p:spPr>
          <a:xfrm>
            <a:off x="5771605" y="4386888"/>
            <a:ext cx="1075091" cy="1075091"/>
          </a:xfrm>
          <a:custGeom>
            <a:avLst/>
            <a:gdLst/>
            <a:ahLst/>
            <a:cxnLst/>
            <a:rect l="l" t="t" r="r" b="b"/>
            <a:pathLst>
              <a:path w="1075091" h="1075091">
                <a:moveTo>
                  <a:pt x="0" y="0"/>
                </a:moveTo>
                <a:lnTo>
                  <a:pt x="1075090" y="0"/>
                </a:lnTo>
                <a:lnTo>
                  <a:pt x="1075090" y="1075091"/>
                </a:lnTo>
                <a:lnTo>
                  <a:pt x="0" y="10750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d-ID"/>
          </a:p>
        </p:txBody>
      </p:sp>
      <p:sp>
        <p:nvSpPr>
          <p:cNvPr id="27" name="Freeform 27"/>
          <p:cNvSpPr/>
          <p:nvPr/>
        </p:nvSpPr>
        <p:spPr>
          <a:xfrm>
            <a:off x="11823506" y="4409777"/>
            <a:ext cx="1075091" cy="1075091"/>
          </a:xfrm>
          <a:custGeom>
            <a:avLst/>
            <a:gdLst/>
            <a:ahLst/>
            <a:cxnLst/>
            <a:rect l="l" t="t" r="r" b="b"/>
            <a:pathLst>
              <a:path w="1075091" h="1075091">
                <a:moveTo>
                  <a:pt x="0" y="0"/>
                </a:moveTo>
                <a:lnTo>
                  <a:pt x="1075091" y="0"/>
                </a:lnTo>
                <a:lnTo>
                  <a:pt x="1075091" y="1075091"/>
                </a:lnTo>
                <a:lnTo>
                  <a:pt x="0" y="10750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d-ID"/>
          </a:p>
        </p:txBody>
      </p:sp>
      <p:sp>
        <p:nvSpPr>
          <p:cNvPr id="28" name="TextBox 28"/>
          <p:cNvSpPr txBox="1"/>
          <p:nvPr/>
        </p:nvSpPr>
        <p:spPr>
          <a:xfrm>
            <a:off x="285079" y="560206"/>
            <a:ext cx="7295279" cy="771525"/>
          </a:xfrm>
          <a:prstGeom prst="rect">
            <a:avLst/>
          </a:prstGeom>
        </p:spPr>
        <p:txBody>
          <a:bodyPr lIns="0" tIns="0" rIns="0" bIns="0" rtlCol="0" anchor="t">
            <a:spAutoFit/>
          </a:bodyPr>
          <a:lstStyle/>
          <a:p>
            <a:pPr algn="ctr">
              <a:lnSpc>
                <a:spcPts val="6299"/>
              </a:lnSpc>
            </a:pPr>
            <a:r>
              <a:rPr lang="en-US" sz="4500">
                <a:solidFill>
                  <a:srgbClr val="FFFFFF"/>
                </a:solidFill>
                <a:latin typeface="Alegreya Bold"/>
              </a:rPr>
              <a:t>WISATA SOSIAL-BUDAYA</a:t>
            </a:r>
          </a:p>
        </p:txBody>
      </p:sp>
      <p:sp>
        <p:nvSpPr>
          <p:cNvPr id="29" name="TextBox 29"/>
          <p:cNvSpPr txBox="1"/>
          <p:nvPr/>
        </p:nvSpPr>
        <p:spPr>
          <a:xfrm>
            <a:off x="3579341" y="7024475"/>
            <a:ext cx="3541915" cy="1017286"/>
          </a:xfrm>
          <a:prstGeom prst="rect">
            <a:avLst/>
          </a:prstGeom>
        </p:spPr>
        <p:txBody>
          <a:bodyPr lIns="0" tIns="0" rIns="0" bIns="0" rtlCol="0" anchor="t">
            <a:spAutoFit/>
          </a:bodyPr>
          <a:lstStyle/>
          <a:p>
            <a:pPr>
              <a:lnSpc>
                <a:spcPts val="3974"/>
              </a:lnSpc>
            </a:pPr>
            <a:r>
              <a:rPr lang="en-US" sz="3784">
                <a:solidFill>
                  <a:srgbClr val="000000"/>
                </a:solidFill>
                <a:latin typeface="Alegreya Bold"/>
              </a:rPr>
              <a:t>Peninggalan Sejarah</a:t>
            </a:r>
          </a:p>
        </p:txBody>
      </p:sp>
      <p:sp>
        <p:nvSpPr>
          <p:cNvPr id="30" name="TextBox 30"/>
          <p:cNvSpPr txBox="1"/>
          <p:nvPr/>
        </p:nvSpPr>
        <p:spPr>
          <a:xfrm>
            <a:off x="9475981" y="7024475"/>
            <a:ext cx="1958067" cy="516120"/>
          </a:xfrm>
          <a:prstGeom prst="rect">
            <a:avLst/>
          </a:prstGeom>
        </p:spPr>
        <p:txBody>
          <a:bodyPr lIns="0" tIns="0" rIns="0" bIns="0" rtlCol="0" anchor="t">
            <a:spAutoFit/>
          </a:bodyPr>
          <a:lstStyle/>
          <a:p>
            <a:pPr>
              <a:lnSpc>
                <a:spcPts val="3974"/>
              </a:lnSpc>
            </a:pPr>
            <a:r>
              <a:rPr lang="en-US" sz="3784">
                <a:solidFill>
                  <a:srgbClr val="000000"/>
                </a:solidFill>
                <a:latin typeface="Alegreya Bold"/>
              </a:rPr>
              <a:t>Museum</a:t>
            </a:r>
          </a:p>
        </p:txBody>
      </p:sp>
      <p:sp>
        <p:nvSpPr>
          <p:cNvPr id="31" name="Freeform 31"/>
          <p:cNvSpPr/>
          <p:nvPr/>
        </p:nvSpPr>
        <p:spPr>
          <a:xfrm>
            <a:off x="10351654" y="660472"/>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11"/>
            <a:stretch>
              <a:fillRect/>
            </a:stretch>
          </a:blipFill>
        </p:spPr>
        <p:txBody>
          <a:bodyPr/>
          <a:lstStyle/>
          <a:p>
            <a:endParaRPr lang="id-ID"/>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785" y="712880"/>
            <a:ext cx="8877739" cy="8545420"/>
            <a:chOff x="0" y="0"/>
            <a:chExt cx="4559807" cy="4389120"/>
          </a:xfrm>
        </p:grpSpPr>
        <p:sp>
          <p:nvSpPr>
            <p:cNvPr id="3" name="Freeform 3"/>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4" name="Freeform 4"/>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3"/>
              <a:stretch>
                <a:fillRect b="-4016"/>
              </a:stretch>
            </a:blipFill>
          </p:spPr>
          <p:txBody>
            <a:bodyPr/>
            <a:lstStyle/>
            <a:p>
              <a:endParaRPr lang="id-ID"/>
            </a:p>
          </p:txBody>
        </p:sp>
      </p:grpSp>
      <p:sp>
        <p:nvSpPr>
          <p:cNvPr id="5" name="Freeform 5"/>
          <p:cNvSpPr/>
          <p:nvPr/>
        </p:nvSpPr>
        <p:spPr>
          <a:xfrm rot="-10447475" flipV="1">
            <a:off x="15085322" y="7263862"/>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d-ID"/>
          </a:p>
        </p:txBody>
      </p:sp>
      <p:sp>
        <p:nvSpPr>
          <p:cNvPr id="6" name="Freeform 6"/>
          <p:cNvSpPr/>
          <p:nvPr/>
        </p:nvSpPr>
        <p:spPr>
          <a:xfrm rot="10722127" flipH="1">
            <a:off x="-1028700" y="-102870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d-ID"/>
          </a:p>
        </p:txBody>
      </p:sp>
      <p:sp>
        <p:nvSpPr>
          <p:cNvPr id="7" name="TextBox 7"/>
          <p:cNvSpPr txBox="1"/>
          <p:nvPr/>
        </p:nvSpPr>
        <p:spPr>
          <a:xfrm>
            <a:off x="9144000" y="3138350"/>
            <a:ext cx="7585505" cy="2422525"/>
          </a:xfrm>
          <a:prstGeom prst="rect">
            <a:avLst/>
          </a:prstGeom>
        </p:spPr>
        <p:txBody>
          <a:bodyPr lIns="0" tIns="0" rIns="0" bIns="0" rtlCol="0" anchor="t">
            <a:spAutoFit/>
          </a:bodyPr>
          <a:lstStyle/>
          <a:p>
            <a:pPr>
              <a:lnSpc>
                <a:spcPts val="9799"/>
              </a:lnSpc>
            </a:pPr>
            <a:r>
              <a:rPr lang="en-US" sz="6999">
                <a:solidFill>
                  <a:srgbClr val="000000"/>
                </a:solidFill>
                <a:latin typeface="Alegreya"/>
              </a:rPr>
              <a:t>KOMPONEN PENGEMBANGAN</a:t>
            </a:r>
          </a:p>
        </p:txBody>
      </p:sp>
      <p:sp>
        <p:nvSpPr>
          <p:cNvPr id="8" name="TextBox 8"/>
          <p:cNvSpPr txBox="1"/>
          <p:nvPr/>
        </p:nvSpPr>
        <p:spPr>
          <a:xfrm>
            <a:off x="9144000" y="5370375"/>
            <a:ext cx="8293950" cy="1708151"/>
          </a:xfrm>
          <a:prstGeom prst="rect">
            <a:avLst/>
          </a:prstGeom>
        </p:spPr>
        <p:txBody>
          <a:bodyPr lIns="0" tIns="0" rIns="0" bIns="0" rtlCol="0" anchor="t">
            <a:spAutoFit/>
          </a:bodyPr>
          <a:lstStyle/>
          <a:p>
            <a:pPr>
              <a:lnSpc>
                <a:spcPts val="13999"/>
              </a:lnSpc>
            </a:pPr>
            <a:r>
              <a:rPr lang="en-US" sz="9999">
                <a:solidFill>
                  <a:srgbClr val="000000"/>
                </a:solidFill>
                <a:latin typeface="Alegreya Bold"/>
              </a:rPr>
              <a:t>PARIWISATA</a:t>
            </a:r>
          </a:p>
        </p:txBody>
      </p:sp>
      <p:sp>
        <p:nvSpPr>
          <p:cNvPr id="9" name="Freeform 9"/>
          <p:cNvSpPr/>
          <p:nvPr/>
        </p:nvSpPr>
        <p:spPr>
          <a:xfrm>
            <a:off x="14126721" y="660472"/>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6"/>
            <a:stretch>
              <a:fillRect/>
            </a:stretch>
          </a:blipFill>
        </p:spPr>
        <p:txBody>
          <a:bodyPr/>
          <a:lstStyle/>
          <a:p>
            <a:endParaRPr lang="id-ID"/>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464067" y="-393075"/>
            <a:ext cx="10416258" cy="10966696"/>
            <a:chOff x="0" y="0"/>
            <a:chExt cx="847214" cy="891984"/>
          </a:xfrm>
        </p:grpSpPr>
        <p:sp>
          <p:nvSpPr>
            <p:cNvPr id="3" name="Freeform 3"/>
            <p:cNvSpPr/>
            <p:nvPr/>
          </p:nvSpPr>
          <p:spPr>
            <a:xfrm>
              <a:off x="0" y="0"/>
              <a:ext cx="847214" cy="891984"/>
            </a:xfrm>
            <a:custGeom>
              <a:avLst/>
              <a:gdLst/>
              <a:ahLst/>
              <a:cxnLst/>
              <a:rect l="l" t="t" r="r" b="b"/>
              <a:pathLst>
                <a:path w="847214" h="891984">
                  <a:moveTo>
                    <a:pt x="282557" y="19070"/>
                  </a:moveTo>
                  <a:cubicBezTo>
                    <a:pt x="325852" y="7556"/>
                    <a:pt x="375371" y="0"/>
                    <a:pt x="423835" y="0"/>
                  </a:cubicBezTo>
                  <a:cubicBezTo>
                    <a:pt x="472301" y="0"/>
                    <a:pt x="518937" y="6476"/>
                    <a:pt x="561913" y="17990"/>
                  </a:cubicBezTo>
                  <a:cubicBezTo>
                    <a:pt x="562829" y="18350"/>
                    <a:pt x="563743" y="18350"/>
                    <a:pt x="564657" y="18710"/>
                  </a:cubicBezTo>
                  <a:cubicBezTo>
                    <a:pt x="726053" y="64765"/>
                    <a:pt x="844928" y="186379"/>
                    <a:pt x="847214" y="330261"/>
                  </a:cubicBezTo>
                  <a:lnTo>
                    <a:pt x="847214" y="891984"/>
                  </a:lnTo>
                  <a:lnTo>
                    <a:pt x="0" y="891984"/>
                  </a:lnTo>
                  <a:lnTo>
                    <a:pt x="0" y="330678"/>
                  </a:lnTo>
                  <a:cubicBezTo>
                    <a:pt x="2286" y="185660"/>
                    <a:pt x="119332" y="64045"/>
                    <a:pt x="282557" y="19070"/>
                  </a:cubicBezTo>
                  <a:close/>
                </a:path>
              </a:pathLst>
            </a:custGeom>
            <a:solidFill>
              <a:srgbClr val="2650A8"/>
            </a:solidFill>
          </p:spPr>
          <p:txBody>
            <a:bodyPr/>
            <a:lstStyle/>
            <a:p>
              <a:endParaRPr lang="id-ID"/>
            </a:p>
          </p:txBody>
        </p:sp>
        <p:sp>
          <p:nvSpPr>
            <p:cNvPr id="4" name="TextBox 4"/>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00058" y="1028700"/>
            <a:ext cx="7295279" cy="1543050"/>
            <a:chOff x="0" y="0"/>
            <a:chExt cx="1921390" cy="406400"/>
          </a:xfrm>
        </p:grpSpPr>
        <p:sp>
          <p:nvSpPr>
            <p:cNvPr id="6" name="Freeform 6"/>
            <p:cNvSpPr/>
            <p:nvPr/>
          </p:nvSpPr>
          <p:spPr>
            <a:xfrm>
              <a:off x="0" y="0"/>
              <a:ext cx="1921390" cy="406400"/>
            </a:xfrm>
            <a:custGeom>
              <a:avLst/>
              <a:gdLst/>
              <a:ahLst/>
              <a:cxnLst/>
              <a:rect l="l" t="t" r="r" b="b"/>
              <a:pathLst>
                <a:path w="1921390" h="406400">
                  <a:moveTo>
                    <a:pt x="1718190" y="0"/>
                  </a:moveTo>
                  <a:cubicBezTo>
                    <a:pt x="1830415" y="0"/>
                    <a:pt x="1921390" y="90976"/>
                    <a:pt x="1921390" y="203200"/>
                  </a:cubicBezTo>
                  <a:cubicBezTo>
                    <a:pt x="1921390" y="315424"/>
                    <a:pt x="1830415" y="406400"/>
                    <a:pt x="1718190" y="406400"/>
                  </a:cubicBezTo>
                  <a:lnTo>
                    <a:pt x="203200" y="406400"/>
                  </a:lnTo>
                  <a:cubicBezTo>
                    <a:pt x="90976" y="406400"/>
                    <a:pt x="0" y="315424"/>
                    <a:pt x="0" y="203200"/>
                  </a:cubicBezTo>
                  <a:cubicBezTo>
                    <a:pt x="0" y="90976"/>
                    <a:pt x="90976" y="0"/>
                    <a:pt x="203200" y="0"/>
                  </a:cubicBezTo>
                  <a:close/>
                </a:path>
              </a:pathLst>
            </a:custGeom>
            <a:solidFill>
              <a:srgbClr val="2650A8"/>
            </a:solidFill>
          </p:spPr>
          <p:txBody>
            <a:bodyPr/>
            <a:lstStyle/>
            <a:p>
              <a:endParaRPr lang="id-ID"/>
            </a:p>
          </p:txBody>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00058" y="1149350"/>
            <a:ext cx="7295279" cy="1384300"/>
          </a:xfrm>
          <a:prstGeom prst="rect">
            <a:avLst/>
          </a:prstGeom>
        </p:spPr>
        <p:txBody>
          <a:bodyPr lIns="0" tIns="0" rIns="0" bIns="0" rtlCol="0" anchor="t">
            <a:spAutoFit/>
          </a:bodyPr>
          <a:lstStyle/>
          <a:p>
            <a:pPr algn="ctr">
              <a:lnSpc>
                <a:spcPts val="5599"/>
              </a:lnSpc>
            </a:pPr>
            <a:r>
              <a:rPr lang="en-US" sz="3999">
                <a:solidFill>
                  <a:srgbClr val="FFFFFF"/>
                </a:solidFill>
                <a:latin typeface="Alegreya Bold"/>
              </a:rPr>
              <a:t>KOMPONEN-KOMPONEN WISATA</a:t>
            </a:r>
          </a:p>
        </p:txBody>
      </p:sp>
      <p:sp>
        <p:nvSpPr>
          <p:cNvPr id="9" name="TextBox 9"/>
          <p:cNvSpPr txBox="1"/>
          <p:nvPr/>
        </p:nvSpPr>
        <p:spPr>
          <a:xfrm>
            <a:off x="880715" y="3103578"/>
            <a:ext cx="6733965" cy="4918076"/>
          </a:xfrm>
          <a:prstGeom prst="rect">
            <a:avLst/>
          </a:prstGeom>
        </p:spPr>
        <p:txBody>
          <a:bodyPr lIns="0" tIns="0" rIns="0" bIns="0" rtlCol="0" anchor="t">
            <a:spAutoFit/>
          </a:bodyPr>
          <a:lstStyle/>
          <a:p>
            <a:pPr marL="863588" lvl="1" indent="-431794" algn="just">
              <a:lnSpc>
                <a:spcPts val="5599"/>
              </a:lnSpc>
              <a:buFont typeface="Arial"/>
              <a:buChar char="•"/>
            </a:pPr>
            <a:r>
              <a:rPr lang="en-US" sz="3999">
                <a:solidFill>
                  <a:srgbClr val="000000"/>
                </a:solidFill>
                <a:latin typeface="Barlow Condensed"/>
              </a:rPr>
              <a:t>Atraksi dan kegiatan wisata</a:t>
            </a:r>
          </a:p>
          <a:p>
            <a:pPr marL="863588" lvl="1" indent="-431794" algn="just">
              <a:lnSpc>
                <a:spcPts val="5599"/>
              </a:lnSpc>
              <a:buFont typeface="Arial"/>
              <a:buChar char="•"/>
            </a:pPr>
            <a:r>
              <a:rPr lang="en-US" sz="3999">
                <a:solidFill>
                  <a:srgbClr val="000000"/>
                </a:solidFill>
                <a:latin typeface="Barlow Condensed"/>
              </a:rPr>
              <a:t>Akomodasi</a:t>
            </a:r>
          </a:p>
          <a:p>
            <a:pPr marL="863588" lvl="1" indent="-431794" algn="just">
              <a:lnSpc>
                <a:spcPts val="5599"/>
              </a:lnSpc>
              <a:buFont typeface="Arial"/>
              <a:buChar char="•"/>
            </a:pPr>
            <a:r>
              <a:rPr lang="en-US" sz="3999">
                <a:solidFill>
                  <a:srgbClr val="000000"/>
                </a:solidFill>
                <a:latin typeface="Barlow Condensed"/>
              </a:rPr>
              <a:t>Fasilitas dan pelayanan wisata</a:t>
            </a:r>
          </a:p>
          <a:p>
            <a:pPr marL="863588" lvl="1" indent="-431794" algn="just">
              <a:lnSpc>
                <a:spcPts val="5599"/>
              </a:lnSpc>
              <a:buFont typeface="Arial"/>
              <a:buChar char="•"/>
            </a:pPr>
            <a:r>
              <a:rPr lang="en-US" sz="3999">
                <a:solidFill>
                  <a:srgbClr val="000000"/>
                </a:solidFill>
                <a:latin typeface="Barlow Condensed"/>
              </a:rPr>
              <a:t>Fasilitas dan pelayanan transportasi</a:t>
            </a:r>
          </a:p>
          <a:p>
            <a:pPr marL="863588" lvl="1" indent="-431794" algn="just">
              <a:lnSpc>
                <a:spcPts val="5599"/>
              </a:lnSpc>
              <a:buFont typeface="Arial"/>
              <a:buChar char="•"/>
            </a:pPr>
            <a:r>
              <a:rPr lang="en-US" sz="3999">
                <a:solidFill>
                  <a:srgbClr val="000000"/>
                </a:solidFill>
                <a:latin typeface="Barlow Condensed"/>
              </a:rPr>
              <a:t>Infrastruktur lain</a:t>
            </a:r>
          </a:p>
          <a:p>
            <a:pPr marL="863588" lvl="1" indent="-431794" algn="just">
              <a:lnSpc>
                <a:spcPts val="5599"/>
              </a:lnSpc>
              <a:buFont typeface="Arial"/>
              <a:buChar char="•"/>
            </a:pPr>
            <a:r>
              <a:rPr lang="en-US" sz="3999">
                <a:solidFill>
                  <a:srgbClr val="000000"/>
                </a:solidFill>
                <a:latin typeface="Barlow Condensed"/>
              </a:rPr>
              <a:t>Elemen kelembagaan</a:t>
            </a:r>
          </a:p>
        </p:txBody>
      </p:sp>
      <p:grpSp>
        <p:nvGrpSpPr>
          <p:cNvPr id="10" name="Group 10"/>
          <p:cNvGrpSpPr>
            <a:grpSpLocks noChangeAspect="1"/>
          </p:cNvGrpSpPr>
          <p:nvPr/>
        </p:nvGrpSpPr>
        <p:grpSpPr>
          <a:xfrm>
            <a:off x="9595529" y="0"/>
            <a:ext cx="7975312" cy="7676773"/>
            <a:chOff x="0" y="0"/>
            <a:chExt cx="4559807" cy="4389120"/>
          </a:xfrm>
        </p:grpSpPr>
        <p:sp>
          <p:nvSpPr>
            <p:cNvPr id="11" name="Freeform 11"/>
            <p:cNvSpPr/>
            <p:nvPr/>
          </p:nvSpPr>
          <p:spPr>
            <a:xfrm>
              <a:off x="0" y="0"/>
              <a:ext cx="4559807" cy="4389120"/>
            </a:xfrm>
            <a:custGeom>
              <a:avLst/>
              <a:gdLst/>
              <a:ahLst/>
              <a:cxnLst/>
              <a:rect l="l" t="t" r="r" b="b"/>
              <a:pathLst>
                <a:path w="4559807" h="4389120">
                  <a:moveTo>
                    <a:pt x="4559807" y="4389120"/>
                  </a:moveTo>
                  <a:lnTo>
                    <a:pt x="0" y="4389120"/>
                  </a:lnTo>
                  <a:lnTo>
                    <a:pt x="0" y="0"/>
                  </a:lnTo>
                  <a:lnTo>
                    <a:pt x="4559807" y="0"/>
                  </a:lnTo>
                  <a:lnTo>
                    <a:pt x="4559807" y="4389120"/>
                  </a:lnTo>
                  <a:close/>
                </a:path>
              </a:pathLst>
            </a:custGeom>
            <a:blipFill>
              <a:blip r:embed="rId2"/>
              <a:stretch>
                <a:fillRect l="-3" r="-3"/>
              </a:stretch>
            </a:blipFill>
          </p:spPr>
          <p:txBody>
            <a:bodyPr/>
            <a:lstStyle/>
            <a:p>
              <a:endParaRPr lang="id-ID"/>
            </a:p>
          </p:txBody>
        </p:sp>
        <p:sp>
          <p:nvSpPr>
            <p:cNvPr id="12" name="Freeform 12"/>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3"/>
              <a:stretch>
                <a:fillRect l="-14092" r="-14092"/>
              </a:stretch>
            </a:blipFill>
          </p:spPr>
          <p:txBody>
            <a:bodyPr/>
            <a:lstStyle/>
            <a:p>
              <a:endParaRPr lang="id-ID"/>
            </a:p>
          </p:txBody>
        </p:sp>
      </p:grpSp>
      <p:grpSp>
        <p:nvGrpSpPr>
          <p:cNvPr id="13" name="Group 13"/>
          <p:cNvGrpSpPr>
            <a:grpSpLocks noChangeAspect="1"/>
          </p:cNvGrpSpPr>
          <p:nvPr/>
        </p:nvGrpSpPr>
        <p:grpSpPr>
          <a:xfrm>
            <a:off x="9595529" y="5482554"/>
            <a:ext cx="3370282" cy="3546123"/>
            <a:chOff x="0" y="0"/>
            <a:chExt cx="5842000" cy="6146800"/>
          </a:xfrm>
        </p:grpSpPr>
        <p:sp>
          <p:nvSpPr>
            <p:cNvPr id="14" name="Freeform 14"/>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4"/>
              <a:stretch>
                <a:fillRect l="-28913" r="-28913"/>
              </a:stretch>
            </a:blipFill>
          </p:spPr>
          <p:txBody>
            <a:bodyPr/>
            <a:lstStyle/>
            <a:p>
              <a:endParaRPr lang="id-ID"/>
            </a:p>
          </p:txBody>
        </p:sp>
        <p:sp>
          <p:nvSpPr>
            <p:cNvPr id="15" name="Freeform 15"/>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t="-286" b="-286"/>
              </a:stretch>
            </a:blipFill>
          </p:spPr>
          <p:txBody>
            <a:bodyPr/>
            <a:lstStyle/>
            <a:p>
              <a:endParaRPr lang="id-ID"/>
            </a:p>
          </p:txBody>
        </p:sp>
      </p:grpSp>
      <p:grpSp>
        <p:nvGrpSpPr>
          <p:cNvPr id="16" name="Group 16"/>
          <p:cNvGrpSpPr>
            <a:grpSpLocks noChangeAspect="1"/>
          </p:cNvGrpSpPr>
          <p:nvPr/>
        </p:nvGrpSpPr>
        <p:grpSpPr>
          <a:xfrm>
            <a:off x="14200558" y="5482554"/>
            <a:ext cx="3370282" cy="3546123"/>
            <a:chOff x="0" y="0"/>
            <a:chExt cx="5842000" cy="6146800"/>
          </a:xfrm>
        </p:grpSpPr>
        <p:sp>
          <p:nvSpPr>
            <p:cNvPr id="17" name="Freeform 17"/>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6"/>
              <a:stretch>
                <a:fillRect l="-28814" r="-28814"/>
              </a:stretch>
            </a:blipFill>
          </p:spPr>
          <p:txBody>
            <a:bodyPr/>
            <a:lstStyle/>
            <a:p>
              <a:endParaRPr lang="id-ID"/>
            </a:p>
          </p:txBody>
        </p:sp>
        <p:sp>
          <p:nvSpPr>
            <p:cNvPr id="18" name="Freeform 18"/>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t="-286" b="-286"/>
              </a:stretch>
            </a:blipFill>
          </p:spPr>
          <p:txBody>
            <a:bodyPr/>
            <a:lstStyle/>
            <a:p>
              <a:endParaRPr lang="id-ID"/>
            </a:p>
          </p:txBody>
        </p:sp>
      </p:grpSp>
      <p:sp>
        <p:nvSpPr>
          <p:cNvPr id="19" name="Freeform 19"/>
          <p:cNvSpPr/>
          <p:nvPr/>
        </p:nvSpPr>
        <p:spPr>
          <a:xfrm>
            <a:off x="880715" y="292244"/>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7"/>
            <a:stretch>
              <a:fillRect/>
            </a:stretch>
          </a:blipFill>
        </p:spPr>
        <p:txBody>
          <a:bodyPr/>
          <a:lstStyle/>
          <a:p>
            <a:endParaRPr lang="id-ID"/>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rot="10722127" flipH="1">
            <a:off x="-682701" y="-650134"/>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grpSp>
        <p:nvGrpSpPr>
          <p:cNvPr id="3" name="Group 3"/>
          <p:cNvGrpSpPr/>
          <p:nvPr/>
        </p:nvGrpSpPr>
        <p:grpSpPr>
          <a:xfrm rot="-5400000">
            <a:off x="13530767" y="-285010"/>
            <a:ext cx="10522691" cy="10857019"/>
            <a:chOff x="0" y="0"/>
            <a:chExt cx="726162" cy="749234"/>
          </a:xfrm>
        </p:grpSpPr>
        <p:sp>
          <p:nvSpPr>
            <p:cNvPr id="4" name="Freeform 4"/>
            <p:cNvSpPr/>
            <p:nvPr/>
          </p:nvSpPr>
          <p:spPr>
            <a:xfrm>
              <a:off x="0" y="0"/>
              <a:ext cx="726162" cy="749234"/>
            </a:xfrm>
            <a:custGeom>
              <a:avLst/>
              <a:gdLst/>
              <a:ahLst/>
              <a:cxnLst/>
              <a:rect l="l" t="t" r="r" b="b"/>
              <a:pathLst>
                <a:path w="726162" h="749234">
                  <a:moveTo>
                    <a:pt x="242185" y="19070"/>
                  </a:moveTo>
                  <a:cubicBezTo>
                    <a:pt x="279293" y="7556"/>
                    <a:pt x="321737" y="0"/>
                    <a:pt x="363277" y="0"/>
                  </a:cubicBezTo>
                  <a:cubicBezTo>
                    <a:pt x="404817" y="0"/>
                    <a:pt x="444790" y="6476"/>
                    <a:pt x="481626" y="17990"/>
                  </a:cubicBezTo>
                  <a:cubicBezTo>
                    <a:pt x="482410" y="18350"/>
                    <a:pt x="483194" y="18350"/>
                    <a:pt x="483977" y="18710"/>
                  </a:cubicBezTo>
                  <a:cubicBezTo>
                    <a:pt x="622312" y="64765"/>
                    <a:pt x="724203" y="186379"/>
                    <a:pt x="726162" y="327090"/>
                  </a:cubicBezTo>
                  <a:lnTo>
                    <a:pt x="726162" y="749234"/>
                  </a:lnTo>
                  <a:lnTo>
                    <a:pt x="0" y="749234"/>
                  </a:lnTo>
                  <a:lnTo>
                    <a:pt x="0" y="327403"/>
                  </a:lnTo>
                  <a:cubicBezTo>
                    <a:pt x="1959" y="185660"/>
                    <a:pt x="102282" y="64045"/>
                    <a:pt x="242185" y="19070"/>
                  </a:cubicBezTo>
                  <a:close/>
                </a:path>
              </a:pathLst>
            </a:custGeom>
            <a:solidFill>
              <a:srgbClr val="2650A8"/>
            </a:solidFill>
          </p:spPr>
          <p:txBody>
            <a:bodyPr/>
            <a:lstStyle/>
            <a:p>
              <a:endParaRPr lang="id-ID"/>
            </a:p>
          </p:txBody>
        </p:sp>
        <p:sp>
          <p:nvSpPr>
            <p:cNvPr id="5" name="TextBox 5"/>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206752" y="1407266"/>
            <a:ext cx="5486400" cy="8229600"/>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4"/>
            <a:stretch>
              <a:fillRect/>
            </a:stretch>
          </a:blipFill>
        </p:spPr>
        <p:txBody>
          <a:bodyPr/>
          <a:lstStyle/>
          <a:p>
            <a:endParaRPr lang="id-ID"/>
          </a:p>
        </p:txBody>
      </p:sp>
      <p:sp>
        <p:nvSpPr>
          <p:cNvPr id="7" name="TextBox 7"/>
          <p:cNvSpPr txBox="1"/>
          <p:nvPr/>
        </p:nvSpPr>
        <p:spPr>
          <a:xfrm>
            <a:off x="1731313" y="4052296"/>
            <a:ext cx="6478836" cy="2787139"/>
          </a:xfrm>
          <a:prstGeom prst="rect">
            <a:avLst/>
          </a:prstGeom>
        </p:spPr>
        <p:txBody>
          <a:bodyPr lIns="0" tIns="0" rIns="0" bIns="0" rtlCol="0" anchor="t">
            <a:spAutoFit/>
          </a:bodyPr>
          <a:lstStyle/>
          <a:p>
            <a:pPr algn="ctr">
              <a:lnSpc>
                <a:spcPts val="11228"/>
              </a:lnSpc>
            </a:pPr>
            <a:r>
              <a:rPr lang="en-US" sz="8020">
                <a:solidFill>
                  <a:srgbClr val="000000"/>
                </a:solidFill>
                <a:latin typeface="Alegreya Bold"/>
              </a:rPr>
              <a:t>SISTEM PARIWISATA</a:t>
            </a:r>
          </a:p>
        </p:txBody>
      </p:sp>
      <p:sp>
        <p:nvSpPr>
          <p:cNvPr id="8" name="Freeform 8"/>
          <p:cNvSpPr/>
          <p:nvPr/>
        </p:nvSpPr>
        <p:spPr>
          <a:xfrm>
            <a:off x="1028700" y="384781"/>
            <a:ext cx="3132579" cy="736456"/>
          </a:xfrm>
          <a:custGeom>
            <a:avLst/>
            <a:gdLst/>
            <a:ahLst/>
            <a:cxnLst/>
            <a:rect l="l" t="t" r="r" b="b"/>
            <a:pathLst>
              <a:path w="3132579" h="736456">
                <a:moveTo>
                  <a:pt x="0" y="0"/>
                </a:moveTo>
                <a:lnTo>
                  <a:pt x="3132579" y="0"/>
                </a:lnTo>
                <a:lnTo>
                  <a:pt x="3132579" y="736456"/>
                </a:lnTo>
                <a:lnTo>
                  <a:pt x="0" y="736456"/>
                </a:lnTo>
                <a:lnTo>
                  <a:pt x="0" y="0"/>
                </a:lnTo>
                <a:close/>
              </a:path>
            </a:pathLst>
          </a:custGeom>
          <a:blipFill>
            <a:blip r:embed="rId5"/>
            <a:stretch>
              <a:fillRect/>
            </a:stretch>
          </a:blipFill>
        </p:spPr>
        <p:txBody>
          <a:bodyPr/>
          <a:lstStyle/>
          <a:p>
            <a:endParaRPr lang="id-ID"/>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266</Words>
  <Application>Microsoft Office PowerPoint</Application>
  <PresentationFormat>Custom</PresentationFormat>
  <Paragraphs>45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Calibri</vt:lpstr>
      <vt:lpstr>Arial</vt:lpstr>
      <vt:lpstr>Barlow Condensed</vt:lpstr>
      <vt:lpstr>Alegreya</vt:lpstr>
      <vt:lpstr>Alegreya Bold</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Pemasaran Pariwisata 3</dc:title>
  <cp:lastModifiedBy>Rionaldi Ali</cp:lastModifiedBy>
  <cp:revision>2</cp:revision>
  <dcterms:created xsi:type="dcterms:W3CDTF">2006-08-16T00:00:00Z</dcterms:created>
  <dcterms:modified xsi:type="dcterms:W3CDTF">2023-10-09T11:59:02Z</dcterms:modified>
  <dc:identifier>DAFwWgpch8k</dc:identifier>
</cp:coreProperties>
</file>