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9" r:id="rId3"/>
    <p:sldId id="343" r:id="rId4"/>
    <p:sldId id="303" r:id="rId5"/>
    <p:sldId id="349" r:id="rId6"/>
    <p:sldId id="308" r:id="rId7"/>
    <p:sldId id="353" r:id="rId8"/>
    <p:sldId id="352" r:id="rId9"/>
    <p:sldId id="354" r:id="rId10"/>
    <p:sldId id="344" r:id="rId11"/>
    <p:sldId id="345" r:id="rId12"/>
    <p:sldId id="346" r:id="rId13"/>
    <p:sldId id="350" r:id="rId14"/>
    <p:sldId id="355" r:id="rId15"/>
    <p:sldId id="356" r:id="rId16"/>
    <p:sldId id="357" r:id="rId17"/>
    <p:sldId id="358" r:id="rId18"/>
    <p:sldId id="337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7" autoAdjust="0"/>
    <p:restoredTop sz="94291" autoAdjust="0"/>
  </p:normalViewPr>
  <p:slideViewPr>
    <p:cSldViewPr>
      <p:cViewPr varScale="1">
        <p:scale>
          <a:sx n="68" d="100"/>
          <a:sy n="68" d="100"/>
        </p:scale>
        <p:origin x="14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BISNS – LEMBAGA PEMBIAYAAN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HKB24402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BISNIS – LEMBAGA PEMBIAYAAN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0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BENTUK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KERJASAMA BISNIS DALAM KEKAYAAN INTELEKTUAL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55290" y="4580985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4C44F55-1E8A-023F-3361-088AA200F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804" y="600164"/>
            <a:ext cx="8496944" cy="51845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en-ID" sz="2400" b="0" i="0" dirty="0">
                <a:solidFill>
                  <a:schemeClr val="tx1"/>
                </a:solidFill>
                <a:effectLst/>
                <a:latin typeface="Google Sans"/>
              </a:rPr>
            </a:b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8CE6A0-A8D2-6D81-CFB7-61F265143A8C}"/>
              </a:ext>
            </a:extLst>
          </p:cNvPr>
          <p:cNvSpPr/>
          <p:nvPr/>
        </p:nvSpPr>
        <p:spPr>
          <a:xfrm>
            <a:off x="3250064" y="822420"/>
            <a:ext cx="5426392" cy="6903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Definisi</a:t>
            </a:r>
            <a:r>
              <a:rPr lang="en-US" dirty="0"/>
              <a:t> : 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eksklusif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penemuan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inovatif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990FB8-1D45-4872-DA21-BE991DA04FCB}"/>
              </a:ext>
            </a:extLst>
          </p:cNvPr>
          <p:cNvSpPr/>
          <p:nvPr/>
        </p:nvSpPr>
        <p:spPr>
          <a:xfrm>
            <a:off x="3330219" y="1635769"/>
            <a:ext cx="5398432" cy="621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seumur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hidup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pencipta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ditambah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setelahnya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299B7E-29B8-001D-3534-B459092CE4C8}"/>
              </a:ext>
            </a:extLst>
          </p:cNvPr>
          <p:cNvCxnSpPr>
            <a:cxnSpLocks/>
          </p:cNvCxnSpPr>
          <p:nvPr/>
        </p:nvCxnSpPr>
        <p:spPr>
          <a:xfrm flipV="1">
            <a:off x="2533627" y="1719971"/>
            <a:ext cx="767771" cy="1350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76BEC07-4526-59A5-51C0-168FBD56E702}"/>
              </a:ext>
            </a:extLst>
          </p:cNvPr>
          <p:cNvCxnSpPr>
            <a:cxnSpLocks/>
          </p:cNvCxnSpPr>
          <p:nvPr/>
        </p:nvCxnSpPr>
        <p:spPr>
          <a:xfrm flipV="1">
            <a:off x="2533627" y="2125521"/>
            <a:ext cx="796592" cy="944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4C4B57-46E5-A20E-F2BF-8CDB23F80374}"/>
              </a:ext>
            </a:extLst>
          </p:cNvPr>
          <p:cNvCxnSpPr>
            <a:cxnSpLocks/>
          </p:cNvCxnSpPr>
          <p:nvPr/>
        </p:nvCxnSpPr>
        <p:spPr>
          <a:xfrm flipV="1">
            <a:off x="2533627" y="2427142"/>
            <a:ext cx="1025825" cy="69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EB64524-FBFC-6F4D-0F84-0C5DA15120BE}"/>
              </a:ext>
            </a:extLst>
          </p:cNvPr>
          <p:cNvSpPr/>
          <p:nvPr/>
        </p:nvSpPr>
        <p:spPr>
          <a:xfrm>
            <a:off x="3558164" y="2318951"/>
            <a:ext cx="4957734" cy="525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listrik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vaksin</a:t>
            </a:r>
            <a:endParaRPr lang="en-ID" dirty="0"/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id="{4E4DA53A-6F14-847E-8CB0-1C2A31EC1E92}"/>
              </a:ext>
            </a:extLst>
          </p:cNvPr>
          <p:cNvSpPr/>
          <p:nvPr/>
        </p:nvSpPr>
        <p:spPr>
          <a:xfrm>
            <a:off x="104745" y="1368143"/>
            <a:ext cx="2927546" cy="1152127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Paten </a:t>
            </a:r>
            <a:endParaRPr lang="en-ID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63CD80E-A9C1-4716-5AF2-88514E939857}"/>
              </a:ext>
            </a:extLst>
          </p:cNvPr>
          <p:cNvSpPr/>
          <p:nvPr/>
        </p:nvSpPr>
        <p:spPr>
          <a:xfrm>
            <a:off x="2606058" y="3383703"/>
            <a:ext cx="6017544" cy="8833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eksklusif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membedakan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lain. Tanda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logo,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simbol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kombinasi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warna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C298485-229E-F67F-8551-7726EFDE9340}"/>
              </a:ext>
            </a:extLst>
          </p:cNvPr>
          <p:cNvSpPr/>
          <p:nvPr/>
        </p:nvSpPr>
        <p:spPr>
          <a:xfrm>
            <a:off x="2703465" y="4286488"/>
            <a:ext cx="5769876" cy="6733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: </a:t>
            </a: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diperbarui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batas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endParaRPr lang="en-ID" dirty="0"/>
          </a:p>
        </p:txBody>
      </p:sp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E78D4173-FC77-3DD2-74A2-E47795403E65}"/>
              </a:ext>
            </a:extLst>
          </p:cNvPr>
          <p:cNvSpPr/>
          <p:nvPr/>
        </p:nvSpPr>
        <p:spPr>
          <a:xfrm>
            <a:off x="189818" y="3700562"/>
            <a:ext cx="2314904" cy="1152126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Merek</a:t>
            </a:r>
            <a:r>
              <a:rPr lang="en-US" dirty="0"/>
              <a:t> </a:t>
            </a:r>
            <a:r>
              <a:rPr lang="en-US" dirty="0" err="1"/>
              <a:t>Dagang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D758673-B71A-301E-045B-0DAD64AEA062}"/>
              </a:ext>
            </a:extLst>
          </p:cNvPr>
          <p:cNvCxnSpPr>
            <a:cxnSpLocks/>
          </p:cNvCxnSpPr>
          <p:nvPr/>
        </p:nvCxnSpPr>
        <p:spPr>
          <a:xfrm flipV="1">
            <a:off x="2038928" y="3755219"/>
            <a:ext cx="800864" cy="531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25BBD74-5FEB-3822-C641-57F50F939BEC}"/>
              </a:ext>
            </a:extLst>
          </p:cNvPr>
          <p:cNvCxnSpPr>
            <a:cxnSpLocks/>
          </p:cNvCxnSpPr>
          <p:nvPr/>
        </p:nvCxnSpPr>
        <p:spPr>
          <a:xfrm>
            <a:off x="1992734" y="4299978"/>
            <a:ext cx="613324" cy="261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B84DC3D-D8C7-1972-8FB3-3C349EE94021}"/>
              </a:ext>
            </a:extLst>
          </p:cNvPr>
          <p:cNvCxnSpPr>
            <a:cxnSpLocks/>
          </p:cNvCxnSpPr>
          <p:nvPr/>
        </p:nvCxnSpPr>
        <p:spPr>
          <a:xfrm>
            <a:off x="2081188" y="4410335"/>
            <a:ext cx="542123" cy="497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DB219AC1-10EE-C30D-07B0-21E79CB232D8}"/>
              </a:ext>
            </a:extLst>
          </p:cNvPr>
          <p:cNvSpPr/>
          <p:nvPr/>
        </p:nvSpPr>
        <p:spPr>
          <a:xfrm>
            <a:off x="2683952" y="4979266"/>
            <a:ext cx="5861755" cy="5987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:Logo Nike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8410405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A2C4561-E664-4ECC-ED22-A07C7F19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20472" cy="5472608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Desain Industri :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Definisi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estetika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tambah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Durasi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Berbeda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negara, </a:t>
            </a:r>
            <a:r>
              <a:rPr lang="en-US" sz="2400" dirty="0" err="1">
                <a:solidFill>
                  <a:schemeClr val="tx1"/>
                </a:solidFill>
              </a:rPr>
              <a:t>biasanya</a:t>
            </a:r>
            <a:r>
              <a:rPr lang="en-US" sz="2400" dirty="0">
                <a:solidFill>
                  <a:schemeClr val="tx1"/>
                </a:solidFill>
              </a:rPr>
              <a:t> 10-15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: Desain </a:t>
            </a:r>
            <a:r>
              <a:rPr lang="en-US" sz="2400" dirty="0" err="1">
                <a:solidFill>
                  <a:schemeClr val="tx1"/>
                </a:solidFill>
              </a:rPr>
              <a:t>unik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botol</a:t>
            </a:r>
            <a:r>
              <a:rPr lang="en-US" sz="2400" dirty="0">
                <a:solidFill>
                  <a:schemeClr val="tx1"/>
                </a:solidFill>
              </a:rPr>
              <a:t> parfum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Rahasia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Dagang</a:t>
            </a:r>
            <a:r>
              <a:rPr lang="en-ID" sz="2400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Definisi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memiliki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nilai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ekonomi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dirahasiakan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formula, proses,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strategi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Durasi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Perlindungan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Selama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tersebut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tetap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dirahasiakan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Contoh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Resep</a:t>
            </a:r>
            <a:r>
              <a:rPr lang="en-ID" sz="2400" dirty="0">
                <a:solidFill>
                  <a:schemeClr val="tx1"/>
                </a:solidFill>
              </a:rPr>
              <a:t> Coca-Cola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algoritma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mesin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pencari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789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07C94D94-90E7-9C83-7593-689B55BDF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259" y="764704"/>
            <a:ext cx="8964488" cy="5328592"/>
          </a:xfrm>
        </p:spPr>
        <p:txBody>
          <a:bodyPr>
            <a:noAutofit/>
          </a:bodyPr>
          <a:lstStyle/>
          <a:p>
            <a:endParaRPr lang="en-ID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AF7AC970-267F-D913-63AA-22F307FA9CB9}"/>
              </a:ext>
            </a:extLst>
          </p:cNvPr>
          <p:cNvSpPr/>
          <p:nvPr/>
        </p:nvSpPr>
        <p:spPr>
          <a:xfrm>
            <a:off x="203861" y="2024844"/>
            <a:ext cx="2880320" cy="1224136"/>
          </a:xfrm>
          <a:prstGeom prst="wedgeEllipse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Indikasi</a:t>
            </a:r>
            <a:r>
              <a:rPr lang="en-US" dirty="0"/>
              <a:t> </a:t>
            </a:r>
            <a:r>
              <a:rPr lang="en-US" dirty="0" err="1"/>
              <a:t>Geografis</a:t>
            </a:r>
            <a:r>
              <a:rPr lang="en-US" dirty="0"/>
              <a:t> </a:t>
            </a:r>
            <a:endParaRPr lang="en-ID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560AFB6-95E2-6D8A-C209-5FD7AA17B03B}"/>
              </a:ext>
            </a:extLst>
          </p:cNvPr>
          <p:cNvCxnSpPr/>
          <p:nvPr/>
        </p:nvCxnSpPr>
        <p:spPr>
          <a:xfrm flipV="1">
            <a:off x="3027129" y="2049733"/>
            <a:ext cx="936104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C215F47-BA5C-4315-2A66-F16819A3E817}"/>
              </a:ext>
            </a:extLst>
          </p:cNvPr>
          <p:cNvCxnSpPr>
            <a:cxnSpLocks/>
          </p:cNvCxnSpPr>
          <p:nvPr/>
        </p:nvCxnSpPr>
        <p:spPr>
          <a:xfrm>
            <a:off x="2988931" y="2688886"/>
            <a:ext cx="1464604" cy="319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5FC86B3-CEC6-5057-52FF-C1B8F97A2945}"/>
              </a:ext>
            </a:extLst>
          </p:cNvPr>
          <p:cNvCxnSpPr>
            <a:cxnSpLocks/>
          </p:cNvCxnSpPr>
          <p:nvPr/>
        </p:nvCxnSpPr>
        <p:spPr>
          <a:xfrm>
            <a:off x="2988931" y="2700777"/>
            <a:ext cx="1459979" cy="1087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44D7BBA5-7337-2AFF-DAF7-118B91AF1962}"/>
              </a:ext>
            </a:extLst>
          </p:cNvPr>
          <p:cNvSpPr/>
          <p:nvPr/>
        </p:nvSpPr>
        <p:spPr>
          <a:xfrm>
            <a:off x="3906180" y="1884695"/>
            <a:ext cx="4968552" cy="80586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Definisi</a:t>
            </a:r>
            <a:r>
              <a:rPr lang="en-US" sz="1600" dirty="0"/>
              <a:t> : 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asal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geografis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reputasi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khusus</a:t>
            </a:r>
            <a:endParaRPr lang="en-ID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9722CA-E18F-C8EF-DA83-000CB0C3C7E9}"/>
              </a:ext>
            </a:extLst>
          </p:cNvPr>
          <p:cNvSpPr/>
          <p:nvPr/>
        </p:nvSpPr>
        <p:spPr>
          <a:xfrm>
            <a:off x="4448910" y="2764283"/>
            <a:ext cx="4392488" cy="72926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7D1B60-45B3-6ECD-01A5-58F6EF7F0502}"/>
              </a:ext>
            </a:extLst>
          </p:cNvPr>
          <p:cNvSpPr/>
          <p:nvPr/>
        </p:nvSpPr>
        <p:spPr>
          <a:xfrm>
            <a:off x="4520300" y="3554756"/>
            <a:ext cx="4482244" cy="72926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0" name="Picture 2" descr="Berikut 65 Indikasi Geografis yang Terdaftar di DJKI - KlikLegal">
            <a:extLst>
              <a:ext uri="{FF2B5EF4-FFF2-40B4-BE49-F238E27FC236}">
                <a16:creationId xmlns:a16="http://schemas.microsoft.com/office/drawing/2014/main" id="{4F037091-4733-4E56-5442-4CFE1EA32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61" y="4140882"/>
            <a:ext cx="4060658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6509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628D5F1A-C864-EC86-44C0-260A460CD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640960" cy="4586064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Relevansi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Kerjasama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Inovasi</a:t>
            </a:r>
            <a:r>
              <a:rPr lang="en-US" sz="2400" dirty="0">
                <a:solidFill>
                  <a:schemeClr val="tx1"/>
                </a:solidFill>
              </a:rPr>
              <a:t> : HKI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inovasi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tetap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berada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pencipta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Meningkatkan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Kepercayaan</a:t>
            </a:r>
            <a:r>
              <a:rPr lang="en-ID" sz="2400" dirty="0">
                <a:solidFill>
                  <a:schemeClr val="tx1"/>
                </a:solidFill>
              </a:rPr>
              <a:t>: HKI </a:t>
            </a:r>
            <a:r>
              <a:rPr lang="en-ID" sz="2400" dirty="0" err="1">
                <a:solidFill>
                  <a:schemeClr val="tx1"/>
                </a:solidFill>
              </a:rPr>
              <a:t>memberikan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dasar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jelas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teknologi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merek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karya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kreatif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Kerjasama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Menjadi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Aset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Bernilai</a:t>
            </a:r>
            <a:r>
              <a:rPr lang="en-ID" sz="2400" dirty="0">
                <a:solidFill>
                  <a:schemeClr val="tx1"/>
                </a:solidFill>
              </a:rPr>
              <a:t>: HKI </a:t>
            </a:r>
            <a:r>
              <a:rPr lang="en-ID" sz="2400" dirty="0" err="1">
                <a:solidFill>
                  <a:schemeClr val="tx1"/>
                </a:solidFill>
              </a:rPr>
              <a:t>sering</a:t>
            </a:r>
            <a:r>
              <a:rPr lang="en-ID" sz="2400" dirty="0">
                <a:solidFill>
                  <a:schemeClr val="tx1"/>
                </a:solidFill>
              </a:rPr>
              <a:t> kali </a:t>
            </a:r>
            <a:r>
              <a:rPr lang="en-ID" sz="2400" dirty="0" err="1">
                <a:solidFill>
                  <a:schemeClr val="tx1"/>
                </a:solidFill>
              </a:rPr>
              <a:t>menjadi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aset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utama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negosiasi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penilaian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019974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0459622-8079-A13F-5151-3406ACAAE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44016" y="483404"/>
            <a:ext cx="8964488" cy="5472608"/>
          </a:xfrm>
        </p:spPr>
        <p:txBody>
          <a:bodyPr/>
          <a:lstStyle/>
          <a:p>
            <a:r>
              <a:rPr lang="en-US" b="1" dirty="0"/>
              <a:t> </a:t>
            </a:r>
            <a:r>
              <a:rPr lang="en-US" b="1" dirty="0" err="1"/>
              <a:t>Pentingnya</a:t>
            </a:r>
            <a:r>
              <a:rPr lang="en-US" b="1" dirty="0"/>
              <a:t> HKI </a:t>
            </a:r>
            <a:r>
              <a:rPr lang="en-US" b="1" dirty="0" err="1"/>
              <a:t>Dalam</a:t>
            </a:r>
            <a:r>
              <a:rPr lang="en-US" b="1" dirty="0"/>
              <a:t> Kerjasama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</a:p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F1080E-86BA-76C8-C35F-F64A56EF08EF}"/>
              </a:ext>
            </a:extLst>
          </p:cNvPr>
          <p:cNvSpPr/>
          <p:nvPr/>
        </p:nvSpPr>
        <p:spPr>
          <a:xfrm>
            <a:off x="179512" y="1551002"/>
            <a:ext cx="7650650" cy="109598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(HKI)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memainkan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penjelasan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mengapa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HKI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kolaborasi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dirty="0"/>
              <a:t> </a:t>
            </a:r>
            <a:endParaRPr lang="en-ID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6E32F800-E03A-318A-717C-D8AF68560591}"/>
              </a:ext>
            </a:extLst>
          </p:cNvPr>
          <p:cNvSpPr/>
          <p:nvPr/>
        </p:nvSpPr>
        <p:spPr>
          <a:xfrm>
            <a:off x="5364088" y="2542311"/>
            <a:ext cx="936104" cy="864096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65A325-39B2-A5A2-A634-B169656C772C}"/>
              </a:ext>
            </a:extLst>
          </p:cNvPr>
          <p:cNvSpPr/>
          <p:nvPr/>
        </p:nvSpPr>
        <p:spPr>
          <a:xfrm>
            <a:off x="323528" y="3638292"/>
            <a:ext cx="8496944" cy="25990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endParaRPr lang="en-US" sz="16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endParaRPr lang="en-US" sz="1600" dirty="0"/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endParaRPr lang="en-US" sz="16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endParaRPr lang="en-US" sz="16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r>
              <a:rPr lang="en-US" sz="1600" dirty="0" err="1">
                <a:solidFill>
                  <a:schemeClr val="tx1"/>
                </a:solidFill>
              </a:rPr>
              <a:t>Melindungi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Aset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Intelektual</a:t>
            </a:r>
            <a:r>
              <a:rPr lang="en-US" sz="1600" dirty="0">
                <a:solidFill>
                  <a:schemeClr val="tx1"/>
                </a:solidFill>
              </a:rPr>
              <a:t> : 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HKI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desain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dikembangkan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kerjasama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r>
              <a:rPr lang="en-ID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 </a:t>
            </a:r>
            <a:r>
              <a:rPr lang="en-ID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Saing</a:t>
            </a:r>
            <a:r>
              <a:rPr lang="en-ID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HKI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eksklusif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pasar.</a:t>
            </a:r>
            <a:endParaRPr lang="en-ID" sz="16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6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6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franchise,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terkenal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McDonald's)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tarik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ingin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387342572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0A43FE4-566B-0038-FCAA-F00A64D1C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544616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Hak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Intelektul</a:t>
            </a:r>
            <a:r>
              <a:rPr lang="en-US" dirty="0">
                <a:solidFill>
                  <a:schemeClr val="tx1"/>
                </a:solidFill>
              </a:rPr>
              <a:t> (HKI)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Kerjasama 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HKI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dokumen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utama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pengelolaan</a:t>
            </a:r>
            <a:r>
              <a:rPr lang="en-ID" dirty="0">
                <a:solidFill>
                  <a:schemeClr val="tx1"/>
                </a:solidFill>
              </a:rPr>
              <a:t> HKI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Hal-</a:t>
            </a:r>
            <a:r>
              <a:rPr lang="en-ID" dirty="0" err="1">
                <a:solidFill>
                  <a:schemeClr val="tx1"/>
                </a:solidFill>
              </a:rPr>
              <a:t>hal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dimasukan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ID" dirty="0" err="1">
                <a:solidFill>
                  <a:schemeClr val="tx1"/>
                </a:solidFill>
              </a:rPr>
              <a:t>Identifikasi</a:t>
            </a:r>
            <a:r>
              <a:rPr lang="en-ID" dirty="0">
                <a:solidFill>
                  <a:schemeClr val="tx1"/>
                </a:solidFill>
              </a:rPr>
              <a:t> HKI yang </a:t>
            </a:r>
            <a:r>
              <a:rPr lang="en-ID" dirty="0" err="1">
                <a:solidFill>
                  <a:schemeClr val="tx1"/>
                </a:solidFill>
              </a:rPr>
              <a:t>dilibatkan</a:t>
            </a:r>
            <a:r>
              <a:rPr lang="en-ID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dipatenkan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dagang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eksklusif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franchise.</a:t>
            </a:r>
          </a:p>
        </p:txBody>
      </p:sp>
    </p:spTree>
    <p:extLst>
      <p:ext uri="{BB962C8B-B14F-4D97-AF65-F5344CB8AC3E}">
        <p14:creationId xmlns:p14="http://schemas.microsoft.com/office/powerpoint/2010/main" val="130195804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50088C-B707-55BC-CC60-3FC5D981D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1052736"/>
            <a:ext cx="8712968" cy="4968552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Kepemilikan</a:t>
            </a:r>
            <a:r>
              <a:rPr lang="en-US" dirty="0">
                <a:solidFill>
                  <a:schemeClr val="tx1"/>
                </a:solidFill>
              </a:rPr>
              <a:t> HKI: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mana yang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HKI.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Jika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HKI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dihasilkan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kerjasama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kepemilikan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Pengguna</a:t>
            </a:r>
            <a:r>
              <a:rPr lang="en-ID" dirty="0">
                <a:solidFill>
                  <a:schemeClr val="tx1"/>
                </a:solidFill>
              </a:rPr>
              <a:t> HKI 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lingkup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penggunaan</a:t>
            </a:r>
            <a:r>
              <a:rPr lang="en-ID" dirty="0">
                <a:solidFill>
                  <a:schemeClr val="tx1"/>
                </a:solidFill>
              </a:rPr>
              <a:t> HKI,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wilayah </a:t>
            </a:r>
            <a:r>
              <a:rPr lang="en-ID" dirty="0" err="1">
                <a:solidFill>
                  <a:schemeClr val="tx1"/>
                </a:solidFill>
              </a:rPr>
              <a:t>geografis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jangka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Contoh</a:t>
            </a:r>
            <a:r>
              <a:rPr lang="en-ID" dirty="0">
                <a:solidFill>
                  <a:schemeClr val="tx1"/>
                </a:solidFill>
              </a:rPr>
              <a:t>: Mitra </a:t>
            </a:r>
            <a:r>
              <a:rPr lang="en-ID" dirty="0" err="1">
                <a:solidFill>
                  <a:schemeClr val="tx1"/>
                </a:solidFill>
              </a:rPr>
              <a:t>hanya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boleh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dagang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wilayah Asia Tenggara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80295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A56C4B3-E765-D961-9DB1-B27B410C0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568952" cy="51845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Pembagian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Royalti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keuntungan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royalti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pemilik</a:t>
            </a:r>
            <a:r>
              <a:rPr lang="en-ID" dirty="0">
                <a:solidFill>
                  <a:schemeClr val="tx1"/>
                </a:solidFill>
              </a:rPr>
              <a:t> HKI.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Contoh</a:t>
            </a:r>
            <a:r>
              <a:rPr lang="en-ID" dirty="0">
                <a:solidFill>
                  <a:schemeClr val="tx1"/>
                </a:solidFill>
              </a:rPr>
              <a:t>: Mitra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royalti</a:t>
            </a:r>
            <a:r>
              <a:rPr lang="en-ID" dirty="0">
                <a:solidFill>
                  <a:schemeClr val="tx1"/>
                </a:solidFill>
              </a:rPr>
              <a:t> 10%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pendapatan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bersih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penggunaan</a:t>
            </a:r>
            <a:r>
              <a:rPr lang="en-ID" dirty="0">
                <a:solidFill>
                  <a:schemeClr val="tx1"/>
                </a:solidFill>
              </a:rPr>
              <a:t> paten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5. </a:t>
            </a:r>
            <a:r>
              <a:rPr lang="en-ID" dirty="0" err="1">
                <a:solidFill>
                  <a:schemeClr val="tx1"/>
                </a:solidFill>
              </a:rPr>
              <a:t>Kerahasiaan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Tambahkan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non-disclosure agreement (NDA)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melindungi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rahasia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dagang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sensitif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lainnya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6.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Tetapkan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penggunaan</a:t>
            </a:r>
            <a:r>
              <a:rPr lang="en-ID" dirty="0">
                <a:solidFill>
                  <a:schemeClr val="tx1"/>
                </a:solidFill>
              </a:rPr>
              <a:t> HKI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penyalahgunaan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34969364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JENIS-JENIS KERJASAMA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9D216-7FC4-8A12-5B87-A3342BE711F7}"/>
              </a:ext>
            </a:extLst>
          </p:cNvPr>
          <p:cNvSpPr/>
          <p:nvPr/>
        </p:nvSpPr>
        <p:spPr>
          <a:xfrm>
            <a:off x="272117" y="1760364"/>
            <a:ext cx="3034680" cy="839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JOINT VENTURE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2571247" y="2475803"/>
            <a:ext cx="1224136" cy="124904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3884599"/>
            <a:ext cx="857929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Kolaborasi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dua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mengerjakan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Masing-masing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menyumbangkan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(modal,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532" y="620688"/>
            <a:ext cx="8424936" cy="4874096"/>
          </a:xfrm>
        </p:spPr>
        <p:txBody>
          <a:bodyPr/>
          <a:lstStyle/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E1B490-AEF3-BFBF-DB18-AC752E1393E6}"/>
              </a:ext>
            </a:extLst>
          </p:cNvPr>
          <p:cNvSpPr/>
          <p:nvPr/>
        </p:nvSpPr>
        <p:spPr>
          <a:xfrm>
            <a:off x="328522" y="1363216"/>
            <a:ext cx="8405573" cy="45918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chemeClr val="tx1"/>
                </a:solidFill>
              </a:rPr>
              <a:t>Contoh</a:t>
            </a:r>
            <a:r>
              <a:rPr lang="en-US" sz="2800" dirty="0">
                <a:solidFill>
                  <a:schemeClr val="tx1"/>
                </a:solidFill>
              </a:rPr>
              <a:t> Joint Venture 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Dua Perusahaan </a:t>
            </a:r>
            <a:r>
              <a:rPr lang="en-US" sz="2800" dirty="0" err="1">
                <a:solidFill>
                  <a:schemeClr val="tx1"/>
                </a:solidFill>
              </a:rPr>
              <a:t>teknologi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dari</a:t>
            </a:r>
            <a:r>
              <a:rPr lang="en-US" sz="2800" dirty="0">
                <a:solidFill>
                  <a:schemeClr val="tx1"/>
                </a:solidFill>
              </a:rPr>
              <a:t> negara </a:t>
            </a:r>
            <a:r>
              <a:rPr lang="en-US" sz="2800" dirty="0" err="1">
                <a:solidFill>
                  <a:schemeClr val="tx1"/>
                </a:solidFill>
              </a:rPr>
              <a:t>berbeda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membentuk</a:t>
            </a:r>
            <a:r>
              <a:rPr lang="en-US" sz="2800" dirty="0">
                <a:solidFill>
                  <a:schemeClr val="tx1"/>
                </a:solidFill>
              </a:rPr>
              <a:t> joint venture </a:t>
            </a:r>
            <a:r>
              <a:rPr lang="en-US" sz="2800" dirty="0" err="1">
                <a:solidFill>
                  <a:schemeClr val="tx1"/>
                </a:solidFill>
              </a:rPr>
              <a:t>untuk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mengembangkan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perangkat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lunak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inovatif</a:t>
            </a:r>
            <a:endParaRPr lang="en-ID" sz="2800" dirty="0">
              <a:solidFill>
                <a:schemeClr val="tx1"/>
              </a:solidFill>
            </a:endParaRPr>
          </a:p>
          <a:p>
            <a:pPr algn="just"/>
            <a:r>
              <a:rPr lang="en-ID" sz="2800" dirty="0">
                <a:solidFill>
                  <a:schemeClr val="tx1"/>
                </a:solidFill>
              </a:rPr>
              <a:t>Ciri Utama 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D" sz="2800" dirty="0" err="1">
                <a:solidFill>
                  <a:schemeClr val="tx1"/>
                </a:solidFill>
              </a:rPr>
              <a:t>Kepemilikan</a:t>
            </a:r>
            <a:r>
              <a:rPr lang="en-ID" sz="2800" dirty="0">
                <a:solidFill>
                  <a:schemeClr val="tx1"/>
                </a:solidFill>
              </a:rPr>
              <a:t> dan </a:t>
            </a:r>
            <a:r>
              <a:rPr lang="en-ID" sz="2800" dirty="0" err="1">
                <a:solidFill>
                  <a:schemeClr val="tx1"/>
                </a:solidFill>
              </a:rPr>
              <a:t>tanggung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jawab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dibagi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sesuai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perjanjian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D" sz="2800" dirty="0" err="1">
                <a:solidFill>
                  <a:schemeClr val="tx1"/>
                </a:solidFill>
              </a:rPr>
              <a:t>Biasanya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berakhir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setelah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proyek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selesai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719572" y="624043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Partnership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43FF6-B225-96A7-C5DF-88F1BEC04959}"/>
              </a:ext>
            </a:extLst>
          </p:cNvPr>
          <p:cNvSpPr txBox="1"/>
          <p:nvPr/>
        </p:nvSpPr>
        <p:spPr>
          <a:xfrm>
            <a:off x="194827" y="1423317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dirty="0"/>
          </a:p>
          <a:p>
            <a:endParaRPr lang="en-ID" sz="2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6D3A282-FCBC-0467-DA26-2737BD688FEA}"/>
              </a:ext>
            </a:extLst>
          </p:cNvPr>
          <p:cNvCxnSpPr>
            <a:cxnSpLocks/>
          </p:cNvCxnSpPr>
          <p:nvPr/>
        </p:nvCxnSpPr>
        <p:spPr>
          <a:xfrm>
            <a:off x="4578459" y="1086950"/>
            <a:ext cx="0" cy="672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7AC9598-8693-833C-683E-69BAD6606CC1}"/>
              </a:ext>
            </a:extLst>
          </p:cNvPr>
          <p:cNvSpPr/>
          <p:nvPr/>
        </p:nvSpPr>
        <p:spPr>
          <a:xfrm>
            <a:off x="16389" y="1779856"/>
            <a:ext cx="7291916" cy="2002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ID" sz="20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engertian</a:t>
            </a:r>
            <a:r>
              <a:rPr lang="en-ID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partnership :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Kerjasama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dua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pembagian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endParaRPr lang="en-ID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E2DFA-D590-211B-18B5-333686CF93AE}"/>
              </a:ext>
            </a:extLst>
          </p:cNvPr>
          <p:cNvSpPr/>
          <p:nvPr/>
        </p:nvSpPr>
        <p:spPr>
          <a:xfrm>
            <a:off x="194827" y="4138539"/>
            <a:ext cx="8942385" cy="19900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Partnership :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AutoNum type="arabicPeriod"/>
              <a:tabLst>
                <a:tab pos="457200" algn="l"/>
              </a:tabLst>
            </a:pPr>
            <a:r>
              <a:rPr lang="en-ID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Partnership: 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mitra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terbatas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dibagi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rata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kesepakatan</a:t>
            </a: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D415B437-4B6D-0CCE-0534-73B4BBD557D7}"/>
              </a:ext>
            </a:extLst>
          </p:cNvPr>
          <p:cNvSpPr/>
          <p:nvPr/>
        </p:nvSpPr>
        <p:spPr>
          <a:xfrm>
            <a:off x="5364088" y="3483573"/>
            <a:ext cx="648072" cy="583104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A8E626B-BA30-AEAA-4440-6C9217A3D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24" y="908720"/>
            <a:ext cx="8568952" cy="5256584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2. Limited Partnership: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Ada </a:t>
            </a:r>
            <a:r>
              <a:rPr lang="en-US" sz="2400" dirty="0" err="1">
                <a:solidFill>
                  <a:schemeClr val="tx1"/>
                </a:solidFill>
              </a:rPr>
              <a:t>mitra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aktif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mengelola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) dan </a:t>
            </a:r>
            <a:r>
              <a:rPr lang="en-US" sz="2400" dirty="0" err="1">
                <a:solidFill>
                  <a:schemeClr val="tx1"/>
                </a:solidFill>
              </a:rPr>
              <a:t>mitra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pasif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penanam</a:t>
            </a:r>
            <a:r>
              <a:rPr lang="en-US" sz="2400" dirty="0">
                <a:solidFill>
                  <a:schemeClr val="tx1"/>
                </a:solidFill>
              </a:rPr>
              <a:t> modal).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Mitra </a:t>
            </a:r>
            <a:r>
              <a:rPr lang="en-US" sz="2400" dirty="0" err="1">
                <a:solidFill>
                  <a:schemeClr val="tx1"/>
                </a:solidFill>
              </a:rPr>
              <a:t>pasif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terbatas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Dua </a:t>
            </a:r>
            <a:r>
              <a:rPr lang="en-US" sz="2400" dirty="0" err="1">
                <a:solidFill>
                  <a:schemeClr val="tx1"/>
                </a:solidFill>
              </a:rPr>
              <a:t>pengusaha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membuka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restoran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bersama</a:t>
            </a:r>
            <a:r>
              <a:rPr lang="en-US" sz="2400" dirty="0">
                <a:solidFill>
                  <a:schemeClr val="tx1"/>
                </a:solidFill>
              </a:rPr>
              <a:t>, di mana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operasional</a:t>
            </a:r>
            <a:r>
              <a:rPr lang="en-US" sz="2400" dirty="0">
                <a:solidFill>
                  <a:schemeClr val="tx1"/>
                </a:solidFill>
              </a:rPr>
              <a:t>, dan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investor</a:t>
            </a:r>
          </a:p>
        </p:txBody>
      </p:sp>
    </p:spTree>
    <p:extLst>
      <p:ext uri="{BB962C8B-B14F-4D97-AF65-F5344CB8AC3E}">
        <p14:creationId xmlns:p14="http://schemas.microsoft.com/office/powerpoint/2010/main" val="304651490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1071ACA-EEA5-839B-EAD8-671AA18248FD}"/>
              </a:ext>
            </a:extLst>
          </p:cNvPr>
          <p:cNvSpPr/>
          <p:nvPr/>
        </p:nvSpPr>
        <p:spPr>
          <a:xfrm>
            <a:off x="1259632" y="609900"/>
            <a:ext cx="6192688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3. Merger dan </a:t>
            </a:r>
            <a:r>
              <a:rPr lang="en-US" dirty="0" err="1"/>
              <a:t>Akuisisi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BBD34C-7DA6-F519-1340-BDD586F64B8B}"/>
              </a:ext>
            </a:extLst>
          </p:cNvPr>
          <p:cNvSpPr/>
          <p:nvPr/>
        </p:nvSpPr>
        <p:spPr>
          <a:xfrm>
            <a:off x="132408" y="1412776"/>
            <a:ext cx="8832080" cy="46085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Merger: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Penggabungan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dua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pangsa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pasar.</a:t>
            </a:r>
            <a:endParaRPr lang="en-ID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Dua bank regional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bergabung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ID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Akuisisi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mengambil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alih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lain,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penuh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sebagian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sahamnya</a:t>
            </a:r>
            <a:r>
              <a:rPr lang="en-ID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Perusahaan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rintisan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mengakuisisi</a:t>
            </a:r>
            <a:r>
              <a:rPr lang="en-ID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teknologinya</a:t>
            </a:r>
            <a:endParaRPr lang="en-ID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ID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Keunggulan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Mempercepat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ekspansi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akses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A4170E-7A01-001B-58D9-F83DA299C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8892480" cy="5472608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Franchise :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Pemilik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merek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(franchisor)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memberikan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hak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kepada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pihak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lain (franchisee)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menjalankan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bisnis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model,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merek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, dan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produk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sama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</a:t>
            </a:r>
          </a:p>
          <a:p>
            <a:pPr algn="just"/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Contoh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: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Waralaba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makanan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cepat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saji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seperti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McDonald's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KFC.</a:t>
            </a:r>
          </a:p>
          <a:p>
            <a:pPr algn="just"/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Ciri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u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tama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: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Franchisee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membayar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royalti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kepada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franchisor.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Mendapatkan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pelatihan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dan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dukungan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dari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franchisor.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ID" sz="2000" kern="1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algn="just"/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5. Kerjasama </a:t>
            </a:r>
            <a:r>
              <a:rPr lang="en-ID" sz="2000" kern="100" dirty="0" err="1">
                <a:solidFill>
                  <a:schemeClr val="tx1"/>
                </a:solidFill>
                <a:ea typeface="Calibri" panose="020F0502020204030204" pitchFamily="34" charset="0"/>
              </a:rPr>
              <a:t>kontrak</a:t>
            </a:r>
            <a:r>
              <a:rPr lang="en-ID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 :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dua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diatur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penyediaan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D" sz="2000" kern="1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Contoh</a:t>
            </a:r>
            <a:r>
              <a:rPr lang="en-ID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: </a:t>
            </a:r>
            <a:r>
              <a:rPr lang="fi-FI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Perusahaan outsourcing yang menyediakan tenaga kerja untuk perusahaan lain.</a:t>
            </a:r>
          </a:p>
          <a:p>
            <a:pPr algn="just"/>
            <a:r>
              <a:rPr lang="fi-FI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Keunggulan 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i-FI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Tanggung jawab dan hak setiap pihak dijelaskan secara rinci dalam kontrak.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i-FI" sz="2000" kern="100" dirty="0">
                <a:solidFill>
                  <a:schemeClr val="tx1"/>
                </a:solidFill>
                <a:ea typeface="Calibri" panose="020F0502020204030204" pitchFamily="34" charset="0"/>
              </a:rPr>
              <a:t>C</a:t>
            </a:r>
            <a:r>
              <a:rPr lang="fi-FI" sz="2000" kern="1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ocok untuk hubungan bisnis jangka pendek atau proyek spesifik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2000" kern="1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endParaRPr lang="en-ID" sz="2000" dirty="0">
              <a:solidFill>
                <a:schemeClr val="tx1"/>
              </a:solidFill>
            </a:endParaRPr>
          </a:p>
          <a:p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4265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2753040-167F-5800-E2D2-E4268654A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568952" cy="5616624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20FCF2-724C-2841-1800-236A7CF204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02689" y="501933"/>
            <a:ext cx="3403117" cy="144016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7D02A86-CCCC-35BA-BDB7-FC61D4A71392}"/>
              </a:ext>
            </a:extLst>
          </p:cNvPr>
          <p:cNvSpPr/>
          <p:nvPr/>
        </p:nvSpPr>
        <p:spPr>
          <a:xfrm>
            <a:off x="319518" y="700372"/>
            <a:ext cx="4396498" cy="6403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Hak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(HKI)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 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644BDAD1-B510-B2A2-42A0-643EBFFBD474}"/>
              </a:ext>
            </a:extLst>
          </p:cNvPr>
          <p:cNvSpPr/>
          <p:nvPr/>
        </p:nvSpPr>
        <p:spPr>
          <a:xfrm>
            <a:off x="2193731" y="1484784"/>
            <a:ext cx="648072" cy="792088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6C0509-33D0-EBAF-22A4-6BAE59D64F37}"/>
              </a:ext>
            </a:extLst>
          </p:cNvPr>
          <p:cNvSpPr/>
          <p:nvPr/>
        </p:nvSpPr>
        <p:spPr>
          <a:xfrm>
            <a:off x="353906" y="2600908"/>
            <a:ext cx="6882390" cy="14401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just"/>
            <a:r>
              <a:rPr lang="en-US" dirty="0"/>
              <a:t>Hak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</a:t>
            </a: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(HKI)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eksklusif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cipta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kreativitas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dimiliki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HKI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lain.</a:t>
            </a:r>
          </a:p>
          <a:p>
            <a:pPr algn="ctr"/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ID" dirty="0"/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E1007014-63B2-BC2F-000B-49A99047AC17}"/>
              </a:ext>
            </a:extLst>
          </p:cNvPr>
          <p:cNvCxnSpPr>
            <a:cxnSpLocks/>
          </p:cNvCxnSpPr>
          <p:nvPr/>
        </p:nvCxnSpPr>
        <p:spPr>
          <a:xfrm>
            <a:off x="827584" y="4059070"/>
            <a:ext cx="1080120" cy="61065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4E6E715-16F8-C51B-6E31-9C095FDEE055}"/>
              </a:ext>
            </a:extLst>
          </p:cNvPr>
          <p:cNvSpPr/>
          <p:nvPr/>
        </p:nvSpPr>
        <p:spPr>
          <a:xfrm>
            <a:off x="2117386" y="4423592"/>
            <a:ext cx="6703086" cy="16697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Jenis-Jenis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HKI ???</a:t>
            </a:r>
          </a:p>
        </p:txBody>
      </p:sp>
    </p:spTree>
    <p:extLst>
      <p:ext uri="{BB962C8B-B14F-4D97-AF65-F5344CB8AC3E}">
        <p14:creationId xmlns:p14="http://schemas.microsoft.com/office/powerpoint/2010/main" val="131901542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61DB8DC-AE0E-F9A1-B863-3C2081F68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964488" cy="5472608"/>
          </a:xfrm>
        </p:spPr>
        <p:txBody>
          <a:bodyPr/>
          <a:lstStyle/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EC2BBD-E0C0-3F6D-02BB-E784F90D0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8062" y="741330"/>
            <a:ext cx="3712412" cy="208823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28257C1-5AF2-7E59-354F-B06555B8A910}"/>
              </a:ext>
            </a:extLst>
          </p:cNvPr>
          <p:cNvSpPr/>
          <p:nvPr/>
        </p:nvSpPr>
        <p:spPr>
          <a:xfrm>
            <a:off x="6460" y="776300"/>
            <a:ext cx="4997588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Hak </a:t>
            </a:r>
            <a:r>
              <a:rPr lang="en-US" dirty="0" err="1"/>
              <a:t>Cipta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D1D8FA6F-2740-2801-C653-659D916E75CD}"/>
              </a:ext>
            </a:extLst>
          </p:cNvPr>
          <p:cNvSpPr/>
          <p:nvPr/>
        </p:nvSpPr>
        <p:spPr>
          <a:xfrm>
            <a:off x="3693386" y="1346566"/>
            <a:ext cx="792088" cy="924508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8EB5B1-2ECD-2C0B-1741-74270C724EBD}"/>
              </a:ext>
            </a:extLst>
          </p:cNvPr>
          <p:cNvSpPr/>
          <p:nvPr/>
        </p:nvSpPr>
        <p:spPr>
          <a:xfrm>
            <a:off x="179512" y="2521386"/>
            <a:ext cx="7272808" cy="9245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  <a:p>
            <a:r>
              <a:rPr lang="en-US" dirty="0" err="1"/>
              <a:t>Definisi</a:t>
            </a:r>
            <a:r>
              <a:rPr lang="en-US" dirty="0"/>
              <a:t> : 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eksklusif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kreatif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sastra,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ilmu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pengetahuan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film,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komputer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ID" dirty="0"/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2C39DA9D-8D71-221E-4F67-32BB14939760}"/>
              </a:ext>
            </a:extLst>
          </p:cNvPr>
          <p:cNvCxnSpPr/>
          <p:nvPr/>
        </p:nvCxnSpPr>
        <p:spPr>
          <a:xfrm>
            <a:off x="1187624" y="3469168"/>
            <a:ext cx="1656184" cy="5040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A05544F-E390-AE5E-EBED-471C41D70754}"/>
              </a:ext>
            </a:extLst>
          </p:cNvPr>
          <p:cNvSpPr/>
          <p:nvPr/>
        </p:nvSpPr>
        <p:spPr>
          <a:xfrm>
            <a:off x="2584829" y="4061341"/>
            <a:ext cx="6336704" cy="16932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D" sz="16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berlaku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seumur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hidup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pencipta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ditambah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setelahnya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</a:t>
            </a:r>
          </a:p>
          <a:p>
            <a:r>
              <a:rPr lang="en-ID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Hak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cipta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film.</a:t>
            </a: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73484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4070</TotalTime>
  <Words>1045</Words>
  <Application>Microsoft Office PowerPoint</Application>
  <PresentationFormat>On-screen Show (4:3)</PresentationFormat>
  <Paragraphs>122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Cambria</vt:lpstr>
      <vt:lpstr>Google Sans</vt:lpstr>
      <vt:lpstr>Poppins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519</cp:revision>
  <cp:lastPrinted>2017-08-29T02:54:51Z</cp:lastPrinted>
  <dcterms:created xsi:type="dcterms:W3CDTF">2010-04-18T12:06:30Z</dcterms:created>
  <dcterms:modified xsi:type="dcterms:W3CDTF">2024-12-10T07:02:19Z</dcterms:modified>
</cp:coreProperties>
</file>