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355" r:id="rId3"/>
    <p:sldId id="377" r:id="rId4"/>
    <p:sldId id="383" r:id="rId5"/>
    <p:sldId id="384" r:id="rId6"/>
    <p:sldId id="370" r:id="rId7"/>
    <p:sldId id="300" r:id="rId8"/>
  </p:sldIdLst>
  <p:sldSz cx="9144000" cy="6858000" type="screen4x3"/>
  <p:notesSz cx="7045325" cy="9345613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16" autoAdjust="0"/>
    <p:restoredTop sz="81339" autoAdjust="0"/>
  </p:normalViewPr>
  <p:slideViewPr>
    <p:cSldViewPr>
      <p:cViewPr varScale="1">
        <p:scale>
          <a:sx n="48" d="100"/>
          <a:sy n="48" d="100"/>
        </p:scale>
        <p:origin x="1644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alt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1: Perusahaan A </a:t>
            </a:r>
            <a:r>
              <a:rPr lang="en-US" alt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merasa</a:t>
            </a:r>
            <a:r>
              <a:rPr lang="en-US" alt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bisnisnya</a:t>
            </a:r>
            <a:r>
              <a:rPr lang="en-US" alt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sedang</a:t>
            </a:r>
            <a:r>
              <a:rPr lang="en-US" alt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lesu</a:t>
            </a:r>
            <a:r>
              <a:rPr lang="en-US" alt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parah</a:t>
            </a:r>
            <a:r>
              <a:rPr lang="en-US" alt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alt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sulit</a:t>
            </a:r>
            <a:r>
              <a:rPr lang="en-US" alt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membayar</a:t>
            </a:r>
            <a:r>
              <a:rPr lang="en-US" alt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gaji</a:t>
            </a:r>
            <a:r>
              <a:rPr lang="en-US" alt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karyawan</a:t>
            </a:r>
            <a:r>
              <a:rPr lang="en-US" alt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US" alt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</a:t>
            </a:r>
            <a:r>
              <a:rPr lang="en-US" alt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US" alt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bank dan </a:t>
            </a:r>
            <a:r>
              <a:rPr lang="en-US" alt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pemasok</a:t>
            </a:r>
            <a:r>
              <a:rPr lang="en-US" alt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alt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Daripada</a:t>
            </a:r>
            <a:r>
              <a:rPr lang="en-US" alt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menunggu</a:t>
            </a:r>
            <a:r>
              <a:rPr lang="en-US" alt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digugat</a:t>
            </a:r>
            <a:r>
              <a:rPr lang="en-US" alt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pailit</a:t>
            </a:r>
            <a:r>
              <a:rPr lang="en-US" alt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Perusahaan A </a:t>
            </a:r>
            <a:r>
              <a:rPr lang="en-US" alt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inisiatif</a:t>
            </a:r>
            <a:r>
              <a:rPr lang="en-US" alt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mengajukan</a:t>
            </a:r>
            <a:r>
              <a:rPr lang="en-US" alt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PKPU agar </a:t>
            </a:r>
            <a:r>
              <a:rPr lang="en-US" alt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bisa</a:t>
            </a:r>
            <a:r>
              <a:rPr lang="en-US" alt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merundingkan</a:t>
            </a:r>
            <a:r>
              <a:rPr lang="en-US" alt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ulang</a:t>
            </a:r>
            <a:r>
              <a:rPr lang="en-US" alt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pembayaran</a:t>
            </a:r>
            <a:r>
              <a:rPr lang="en-US" alt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utangnya</a:t>
            </a:r>
            <a:r>
              <a:rPr lang="en-US" alt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Contoh</a:t>
            </a:r>
            <a:r>
              <a:rPr lang="en-US" alt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2</a:t>
            </a:r>
            <a:r>
              <a:rPr lang="en-US" altLang="en-US" dirty="0">
                <a:solidFill>
                  <a:schemeClr val="tx1"/>
                </a:solidFill>
              </a:rPr>
              <a:t> Bank B </a:t>
            </a:r>
            <a:r>
              <a:rPr lang="en-US" altLang="en-US" dirty="0" err="1">
                <a:solidFill>
                  <a:schemeClr val="tx1"/>
                </a:solidFill>
              </a:rPr>
              <a:t>adalah</a:t>
            </a:r>
            <a:r>
              <a:rPr lang="en-US" altLang="en-US" dirty="0">
                <a:solidFill>
                  <a:schemeClr val="tx1"/>
                </a:solidFill>
              </a:rPr>
              <a:t> salah </a:t>
            </a:r>
            <a:r>
              <a:rPr lang="en-US" altLang="en-US" dirty="0" err="1">
                <a:solidFill>
                  <a:schemeClr val="tx1"/>
                </a:solidFill>
              </a:rPr>
              <a:t>satu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kreditur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dari</a:t>
            </a:r>
            <a:r>
              <a:rPr lang="en-US" altLang="en-US" dirty="0">
                <a:solidFill>
                  <a:schemeClr val="tx1"/>
                </a:solidFill>
              </a:rPr>
              <a:t> Perusahaan C. Perusahaan C </a:t>
            </a:r>
            <a:r>
              <a:rPr lang="en-US" altLang="en-US" dirty="0" err="1">
                <a:solidFill>
                  <a:schemeClr val="tx1"/>
                </a:solidFill>
              </a:rPr>
              <a:t>sudah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berbulan-bulan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tidak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membayar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cicilan</a:t>
            </a:r>
            <a:r>
              <a:rPr lang="en-US" altLang="en-US" dirty="0">
                <a:solidFill>
                  <a:schemeClr val="tx1"/>
                </a:solidFill>
              </a:rPr>
              <a:t> utang. Bank B </a:t>
            </a:r>
            <a:r>
              <a:rPr lang="en-US" altLang="en-US" dirty="0" err="1">
                <a:solidFill>
                  <a:schemeClr val="tx1"/>
                </a:solidFill>
              </a:rPr>
              <a:t>tahu</a:t>
            </a:r>
            <a:r>
              <a:rPr lang="en-US" altLang="en-US" dirty="0">
                <a:solidFill>
                  <a:schemeClr val="tx1"/>
                </a:solidFill>
              </a:rPr>
              <a:t> Perusahaan C juga punya utang </a:t>
            </a:r>
            <a:r>
              <a:rPr lang="en-US" altLang="en-US" dirty="0" err="1">
                <a:solidFill>
                  <a:schemeClr val="tx1"/>
                </a:solidFill>
              </a:rPr>
              <a:t>ke</a:t>
            </a:r>
            <a:r>
              <a:rPr lang="en-US" altLang="en-US" dirty="0">
                <a:solidFill>
                  <a:schemeClr val="tx1"/>
                </a:solidFill>
              </a:rPr>
              <a:t> supplier dan </a:t>
            </a:r>
            <a:r>
              <a:rPr lang="en-US" altLang="en-US" dirty="0" err="1">
                <a:solidFill>
                  <a:schemeClr val="tx1"/>
                </a:solidFill>
              </a:rPr>
              <a:t>lembaga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keuangan</a:t>
            </a:r>
            <a:r>
              <a:rPr lang="en-US" altLang="en-US" dirty="0">
                <a:solidFill>
                  <a:schemeClr val="tx1"/>
                </a:solidFill>
              </a:rPr>
              <a:t> lain. </a:t>
            </a:r>
            <a:r>
              <a:rPr lang="en-US" altLang="en-US" dirty="0" err="1">
                <a:solidFill>
                  <a:schemeClr val="tx1"/>
                </a:solidFill>
              </a:rPr>
              <a:t>Daripada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langsung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mengajukan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pailit</a:t>
            </a:r>
            <a:r>
              <a:rPr lang="en-US" altLang="en-US" dirty="0">
                <a:solidFill>
                  <a:schemeClr val="tx1"/>
                </a:solidFill>
              </a:rPr>
              <a:t>, Bank B </a:t>
            </a:r>
            <a:r>
              <a:rPr lang="en-US" altLang="en-US" dirty="0" err="1">
                <a:solidFill>
                  <a:schemeClr val="tx1"/>
                </a:solidFill>
              </a:rPr>
              <a:t>mengajukan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permohonan</a:t>
            </a:r>
            <a:r>
              <a:rPr lang="en-US" altLang="en-US" dirty="0">
                <a:solidFill>
                  <a:schemeClr val="tx1"/>
                </a:solidFill>
              </a:rPr>
              <a:t> PKPU agar </a:t>
            </a:r>
            <a:r>
              <a:rPr lang="en-US" altLang="en-US" dirty="0" err="1">
                <a:solidFill>
                  <a:schemeClr val="tx1"/>
                </a:solidFill>
              </a:rPr>
              <a:t>ada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mediasi</a:t>
            </a:r>
            <a:r>
              <a:rPr lang="en-US" altLang="en-US" dirty="0">
                <a:solidFill>
                  <a:schemeClr val="tx1"/>
                </a:solidFill>
              </a:rPr>
              <a:t> </a:t>
            </a:r>
            <a:r>
              <a:rPr lang="en-US" altLang="en-US" dirty="0" err="1">
                <a:solidFill>
                  <a:schemeClr val="tx1"/>
                </a:solidFill>
              </a:rPr>
              <a:t>menyeluruh</a:t>
            </a:r>
            <a:r>
              <a:rPr lang="en-US" altLang="en-US" dirty="0">
                <a:solidFill>
                  <a:schemeClr val="tx1"/>
                </a:solidFill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4691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ID" dirty="0"/>
              <a:t>2. </a:t>
            </a:r>
            <a:r>
              <a:rPr lang="en-ID" dirty="0" err="1"/>
              <a:t>alasan</a:t>
            </a:r>
            <a:r>
              <a:rPr lang="en-ID" dirty="0"/>
              <a:t> </a:t>
            </a:r>
            <a:r>
              <a:rPr lang="en-ID" dirty="0" err="1"/>
              <a:t>mengajukan</a:t>
            </a:r>
            <a:r>
              <a:rPr lang="en-ID" dirty="0"/>
              <a:t> PKPU (</a:t>
            </a:r>
            <a:r>
              <a:rPr lang="en-ID" dirty="0" err="1"/>
              <a:t>misalnya</a:t>
            </a:r>
            <a:r>
              <a:rPr lang="en-ID" dirty="0"/>
              <a:t>, </a:t>
            </a:r>
            <a:r>
              <a:rPr lang="en-ID" dirty="0" err="1"/>
              <a:t>debitur</a:t>
            </a:r>
            <a:r>
              <a:rPr lang="en-ID" dirty="0"/>
              <a:t> punya utang yang </a:t>
            </a:r>
            <a:r>
              <a:rPr lang="en-ID" dirty="0" err="1"/>
              <a:t>sudah</a:t>
            </a:r>
            <a:r>
              <a:rPr lang="en-ID" dirty="0"/>
              <a:t> </a:t>
            </a:r>
            <a:r>
              <a:rPr lang="en-ID" dirty="0" err="1"/>
              <a:t>jatuh</a:t>
            </a:r>
            <a:r>
              <a:rPr lang="en-ID" dirty="0"/>
              <a:t> tempo </a:t>
            </a:r>
            <a:r>
              <a:rPr lang="en-ID" dirty="0" err="1"/>
              <a:t>ke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kreditur</a:t>
            </a:r>
            <a:r>
              <a:rPr lang="en-ID" dirty="0"/>
              <a:t>), dan </a:t>
            </a:r>
            <a:r>
              <a:rPr lang="en-ID" dirty="0" err="1"/>
              <a:t>permohonan</a:t>
            </a:r>
            <a:r>
              <a:rPr lang="en-ID" dirty="0"/>
              <a:t> agar </a:t>
            </a:r>
            <a:r>
              <a:rPr lang="en-ID" dirty="0" err="1"/>
              <a:t>pengadilan</a:t>
            </a:r>
            <a:r>
              <a:rPr lang="en-ID" dirty="0"/>
              <a:t> </a:t>
            </a:r>
            <a:r>
              <a:rPr lang="en-ID" dirty="0" err="1"/>
              <a:t>menetapkan</a:t>
            </a:r>
            <a:r>
              <a:rPr lang="en-ID" dirty="0"/>
              <a:t> PKPU </a:t>
            </a:r>
            <a:r>
              <a:rPr lang="en-ID" dirty="0" err="1"/>
              <a:t>Sementara</a:t>
            </a:r>
            <a:r>
              <a:rPr lang="en-ID" dirty="0"/>
              <a:t>.</a:t>
            </a:r>
          </a:p>
          <a:p>
            <a:pPr marL="171450" indent="-171450">
              <a:buFontTx/>
              <a:buChar char="-"/>
            </a:pPr>
            <a:r>
              <a:rPr lang="en-ID" dirty="0"/>
              <a:t>3. (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siapa</a:t>
            </a:r>
            <a:r>
              <a:rPr lang="en-ID" dirty="0"/>
              <a:t>, </a:t>
            </a:r>
            <a:r>
              <a:rPr lang="en-ID" dirty="0" err="1"/>
              <a:t>berapa</a:t>
            </a:r>
            <a:r>
              <a:rPr lang="en-ID" dirty="0"/>
              <a:t> </a:t>
            </a:r>
            <a:r>
              <a:rPr lang="en-ID" dirty="0" err="1"/>
              <a:t>jumlahnya</a:t>
            </a:r>
            <a:r>
              <a:rPr lang="en-ID" dirty="0"/>
              <a:t>, </a:t>
            </a:r>
            <a:r>
              <a:rPr lang="en-ID" dirty="0" err="1"/>
              <a:t>kapan</a:t>
            </a:r>
            <a:r>
              <a:rPr lang="en-ID" dirty="0"/>
              <a:t> </a:t>
            </a:r>
            <a:r>
              <a:rPr lang="en-ID" dirty="0" err="1"/>
              <a:t>jatuh</a:t>
            </a:r>
            <a:r>
              <a:rPr lang="en-ID" dirty="0"/>
              <a:t> tempo) dan daftar </a:t>
            </a:r>
            <a:r>
              <a:rPr lang="en-ID" dirty="0" err="1"/>
              <a:t>aset</a:t>
            </a:r>
            <a:r>
              <a:rPr lang="en-ID" dirty="0"/>
              <a:t> yang </a:t>
            </a:r>
            <a:r>
              <a:rPr lang="en-ID" dirty="0" err="1"/>
              <a:t>dimiliki</a:t>
            </a:r>
            <a:r>
              <a:rPr lang="en-ID" dirty="0"/>
              <a:t>. Ini </a:t>
            </a:r>
            <a:r>
              <a:rPr lang="en-ID" dirty="0" err="1"/>
              <a:t>penting</a:t>
            </a:r>
            <a:r>
              <a:rPr lang="en-ID" dirty="0"/>
              <a:t> agar </a:t>
            </a:r>
            <a:r>
              <a:rPr lang="en-ID" dirty="0" err="1"/>
              <a:t>pengadilan</a:t>
            </a:r>
            <a:r>
              <a:rPr lang="en-ID" dirty="0"/>
              <a:t> dan </a:t>
            </a:r>
            <a:r>
              <a:rPr lang="en-ID" dirty="0" err="1"/>
              <a:t>kreditur</a:t>
            </a:r>
            <a:r>
              <a:rPr lang="en-ID" dirty="0"/>
              <a:t> </a:t>
            </a:r>
            <a:r>
              <a:rPr lang="en-ID" dirty="0" err="1"/>
              <a:t>bisa</a:t>
            </a:r>
            <a:r>
              <a:rPr lang="en-ID" dirty="0"/>
              <a:t> </a:t>
            </a:r>
            <a:r>
              <a:rPr lang="en-ID" dirty="0" err="1"/>
              <a:t>melihat</a:t>
            </a:r>
            <a:r>
              <a:rPr lang="en-ID" dirty="0"/>
              <a:t> </a:t>
            </a:r>
            <a:r>
              <a:rPr lang="en-ID" dirty="0" err="1"/>
              <a:t>gambaran</a:t>
            </a:r>
            <a:r>
              <a:rPr lang="en-ID" dirty="0"/>
              <a:t> </a:t>
            </a:r>
            <a:r>
              <a:rPr lang="en-ID" dirty="0" err="1"/>
              <a:t>keuangan</a:t>
            </a:r>
            <a:r>
              <a:rPr lang="en-ID" dirty="0"/>
              <a:t> </a:t>
            </a:r>
            <a:r>
              <a:rPr lang="en-ID" dirty="0" err="1"/>
              <a:t>debitur</a:t>
            </a:r>
            <a:r>
              <a:rPr lang="en-ID" dirty="0"/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9567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(4. Akhir) </a:t>
            </a:r>
            <a:r>
              <a:rPr lang="en-ID" sz="1200" dirty="0"/>
              <a:t>Jika </a:t>
            </a:r>
            <a:r>
              <a:rPr lang="en-ID" sz="1200" dirty="0" err="1"/>
              <a:t>disetujui</a:t>
            </a:r>
            <a:r>
              <a:rPr lang="en-ID" sz="1200" dirty="0"/>
              <a:t>, Hakim </a:t>
            </a:r>
            <a:r>
              <a:rPr lang="en-ID" sz="1200" dirty="0" err="1"/>
              <a:t>akan</a:t>
            </a:r>
            <a:r>
              <a:rPr lang="en-ID" sz="1200" dirty="0"/>
              <a:t> </a:t>
            </a:r>
            <a:r>
              <a:rPr lang="en-ID" sz="1200" dirty="0" err="1"/>
              <a:t>mengeluarkan</a:t>
            </a:r>
            <a:r>
              <a:rPr lang="en-ID" sz="1200" dirty="0"/>
              <a:t> </a:t>
            </a:r>
            <a:r>
              <a:rPr lang="en-ID" sz="1200" b="1" dirty="0" err="1"/>
              <a:t>Putusan</a:t>
            </a:r>
            <a:r>
              <a:rPr lang="en-ID" sz="1200" b="1" dirty="0"/>
              <a:t> PKPU Tetap</a:t>
            </a:r>
            <a:r>
              <a:rPr lang="en-ID" sz="1200" dirty="0"/>
              <a:t>.</a:t>
            </a:r>
          </a:p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4788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5. </a:t>
            </a:r>
            <a:r>
              <a:rPr lang="en-ID" dirty="0"/>
              <a:t>Jika Anda </a:t>
            </a:r>
            <a:r>
              <a:rPr lang="en-ID" dirty="0" err="1"/>
              <a:t>mendapatkan</a:t>
            </a:r>
            <a:r>
              <a:rPr lang="en-ID" dirty="0"/>
              <a:t> PKPU Tetap,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waktu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Anda dan </a:t>
            </a:r>
            <a:r>
              <a:rPr lang="en-ID" dirty="0" err="1"/>
              <a:t>Pengurus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menyempurnakan</a:t>
            </a:r>
            <a:r>
              <a:rPr lang="en-ID" dirty="0"/>
              <a:t> </a:t>
            </a:r>
            <a:r>
              <a:rPr lang="en-ID" b="1" dirty="0" err="1"/>
              <a:t>Rencana</a:t>
            </a:r>
            <a:r>
              <a:rPr lang="en-ID" b="1" dirty="0"/>
              <a:t> </a:t>
            </a:r>
            <a:r>
              <a:rPr lang="en-ID" b="1" dirty="0" err="1"/>
              <a:t>Perdamaian</a:t>
            </a:r>
            <a:r>
              <a:rPr lang="en-ID" dirty="0"/>
              <a:t> yang </a:t>
            </a:r>
            <a:r>
              <a:rPr lang="en-ID" dirty="0" err="1"/>
              <a:t>lebih</a:t>
            </a:r>
            <a:r>
              <a:rPr lang="en-ID" dirty="0"/>
              <a:t> detail dan </a:t>
            </a:r>
            <a:r>
              <a:rPr lang="en-ID" dirty="0" err="1"/>
              <a:t>matang</a:t>
            </a:r>
            <a:r>
              <a:rPr lang="en-ID" dirty="0"/>
              <a:t>. </a:t>
            </a:r>
            <a:r>
              <a:rPr lang="en-ID" dirty="0" err="1"/>
              <a:t>Pengurus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terus</a:t>
            </a:r>
            <a:r>
              <a:rPr lang="en-ID" dirty="0"/>
              <a:t> </a:t>
            </a:r>
            <a:r>
              <a:rPr lang="en-ID" dirty="0" err="1"/>
              <a:t>memverifikasi</a:t>
            </a:r>
            <a:r>
              <a:rPr lang="en-ID" dirty="0"/>
              <a:t> </a:t>
            </a:r>
            <a:r>
              <a:rPr lang="en-ID" dirty="0" err="1"/>
              <a:t>jumlah</a:t>
            </a:r>
            <a:r>
              <a:rPr lang="en-ID" dirty="0"/>
              <a:t> utang Anda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setiap</a:t>
            </a:r>
            <a:r>
              <a:rPr lang="en-ID" dirty="0"/>
              <a:t> </a:t>
            </a:r>
            <a:r>
              <a:rPr lang="en-ID" dirty="0" err="1"/>
              <a:t>kreditur</a:t>
            </a:r>
            <a:r>
              <a:rPr lang="en-ID" dirty="0"/>
              <a:t>.</a:t>
            </a:r>
            <a:endParaRPr lang="en-US" dirty="0"/>
          </a:p>
          <a:p>
            <a:r>
              <a:rPr lang="en-US" dirty="0"/>
              <a:t>6. </a:t>
            </a:r>
            <a:r>
              <a:rPr lang="en-ID" dirty="0" err="1"/>
              <a:t>Kreditur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diundang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rapat</a:t>
            </a:r>
            <a:r>
              <a:rPr lang="en-ID" dirty="0"/>
              <a:t> </a:t>
            </a:r>
            <a:r>
              <a:rPr lang="en-ID" dirty="0" err="1"/>
              <a:t>terakhir</a:t>
            </a:r>
            <a:r>
              <a:rPr lang="en-ID" dirty="0"/>
              <a:t>, di mana </a:t>
            </a:r>
            <a:r>
              <a:rPr lang="en-ID" dirty="0" err="1"/>
              <a:t>mereka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b="1" dirty="0" err="1"/>
              <a:t>memberikan</a:t>
            </a:r>
            <a:r>
              <a:rPr lang="en-ID" b="1" dirty="0"/>
              <a:t> </a:t>
            </a:r>
            <a:r>
              <a:rPr lang="en-ID" b="1" dirty="0" err="1"/>
              <a:t>suara</a:t>
            </a:r>
            <a:r>
              <a:rPr lang="en-ID" b="1" dirty="0"/>
              <a:t> (voting)</a:t>
            </a:r>
            <a:r>
              <a:rPr lang="en-ID" dirty="0"/>
              <a:t> </a:t>
            </a:r>
            <a:r>
              <a:rPr lang="en-ID" dirty="0" err="1"/>
              <a:t>atas</a:t>
            </a:r>
            <a:r>
              <a:rPr lang="en-ID" dirty="0"/>
              <a:t> </a:t>
            </a:r>
            <a:r>
              <a:rPr lang="en-ID" dirty="0" err="1"/>
              <a:t>Rencana</a:t>
            </a:r>
            <a:r>
              <a:rPr lang="en-ID" dirty="0"/>
              <a:t> </a:t>
            </a:r>
            <a:r>
              <a:rPr lang="en-ID" dirty="0" err="1"/>
              <a:t>Perdamaian</a:t>
            </a:r>
            <a:r>
              <a:rPr lang="en-ID" dirty="0"/>
              <a:t> Anda. </a:t>
            </a:r>
            <a:r>
              <a:rPr lang="en-ID" b="1" dirty="0" err="1"/>
              <a:t>Syarat</a:t>
            </a:r>
            <a:r>
              <a:rPr lang="en-ID" b="1" dirty="0"/>
              <a:t> </a:t>
            </a:r>
            <a:r>
              <a:rPr lang="en-ID" b="1" dirty="0" err="1"/>
              <a:t>disetujui</a:t>
            </a:r>
            <a:r>
              <a:rPr lang="en-ID" b="1" dirty="0"/>
              <a:t>:</a:t>
            </a:r>
            <a:r>
              <a:rPr lang="en-ID" dirty="0"/>
              <a:t> </a:t>
            </a:r>
            <a:r>
              <a:rPr lang="en-ID" dirty="0" err="1"/>
              <a:t>Rencana</a:t>
            </a:r>
            <a:r>
              <a:rPr lang="en-ID" dirty="0"/>
              <a:t> </a:t>
            </a:r>
            <a:r>
              <a:rPr lang="en-ID" dirty="0" err="1"/>
              <a:t>perdamaian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disetujui</a:t>
            </a:r>
            <a:r>
              <a:rPr lang="en-ID" dirty="0"/>
              <a:t> oleh </a:t>
            </a:r>
            <a:r>
              <a:rPr lang="en-ID" dirty="0" err="1"/>
              <a:t>jumlah</a:t>
            </a:r>
            <a:r>
              <a:rPr lang="en-ID" dirty="0"/>
              <a:t> dan </a:t>
            </a:r>
            <a:r>
              <a:rPr lang="en-ID" dirty="0" err="1"/>
              <a:t>persentase</a:t>
            </a:r>
            <a:r>
              <a:rPr lang="en-ID" dirty="0"/>
              <a:t> utang </a:t>
            </a:r>
            <a:r>
              <a:rPr lang="en-ID" dirty="0" err="1"/>
              <a:t>tertentu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para </a:t>
            </a:r>
            <a:r>
              <a:rPr lang="en-ID" dirty="0" err="1"/>
              <a:t>kreditur</a:t>
            </a:r>
            <a:r>
              <a:rPr lang="en-ID" dirty="0"/>
              <a:t> (</a:t>
            </a:r>
            <a:r>
              <a:rPr lang="en-ID" dirty="0" err="1"/>
              <a:t>misalnya</a:t>
            </a:r>
            <a:r>
              <a:rPr lang="en-ID" dirty="0"/>
              <a:t>,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separuh</a:t>
            </a:r>
            <a:r>
              <a:rPr lang="en-ID" dirty="0"/>
              <a:t> </a:t>
            </a:r>
            <a:r>
              <a:rPr lang="en-ID" dirty="0" err="1"/>
              <a:t>jumlah</a:t>
            </a:r>
            <a:r>
              <a:rPr lang="en-ID" dirty="0"/>
              <a:t> </a:t>
            </a:r>
            <a:r>
              <a:rPr lang="en-ID" dirty="0" err="1"/>
              <a:t>kreditur</a:t>
            </a:r>
            <a:r>
              <a:rPr lang="en-ID" dirty="0"/>
              <a:t> yang </a:t>
            </a:r>
            <a:r>
              <a:rPr lang="en-ID" dirty="0" err="1"/>
              <a:t>mewakili</a:t>
            </a:r>
            <a:r>
              <a:rPr lang="en-ID" dirty="0"/>
              <a:t> minimal 2/3 </a:t>
            </a:r>
            <a:r>
              <a:rPr lang="en-ID" dirty="0" err="1"/>
              <a:t>dari</a:t>
            </a:r>
            <a:r>
              <a:rPr lang="en-ID" dirty="0"/>
              <a:t> total </a:t>
            </a:r>
            <a:r>
              <a:rPr lang="en-ID" dirty="0" err="1"/>
              <a:t>piutang</a:t>
            </a:r>
            <a:r>
              <a:rPr lang="en-ID" dirty="0"/>
              <a:t>).</a:t>
            </a:r>
          </a:p>
          <a:p>
            <a:r>
              <a:rPr lang="en-ID" dirty="0"/>
              <a:t>7. - </a:t>
            </a:r>
            <a:r>
              <a:rPr lang="en-ID" dirty="0" err="1"/>
              <a:t>Artinya</a:t>
            </a:r>
            <a:r>
              <a:rPr lang="en-ID" dirty="0"/>
              <a:t>, </a:t>
            </a:r>
            <a:r>
              <a:rPr lang="en-ID" dirty="0" err="1"/>
              <a:t>perdamaian</a:t>
            </a:r>
            <a:r>
              <a:rPr lang="en-ID" dirty="0"/>
              <a:t> </a:t>
            </a:r>
            <a:r>
              <a:rPr lang="en-ID" dirty="0" err="1"/>
              <a:t>mengikat</a:t>
            </a:r>
            <a:r>
              <a:rPr lang="en-ID" dirty="0"/>
              <a:t> </a:t>
            </a:r>
            <a:r>
              <a:rPr lang="en-ID" dirty="0" err="1"/>
              <a:t>semua</a:t>
            </a:r>
            <a:r>
              <a:rPr lang="en-ID" dirty="0"/>
              <a:t> </a:t>
            </a:r>
            <a:r>
              <a:rPr lang="en-ID" dirty="0" err="1"/>
              <a:t>pihak</a:t>
            </a:r>
            <a:r>
              <a:rPr lang="en-ID" dirty="0"/>
              <a:t>, dan Anda </a:t>
            </a:r>
            <a:r>
              <a:rPr lang="en-ID" dirty="0" err="1"/>
              <a:t>wajib</a:t>
            </a:r>
            <a:r>
              <a:rPr lang="en-ID" dirty="0"/>
              <a:t> </a:t>
            </a:r>
            <a:r>
              <a:rPr lang="en-ID" dirty="0" err="1"/>
              <a:t>melaksanakan</a:t>
            </a:r>
            <a:r>
              <a:rPr lang="en-ID" dirty="0"/>
              <a:t> </a:t>
            </a:r>
            <a:r>
              <a:rPr lang="en-ID" dirty="0" err="1"/>
              <a:t>rencana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. PKPU </a:t>
            </a:r>
            <a:r>
              <a:rPr lang="en-ID" dirty="0" err="1"/>
              <a:t>berakhir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solusi</a:t>
            </a:r>
            <a:r>
              <a:rPr lang="en-ID" dirty="0"/>
              <a:t> </a:t>
            </a:r>
            <a:r>
              <a:rPr lang="en-ID" dirty="0" err="1"/>
              <a:t>damai</a:t>
            </a:r>
            <a:r>
              <a:rPr lang="en-ID" dirty="0"/>
              <a:t>.</a:t>
            </a:r>
          </a:p>
          <a:p>
            <a:r>
              <a:rPr lang="en-ID" dirty="0"/>
              <a:t>- Aset Anda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dijual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melunasi</a:t>
            </a:r>
            <a:r>
              <a:rPr lang="en-ID" dirty="0"/>
              <a:t> utang.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3837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  <a:defRPr/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HKB24221: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KEPAILITAN – MACAM-MACAM PKPU DAN TAHAPAN PROSES PENGAJUAN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  <a:defRPr/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HKB24221: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KEPAILITAN – MACAM-MACAM PKPU DAN TAHAPAN PROSES PENGAJUAN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  <a:defRPr/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HKB24221: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KEPAILITAN – MACAM-MACAM PKPU DAN TAHAPAN PROSES PENGAJUAN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276872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MACAM-MACAM PKPU DAN </a:t>
            </a:r>
          </a:p>
          <a:p>
            <a:pPr algn="ctr"/>
            <a:r>
              <a:rPr lang="en-US" alt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PROSES PENGAJUAN PKPU</a:t>
            </a:r>
          </a:p>
          <a:p>
            <a:pPr algn="ctr"/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alt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2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980728"/>
            <a:ext cx="8229600" cy="5145435"/>
          </a:xfrm>
          <a:prstGeom prst="rect">
            <a:avLst/>
          </a:prstGeom>
        </p:spPr>
        <p:txBody>
          <a:bodyPr vert="horz" lIns="91440" tIns="45720" rIns="91440" bIns="45720" rtlCol="0">
            <a:normAutofit fontScale="40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88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Macam - Macam PKPU </a:t>
            </a:r>
          </a:p>
          <a:p>
            <a:pPr algn="just"/>
            <a:endParaRPr lang="en-US" alt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US" alt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4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PKPU </a:t>
            </a:r>
            <a:r>
              <a:rPr lang="en-US" altLang="en-US" sz="4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Sukarela</a:t>
            </a:r>
            <a:r>
              <a:rPr lang="en-US" altLang="en-US" sz="4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(Atas </a:t>
            </a:r>
            <a:r>
              <a:rPr lang="en-US" altLang="en-US" sz="4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Permohonan</a:t>
            </a:r>
            <a:r>
              <a:rPr lang="en-US" altLang="en-US" sz="4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en-US" sz="4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US" altLang="en-US" sz="4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Adalah PKPU yang </a:t>
            </a:r>
            <a:r>
              <a:rPr lang="en-US" altLang="en-US" sz="4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diajukan</a:t>
            </a:r>
            <a:r>
              <a:rPr lang="en-US" altLang="en-US" sz="4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en-US" sz="4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US" altLang="en-US" sz="4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US" altLang="en-US" sz="4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US" altLang="en-US" sz="4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punya utang (</a:t>
            </a:r>
            <a:r>
              <a:rPr lang="en-US" altLang="en-US" sz="4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US" altLang="en-US" sz="4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 </a:t>
            </a:r>
            <a:r>
              <a:rPr lang="en-US" altLang="en-US" sz="4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Kenapa</a:t>
            </a:r>
            <a:r>
              <a:rPr lang="en-US" altLang="en-US" sz="4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en-US" sz="4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diajukan</a:t>
            </a:r>
            <a:r>
              <a:rPr lang="en-US" altLang="en-US" sz="4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? </a:t>
            </a:r>
            <a:r>
              <a:rPr lang="en-US" altLang="en-US" sz="4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</a:t>
            </a:r>
            <a:r>
              <a:rPr lang="en-US" altLang="en-US" sz="4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en-US" sz="4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merasa</a:t>
            </a:r>
            <a:r>
              <a:rPr lang="en-US" altLang="en-US" sz="4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en-US" sz="4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sudah</a:t>
            </a:r>
            <a:r>
              <a:rPr lang="en-US" altLang="en-US" sz="4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en-US" sz="4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kesulitan</a:t>
            </a:r>
            <a:r>
              <a:rPr lang="en-US" altLang="en-US" sz="4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en-US" sz="4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altLang="en-US" sz="4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en-US" sz="4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altLang="en-US" sz="4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en-US" sz="4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altLang="en-US" sz="4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en-US" sz="4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mampu</a:t>
            </a:r>
            <a:r>
              <a:rPr lang="en-US" altLang="en-US" sz="4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en-US" sz="4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lagi</a:t>
            </a:r>
            <a:r>
              <a:rPr lang="en-US" altLang="en-US" sz="4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en-US" sz="4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membayar</a:t>
            </a:r>
            <a:r>
              <a:rPr lang="en-US" altLang="en-US" sz="4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utang-</a:t>
            </a:r>
            <a:r>
              <a:rPr lang="en-US" altLang="en-US" sz="4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utangnya</a:t>
            </a:r>
            <a:r>
              <a:rPr lang="en-US" altLang="en-US" sz="4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altLang="en-US" sz="4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sudah</a:t>
            </a:r>
            <a:r>
              <a:rPr lang="en-US" altLang="en-US" sz="4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en-US" sz="4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jatuh</a:t>
            </a:r>
            <a:r>
              <a:rPr lang="en-US" altLang="en-US" sz="4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tempo, dan </a:t>
            </a:r>
            <a:r>
              <a:rPr lang="en-US" altLang="en-US" sz="4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</a:t>
            </a:r>
            <a:r>
              <a:rPr lang="en-US" altLang="en-US" sz="4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punya </a:t>
            </a:r>
            <a:r>
              <a:rPr lang="en-US" altLang="en-US" sz="4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lebih</a:t>
            </a:r>
            <a:r>
              <a:rPr lang="en-US" altLang="en-US" sz="4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en-US" sz="4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altLang="en-US" sz="4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en-US" sz="4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US" altLang="en-US" sz="4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en-US" sz="4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</a:t>
            </a:r>
            <a:r>
              <a:rPr lang="en-US" altLang="en-US" sz="4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Dia </a:t>
            </a:r>
            <a:r>
              <a:rPr lang="en-US" altLang="en-US" sz="4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ingin</a:t>
            </a:r>
            <a:r>
              <a:rPr lang="en-US" altLang="en-US" sz="4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en-US" sz="4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mencoba</a:t>
            </a:r>
            <a:r>
              <a:rPr lang="en-US" altLang="en-US" sz="4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en-US" sz="4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mencari</a:t>
            </a:r>
            <a:r>
              <a:rPr lang="en-US" altLang="en-US" sz="4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en-US" sz="4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jalan</a:t>
            </a:r>
            <a:r>
              <a:rPr lang="en-US" altLang="en-US" sz="4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en-US" sz="4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damai</a:t>
            </a:r>
            <a:r>
              <a:rPr lang="en-US" altLang="en-US" sz="4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en-US" sz="4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altLang="en-US" sz="4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en-US" sz="4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US" altLang="en-US" sz="4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altLang="en-US" sz="4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krediturnya</a:t>
            </a:r>
            <a:r>
              <a:rPr lang="en-US" altLang="en-US" sz="4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 typeface="+mj-lt"/>
              <a:buAutoNum type="arabicPeriod"/>
            </a:pPr>
            <a:endParaRPr lang="en-US" altLang="en-US" sz="4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4600" dirty="0">
                <a:solidFill>
                  <a:schemeClr val="tx1"/>
                </a:solidFill>
              </a:rPr>
              <a:t>PKPU Wajib (Atas </a:t>
            </a:r>
            <a:r>
              <a:rPr lang="en-US" altLang="en-US" sz="4600" dirty="0" err="1">
                <a:solidFill>
                  <a:schemeClr val="tx1"/>
                </a:solidFill>
              </a:rPr>
              <a:t>Permohonan</a:t>
            </a:r>
            <a:r>
              <a:rPr lang="en-US" altLang="en-US" sz="4600" dirty="0">
                <a:solidFill>
                  <a:schemeClr val="tx1"/>
                </a:solidFill>
              </a:rPr>
              <a:t> </a:t>
            </a:r>
            <a:r>
              <a:rPr lang="en-US" altLang="en-US" sz="4600" dirty="0" err="1">
                <a:solidFill>
                  <a:schemeClr val="tx1"/>
                </a:solidFill>
              </a:rPr>
              <a:t>Kreditur</a:t>
            </a:r>
            <a:r>
              <a:rPr lang="en-US" altLang="en-US" sz="4600" dirty="0">
                <a:solidFill>
                  <a:schemeClr val="tx1"/>
                </a:solidFill>
              </a:rPr>
              <a:t>) </a:t>
            </a:r>
            <a:r>
              <a:rPr lang="en-US" altLang="en-US" sz="4600" dirty="0" err="1">
                <a:solidFill>
                  <a:schemeClr val="tx1"/>
                </a:solidFill>
              </a:rPr>
              <a:t>dalah</a:t>
            </a:r>
            <a:r>
              <a:rPr lang="en-US" altLang="en-US" sz="4600" dirty="0">
                <a:solidFill>
                  <a:schemeClr val="tx1"/>
                </a:solidFill>
              </a:rPr>
              <a:t> PKPU yang </a:t>
            </a:r>
            <a:r>
              <a:rPr lang="en-US" altLang="en-US" sz="4600" dirty="0" err="1">
                <a:solidFill>
                  <a:schemeClr val="tx1"/>
                </a:solidFill>
              </a:rPr>
              <a:t>diajukan</a:t>
            </a:r>
            <a:r>
              <a:rPr lang="en-US" altLang="en-US" sz="4600" dirty="0">
                <a:solidFill>
                  <a:schemeClr val="tx1"/>
                </a:solidFill>
              </a:rPr>
              <a:t> oleh </a:t>
            </a:r>
            <a:r>
              <a:rPr lang="en-US" altLang="en-US" sz="4600" dirty="0" err="1">
                <a:solidFill>
                  <a:schemeClr val="tx1"/>
                </a:solidFill>
              </a:rPr>
              <a:t>pihak</a:t>
            </a:r>
            <a:r>
              <a:rPr lang="en-US" altLang="en-US" sz="4600" dirty="0">
                <a:solidFill>
                  <a:schemeClr val="tx1"/>
                </a:solidFill>
              </a:rPr>
              <a:t> yang </a:t>
            </a:r>
            <a:r>
              <a:rPr lang="en-US" altLang="en-US" sz="4600" dirty="0" err="1">
                <a:solidFill>
                  <a:schemeClr val="tx1"/>
                </a:solidFill>
              </a:rPr>
              <a:t>mengutangi</a:t>
            </a:r>
            <a:r>
              <a:rPr lang="en-US" altLang="en-US" sz="4600" dirty="0">
                <a:solidFill>
                  <a:schemeClr val="tx1"/>
                </a:solidFill>
              </a:rPr>
              <a:t> (</a:t>
            </a:r>
            <a:r>
              <a:rPr lang="en-US" altLang="en-US" sz="4600" dirty="0" err="1">
                <a:solidFill>
                  <a:schemeClr val="tx1"/>
                </a:solidFill>
              </a:rPr>
              <a:t>kreditur</a:t>
            </a:r>
            <a:r>
              <a:rPr lang="en-US" altLang="en-US" sz="4600" dirty="0">
                <a:solidFill>
                  <a:schemeClr val="tx1"/>
                </a:solidFill>
              </a:rPr>
              <a:t>). </a:t>
            </a:r>
            <a:r>
              <a:rPr lang="en-US" altLang="en-US" sz="4600" dirty="0" err="1">
                <a:solidFill>
                  <a:schemeClr val="tx1"/>
                </a:solidFill>
              </a:rPr>
              <a:t>Kreditur</a:t>
            </a:r>
            <a:r>
              <a:rPr lang="en-US" altLang="en-US" sz="4600" dirty="0">
                <a:solidFill>
                  <a:schemeClr val="tx1"/>
                </a:solidFill>
              </a:rPr>
              <a:t> </a:t>
            </a:r>
            <a:r>
              <a:rPr lang="en-US" altLang="en-US" sz="4600" dirty="0" err="1">
                <a:solidFill>
                  <a:schemeClr val="tx1"/>
                </a:solidFill>
              </a:rPr>
              <a:t>melihat</a:t>
            </a:r>
            <a:r>
              <a:rPr lang="en-US" altLang="en-US" sz="4600" dirty="0">
                <a:solidFill>
                  <a:schemeClr val="tx1"/>
                </a:solidFill>
              </a:rPr>
              <a:t> </a:t>
            </a:r>
            <a:r>
              <a:rPr lang="en-US" altLang="en-US" sz="4600" dirty="0" err="1">
                <a:solidFill>
                  <a:schemeClr val="tx1"/>
                </a:solidFill>
              </a:rPr>
              <a:t>bahwa</a:t>
            </a:r>
            <a:r>
              <a:rPr lang="en-US" altLang="en-US" sz="4600" dirty="0">
                <a:solidFill>
                  <a:schemeClr val="tx1"/>
                </a:solidFill>
              </a:rPr>
              <a:t> </a:t>
            </a:r>
            <a:r>
              <a:rPr lang="en-US" altLang="en-US" sz="4600" dirty="0" err="1">
                <a:solidFill>
                  <a:schemeClr val="tx1"/>
                </a:solidFill>
              </a:rPr>
              <a:t>debitur</a:t>
            </a:r>
            <a:r>
              <a:rPr lang="en-US" altLang="en-US" sz="4600" dirty="0">
                <a:solidFill>
                  <a:schemeClr val="tx1"/>
                </a:solidFill>
              </a:rPr>
              <a:t> punya utang yang </a:t>
            </a:r>
            <a:r>
              <a:rPr lang="en-US" altLang="en-US" sz="4600" dirty="0" err="1">
                <a:solidFill>
                  <a:schemeClr val="tx1"/>
                </a:solidFill>
              </a:rPr>
              <a:t>sudah</a:t>
            </a:r>
            <a:r>
              <a:rPr lang="en-US" altLang="en-US" sz="4600" dirty="0">
                <a:solidFill>
                  <a:schemeClr val="tx1"/>
                </a:solidFill>
              </a:rPr>
              <a:t> </a:t>
            </a:r>
            <a:r>
              <a:rPr lang="en-US" altLang="en-US" sz="4600" dirty="0" err="1">
                <a:solidFill>
                  <a:schemeClr val="tx1"/>
                </a:solidFill>
              </a:rPr>
              <a:t>jatuh</a:t>
            </a:r>
            <a:r>
              <a:rPr lang="en-US" altLang="en-US" sz="4600" dirty="0">
                <a:solidFill>
                  <a:schemeClr val="tx1"/>
                </a:solidFill>
              </a:rPr>
              <a:t> tempo dan </a:t>
            </a:r>
            <a:r>
              <a:rPr lang="en-US" altLang="en-US" sz="4600" dirty="0" err="1">
                <a:solidFill>
                  <a:schemeClr val="tx1"/>
                </a:solidFill>
              </a:rPr>
              <a:t>bisa</a:t>
            </a:r>
            <a:r>
              <a:rPr lang="en-US" altLang="en-US" sz="4600" dirty="0">
                <a:solidFill>
                  <a:schemeClr val="tx1"/>
                </a:solidFill>
              </a:rPr>
              <a:t> </a:t>
            </a:r>
            <a:r>
              <a:rPr lang="en-US" altLang="en-US" sz="4600" dirty="0" err="1">
                <a:solidFill>
                  <a:schemeClr val="tx1"/>
                </a:solidFill>
              </a:rPr>
              <a:t>ditagih</a:t>
            </a:r>
            <a:r>
              <a:rPr lang="en-US" altLang="en-US" sz="4600" dirty="0">
                <a:solidFill>
                  <a:schemeClr val="tx1"/>
                </a:solidFill>
              </a:rPr>
              <a:t>, dan </a:t>
            </a:r>
            <a:r>
              <a:rPr lang="en-US" altLang="en-US" sz="4600" dirty="0" err="1">
                <a:solidFill>
                  <a:schemeClr val="tx1"/>
                </a:solidFill>
              </a:rPr>
              <a:t>debitur</a:t>
            </a:r>
            <a:r>
              <a:rPr lang="en-US" altLang="en-US" sz="4600" dirty="0">
                <a:solidFill>
                  <a:schemeClr val="tx1"/>
                </a:solidFill>
              </a:rPr>
              <a:t> juga punya utang </a:t>
            </a:r>
            <a:r>
              <a:rPr lang="en-US" altLang="en-US" sz="4600" dirty="0" err="1">
                <a:solidFill>
                  <a:schemeClr val="tx1"/>
                </a:solidFill>
              </a:rPr>
              <a:t>ke</a:t>
            </a:r>
            <a:r>
              <a:rPr lang="en-US" altLang="en-US" sz="4600" dirty="0">
                <a:solidFill>
                  <a:schemeClr val="tx1"/>
                </a:solidFill>
              </a:rPr>
              <a:t> </a:t>
            </a:r>
            <a:r>
              <a:rPr lang="en-US" altLang="en-US" sz="4600" dirty="0" err="1">
                <a:solidFill>
                  <a:schemeClr val="tx1"/>
                </a:solidFill>
              </a:rPr>
              <a:t>kreditur</a:t>
            </a:r>
            <a:r>
              <a:rPr lang="en-US" altLang="en-US" sz="4600" dirty="0">
                <a:solidFill>
                  <a:schemeClr val="tx1"/>
                </a:solidFill>
              </a:rPr>
              <a:t> lain. </a:t>
            </a:r>
            <a:r>
              <a:rPr lang="en-US" altLang="en-US" sz="4600" dirty="0" err="1">
                <a:solidFill>
                  <a:schemeClr val="tx1"/>
                </a:solidFill>
              </a:rPr>
              <a:t>Daripada</a:t>
            </a:r>
            <a:r>
              <a:rPr lang="en-US" altLang="en-US" sz="4600" dirty="0">
                <a:solidFill>
                  <a:schemeClr val="tx1"/>
                </a:solidFill>
              </a:rPr>
              <a:t> </a:t>
            </a:r>
            <a:r>
              <a:rPr lang="en-US" altLang="en-US" sz="4600" dirty="0" err="1">
                <a:solidFill>
                  <a:schemeClr val="tx1"/>
                </a:solidFill>
              </a:rPr>
              <a:t>langsung</a:t>
            </a:r>
            <a:r>
              <a:rPr lang="en-US" altLang="en-US" sz="4600" dirty="0">
                <a:solidFill>
                  <a:schemeClr val="tx1"/>
                </a:solidFill>
              </a:rPr>
              <a:t> </a:t>
            </a:r>
            <a:r>
              <a:rPr lang="en-US" altLang="en-US" sz="4600" dirty="0" err="1">
                <a:solidFill>
                  <a:schemeClr val="tx1"/>
                </a:solidFill>
              </a:rPr>
              <a:t>minta</a:t>
            </a:r>
            <a:r>
              <a:rPr lang="en-US" altLang="en-US" sz="4600" dirty="0">
                <a:solidFill>
                  <a:schemeClr val="tx1"/>
                </a:solidFill>
              </a:rPr>
              <a:t> </a:t>
            </a:r>
            <a:r>
              <a:rPr lang="en-US" altLang="en-US" sz="4600" dirty="0" err="1">
                <a:solidFill>
                  <a:schemeClr val="tx1"/>
                </a:solidFill>
              </a:rPr>
              <a:t>debitur</a:t>
            </a:r>
            <a:r>
              <a:rPr lang="en-US" altLang="en-US" sz="4600" dirty="0">
                <a:solidFill>
                  <a:schemeClr val="tx1"/>
                </a:solidFill>
              </a:rPr>
              <a:t> </a:t>
            </a:r>
            <a:r>
              <a:rPr lang="en-US" altLang="en-US" sz="4600" dirty="0" err="1">
                <a:solidFill>
                  <a:schemeClr val="tx1"/>
                </a:solidFill>
              </a:rPr>
              <a:t>dipailitkan</a:t>
            </a:r>
            <a:r>
              <a:rPr lang="en-US" altLang="en-US" sz="4600" dirty="0">
                <a:solidFill>
                  <a:schemeClr val="tx1"/>
                </a:solidFill>
              </a:rPr>
              <a:t>, </a:t>
            </a:r>
            <a:r>
              <a:rPr lang="en-US" altLang="en-US" sz="4600" dirty="0" err="1">
                <a:solidFill>
                  <a:schemeClr val="tx1"/>
                </a:solidFill>
              </a:rPr>
              <a:t>kreditur</a:t>
            </a:r>
            <a:r>
              <a:rPr lang="en-US" altLang="en-US" sz="4600" dirty="0">
                <a:solidFill>
                  <a:schemeClr val="tx1"/>
                </a:solidFill>
              </a:rPr>
              <a:t> </a:t>
            </a:r>
            <a:r>
              <a:rPr lang="en-US" altLang="en-US" sz="4600" dirty="0" err="1">
                <a:solidFill>
                  <a:schemeClr val="tx1"/>
                </a:solidFill>
              </a:rPr>
              <a:t>ingin</a:t>
            </a:r>
            <a:r>
              <a:rPr lang="en-US" altLang="en-US" sz="4600" dirty="0">
                <a:solidFill>
                  <a:schemeClr val="tx1"/>
                </a:solidFill>
              </a:rPr>
              <a:t> </a:t>
            </a:r>
            <a:r>
              <a:rPr lang="en-US" altLang="en-US" sz="4600" dirty="0" err="1">
                <a:solidFill>
                  <a:schemeClr val="tx1"/>
                </a:solidFill>
              </a:rPr>
              <a:t>memberi</a:t>
            </a:r>
            <a:r>
              <a:rPr lang="en-US" altLang="en-US" sz="4600" dirty="0">
                <a:solidFill>
                  <a:schemeClr val="tx1"/>
                </a:solidFill>
              </a:rPr>
              <a:t> </a:t>
            </a:r>
            <a:r>
              <a:rPr lang="en-US" altLang="en-US" sz="4600" dirty="0" err="1">
                <a:solidFill>
                  <a:schemeClr val="tx1"/>
                </a:solidFill>
              </a:rPr>
              <a:t>kesempatan</a:t>
            </a:r>
            <a:r>
              <a:rPr lang="en-US" altLang="en-US" sz="4600" dirty="0">
                <a:solidFill>
                  <a:schemeClr val="tx1"/>
                </a:solidFill>
              </a:rPr>
              <a:t> </a:t>
            </a:r>
            <a:r>
              <a:rPr lang="en-US" altLang="en-US" sz="4600" dirty="0" err="1">
                <a:solidFill>
                  <a:schemeClr val="tx1"/>
                </a:solidFill>
              </a:rPr>
              <a:t>debitur</a:t>
            </a:r>
            <a:r>
              <a:rPr lang="en-US" altLang="en-US" sz="4600" dirty="0">
                <a:solidFill>
                  <a:schemeClr val="tx1"/>
                </a:solidFill>
              </a:rPr>
              <a:t> </a:t>
            </a:r>
            <a:r>
              <a:rPr lang="en-US" altLang="en-US" sz="4600" dirty="0" err="1">
                <a:solidFill>
                  <a:schemeClr val="tx1"/>
                </a:solidFill>
              </a:rPr>
              <a:t>untuk</a:t>
            </a:r>
            <a:r>
              <a:rPr lang="en-US" altLang="en-US" sz="4600" dirty="0">
                <a:solidFill>
                  <a:schemeClr val="tx1"/>
                </a:solidFill>
              </a:rPr>
              <a:t> </a:t>
            </a:r>
            <a:r>
              <a:rPr lang="en-US" altLang="en-US" sz="4600" dirty="0" err="1">
                <a:solidFill>
                  <a:schemeClr val="tx1"/>
                </a:solidFill>
              </a:rPr>
              <a:t>mengajukan</a:t>
            </a:r>
            <a:r>
              <a:rPr lang="en-US" altLang="en-US" sz="4600" dirty="0">
                <a:solidFill>
                  <a:schemeClr val="tx1"/>
                </a:solidFill>
              </a:rPr>
              <a:t> </a:t>
            </a:r>
            <a:r>
              <a:rPr lang="en-US" altLang="en-US" sz="4600" dirty="0" err="1">
                <a:solidFill>
                  <a:schemeClr val="tx1"/>
                </a:solidFill>
              </a:rPr>
              <a:t>rencana</a:t>
            </a:r>
            <a:r>
              <a:rPr lang="en-US" altLang="en-US" sz="4600" dirty="0">
                <a:solidFill>
                  <a:schemeClr val="tx1"/>
                </a:solidFill>
              </a:rPr>
              <a:t> </a:t>
            </a:r>
            <a:r>
              <a:rPr lang="en-US" altLang="en-US" sz="4600" dirty="0" err="1">
                <a:solidFill>
                  <a:schemeClr val="tx1"/>
                </a:solidFill>
              </a:rPr>
              <a:t>perdamaian</a:t>
            </a:r>
            <a:r>
              <a:rPr lang="en-US" altLang="en-US" sz="4600" dirty="0">
                <a:solidFill>
                  <a:schemeClr val="tx1"/>
                </a:solidFill>
              </a:rPr>
              <a:t> </a:t>
            </a:r>
            <a:r>
              <a:rPr lang="en-US" altLang="en-US" sz="4600" dirty="0" err="1">
                <a:solidFill>
                  <a:schemeClr val="tx1"/>
                </a:solidFill>
              </a:rPr>
              <a:t>dulu</a:t>
            </a:r>
            <a:endParaRPr lang="en-US" altLang="en-US" sz="4600" dirty="0">
              <a:solidFill>
                <a:schemeClr val="tx1"/>
              </a:solidFill>
            </a:endParaRPr>
          </a:p>
          <a:p>
            <a:pPr algn="just"/>
            <a:endParaRPr lang="en-US" altLang="en-US" dirty="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endParaRPr lang="en-US" alt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+mj-lt"/>
            </a:pPr>
            <a:endParaRPr lang="en-US" alt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ID" sz="11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44249787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692696"/>
            <a:ext cx="8229600" cy="54334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D" sz="3200" b="1" dirty="0">
                <a:solidFill>
                  <a:schemeClr val="tx1"/>
                </a:solidFill>
              </a:rPr>
              <a:t>PROSES PENGAJUAN PKPU</a:t>
            </a:r>
          </a:p>
          <a:p>
            <a:pPr algn="just"/>
            <a:endParaRPr lang="en-ID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ID" sz="2000" dirty="0" err="1">
                <a:solidFill>
                  <a:schemeClr val="tx1"/>
                </a:solidFill>
              </a:rPr>
              <a:t>Persiapan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Dokumen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Permohonan</a:t>
            </a:r>
            <a:endParaRPr lang="en-ID" sz="2000" dirty="0">
              <a:solidFill>
                <a:schemeClr val="tx1"/>
              </a:solidFill>
            </a:endParaRPr>
          </a:p>
          <a:p>
            <a:pPr marL="793750" indent="-342900" algn="just">
              <a:buFont typeface="Wingdings" panose="05000000000000000000" pitchFamily="2" charset="2"/>
              <a:buChar char="§"/>
            </a:pPr>
            <a:r>
              <a:rPr lang="en-ID" sz="2000" b="1" dirty="0" err="1">
                <a:solidFill>
                  <a:schemeClr val="tx1"/>
                </a:solidFill>
              </a:rPr>
              <a:t>Siapa</a:t>
            </a:r>
            <a:r>
              <a:rPr lang="en-ID" sz="2000" b="1" dirty="0">
                <a:solidFill>
                  <a:schemeClr val="tx1"/>
                </a:solidFill>
              </a:rPr>
              <a:t> yang </a:t>
            </a:r>
            <a:r>
              <a:rPr lang="en-ID" sz="2000" b="1" dirty="0" err="1">
                <a:solidFill>
                  <a:schemeClr val="tx1"/>
                </a:solidFill>
              </a:rPr>
              <a:t>mengajukan</a:t>
            </a:r>
            <a:r>
              <a:rPr lang="en-ID" sz="2000" b="1" dirty="0">
                <a:solidFill>
                  <a:schemeClr val="tx1"/>
                </a:solidFill>
              </a:rPr>
              <a:t>:</a:t>
            </a:r>
            <a:r>
              <a:rPr lang="en-ID" sz="2000" dirty="0">
                <a:solidFill>
                  <a:schemeClr val="tx1"/>
                </a:solidFill>
              </a:rPr>
              <a:t> Baik </a:t>
            </a:r>
            <a:r>
              <a:rPr lang="en-ID" sz="2000" dirty="0" err="1">
                <a:solidFill>
                  <a:schemeClr val="tx1"/>
                </a:solidFill>
              </a:rPr>
              <a:t>debitur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maupun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kreditur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wajib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menyiapkan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dokumen-dokumen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penting</a:t>
            </a:r>
            <a:r>
              <a:rPr lang="en-ID" sz="2000" dirty="0">
                <a:solidFill>
                  <a:schemeClr val="tx1"/>
                </a:solidFill>
              </a:rPr>
              <a:t>.</a:t>
            </a:r>
          </a:p>
          <a:p>
            <a:pPr marL="793750" indent="-342900" algn="just">
              <a:buFont typeface="Wingdings" panose="05000000000000000000" pitchFamily="2" charset="2"/>
              <a:buChar char="§"/>
            </a:pPr>
            <a:r>
              <a:rPr lang="en-ID" sz="2000" b="1" dirty="0">
                <a:solidFill>
                  <a:schemeClr val="tx1"/>
                </a:solidFill>
              </a:rPr>
              <a:t> Isi </a:t>
            </a:r>
            <a:r>
              <a:rPr lang="en-ID" sz="2000" b="1" dirty="0" err="1">
                <a:solidFill>
                  <a:schemeClr val="tx1"/>
                </a:solidFill>
              </a:rPr>
              <a:t>permohonan</a:t>
            </a:r>
            <a:r>
              <a:rPr lang="en-ID" sz="2000" b="1" dirty="0">
                <a:solidFill>
                  <a:schemeClr val="tx1"/>
                </a:solidFill>
              </a:rPr>
              <a:t>: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Permohonan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harus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jelas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menyebutkan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identitas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pihak</a:t>
            </a:r>
            <a:r>
              <a:rPr lang="en-ID" sz="2000" dirty="0">
                <a:solidFill>
                  <a:schemeClr val="tx1"/>
                </a:solidFill>
              </a:rPr>
              <a:t> yang </a:t>
            </a:r>
            <a:r>
              <a:rPr lang="en-ID" sz="2000" dirty="0" err="1">
                <a:solidFill>
                  <a:schemeClr val="tx1"/>
                </a:solidFill>
              </a:rPr>
              <a:t>mengajukan</a:t>
            </a:r>
            <a:r>
              <a:rPr lang="en-ID" sz="2000" dirty="0">
                <a:solidFill>
                  <a:schemeClr val="tx1"/>
                </a:solidFill>
              </a:rPr>
              <a:t>,</a:t>
            </a:r>
          </a:p>
          <a:p>
            <a:pPr marL="793750" indent="-342900" algn="just">
              <a:buFont typeface="Wingdings" panose="05000000000000000000" pitchFamily="2" charset="2"/>
              <a:buChar char="§"/>
            </a:pPr>
            <a:r>
              <a:rPr lang="en-ID" sz="2000" b="1" dirty="0">
                <a:solidFill>
                  <a:schemeClr val="tx1"/>
                </a:solidFill>
              </a:rPr>
              <a:t>Daftar utang dan </a:t>
            </a:r>
            <a:r>
              <a:rPr lang="en-ID" sz="2000" b="1" dirty="0" err="1">
                <a:solidFill>
                  <a:schemeClr val="tx1"/>
                </a:solidFill>
              </a:rPr>
              <a:t>aset</a:t>
            </a:r>
            <a:r>
              <a:rPr lang="en-ID" sz="2000" b="1" dirty="0">
                <a:solidFill>
                  <a:schemeClr val="tx1"/>
                </a:solidFill>
              </a:rPr>
              <a:t>: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Debitur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harus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menyertakan</a:t>
            </a:r>
            <a:r>
              <a:rPr lang="en-ID" sz="2000" dirty="0">
                <a:solidFill>
                  <a:schemeClr val="tx1"/>
                </a:solidFill>
              </a:rPr>
              <a:t> daftar </a:t>
            </a:r>
            <a:r>
              <a:rPr lang="en-ID" sz="2000" dirty="0" err="1">
                <a:solidFill>
                  <a:schemeClr val="tx1"/>
                </a:solidFill>
              </a:rPr>
              <a:t>lengkap</a:t>
            </a:r>
            <a:r>
              <a:rPr lang="en-ID" sz="2000" dirty="0">
                <a:solidFill>
                  <a:schemeClr val="tx1"/>
                </a:solidFill>
              </a:rPr>
              <a:t> utang-</a:t>
            </a:r>
            <a:r>
              <a:rPr lang="en-ID" sz="2000" dirty="0" err="1">
                <a:solidFill>
                  <a:schemeClr val="tx1"/>
                </a:solidFill>
              </a:rPr>
              <a:t>utangnya</a:t>
            </a:r>
            <a:endParaRPr lang="fi-FI" sz="20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ID" sz="2000" dirty="0">
                <a:solidFill>
                  <a:schemeClr val="tx1"/>
                </a:solidFill>
              </a:rPr>
              <a:t>       </a:t>
            </a:r>
            <a:r>
              <a:rPr lang="en-ID" sz="2000" dirty="0" err="1">
                <a:solidFill>
                  <a:schemeClr val="tx1"/>
                </a:solidFill>
              </a:rPr>
              <a:t>Pendaftaran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Permohonan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ke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Pengadilan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Niaga</a:t>
            </a:r>
            <a:r>
              <a:rPr lang="en-ID" sz="2000" dirty="0">
                <a:solidFill>
                  <a:schemeClr val="tx1"/>
                </a:solidFill>
              </a:rPr>
              <a:t>:</a:t>
            </a:r>
          </a:p>
          <a:p>
            <a:pPr marL="793750" indent="-342900" algn="just">
              <a:buFont typeface="Wingdings" panose="05000000000000000000" pitchFamily="2" charset="2"/>
              <a:buChar char="§"/>
            </a:pPr>
            <a:r>
              <a:rPr lang="en-ID" sz="2000" dirty="0" err="1">
                <a:solidFill>
                  <a:schemeClr val="tx1"/>
                </a:solidFill>
              </a:rPr>
              <a:t>Permohonan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beserta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dokumen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pendukung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diajukan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ke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b="1" dirty="0" err="1">
                <a:solidFill>
                  <a:schemeClr val="tx1"/>
                </a:solidFill>
              </a:rPr>
              <a:t>Pengadilan</a:t>
            </a:r>
            <a:r>
              <a:rPr lang="en-ID" sz="2000" b="1" dirty="0">
                <a:solidFill>
                  <a:schemeClr val="tx1"/>
                </a:solidFill>
              </a:rPr>
              <a:t> </a:t>
            </a:r>
            <a:r>
              <a:rPr lang="en-ID" sz="2000" b="1" dirty="0" err="1">
                <a:solidFill>
                  <a:schemeClr val="tx1"/>
                </a:solidFill>
              </a:rPr>
              <a:t>Niaga</a:t>
            </a:r>
            <a:r>
              <a:rPr lang="en-ID" sz="2000" dirty="0">
                <a:solidFill>
                  <a:schemeClr val="tx1"/>
                </a:solidFill>
              </a:rPr>
              <a:t> di wilayah </a:t>
            </a:r>
            <a:r>
              <a:rPr lang="en-ID" sz="2000" dirty="0" err="1">
                <a:solidFill>
                  <a:schemeClr val="tx1"/>
                </a:solidFill>
              </a:rPr>
              <a:t>hukum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tempat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tinggal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atau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kedudukan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debitur</a:t>
            </a:r>
            <a:r>
              <a:rPr lang="en-ID" sz="2000" dirty="0">
                <a:solidFill>
                  <a:schemeClr val="tx1"/>
                </a:solidFill>
              </a:rPr>
              <a:t>.</a:t>
            </a:r>
          </a:p>
          <a:p>
            <a:pPr marL="793750" indent="-342900" algn="just">
              <a:buFont typeface="Wingdings" panose="05000000000000000000" pitchFamily="2" charset="2"/>
              <a:buChar char="§"/>
            </a:pPr>
            <a:r>
              <a:rPr lang="en-ID" sz="2000" dirty="0" err="1">
                <a:solidFill>
                  <a:schemeClr val="tx1"/>
                </a:solidFill>
              </a:rPr>
              <a:t>Biasanya</a:t>
            </a:r>
            <a:r>
              <a:rPr lang="en-ID" sz="2000" dirty="0">
                <a:solidFill>
                  <a:schemeClr val="tx1"/>
                </a:solidFill>
              </a:rPr>
              <a:t>, </a:t>
            </a:r>
            <a:r>
              <a:rPr lang="en-ID" sz="2000" dirty="0" err="1">
                <a:solidFill>
                  <a:schemeClr val="tx1"/>
                </a:solidFill>
              </a:rPr>
              <a:t>permohonan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didaftarkan</a:t>
            </a:r>
            <a:r>
              <a:rPr lang="en-ID" sz="2000" dirty="0">
                <a:solidFill>
                  <a:schemeClr val="tx1"/>
                </a:solidFill>
              </a:rPr>
              <a:t> oleh </a:t>
            </a:r>
            <a:r>
              <a:rPr lang="en-ID" sz="2000" dirty="0" err="1">
                <a:solidFill>
                  <a:schemeClr val="tx1"/>
                </a:solidFill>
              </a:rPr>
              <a:t>kuasa</a:t>
            </a:r>
            <a:r>
              <a:rPr lang="en-ID" sz="2000" dirty="0">
                <a:solidFill>
                  <a:schemeClr val="tx1"/>
                </a:solidFill>
              </a:rPr>
              <a:t> </a:t>
            </a:r>
            <a:r>
              <a:rPr lang="en-ID" sz="2000" dirty="0" err="1">
                <a:solidFill>
                  <a:schemeClr val="tx1"/>
                </a:solidFill>
              </a:rPr>
              <a:t>hukum</a:t>
            </a:r>
            <a:r>
              <a:rPr lang="en-ID" sz="2000" dirty="0">
                <a:solidFill>
                  <a:schemeClr val="tx1"/>
                </a:solidFill>
              </a:rPr>
              <a:t> (</a:t>
            </a:r>
            <a:r>
              <a:rPr lang="en-ID" sz="2000" dirty="0" err="1">
                <a:solidFill>
                  <a:schemeClr val="tx1"/>
                </a:solidFill>
              </a:rPr>
              <a:t>pengacara</a:t>
            </a:r>
            <a:r>
              <a:rPr lang="en-ID" sz="2000" dirty="0">
                <a:solidFill>
                  <a:schemeClr val="tx1"/>
                </a:solidFill>
              </a:rPr>
              <a:t>) yang </a:t>
            </a:r>
            <a:r>
              <a:rPr lang="en-ID" sz="2000" dirty="0" err="1">
                <a:solidFill>
                  <a:schemeClr val="tx1"/>
                </a:solidFill>
              </a:rPr>
              <a:t>ditunjuk</a:t>
            </a:r>
            <a:r>
              <a:rPr lang="en-ID" sz="2000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32876295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5C18EAE1-130D-F9E9-D268-72831DA941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3568" y="836712"/>
            <a:ext cx="7704856" cy="4802088"/>
          </a:xfrm>
        </p:spPr>
        <p:txBody>
          <a:bodyPr>
            <a:normAutofit/>
          </a:bodyPr>
          <a:lstStyle/>
          <a:p>
            <a:pPr marL="514350" indent="-514350" algn="just">
              <a:buFont typeface="+mj-lt"/>
              <a:buAutoNum type="arabicPeriod" startAt="2"/>
            </a:pPr>
            <a:r>
              <a:rPr lang="en-ID" sz="2100" b="1" dirty="0" err="1">
                <a:solidFill>
                  <a:schemeClr val="tx1"/>
                </a:solidFill>
              </a:rPr>
              <a:t>Putusan</a:t>
            </a:r>
            <a:r>
              <a:rPr lang="en-ID" sz="2100" b="1" dirty="0">
                <a:solidFill>
                  <a:schemeClr val="tx1"/>
                </a:solidFill>
              </a:rPr>
              <a:t> PKPU </a:t>
            </a:r>
            <a:r>
              <a:rPr lang="en-ID" sz="2100" b="1" dirty="0" err="1">
                <a:solidFill>
                  <a:schemeClr val="tx1"/>
                </a:solidFill>
              </a:rPr>
              <a:t>Sementara</a:t>
            </a:r>
            <a:endParaRPr lang="en-ID" sz="2100" b="1" dirty="0">
              <a:solidFill>
                <a:schemeClr val="tx1"/>
              </a:solidFill>
            </a:endParaRPr>
          </a:p>
          <a:p>
            <a:pPr marL="808038" indent="-265113" algn="just">
              <a:buFont typeface="Wingdings" panose="05000000000000000000" pitchFamily="2" charset="2"/>
              <a:buChar char="§"/>
            </a:pPr>
            <a:r>
              <a:rPr lang="en-ID" sz="2100" dirty="0" err="1">
                <a:solidFill>
                  <a:schemeClr val="tx1"/>
                </a:solidFill>
              </a:rPr>
              <a:t>Pengadilan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akan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memeriksa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permohonan</a:t>
            </a:r>
            <a:r>
              <a:rPr lang="en-ID" sz="2100" dirty="0">
                <a:solidFill>
                  <a:schemeClr val="tx1"/>
                </a:solidFill>
              </a:rPr>
              <a:t>. Jika </a:t>
            </a:r>
            <a:r>
              <a:rPr lang="en-ID" sz="2100" dirty="0" err="1">
                <a:solidFill>
                  <a:schemeClr val="tx1"/>
                </a:solidFill>
              </a:rPr>
              <a:t>syarat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terpenuhi</a:t>
            </a:r>
            <a:r>
              <a:rPr lang="en-ID" sz="2100" dirty="0">
                <a:solidFill>
                  <a:schemeClr val="tx1"/>
                </a:solidFill>
              </a:rPr>
              <a:t>, Hakim </a:t>
            </a:r>
            <a:r>
              <a:rPr lang="en-ID" sz="2100" dirty="0" err="1">
                <a:solidFill>
                  <a:schemeClr val="tx1"/>
                </a:solidFill>
              </a:rPr>
              <a:t>akan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langsung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mengeluarkan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b="1" dirty="0" err="1">
                <a:solidFill>
                  <a:schemeClr val="tx1"/>
                </a:solidFill>
              </a:rPr>
              <a:t>Putusan</a:t>
            </a:r>
            <a:r>
              <a:rPr lang="en-ID" sz="2100" b="1" dirty="0">
                <a:solidFill>
                  <a:schemeClr val="tx1"/>
                </a:solidFill>
              </a:rPr>
              <a:t> PKPU </a:t>
            </a:r>
            <a:r>
              <a:rPr lang="en-ID" sz="2100" b="1" dirty="0" err="1">
                <a:solidFill>
                  <a:schemeClr val="tx1"/>
                </a:solidFill>
              </a:rPr>
              <a:t>Sementara</a:t>
            </a:r>
            <a:r>
              <a:rPr lang="en-ID" sz="2100" dirty="0">
                <a:solidFill>
                  <a:schemeClr val="tx1"/>
                </a:solidFill>
              </a:rPr>
              <a:t>.</a:t>
            </a:r>
          </a:p>
          <a:p>
            <a:pPr marL="808038" indent="-265113" algn="just">
              <a:buFont typeface="Wingdings" panose="05000000000000000000" pitchFamily="2" charset="2"/>
              <a:buChar char="§"/>
            </a:pPr>
            <a:r>
              <a:rPr lang="en-ID" sz="2100" b="1" dirty="0" err="1">
                <a:solidFill>
                  <a:schemeClr val="tx1"/>
                </a:solidFill>
              </a:rPr>
              <a:t>Jangka</a:t>
            </a:r>
            <a:r>
              <a:rPr lang="en-ID" sz="2100" b="1" dirty="0">
                <a:solidFill>
                  <a:schemeClr val="tx1"/>
                </a:solidFill>
              </a:rPr>
              <a:t> </a:t>
            </a:r>
            <a:r>
              <a:rPr lang="en-ID" sz="2100" b="1" dirty="0" err="1">
                <a:solidFill>
                  <a:schemeClr val="tx1"/>
                </a:solidFill>
              </a:rPr>
              <a:t>waktu</a:t>
            </a:r>
            <a:r>
              <a:rPr lang="en-ID" sz="2100" b="1" dirty="0">
                <a:solidFill>
                  <a:schemeClr val="tx1"/>
                </a:solidFill>
              </a:rPr>
              <a:t>: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Putusan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ini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berlaku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maksimal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b="1" dirty="0">
                <a:solidFill>
                  <a:schemeClr val="tx1"/>
                </a:solidFill>
              </a:rPr>
              <a:t>45 </a:t>
            </a:r>
            <a:r>
              <a:rPr lang="en-ID" sz="2100" b="1" dirty="0" err="1">
                <a:solidFill>
                  <a:schemeClr val="tx1"/>
                </a:solidFill>
              </a:rPr>
              <a:t>hari</a:t>
            </a:r>
            <a:r>
              <a:rPr lang="en-ID" sz="2100" dirty="0">
                <a:solidFill>
                  <a:schemeClr val="tx1"/>
                </a:solidFill>
              </a:rPr>
              <a:t>.</a:t>
            </a:r>
          </a:p>
          <a:p>
            <a:pPr marL="808038" indent="-265113" algn="just">
              <a:buFont typeface="Wingdings" panose="05000000000000000000" pitchFamily="2" charset="2"/>
              <a:buChar char="§"/>
            </a:pPr>
            <a:r>
              <a:rPr lang="en-ID" sz="2100" b="1" dirty="0" err="1">
                <a:solidFill>
                  <a:schemeClr val="tx1"/>
                </a:solidFill>
              </a:rPr>
              <a:t>Penunjukan</a:t>
            </a:r>
            <a:r>
              <a:rPr lang="en-ID" sz="2100" b="1" dirty="0">
                <a:solidFill>
                  <a:schemeClr val="tx1"/>
                </a:solidFill>
              </a:rPr>
              <a:t> </a:t>
            </a:r>
            <a:r>
              <a:rPr lang="en-ID" sz="2100" b="1" dirty="0" err="1">
                <a:solidFill>
                  <a:schemeClr val="tx1"/>
                </a:solidFill>
              </a:rPr>
              <a:t>Pihak</a:t>
            </a:r>
            <a:r>
              <a:rPr lang="en-ID" sz="2100" b="1" dirty="0">
                <a:solidFill>
                  <a:schemeClr val="tx1"/>
                </a:solidFill>
              </a:rPr>
              <a:t> </a:t>
            </a:r>
            <a:r>
              <a:rPr lang="en-ID" sz="2100" b="1" dirty="0" err="1">
                <a:solidFill>
                  <a:schemeClr val="tx1"/>
                </a:solidFill>
              </a:rPr>
              <a:t>Ketiga</a:t>
            </a:r>
            <a:r>
              <a:rPr lang="en-ID" sz="2100" b="1" dirty="0">
                <a:solidFill>
                  <a:schemeClr val="tx1"/>
                </a:solidFill>
              </a:rPr>
              <a:t>: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Bersamaan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dengan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putusan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ini</a:t>
            </a:r>
            <a:r>
              <a:rPr lang="en-ID" sz="2100" dirty="0">
                <a:solidFill>
                  <a:schemeClr val="tx1"/>
                </a:solidFill>
              </a:rPr>
              <a:t>, Hakim </a:t>
            </a:r>
            <a:r>
              <a:rPr lang="en-ID" sz="2100" dirty="0" err="1">
                <a:solidFill>
                  <a:schemeClr val="tx1"/>
                </a:solidFill>
              </a:rPr>
              <a:t>akan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menunjuk</a:t>
            </a:r>
            <a:r>
              <a:rPr lang="en-ID" sz="2100" dirty="0">
                <a:solidFill>
                  <a:schemeClr val="tx1"/>
                </a:solidFill>
              </a:rPr>
              <a:t>: </a:t>
            </a:r>
          </a:p>
          <a:p>
            <a:pPr marL="808038" lvl="1" algn="just"/>
            <a:r>
              <a:rPr lang="en-ID" sz="2100" b="1" dirty="0">
                <a:solidFill>
                  <a:schemeClr val="tx1"/>
                </a:solidFill>
              </a:rPr>
              <a:t>- Hakim </a:t>
            </a:r>
            <a:r>
              <a:rPr lang="en-ID" sz="2100" b="1" dirty="0" err="1">
                <a:solidFill>
                  <a:schemeClr val="tx1"/>
                </a:solidFill>
              </a:rPr>
              <a:t>Pengawas</a:t>
            </a:r>
            <a:r>
              <a:rPr lang="en-ID" sz="2100" b="1" dirty="0">
                <a:solidFill>
                  <a:schemeClr val="tx1"/>
                </a:solidFill>
              </a:rPr>
              <a:t>: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Mengawasi</a:t>
            </a:r>
            <a:r>
              <a:rPr lang="en-ID" sz="2100" dirty="0">
                <a:solidFill>
                  <a:schemeClr val="tx1"/>
                </a:solidFill>
              </a:rPr>
              <a:t> proses PKPU.</a:t>
            </a:r>
          </a:p>
          <a:p>
            <a:pPr marL="808038" lvl="1" indent="-92075" algn="just"/>
            <a:r>
              <a:rPr lang="en-ID" sz="2100" b="1" dirty="0">
                <a:solidFill>
                  <a:schemeClr val="tx1"/>
                </a:solidFill>
              </a:rPr>
              <a:t>  - </a:t>
            </a:r>
            <a:r>
              <a:rPr lang="en-ID" sz="2100" b="1" dirty="0" err="1">
                <a:solidFill>
                  <a:schemeClr val="tx1"/>
                </a:solidFill>
              </a:rPr>
              <a:t>Pengurus</a:t>
            </a:r>
            <a:r>
              <a:rPr lang="en-ID" sz="2100" b="1" dirty="0">
                <a:solidFill>
                  <a:schemeClr val="tx1"/>
                </a:solidFill>
              </a:rPr>
              <a:t> PKPU: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Pihak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netral</a:t>
            </a:r>
            <a:r>
              <a:rPr lang="en-ID" sz="2100" dirty="0">
                <a:solidFill>
                  <a:schemeClr val="tx1"/>
                </a:solidFill>
              </a:rPr>
              <a:t> yang </a:t>
            </a:r>
            <a:r>
              <a:rPr lang="en-ID" sz="2100" dirty="0" err="1">
                <a:solidFill>
                  <a:schemeClr val="tx1"/>
                </a:solidFill>
              </a:rPr>
              <a:t>akan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membantu</a:t>
            </a:r>
            <a:r>
              <a:rPr lang="en-ID" sz="2100" dirty="0">
                <a:solidFill>
                  <a:schemeClr val="tx1"/>
                </a:solidFill>
              </a:rPr>
              <a:t> Anda </a:t>
            </a:r>
            <a:r>
              <a:rPr lang="en-ID" sz="2100" dirty="0" err="1">
                <a:solidFill>
                  <a:schemeClr val="tx1"/>
                </a:solidFill>
              </a:rPr>
              <a:t>menyusun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rencana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perdamaian</a:t>
            </a:r>
            <a:r>
              <a:rPr lang="en-ID" sz="2100" dirty="0">
                <a:solidFill>
                  <a:schemeClr val="tx1"/>
                </a:solidFill>
              </a:rPr>
              <a:t> dan </a:t>
            </a:r>
            <a:r>
              <a:rPr lang="en-ID" sz="2100" dirty="0" err="1">
                <a:solidFill>
                  <a:schemeClr val="tx1"/>
                </a:solidFill>
              </a:rPr>
              <a:t>mengelola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aset</a:t>
            </a:r>
            <a:r>
              <a:rPr lang="en-ID" sz="2100" dirty="0">
                <a:solidFill>
                  <a:schemeClr val="tx1"/>
                </a:solidFill>
              </a:rPr>
              <a:t> Anda (di </a:t>
            </a:r>
            <a:r>
              <a:rPr lang="en-ID" sz="2100" dirty="0" err="1">
                <a:solidFill>
                  <a:schemeClr val="tx1"/>
                </a:solidFill>
              </a:rPr>
              <a:t>bawah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pengawasan</a:t>
            </a:r>
            <a:r>
              <a:rPr lang="en-ID" sz="2100" dirty="0">
                <a:solidFill>
                  <a:schemeClr val="tx1"/>
                </a:solidFill>
              </a:rPr>
              <a:t>).</a:t>
            </a:r>
          </a:p>
          <a:p>
            <a:pPr algn="just"/>
            <a:endParaRPr lang="en-ID" sz="2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343874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78955710-B243-DEF5-FBBE-DD8E5EEA7D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9592" y="908720"/>
            <a:ext cx="7488832" cy="5112568"/>
          </a:xfrm>
        </p:spPr>
        <p:txBody>
          <a:bodyPr>
            <a:noAutofit/>
          </a:bodyPr>
          <a:lstStyle/>
          <a:p>
            <a:pPr marL="514350" indent="-514350" algn="just">
              <a:buFont typeface="+mj-lt"/>
              <a:buAutoNum type="arabicPeriod" startAt="3"/>
            </a:pPr>
            <a:r>
              <a:rPr lang="en-ID" sz="2100" b="1" dirty="0">
                <a:solidFill>
                  <a:schemeClr val="tx1"/>
                </a:solidFill>
              </a:rPr>
              <a:t>Masa PKPU </a:t>
            </a:r>
            <a:r>
              <a:rPr lang="en-ID" sz="2100" b="1" dirty="0" err="1">
                <a:solidFill>
                  <a:schemeClr val="tx1"/>
                </a:solidFill>
              </a:rPr>
              <a:t>Sementara</a:t>
            </a:r>
            <a:r>
              <a:rPr lang="en-ID" sz="2100" b="1" dirty="0">
                <a:solidFill>
                  <a:schemeClr val="tx1"/>
                </a:solidFill>
              </a:rPr>
              <a:t> (45 Hari): </a:t>
            </a:r>
            <a:r>
              <a:rPr lang="en-ID" sz="2100" b="1" dirty="0" err="1">
                <a:solidFill>
                  <a:schemeClr val="tx1"/>
                </a:solidFill>
              </a:rPr>
              <a:t>Susun</a:t>
            </a:r>
            <a:r>
              <a:rPr lang="en-ID" sz="2100" b="1" dirty="0">
                <a:solidFill>
                  <a:schemeClr val="tx1"/>
                </a:solidFill>
              </a:rPr>
              <a:t> </a:t>
            </a:r>
            <a:r>
              <a:rPr lang="en-ID" sz="2100" b="1" dirty="0" err="1">
                <a:solidFill>
                  <a:schemeClr val="tx1"/>
                </a:solidFill>
              </a:rPr>
              <a:t>Rencana</a:t>
            </a:r>
            <a:r>
              <a:rPr lang="en-ID" sz="2100" b="1" dirty="0">
                <a:solidFill>
                  <a:schemeClr val="tx1"/>
                </a:solidFill>
              </a:rPr>
              <a:t> Awal </a:t>
            </a:r>
          </a:p>
          <a:p>
            <a:pPr marL="715963" indent="-173038" algn="just">
              <a:buFont typeface="Wingdings" panose="05000000000000000000" pitchFamily="2" charset="2"/>
              <a:buChar char="§"/>
            </a:pPr>
            <a:r>
              <a:rPr lang="en-ID" sz="2100" dirty="0" err="1">
                <a:solidFill>
                  <a:schemeClr val="tx1"/>
                </a:solidFill>
              </a:rPr>
              <a:t>Selama</a:t>
            </a:r>
            <a:r>
              <a:rPr lang="en-ID" sz="2100" dirty="0">
                <a:solidFill>
                  <a:schemeClr val="tx1"/>
                </a:solidFill>
              </a:rPr>
              <a:t> 45 </a:t>
            </a:r>
            <a:r>
              <a:rPr lang="en-ID" sz="2100" dirty="0" err="1">
                <a:solidFill>
                  <a:schemeClr val="tx1"/>
                </a:solidFill>
              </a:rPr>
              <a:t>hari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ini</a:t>
            </a:r>
            <a:r>
              <a:rPr lang="en-ID" sz="2100" dirty="0">
                <a:solidFill>
                  <a:schemeClr val="tx1"/>
                </a:solidFill>
              </a:rPr>
              <a:t>, Anda </a:t>
            </a:r>
            <a:r>
              <a:rPr lang="en-ID" sz="2100" b="1" dirty="0" err="1">
                <a:solidFill>
                  <a:schemeClr val="tx1"/>
                </a:solidFill>
              </a:rPr>
              <a:t>wajib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menyusun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b="1" dirty="0" err="1">
                <a:solidFill>
                  <a:schemeClr val="tx1"/>
                </a:solidFill>
              </a:rPr>
              <a:t>rencana</a:t>
            </a:r>
            <a:r>
              <a:rPr lang="en-ID" sz="2100" b="1" dirty="0">
                <a:solidFill>
                  <a:schemeClr val="tx1"/>
                </a:solidFill>
              </a:rPr>
              <a:t> </a:t>
            </a:r>
            <a:r>
              <a:rPr lang="en-ID" sz="2100" b="1" dirty="0" err="1">
                <a:solidFill>
                  <a:schemeClr val="tx1"/>
                </a:solidFill>
              </a:rPr>
              <a:t>perdamaian</a:t>
            </a:r>
            <a:r>
              <a:rPr lang="en-ID" sz="2100" b="1" dirty="0">
                <a:solidFill>
                  <a:schemeClr val="tx1"/>
                </a:solidFill>
              </a:rPr>
              <a:t> </a:t>
            </a:r>
            <a:r>
              <a:rPr lang="en-ID" sz="2100" b="1" dirty="0" err="1">
                <a:solidFill>
                  <a:schemeClr val="tx1"/>
                </a:solidFill>
              </a:rPr>
              <a:t>awal</a:t>
            </a:r>
            <a:r>
              <a:rPr lang="en-ID" sz="2100" dirty="0">
                <a:solidFill>
                  <a:schemeClr val="tx1"/>
                </a:solidFill>
              </a:rPr>
              <a:t>. Ini </a:t>
            </a:r>
            <a:r>
              <a:rPr lang="en-ID" sz="2100" dirty="0" err="1">
                <a:solidFill>
                  <a:schemeClr val="tx1"/>
                </a:solidFill>
              </a:rPr>
              <a:t>semacam</a:t>
            </a:r>
            <a:r>
              <a:rPr lang="en-ID" sz="2100" dirty="0">
                <a:solidFill>
                  <a:schemeClr val="tx1"/>
                </a:solidFill>
              </a:rPr>
              <a:t> proposal </a:t>
            </a:r>
            <a:r>
              <a:rPr lang="en-ID" sz="2100" dirty="0" err="1">
                <a:solidFill>
                  <a:schemeClr val="tx1"/>
                </a:solidFill>
              </a:rPr>
              <a:t>bagaimana</a:t>
            </a:r>
            <a:r>
              <a:rPr lang="en-ID" sz="2100" dirty="0">
                <a:solidFill>
                  <a:schemeClr val="tx1"/>
                </a:solidFill>
              </a:rPr>
              <a:t> Anda </a:t>
            </a:r>
            <a:r>
              <a:rPr lang="en-ID" sz="2100" dirty="0" err="1">
                <a:solidFill>
                  <a:schemeClr val="tx1"/>
                </a:solidFill>
              </a:rPr>
              <a:t>akan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membayar</a:t>
            </a:r>
            <a:r>
              <a:rPr lang="en-ID" sz="2100" dirty="0">
                <a:solidFill>
                  <a:schemeClr val="tx1"/>
                </a:solidFill>
              </a:rPr>
              <a:t> utang.</a:t>
            </a:r>
          </a:p>
          <a:p>
            <a:pPr marL="715963" indent="-173038" algn="just">
              <a:buFont typeface="Wingdings" panose="05000000000000000000" pitchFamily="2" charset="2"/>
              <a:buChar char="§"/>
            </a:pPr>
            <a:r>
              <a:rPr lang="en-ID" sz="2100" dirty="0" err="1">
                <a:solidFill>
                  <a:schemeClr val="tx1"/>
                </a:solidFill>
              </a:rPr>
              <a:t>Pengurus</a:t>
            </a:r>
            <a:r>
              <a:rPr lang="en-ID" sz="2100" dirty="0">
                <a:solidFill>
                  <a:schemeClr val="tx1"/>
                </a:solidFill>
              </a:rPr>
              <a:t> PKPU </a:t>
            </a:r>
            <a:r>
              <a:rPr lang="en-ID" sz="2100" dirty="0" err="1">
                <a:solidFill>
                  <a:schemeClr val="tx1"/>
                </a:solidFill>
              </a:rPr>
              <a:t>akan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mulai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bekerja</a:t>
            </a:r>
            <a:r>
              <a:rPr lang="en-ID" sz="2100" dirty="0">
                <a:solidFill>
                  <a:schemeClr val="tx1"/>
                </a:solidFill>
              </a:rPr>
              <a:t>: </a:t>
            </a:r>
            <a:r>
              <a:rPr lang="en-ID" sz="2100" dirty="0" err="1">
                <a:solidFill>
                  <a:schemeClr val="tx1"/>
                </a:solidFill>
              </a:rPr>
              <a:t>mendata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semua</a:t>
            </a:r>
            <a:r>
              <a:rPr lang="en-ID" sz="2100" dirty="0">
                <a:solidFill>
                  <a:schemeClr val="tx1"/>
                </a:solidFill>
              </a:rPr>
              <a:t> utang Anda, </a:t>
            </a:r>
            <a:r>
              <a:rPr lang="en-ID" sz="2100" dirty="0" err="1">
                <a:solidFill>
                  <a:schemeClr val="tx1"/>
                </a:solidFill>
              </a:rPr>
              <a:t>mengundang</a:t>
            </a:r>
            <a:r>
              <a:rPr lang="en-ID" sz="2100" dirty="0">
                <a:solidFill>
                  <a:schemeClr val="tx1"/>
                </a:solidFill>
              </a:rPr>
              <a:t> para </a:t>
            </a:r>
            <a:r>
              <a:rPr lang="en-ID" sz="2100" dirty="0" err="1">
                <a:solidFill>
                  <a:schemeClr val="tx1"/>
                </a:solidFill>
              </a:rPr>
              <a:t>kreditur</a:t>
            </a:r>
            <a:r>
              <a:rPr lang="en-ID" sz="2100" dirty="0">
                <a:solidFill>
                  <a:schemeClr val="tx1"/>
                </a:solidFill>
              </a:rPr>
              <a:t>, dan </a:t>
            </a:r>
            <a:r>
              <a:rPr lang="en-ID" sz="2100" dirty="0" err="1">
                <a:solidFill>
                  <a:schemeClr val="tx1"/>
                </a:solidFill>
              </a:rPr>
              <a:t>mempersiapkan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rapat</a:t>
            </a:r>
            <a:r>
              <a:rPr lang="en-ID" sz="2100" dirty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ID" sz="2100" b="1" dirty="0">
              <a:solidFill>
                <a:schemeClr val="tx1"/>
              </a:solidFill>
            </a:endParaRPr>
          </a:p>
          <a:p>
            <a:pPr marL="457200" indent="-457200" algn="just">
              <a:buFont typeface="+mj-lt"/>
              <a:buAutoNum type="arabicPeriod" startAt="4"/>
            </a:pPr>
            <a:r>
              <a:rPr lang="en-ID" sz="2100" b="1" dirty="0" err="1">
                <a:solidFill>
                  <a:schemeClr val="tx1"/>
                </a:solidFill>
              </a:rPr>
              <a:t>Rapat</a:t>
            </a:r>
            <a:r>
              <a:rPr lang="en-ID" sz="2100" b="1" dirty="0">
                <a:solidFill>
                  <a:schemeClr val="tx1"/>
                </a:solidFill>
              </a:rPr>
              <a:t> </a:t>
            </a:r>
            <a:r>
              <a:rPr lang="en-ID" sz="2100" b="1" dirty="0" err="1">
                <a:solidFill>
                  <a:schemeClr val="tx1"/>
                </a:solidFill>
              </a:rPr>
              <a:t>Pertama</a:t>
            </a:r>
            <a:r>
              <a:rPr lang="en-ID" sz="2100" b="1" dirty="0">
                <a:solidFill>
                  <a:schemeClr val="tx1"/>
                </a:solidFill>
              </a:rPr>
              <a:t>: </a:t>
            </a:r>
            <a:r>
              <a:rPr lang="en-ID" sz="2100" b="1" dirty="0" err="1">
                <a:solidFill>
                  <a:schemeClr val="tx1"/>
                </a:solidFill>
              </a:rPr>
              <a:t>Perpanjangan</a:t>
            </a:r>
            <a:r>
              <a:rPr lang="en-ID" sz="2100" b="1" dirty="0">
                <a:solidFill>
                  <a:schemeClr val="tx1"/>
                </a:solidFill>
              </a:rPr>
              <a:t> </a:t>
            </a:r>
            <a:r>
              <a:rPr lang="en-ID" sz="2100" b="1" dirty="0" err="1">
                <a:solidFill>
                  <a:schemeClr val="tx1"/>
                </a:solidFill>
              </a:rPr>
              <a:t>atau</a:t>
            </a:r>
            <a:r>
              <a:rPr lang="en-ID" sz="2100" b="1" dirty="0">
                <a:solidFill>
                  <a:schemeClr val="tx1"/>
                </a:solidFill>
              </a:rPr>
              <a:t> </a:t>
            </a:r>
            <a:r>
              <a:rPr lang="en-ID" sz="2100" b="1" dirty="0" err="1">
                <a:solidFill>
                  <a:schemeClr val="tx1"/>
                </a:solidFill>
              </a:rPr>
              <a:t>Langsung</a:t>
            </a:r>
            <a:r>
              <a:rPr lang="en-ID" sz="2100" b="1" dirty="0">
                <a:solidFill>
                  <a:schemeClr val="tx1"/>
                </a:solidFill>
              </a:rPr>
              <a:t> </a:t>
            </a:r>
            <a:r>
              <a:rPr lang="en-ID" sz="2100" b="1" dirty="0" err="1">
                <a:solidFill>
                  <a:schemeClr val="tx1"/>
                </a:solidFill>
              </a:rPr>
              <a:t>Pailit</a:t>
            </a:r>
            <a:r>
              <a:rPr lang="en-ID" sz="2100" b="1" dirty="0">
                <a:solidFill>
                  <a:schemeClr val="tx1"/>
                </a:solidFill>
              </a:rPr>
              <a:t>?</a:t>
            </a:r>
          </a:p>
          <a:p>
            <a:pPr marL="715963" indent="-173038" algn="just">
              <a:buFont typeface="Wingdings" panose="05000000000000000000" pitchFamily="2" charset="2"/>
              <a:buChar char="§"/>
            </a:pPr>
            <a:r>
              <a:rPr lang="en-ID" sz="2100" dirty="0" err="1">
                <a:solidFill>
                  <a:schemeClr val="tx1"/>
                </a:solidFill>
              </a:rPr>
              <a:t>Sebelum</a:t>
            </a:r>
            <a:r>
              <a:rPr lang="en-ID" sz="2100" dirty="0">
                <a:solidFill>
                  <a:schemeClr val="tx1"/>
                </a:solidFill>
              </a:rPr>
              <a:t> 45 </a:t>
            </a:r>
            <a:r>
              <a:rPr lang="en-ID" sz="2100" dirty="0" err="1">
                <a:solidFill>
                  <a:schemeClr val="tx1"/>
                </a:solidFill>
              </a:rPr>
              <a:t>hari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habis</a:t>
            </a:r>
            <a:r>
              <a:rPr lang="en-ID" sz="2100" dirty="0">
                <a:solidFill>
                  <a:schemeClr val="tx1"/>
                </a:solidFill>
              </a:rPr>
              <a:t>, </a:t>
            </a:r>
            <a:r>
              <a:rPr lang="en-ID" sz="2100" dirty="0" err="1">
                <a:solidFill>
                  <a:schemeClr val="tx1"/>
                </a:solidFill>
              </a:rPr>
              <a:t>akan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ada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rapat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dengan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semua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kreditur</a:t>
            </a:r>
            <a:r>
              <a:rPr lang="en-ID" sz="2100" dirty="0">
                <a:solidFill>
                  <a:schemeClr val="tx1"/>
                </a:solidFill>
              </a:rPr>
              <a:t> Anda.</a:t>
            </a:r>
          </a:p>
          <a:p>
            <a:pPr marL="715963" indent="-173038" algn="just">
              <a:buFont typeface="Wingdings" panose="05000000000000000000" pitchFamily="2" charset="2"/>
              <a:buChar char="§"/>
            </a:pPr>
            <a:r>
              <a:rPr lang="en-ID" sz="2100" b="1" dirty="0" err="1">
                <a:solidFill>
                  <a:schemeClr val="tx1"/>
                </a:solidFill>
              </a:rPr>
              <a:t>Tujuannya</a:t>
            </a:r>
            <a:r>
              <a:rPr lang="en-ID" sz="2100" b="1" dirty="0">
                <a:solidFill>
                  <a:schemeClr val="tx1"/>
                </a:solidFill>
              </a:rPr>
              <a:t>: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Memutuskan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apakah</a:t>
            </a:r>
            <a:r>
              <a:rPr lang="en-ID" sz="2100" dirty="0">
                <a:solidFill>
                  <a:schemeClr val="tx1"/>
                </a:solidFill>
              </a:rPr>
              <a:t> PKPU Anda </a:t>
            </a:r>
            <a:r>
              <a:rPr lang="en-ID" sz="2100" dirty="0" err="1">
                <a:solidFill>
                  <a:schemeClr val="tx1"/>
                </a:solidFill>
              </a:rPr>
              <a:t>perlu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diperpanjang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menjadi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b="1" dirty="0">
                <a:solidFill>
                  <a:schemeClr val="tx1"/>
                </a:solidFill>
              </a:rPr>
              <a:t>PKPU Tetap</a:t>
            </a:r>
            <a:r>
              <a:rPr lang="en-ID" sz="2100" dirty="0">
                <a:solidFill>
                  <a:schemeClr val="tx1"/>
                </a:solidFill>
              </a:rPr>
              <a:t> (</a:t>
            </a:r>
            <a:r>
              <a:rPr lang="en-ID" sz="2100" dirty="0" err="1">
                <a:solidFill>
                  <a:schemeClr val="tx1"/>
                </a:solidFill>
              </a:rPr>
              <a:t>karena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ada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harapan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perdamaian</a:t>
            </a:r>
            <a:r>
              <a:rPr lang="en-ID" sz="2100" dirty="0">
                <a:solidFill>
                  <a:schemeClr val="tx1"/>
                </a:solidFill>
              </a:rPr>
              <a:t>) </a:t>
            </a:r>
            <a:r>
              <a:rPr lang="en-ID" sz="2100" dirty="0" err="1">
                <a:solidFill>
                  <a:schemeClr val="tx1"/>
                </a:solidFill>
              </a:rPr>
              <a:t>atau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langsung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dinyatakan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b="1" dirty="0" err="1">
                <a:solidFill>
                  <a:schemeClr val="tx1"/>
                </a:solidFill>
              </a:rPr>
              <a:t>pailit</a:t>
            </a:r>
            <a:r>
              <a:rPr lang="en-ID" sz="2100" dirty="0">
                <a:solidFill>
                  <a:schemeClr val="tx1"/>
                </a:solidFill>
              </a:rPr>
              <a:t> (</a:t>
            </a:r>
            <a:r>
              <a:rPr lang="en-ID" sz="2100" dirty="0" err="1">
                <a:solidFill>
                  <a:schemeClr val="tx1"/>
                </a:solidFill>
              </a:rPr>
              <a:t>jika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tidak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ada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harapan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sama</a:t>
            </a:r>
            <a:r>
              <a:rPr lang="en-ID" sz="2100" dirty="0">
                <a:solidFill>
                  <a:schemeClr val="tx1"/>
                </a:solidFill>
              </a:rPr>
              <a:t> </a:t>
            </a:r>
            <a:r>
              <a:rPr lang="en-ID" sz="2100" dirty="0" err="1">
                <a:solidFill>
                  <a:schemeClr val="tx1"/>
                </a:solidFill>
              </a:rPr>
              <a:t>sekali</a:t>
            </a:r>
            <a:r>
              <a:rPr lang="en-ID" sz="2100" dirty="0">
                <a:solidFill>
                  <a:schemeClr val="tx1"/>
                </a:solidFill>
              </a:rPr>
              <a:t>).</a:t>
            </a:r>
          </a:p>
          <a:p>
            <a:pPr marL="457200" indent="-457200" algn="just">
              <a:buFont typeface="+mj-lt"/>
              <a:buAutoNum type="arabicPeriod" startAt="4"/>
            </a:pPr>
            <a:endParaRPr lang="en-ID" sz="2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4393935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052736"/>
            <a:ext cx="8229600" cy="5073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+mj-lt"/>
              <a:buAutoNum type="arabicPeriod" startAt="5"/>
            </a:pPr>
            <a:r>
              <a:rPr lang="en-ID" sz="2400" dirty="0">
                <a:solidFill>
                  <a:schemeClr val="tx1"/>
                </a:solidFill>
              </a:rPr>
              <a:t>Masa PKPU Tetap (</a:t>
            </a:r>
            <a:r>
              <a:rPr lang="en-ID" sz="2400" dirty="0" err="1">
                <a:solidFill>
                  <a:schemeClr val="tx1"/>
                </a:solidFill>
              </a:rPr>
              <a:t>Maksimal</a:t>
            </a:r>
            <a:r>
              <a:rPr lang="en-ID" sz="2400" dirty="0">
                <a:solidFill>
                  <a:schemeClr val="tx1"/>
                </a:solidFill>
              </a:rPr>
              <a:t> 270 Hari): </a:t>
            </a:r>
            <a:r>
              <a:rPr lang="en-ID" sz="2400" dirty="0" err="1">
                <a:solidFill>
                  <a:schemeClr val="tx1"/>
                </a:solidFill>
              </a:rPr>
              <a:t>Finalisasi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Perdamaian</a:t>
            </a:r>
            <a:endParaRPr lang="en-ID" sz="2400" dirty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 startAt="5"/>
            </a:pPr>
            <a:endParaRPr lang="en-ID" sz="2400" dirty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 startAt="5"/>
            </a:pPr>
            <a:r>
              <a:rPr lang="pt-BR" sz="2400" dirty="0">
                <a:solidFill>
                  <a:schemeClr val="tx1"/>
                </a:solidFill>
              </a:rPr>
              <a:t>Rapat Final: Voting Rencana Perdamaian</a:t>
            </a:r>
          </a:p>
          <a:p>
            <a:pPr marL="514350" indent="-514350" algn="l">
              <a:buFont typeface="+mj-lt"/>
              <a:buAutoNum type="arabicPeriod" startAt="5"/>
            </a:pPr>
            <a:endParaRPr lang="pt-BR" sz="2400" dirty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 startAt="5"/>
            </a:pPr>
            <a:r>
              <a:rPr lang="en-ID" sz="2400" dirty="0">
                <a:solidFill>
                  <a:schemeClr val="tx1"/>
                </a:solidFill>
              </a:rPr>
              <a:t>Hasil Akhir: </a:t>
            </a:r>
            <a:r>
              <a:rPr lang="en-ID" sz="2400" dirty="0" err="1">
                <a:solidFill>
                  <a:schemeClr val="tx1"/>
                </a:solidFill>
              </a:rPr>
              <a:t>Homologasi</a:t>
            </a:r>
            <a:r>
              <a:rPr lang="en-ID" sz="2400" dirty="0">
                <a:solidFill>
                  <a:schemeClr val="tx1"/>
                </a:solidFill>
              </a:rPr>
              <a:t> (Damai) </a:t>
            </a:r>
            <a:r>
              <a:rPr lang="en-ID" sz="2400" dirty="0" err="1">
                <a:solidFill>
                  <a:schemeClr val="tx1"/>
                </a:solidFill>
              </a:rPr>
              <a:t>atau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Pailit</a:t>
            </a:r>
            <a:r>
              <a:rPr lang="en-ID" sz="2400" dirty="0">
                <a:solidFill>
                  <a:schemeClr val="tx1"/>
                </a:solidFill>
              </a:rPr>
              <a:t> (</a:t>
            </a:r>
            <a:r>
              <a:rPr lang="en-ID" sz="2400" dirty="0" err="1">
                <a:solidFill>
                  <a:schemeClr val="tx1"/>
                </a:solidFill>
              </a:rPr>
              <a:t>Bangkrut</a:t>
            </a:r>
            <a:r>
              <a:rPr lang="en-ID" sz="2400" dirty="0">
                <a:solidFill>
                  <a:schemeClr val="tx1"/>
                </a:solidFill>
              </a:rPr>
              <a:t>)</a:t>
            </a:r>
          </a:p>
          <a:p>
            <a:pPr marL="715963" indent="-265113" algn="l">
              <a:buFont typeface="Wingdings" panose="05000000000000000000" pitchFamily="2" charset="2"/>
              <a:buChar char="§"/>
            </a:pPr>
            <a:r>
              <a:rPr lang="en-ID" sz="2400" b="1" dirty="0">
                <a:solidFill>
                  <a:schemeClr val="tx1"/>
                </a:solidFill>
              </a:rPr>
              <a:t>Jika </a:t>
            </a:r>
            <a:r>
              <a:rPr lang="en-ID" sz="2400" b="1" dirty="0" err="1">
                <a:solidFill>
                  <a:schemeClr val="tx1"/>
                </a:solidFill>
              </a:rPr>
              <a:t>Rencana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Perdamaian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Disetujui</a:t>
            </a:r>
            <a:r>
              <a:rPr lang="en-ID" sz="2400" b="1" dirty="0">
                <a:solidFill>
                  <a:schemeClr val="tx1"/>
                </a:solidFill>
              </a:rPr>
              <a:t>: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Pengadilan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mengesahkan</a:t>
            </a:r>
            <a:r>
              <a:rPr lang="en-ID" sz="2400" b="1" dirty="0">
                <a:solidFill>
                  <a:schemeClr val="tx1"/>
                </a:solidFill>
              </a:rPr>
              <a:t> (</a:t>
            </a:r>
            <a:r>
              <a:rPr lang="en-ID" sz="2400" b="1" dirty="0" err="1">
                <a:solidFill>
                  <a:schemeClr val="tx1"/>
                </a:solidFill>
              </a:rPr>
              <a:t>homologasi</a:t>
            </a:r>
            <a:r>
              <a:rPr lang="en-ID" sz="2400" b="1" dirty="0">
                <a:solidFill>
                  <a:schemeClr val="tx1"/>
                </a:solidFill>
              </a:rPr>
              <a:t>)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rencana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tersebut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</a:p>
          <a:p>
            <a:pPr marL="715963" indent="-265113" algn="l">
              <a:buFont typeface="Wingdings" panose="05000000000000000000" pitchFamily="2" charset="2"/>
              <a:buChar char="§"/>
            </a:pPr>
            <a:r>
              <a:rPr lang="en-ID" sz="2400" b="1" dirty="0">
                <a:solidFill>
                  <a:schemeClr val="tx1"/>
                </a:solidFill>
              </a:rPr>
              <a:t>Jika </a:t>
            </a:r>
            <a:r>
              <a:rPr lang="en-ID" sz="2400" b="1" dirty="0" err="1">
                <a:solidFill>
                  <a:schemeClr val="tx1"/>
                </a:solidFill>
              </a:rPr>
              <a:t>Rencana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Perdamaian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Gagal</a:t>
            </a:r>
            <a:r>
              <a:rPr lang="en-ID" sz="2400" b="1" dirty="0">
                <a:solidFill>
                  <a:schemeClr val="tx1"/>
                </a:solidFill>
              </a:rPr>
              <a:t> </a:t>
            </a:r>
            <a:r>
              <a:rPr lang="en-ID" sz="2400" b="1" dirty="0" err="1">
                <a:solidFill>
                  <a:schemeClr val="tx1"/>
                </a:solidFill>
              </a:rPr>
              <a:t>Disetujui</a:t>
            </a:r>
            <a:r>
              <a:rPr lang="en-ID" sz="2400" b="1" dirty="0">
                <a:solidFill>
                  <a:schemeClr val="tx1"/>
                </a:solidFill>
              </a:rPr>
              <a:t>:</a:t>
            </a:r>
            <a:r>
              <a:rPr lang="en-ID" sz="2400" dirty="0">
                <a:solidFill>
                  <a:schemeClr val="tx1"/>
                </a:solidFill>
              </a:rPr>
              <a:t> Atau </a:t>
            </a:r>
            <a:r>
              <a:rPr lang="en-ID" sz="2400" dirty="0" err="1">
                <a:solidFill>
                  <a:schemeClr val="tx1"/>
                </a:solidFill>
              </a:rPr>
              <a:t>jika</a:t>
            </a:r>
            <a:r>
              <a:rPr lang="en-ID" sz="2400" dirty="0">
                <a:solidFill>
                  <a:schemeClr val="tx1"/>
                </a:solidFill>
              </a:rPr>
              <a:t> Anda </a:t>
            </a:r>
            <a:r>
              <a:rPr lang="en-ID" sz="2400" dirty="0" err="1">
                <a:solidFill>
                  <a:schemeClr val="tx1"/>
                </a:solidFill>
              </a:rPr>
              <a:t>kemudian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melanggar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janji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perdamaian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sudah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disahkan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maka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pengadilan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menyatakan</a:t>
            </a:r>
            <a:r>
              <a:rPr lang="en-ID" sz="2400" dirty="0">
                <a:solidFill>
                  <a:schemeClr val="tx1"/>
                </a:solidFill>
              </a:rPr>
              <a:t> Anda </a:t>
            </a:r>
            <a:r>
              <a:rPr lang="en-ID" sz="2400" b="1" dirty="0" err="1">
                <a:solidFill>
                  <a:schemeClr val="tx1"/>
                </a:solidFill>
              </a:rPr>
              <a:t>Pailit</a:t>
            </a:r>
            <a:endParaRPr lang="sv-SE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925736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11021</TotalTime>
  <Words>740</Words>
  <Application>Microsoft Office PowerPoint</Application>
  <PresentationFormat>On-screen Show (4:3)</PresentationFormat>
  <Paragraphs>60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Intan Meitasari</cp:lastModifiedBy>
  <cp:revision>517</cp:revision>
  <cp:lastPrinted>2017-08-29T02:54:51Z</cp:lastPrinted>
  <dcterms:created xsi:type="dcterms:W3CDTF">2010-04-18T12:06:30Z</dcterms:created>
  <dcterms:modified xsi:type="dcterms:W3CDTF">2025-06-05T09:12:57Z</dcterms:modified>
</cp:coreProperties>
</file>