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5"/>
  </p:notesMasterIdLst>
  <p:sldIdLst>
    <p:sldId id="256" r:id="rId2"/>
    <p:sldId id="257" r:id="rId3"/>
    <p:sldId id="258" r:id="rId4"/>
    <p:sldId id="261" r:id="rId5"/>
    <p:sldId id="262" r:id="rId6"/>
    <p:sldId id="297" r:id="rId7"/>
    <p:sldId id="263" r:id="rId8"/>
    <p:sldId id="264" r:id="rId9"/>
    <p:sldId id="266" r:id="rId10"/>
    <p:sldId id="299" r:id="rId11"/>
    <p:sldId id="267" r:id="rId12"/>
    <p:sldId id="298" r:id="rId13"/>
    <p:sldId id="268" r:id="rId14"/>
    <p:sldId id="296" r:id="rId15"/>
    <p:sldId id="295" r:id="rId16"/>
    <p:sldId id="275" r:id="rId17"/>
    <p:sldId id="286" r:id="rId18"/>
    <p:sldId id="287" r:id="rId19"/>
    <p:sldId id="289" r:id="rId20"/>
    <p:sldId id="288" r:id="rId21"/>
    <p:sldId id="281" r:id="rId22"/>
    <p:sldId id="278" r:id="rId23"/>
    <p:sldId id="279" r:id="rId24"/>
    <p:sldId id="280" r:id="rId25"/>
    <p:sldId id="284" r:id="rId26"/>
    <p:sldId id="285" r:id="rId27"/>
    <p:sldId id="291" r:id="rId28"/>
    <p:sldId id="290" r:id="rId29"/>
    <p:sldId id="292" r:id="rId30"/>
    <p:sldId id="293" r:id="rId31"/>
    <p:sldId id="300" r:id="rId32"/>
    <p:sldId id="301" r:id="rId33"/>
    <p:sldId id="302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3961" autoAdjust="0"/>
  </p:normalViewPr>
  <p:slideViewPr>
    <p:cSldViewPr>
      <p:cViewPr varScale="1">
        <p:scale>
          <a:sx n="71" d="100"/>
          <a:sy n="71" d="100"/>
        </p:scale>
        <p:origin x="135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4158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05D47-370B-4B46-9E7D-E847C658D54F}" type="datetimeFigureOut">
              <a:rPr lang="id-ID" smtClean="0"/>
              <a:t>16/12/2020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6B9784-0993-43ED-98C2-9FAC5B56FE9F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48476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6B9784-0993-43ED-98C2-9FAC5B56FE9F}" type="slidenum">
              <a:rPr lang="id-ID" smtClean="0"/>
              <a:t>32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6853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763000" cy="1066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2400" y="1828800"/>
            <a:ext cx="43053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43053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F0DAC-117F-499C-BB67-BA5193186D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blind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E938A4D-67D6-4672-AEDD-A9C68F3A7F5F}" type="datetimeFigureOut">
              <a:rPr lang="en-US" smtClean="0"/>
              <a:pPr/>
              <a:t>12/16/2020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F8D919A-63C2-4DD4-884F-C03429D295D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://ericute.files.wordpress.com/2008/10/gmb7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ricute.files.wordpress.com/2008/10/gmb9.jpg" TargetMode="External"/><Relationship Id="rId5" Type="http://schemas.openxmlformats.org/officeDocument/2006/relationships/image" Target="../media/image4.jpeg"/><Relationship Id="rId4" Type="http://schemas.openxmlformats.org/officeDocument/2006/relationships/hyperlink" Target="http://ericute.files.wordpress.com/2008/10/gmb8.jpg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8.jpeg"/><Relationship Id="rId2" Type="http://schemas.openxmlformats.org/officeDocument/2006/relationships/hyperlink" Target="http://ericute.files.wordpress.com/2008/10/gmb-101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ricute.files.wordpress.com/2008/10/gmb121.jpg" TargetMode="External"/><Relationship Id="rId5" Type="http://schemas.openxmlformats.org/officeDocument/2006/relationships/image" Target="../media/image7.jpeg"/><Relationship Id="rId4" Type="http://schemas.openxmlformats.org/officeDocument/2006/relationships/hyperlink" Target="http://ericute.files.wordpress.com/2008/10/gmb11.jpg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hyperlink" Target="http://fairuzelsaid.files.wordpress.com/2010/03/menggambar-erd-dengan-atribut.gif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419600"/>
            <a:ext cx="8686800" cy="685800"/>
          </a:xfrm>
        </p:spPr>
        <p:txBody>
          <a:bodyPr>
            <a:noAutofit/>
          </a:bodyPr>
          <a:lstStyle/>
          <a:p>
            <a:r>
              <a:rPr lang="en-US" sz="3600" b="1" dirty="0" smtClean="0">
                <a:latin typeface="Aharoni" pitchFamily="2" charset="-79"/>
                <a:cs typeface="Aharoni" pitchFamily="2" charset="-79"/>
              </a:rPr>
              <a:t>ENTITY RELATIONSHIP DIAGRAM (ERD)</a:t>
            </a:r>
            <a:endParaRPr lang="en-US" sz="3600" b="1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                              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>
            <a:normAutofit/>
          </a:bodyPr>
          <a:lstStyle/>
          <a:p>
            <a:r>
              <a:rPr lang="en-US" sz="2400" b="1" u="sng" dirty="0" err="1" smtClean="0"/>
              <a:t>Simbol-simbol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untuk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membuat</a:t>
            </a:r>
            <a:r>
              <a:rPr lang="en-US" sz="2400" b="1" u="sng" dirty="0" smtClean="0"/>
              <a:t> diagram ERD:</a:t>
            </a:r>
            <a:endParaRPr lang="en-US" sz="2400" dirty="0"/>
          </a:p>
        </p:txBody>
      </p:sp>
      <p:pic>
        <p:nvPicPr>
          <p:cNvPr id="7" name="Picture 6" descr="simbol-erd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1447800"/>
            <a:ext cx="4648200" cy="495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59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3. </a:t>
            </a:r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i="1" dirty="0" smtClean="0"/>
              <a:t>(Relationship)</a:t>
            </a:r>
            <a:endParaRPr 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944624"/>
            <a:ext cx="8229600" cy="2093976"/>
          </a:xfrm>
        </p:spPr>
        <p:txBody>
          <a:bodyPr/>
          <a:lstStyle/>
          <a:p>
            <a:pPr algn="just" eaLnBrk="1" hangingPunct="1"/>
            <a:r>
              <a:rPr lang="en-GB" sz="2400" b="1" dirty="0" err="1" smtClean="0"/>
              <a:t>Relasi</a:t>
            </a:r>
            <a:r>
              <a:rPr lang="en-GB" sz="2400" dirty="0" smtClean="0"/>
              <a:t> </a:t>
            </a:r>
            <a:r>
              <a:rPr lang="en-GB" sz="2400" dirty="0" err="1" smtClean="0"/>
              <a:t>adalah</a:t>
            </a:r>
            <a:r>
              <a:rPr lang="en-GB" sz="2400" dirty="0" smtClean="0"/>
              <a:t> </a:t>
            </a:r>
            <a:r>
              <a:rPr lang="en-GB" sz="2400" dirty="0" err="1" smtClean="0"/>
              <a:t>penghubung</a:t>
            </a:r>
            <a:r>
              <a:rPr lang="en-GB" sz="2400" dirty="0" smtClean="0"/>
              <a:t> </a:t>
            </a:r>
            <a:r>
              <a:rPr lang="en-GB" sz="2400" dirty="0" err="1" smtClean="0"/>
              <a:t>antara</a:t>
            </a:r>
            <a:r>
              <a:rPr lang="en-GB" sz="2400" dirty="0" smtClean="0"/>
              <a:t> </a:t>
            </a:r>
            <a:r>
              <a:rPr lang="en-GB" sz="2400" dirty="0" err="1" smtClean="0"/>
              <a:t>satu</a:t>
            </a:r>
            <a:r>
              <a:rPr lang="en-GB" sz="2400" dirty="0" smtClean="0"/>
              <a:t> </a:t>
            </a:r>
            <a:r>
              <a:rPr lang="en-GB" sz="2400" dirty="0" err="1" smtClean="0"/>
              <a:t>entitas</a:t>
            </a:r>
            <a:r>
              <a:rPr lang="en-GB" sz="2400" dirty="0" smtClean="0"/>
              <a:t> (</a:t>
            </a:r>
            <a:r>
              <a:rPr lang="en-GB" sz="2400" i="1" dirty="0" smtClean="0"/>
              <a:t>master file</a:t>
            </a:r>
            <a:r>
              <a:rPr lang="en-GB" sz="2400" dirty="0" smtClean="0"/>
              <a:t>)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err="1" smtClean="0"/>
              <a:t>entitas</a:t>
            </a:r>
            <a:r>
              <a:rPr lang="en-GB" sz="2400" dirty="0" smtClean="0"/>
              <a:t> lain </a:t>
            </a:r>
            <a:r>
              <a:rPr lang="en-GB" sz="2400" dirty="0" err="1" smtClean="0"/>
              <a:t>di</a:t>
            </a:r>
            <a:r>
              <a:rPr lang="en-GB" sz="2400" dirty="0" smtClean="0"/>
              <a:t> </a:t>
            </a:r>
            <a:r>
              <a:rPr lang="en-GB" sz="2400" dirty="0" err="1" smtClean="0"/>
              <a:t>dalam</a:t>
            </a:r>
            <a:r>
              <a:rPr lang="en-GB" sz="2400" dirty="0" smtClean="0"/>
              <a:t> </a:t>
            </a:r>
            <a:r>
              <a:rPr lang="en-GB" sz="2400" dirty="0" err="1" smtClean="0"/>
              <a:t>sebuah</a:t>
            </a:r>
            <a:r>
              <a:rPr lang="en-GB" sz="2400" dirty="0" smtClean="0"/>
              <a:t> </a:t>
            </a:r>
            <a:r>
              <a:rPr lang="en-GB" sz="2400" dirty="0" err="1" smtClean="0"/>
              <a:t>sistem</a:t>
            </a:r>
            <a:r>
              <a:rPr lang="en-GB" sz="2400" dirty="0" smtClean="0"/>
              <a:t> </a:t>
            </a:r>
            <a:r>
              <a:rPr lang="en-GB" sz="2400" dirty="0" err="1" smtClean="0"/>
              <a:t>komputer</a:t>
            </a:r>
            <a:r>
              <a:rPr lang="en-GB" sz="2400" dirty="0" smtClean="0"/>
              <a:t>. </a:t>
            </a:r>
            <a:r>
              <a:rPr lang="en-GB" sz="2400" dirty="0" err="1" smtClean="0"/>
              <a:t>Pada</a:t>
            </a:r>
            <a:r>
              <a:rPr lang="en-GB" sz="2400" dirty="0" smtClean="0"/>
              <a:t> </a:t>
            </a:r>
            <a:r>
              <a:rPr lang="en-GB" sz="2400" dirty="0" err="1" smtClean="0"/>
              <a:t>akhirnya</a:t>
            </a:r>
            <a:r>
              <a:rPr lang="en-GB" sz="2400" dirty="0" smtClean="0"/>
              <a:t>, </a:t>
            </a:r>
            <a:r>
              <a:rPr lang="en-GB" sz="2400" dirty="0" err="1" smtClean="0"/>
              <a:t>relasi</a:t>
            </a:r>
            <a:r>
              <a:rPr lang="en-GB" sz="2400" dirty="0" smtClean="0"/>
              <a:t> </a:t>
            </a:r>
            <a:r>
              <a:rPr lang="en-GB" sz="2400" dirty="0" err="1" smtClean="0"/>
              <a:t>akan</a:t>
            </a:r>
            <a:r>
              <a:rPr lang="en-GB" sz="2400" dirty="0" smtClean="0"/>
              <a:t> </a:t>
            </a:r>
            <a:r>
              <a:rPr lang="en-GB" sz="2400" dirty="0" err="1" smtClean="0"/>
              <a:t>menjadi</a:t>
            </a:r>
            <a:r>
              <a:rPr lang="en-GB" sz="2400" dirty="0" smtClean="0"/>
              <a:t> </a:t>
            </a:r>
            <a:r>
              <a:rPr lang="en-GB" sz="2400" i="1" dirty="0" smtClean="0"/>
              <a:t>file</a:t>
            </a:r>
            <a:r>
              <a:rPr lang="en-GB" sz="2400" dirty="0" smtClean="0"/>
              <a:t> </a:t>
            </a:r>
            <a:r>
              <a:rPr lang="en-GB" sz="2400" dirty="0" err="1" smtClean="0"/>
              <a:t>transaksi</a:t>
            </a:r>
            <a:r>
              <a:rPr lang="en-GB" sz="2400" dirty="0" smtClean="0"/>
              <a:t> (</a:t>
            </a:r>
            <a:r>
              <a:rPr lang="en-GB" sz="2400" i="1" dirty="0" smtClean="0"/>
              <a:t>transaction file</a:t>
            </a:r>
            <a:r>
              <a:rPr lang="en-GB" sz="2400" dirty="0" smtClean="0"/>
              <a:t>) </a:t>
            </a:r>
            <a:r>
              <a:rPr lang="en-GB" sz="2400" dirty="0" err="1" smtClean="0"/>
              <a:t>di</a:t>
            </a:r>
            <a:r>
              <a:rPr lang="en-GB" sz="2400" dirty="0" smtClean="0"/>
              <a:t> </a:t>
            </a:r>
            <a:r>
              <a:rPr lang="en-GB" sz="2400" dirty="0" err="1" smtClean="0"/>
              <a:t>komputer</a:t>
            </a:r>
            <a:r>
              <a:rPr lang="en-GB" sz="2400" dirty="0" smtClean="0"/>
              <a:t>.</a:t>
            </a:r>
            <a:endParaRPr lang="en-US" sz="2400" dirty="0" smtClean="0"/>
          </a:p>
          <a:p>
            <a:pPr eaLnBrk="1" hangingPunct="1"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199"/>
            <a:ext cx="8229600" cy="792163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sz="4000" dirty="0" smtClean="0"/>
              <a:t>4. </a:t>
            </a:r>
            <a:r>
              <a:rPr lang="en-GB" sz="4000" dirty="0" err="1" smtClean="0"/>
              <a:t>Derajat</a:t>
            </a:r>
            <a:r>
              <a:rPr lang="en-GB" sz="4000" dirty="0" smtClean="0"/>
              <a:t> </a:t>
            </a:r>
            <a:r>
              <a:rPr lang="en-GB" sz="4000" dirty="0" err="1" smtClean="0"/>
              <a:t>Kardinalitas</a:t>
            </a:r>
            <a:r>
              <a:rPr lang="en-GB" sz="4000" dirty="0" smtClean="0"/>
              <a:t> (</a:t>
            </a:r>
            <a:r>
              <a:rPr lang="en-GB" sz="4000" i="1" dirty="0" smtClean="0"/>
              <a:t>Cardinality Degree</a:t>
            </a:r>
            <a:r>
              <a:rPr lang="en-GB" sz="4000" dirty="0" smtClean="0"/>
              <a:t>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3810000"/>
          </a:xfrm>
        </p:spPr>
        <p:txBody>
          <a:bodyPr/>
          <a:lstStyle/>
          <a:p>
            <a:pPr algn="just" eaLnBrk="1" hangingPunct="1"/>
            <a:r>
              <a:rPr lang="en-GB" sz="2400" dirty="0" err="1" smtClean="0"/>
              <a:t>Hubungan</a:t>
            </a:r>
            <a:r>
              <a:rPr lang="en-GB" sz="2400" dirty="0" smtClean="0"/>
              <a:t> </a:t>
            </a:r>
            <a:r>
              <a:rPr lang="en-GB" sz="2400" dirty="0" err="1" smtClean="0"/>
              <a:t>antar</a:t>
            </a:r>
            <a:r>
              <a:rPr lang="en-GB" sz="2400" dirty="0" smtClean="0"/>
              <a:t> </a:t>
            </a:r>
            <a:r>
              <a:rPr lang="en-GB" sz="2400" dirty="0" err="1" smtClean="0"/>
              <a:t>entitas</a:t>
            </a:r>
            <a:r>
              <a:rPr lang="en-GB" sz="2400" dirty="0" smtClean="0"/>
              <a:t> </a:t>
            </a:r>
            <a:r>
              <a:rPr lang="en-GB" sz="2400" dirty="0" err="1" smtClean="0"/>
              <a:t>ditandai</a:t>
            </a:r>
            <a:r>
              <a:rPr lang="en-GB" sz="2400" dirty="0" smtClean="0"/>
              <a:t> pula </a:t>
            </a:r>
            <a:r>
              <a:rPr lang="en-GB" sz="2400" dirty="0" err="1" smtClean="0"/>
              <a:t>oleh</a:t>
            </a:r>
            <a:r>
              <a:rPr lang="en-GB" sz="2400" dirty="0" smtClean="0"/>
              <a:t> </a:t>
            </a:r>
            <a:r>
              <a:rPr lang="en-GB" sz="2400" dirty="0" err="1" smtClean="0"/>
              <a:t>derajat</a:t>
            </a:r>
            <a:r>
              <a:rPr lang="en-GB" sz="2400" dirty="0" smtClean="0"/>
              <a:t> </a:t>
            </a:r>
            <a:r>
              <a:rPr lang="en-GB" sz="2400" dirty="0" err="1" smtClean="0"/>
              <a:t>kardinalitas</a:t>
            </a:r>
            <a:r>
              <a:rPr lang="en-GB" sz="2400" dirty="0" smtClean="0"/>
              <a:t>. </a:t>
            </a:r>
            <a:r>
              <a:rPr lang="en-GB" sz="2400" dirty="0" err="1" smtClean="0"/>
              <a:t>Fungsi</a:t>
            </a:r>
            <a:r>
              <a:rPr lang="en-GB" sz="2400" dirty="0" smtClean="0"/>
              <a:t> </a:t>
            </a:r>
            <a:r>
              <a:rPr lang="en-GB" sz="2400" dirty="0" err="1" smtClean="0"/>
              <a:t>dari</a:t>
            </a:r>
            <a:r>
              <a:rPr lang="en-GB" sz="2400" dirty="0" smtClean="0"/>
              <a:t> </a:t>
            </a:r>
            <a:r>
              <a:rPr lang="en-GB" sz="2400" dirty="0" err="1" smtClean="0"/>
              <a:t>derajat</a:t>
            </a:r>
            <a:r>
              <a:rPr lang="en-GB" sz="2400" dirty="0" smtClean="0"/>
              <a:t> </a:t>
            </a:r>
            <a:r>
              <a:rPr lang="en-GB" sz="2400" dirty="0" err="1" smtClean="0"/>
              <a:t>kardinalitas</a:t>
            </a:r>
            <a:r>
              <a:rPr lang="en-GB" sz="2400" dirty="0" smtClean="0"/>
              <a:t> </a:t>
            </a:r>
            <a:r>
              <a:rPr lang="en-GB" sz="2400" dirty="0" err="1" smtClean="0"/>
              <a:t>ini</a:t>
            </a:r>
            <a:r>
              <a:rPr lang="en-GB" sz="2400" dirty="0" smtClean="0"/>
              <a:t> </a:t>
            </a:r>
            <a:r>
              <a:rPr lang="en-GB" sz="2400" dirty="0" err="1" smtClean="0"/>
              <a:t>adalah</a:t>
            </a:r>
            <a:r>
              <a:rPr lang="en-GB" sz="2400" dirty="0" smtClean="0"/>
              <a:t> </a:t>
            </a:r>
            <a:r>
              <a:rPr lang="en-GB" sz="2400" dirty="0" err="1" smtClean="0"/>
              <a:t>untuk</a:t>
            </a:r>
            <a:r>
              <a:rPr lang="en-GB" sz="2400" dirty="0" smtClean="0"/>
              <a:t> </a:t>
            </a:r>
            <a:r>
              <a:rPr lang="en-GB" sz="2400" dirty="0" err="1" smtClean="0"/>
              <a:t>menentukan</a:t>
            </a:r>
            <a:r>
              <a:rPr lang="en-GB" sz="2400" dirty="0" smtClean="0"/>
              <a:t> </a:t>
            </a:r>
            <a:r>
              <a:rPr lang="en-GB" sz="2400" dirty="0" err="1" smtClean="0"/>
              <a:t>entitas</a:t>
            </a:r>
            <a:r>
              <a:rPr lang="en-GB" sz="2400" dirty="0" smtClean="0"/>
              <a:t> </a:t>
            </a:r>
            <a:r>
              <a:rPr lang="en-GB" sz="2400" dirty="0" err="1" smtClean="0"/>
              <a:t>kuat</a:t>
            </a:r>
            <a:r>
              <a:rPr lang="en-GB" sz="2400" dirty="0" smtClean="0"/>
              <a:t>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entitas</a:t>
            </a:r>
            <a:r>
              <a:rPr lang="en-GB" sz="2400" dirty="0" smtClean="0"/>
              <a:t> </a:t>
            </a:r>
            <a:r>
              <a:rPr lang="en-GB" sz="2400" dirty="0" err="1" smtClean="0"/>
              <a:t>lemah</a:t>
            </a:r>
            <a:r>
              <a:rPr lang="en-GB" sz="2400" dirty="0" smtClean="0"/>
              <a:t>. </a:t>
            </a:r>
            <a:r>
              <a:rPr lang="en-GB" sz="2400" dirty="0" err="1" smtClean="0"/>
              <a:t>Tiga</a:t>
            </a:r>
            <a:r>
              <a:rPr lang="en-GB" sz="2400" dirty="0" smtClean="0"/>
              <a:t> </a:t>
            </a:r>
            <a:r>
              <a:rPr lang="en-GB" sz="2400" dirty="0" err="1" smtClean="0"/>
              <a:t>jenis</a:t>
            </a:r>
            <a:r>
              <a:rPr lang="en-GB" sz="2400" dirty="0" smtClean="0"/>
              <a:t> </a:t>
            </a:r>
            <a:r>
              <a:rPr lang="en-GB" sz="2400" dirty="0" err="1" smtClean="0"/>
              <a:t>derajat</a:t>
            </a:r>
            <a:r>
              <a:rPr lang="en-GB" sz="2400" dirty="0" smtClean="0"/>
              <a:t> </a:t>
            </a:r>
            <a:r>
              <a:rPr lang="en-GB" sz="2400" dirty="0" err="1" smtClean="0"/>
              <a:t>kardinalitas</a:t>
            </a:r>
            <a:r>
              <a:rPr lang="en-GB" sz="2400" dirty="0" smtClean="0"/>
              <a:t> </a:t>
            </a:r>
            <a:r>
              <a:rPr lang="en-GB" sz="2400" dirty="0" err="1" smtClean="0"/>
              <a:t>adalah</a:t>
            </a:r>
            <a:r>
              <a:rPr lang="en-GB" sz="2400" dirty="0" smtClean="0"/>
              <a:t> :</a:t>
            </a:r>
            <a:endParaRPr lang="en-US" sz="2400" dirty="0" smtClean="0"/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GB" sz="2400" i="1" dirty="0" smtClean="0"/>
              <a:t>One to one</a:t>
            </a:r>
            <a:r>
              <a:rPr lang="en-GB" sz="2400" dirty="0" smtClean="0"/>
              <a:t>, </a:t>
            </a:r>
            <a:r>
              <a:rPr lang="en-GB" sz="2400" dirty="0" err="1" smtClean="0"/>
              <a:t>dilambangkan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1 : 1</a:t>
            </a:r>
            <a:endParaRPr lang="en-US" sz="2400" dirty="0" smtClean="0">
              <a:solidFill>
                <a:srgbClr val="FF0000"/>
              </a:solidFill>
            </a:endParaRPr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GB" sz="2400" i="1" dirty="0" smtClean="0"/>
              <a:t>One to many</a:t>
            </a:r>
            <a:r>
              <a:rPr lang="en-GB" sz="2400" dirty="0" smtClean="0"/>
              <a:t>,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sebaliknya</a:t>
            </a:r>
            <a:r>
              <a:rPr lang="en-GB" sz="2400" dirty="0" smtClean="0"/>
              <a:t>, yang </a:t>
            </a:r>
            <a:r>
              <a:rPr lang="en-GB" sz="2400" dirty="0" err="1" smtClean="0"/>
              <a:t>dilambangkan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1 : N </a:t>
            </a:r>
            <a:r>
              <a:rPr lang="en-GB" sz="2400" dirty="0" err="1" smtClean="0"/>
              <a:t>dan</a:t>
            </a:r>
            <a:r>
              <a:rPr lang="en-GB" sz="2400" dirty="0" smtClean="0"/>
              <a:t> </a:t>
            </a:r>
            <a:r>
              <a:rPr lang="en-GB" sz="2400" dirty="0" err="1" smtClean="0"/>
              <a:t>sebaliknya</a:t>
            </a:r>
            <a:endParaRPr lang="en-US" sz="2400" dirty="0" smtClean="0"/>
          </a:p>
          <a:p>
            <a:pPr lvl="1" algn="just" eaLnBrk="1" hangingPunct="1">
              <a:buFont typeface="Wingdings" pitchFamily="2" charset="2"/>
              <a:buChar char="Ø"/>
            </a:pPr>
            <a:r>
              <a:rPr lang="en-GB" sz="2400" i="1" dirty="0" smtClean="0"/>
              <a:t>Many to many</a:t>
            </a:r>
            <a:r>
              <a:rPr lang="en-GB" sz="2400" dirty="0" smtClean="0"/>
              <a:t>, </a:t>
            </a:r>
            <a:r>
              <a:rPr lang="en-GB" sz="2400" dirty="0" err="1" smtClean="0"/>
              <a:t>dilambangkan</a:t>
            </a:r>
            <a:r>
              <a:rPr lang="en-GB" sz="2400" dirty="0" smtClean="0"/>
              <a:t> </a:t>
            </a:r>
            <a:r>
              <a:rPr lang="en-GB" sz="2400" dirty="0" err="1" smtClean="0"/>
              <a:t>dengan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M : M </a:t>
            </a:r>
            <a:r>
              <a:rPr lang="en-GB" sz="2400" dirty="0" err="1" smtClean="0"/>
              <a:t>atau</a:t>
            </a:r>
            <a:r>
              <a:rPr lang="en-GB" sz="2400" dirty="0" smtClean="0"/>
              <a:t> </a:t>
            </a:r>
            <a:r>
              <a:rPr lang="en-GB" sz="2400" dirty="0" smtClean="0">
                <a:solidFill>
                  <a:srgbClr val="FF0000"/>
                </a:solidFill>
              </a:rPr>
              <a:t>M : N</a:t>
            </a:r>
            <a:endParaRPr lang="en-US" sz="2400" dirty="0" smtClean="0">
              <a:solidFill>
                <a:srgbClr val="FF0000"/>
              </a:solidFill>
            </a:endParaRP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d-ID" dirty="0" smtClean="0"/>
              <a:t>Macam Relasi </a:t>
            </a:r>
            <a:endParaRPr lang="en-GB" dirty="0" smtClean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47800"/>
            <a:ext cx="8229600" cy="4953000"/>
          </a:xfrm>
        </p:spPr>
        <p:txBody>
          <a:bodyPr>
            <a:normAutofit/>
          </a:bodyPr>
          <a:lstStyle/>
          <a:p>
            <a:pPr lvl="1" eaLnBrk="1" hangingPunct="1"/>
            <a:r>
              <a:rPr lang="en-US" sz="2800" i="1" dirty="0" smtClean="0"/>
              <a:t>Unary : </a:t>
            </a:r>
            <a:r>
              <a:rPr lang="en-US" sz="2800" dirty="0" err="1" smtClean="0"/>
              <a:t>relasi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1 </a:t>
            </a:r>
            <a:r>
              <a:rPr lang="en-US" sz="2800" dirty="0" err="1" smtClean="0"/>
              <a:t>entitas</a:t>
            </a:r>
            <a:endParaRPr lang="en-US" sz="2800" dirty="0" smtClean="0"/>
          </a:p>
          <a:p>
            <a:pPr lvl="1" eaLnBrk="1" hangingPunct="1"/>
            <a:endParaRPr lang="en-US" sz="2800" dirty="0" smtClean="0"/>
          </a:p>
          <a:p>
            <a:pPr lvl="1" eaLnBrk="1" hangingPunct="1"/>
            <a:endParaRPr lang="en-US" sz="2800" dirty="0" smtClean="0"/>
          </a:p>
          <a:p>
            <a:pPr lvl="1" eaLnBrk="1" hangingPunct="1"/>
            <a:r>
              <a:rPr lang="id-ID" sz="2800" i="1" dirty="0" smtClean="0"/>
              <a:t>Binary</a:t>
            </a:r>
            <a:r>
              <a:rPr lang="id-ID" sz="2800" dirty="0" smtClean="0"/>
              <a:t>: relasi antara 2 entitas</a:t>
            </a:r>
            <a:endParaRPr lang="en-US" sz="2800" dirty="0" smtClean="0"/>
          </a:p>
          <a:p>
            <a:pPr lvl="1" eaLnBrk="1" hangingPunct="1"/>
            <a:endParaRPr lang="en-US" sz="2800" dirty="0" smtClean="0"/>
          </a:p>
          <a:p>
            <a:pPr lvl="1" eaLnBrk="1" hangingPunct="1">
              <a:buNone/>
            </a:pPr>
            <a:endParaRPr lang="id-ID" sz="2800" dirty="0" smtClean="0"/>
          </a:p>
          <a:p>
            <a:pPr lvl="1" eaLnBrk="1" hangingPunct="1"/>
            <a:r>
              <a:rPr lang="id-ID" sz="2800" i="1" dirty="0" smtClean="0"/>
              <a:t>Ternary</a:t>
            </a:r>
            <a:r>
              <a:rPr lang="id-ID" sz="2800" dirty="0" smtClean="0"/>
              <a:t>: relasi antara 3 entitas atau lebih</a:t>
            </a:r>
            <a:endParaRPr lang="en-US" sz="2800" dirty="0" smtClean="0"/>
          </a:p>
          <a:p>
            <a:pPr eaLnBrk="1" hangingPunct="1"/>
            <a:endParaRPr lang="en-US" dirty="0" smtClean="0"/>
          </a:p>
          <a:p>
            <a:pPr eaLnBrk="1" hangingPunct="1"/>
            <a:endParaRPr lang="en-GB" dirty="0" smtClean="0"/>
          </a:p>
        </p:txBody>
      </p:sp>
      <p:pic>
        <p:nvPicPr>
          <p:cNvPr id="4" name="Picture 3" descr="http://ericute.files.wordpress.com/2008/10/gmb71.jpg?w=333&amp;h=78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95600" y="2057400"/>
            <a:ext cx="3174365" cy="7416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http://ericute.files.wordpress.com/2008/10/gmb8.jpg?w=539&amp;h=67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57400" y="3505200"/>
            <a:ext cx="5132705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http://ericute.files.wordpress.com/2008/10/gmb9.jpg?w=571&amp;h=111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752600" y="4953000"/>
            <a:ext cx="5443220" cy="1052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Relasi</a:t>
            </a:r>
            <a:r>
              <a:rPr lang="en-US" dirty="0" smtClean="0"/>
              <a:t> (</a:t>
            </a:r>
            <a:r>
              <a:rPr lang="en-US" dirty="0" err="1" smtClean="0"/>
              <a:t>Notasi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Chen)</a:t>
            </a:r>
            <a:endParaRPr lang="en-GB" dirty="0" smtClean="0"/>
          </a:p>
        </p:txBody>
      </p:sp>
      <p:sp>
        <p:nvSpPr>
          <p:cNvPr id="13316" name="Text Box 19"/>
          <p:cNvSpPr txBox="1">
            <a:spLocks noChangeArrowheads="1"/>
          </p:cNvSpPr>
          <p:nvPr/>
        </p:nvSpPr>
        <p:spPr bwMode="auto">
          <a:xfrm>
            <a:off x="6400800" y="1981200"/>
            <a:ext cx="175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400" b="1" dirty="0" smtClean="0">
                <a:latin typeface="Garamond" pitchFamily="18" charset="0"/>
              </a:rPr>
              <a:t>One-to-one</a:t>
            </a:r>
            <a:endParaRPr lang="en-US" sz="2400" b="1" dirty="0">
              <a:latin typeface="Garamond" pitchFamily="18" charset="0"/>
            </a:endParaRPr>
          </a:p>
        </p:txBody>
      </p:sp>
      <p:sp>
        <p:nvSpPr>
          <p:cNvPr id="13317" name="Text Box 20"/>
          <p:cNvSpPr txBox="1">
            <a:spLocks noChangeArrowheads="1"/>
          </p:cNvSpPr>
          <p:nvPr/>
        </p:nvSpPr>
        <p:spPr bwMode="auto">
          <a:xfrm>
            <a:off x="6553200" y="3200400"/>
            <a:ext cx="1600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smtClean="0">
                <a:latin typeface="Garamond" pitchFamily="18" charset="0"/>
              </a:rPr>
              <a:t>One-to-Many</a:t>
            </a:r>
            <a:endParaRPr lang="en-US" b="1" dirty="0">
              <a:latin typeface="Garamond" pitchFamily="18" charset="0"/>
            </a:endParaRPr>
          </a:p>
        </p:txBody>
      </p:sp>
      <p:sp>
        <p:nvSpPr>
          <p:cNvPr id="13318" name="Text Box 21"/>
          <p:cNvSpPr txBox="1">
            <a:spLocks noChangeArrowheads="1"/>
          </p:cNvSpPr>
          <p:nvPr/>
        </p:nvSpPr>
        <p:spPr bwMode="auto">
          <a:xfrm>
            <a:off x="6629400" y="4572000"/>
            <a:ext cx="1981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 dirty="0" smtClean="0">
                <a:latin typeface="Garamond" pitchFamily="18" charset="0"/>
              </a:rPr>
              <a:t>Many-to-Many</a:t>
            </a:r>
            <a:endParaRPr lang="en-US" b="1" dirty="0">
              <a:latin typeface="Garamond" pitchFamily="18" charset="0"/>
            </a:endParaRPr>
          </a:p>
        </p:txBody>
      </p:sp>
      <p:pic>
        <p:nvPicPr>
          <p:cNvPr id="18" name="Picture 17" descr="http://ericute.files.wordpress.com/2008/10/gmb-101.jpg?w=554&amp;h=67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828800"/>
            <a:ext cx="527939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8" descr="http://ericute.files.wordpress.com/2008/10/gmb11.jpg?w=554&amp;h=67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3400" y="3124200"/>
            <a:ext cx="527939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9" descr="http://ericute.files.wordpress.com/2008/10/gmb121.jpg?w=554&amp;h=67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3400" y="4419600"/>
            <a:ext cx="527939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8200"/>
            <a:ext cx="8229600" cy="1066800"/>
          </a:xfrm>
        </p:spPr>
        <p:txBody>
          <a:bodyPr/>
          <a:lstStyle/>
          <a:p>
            <a:pPr eaLnBrk="1" hangingPunct="1"/>
            <a:r>
              <a:rPr lang="en-US" dirty="0" err="1" smtClean="0"/>
              <a:t>Relasi</a:t>
            </a:r>
            <a:r>
              <a:rPr lang="en-US" dirty="0" smtClean="0"/>
              <a:t> (</a:t>
            </a:r>
            <a:r>
              <a:rPr lang="en-US" dirty="0" err="1" smtClean="0"/>
              <a:t>Notasi</a:t>
            </a:r>
            <a:r>
              <a:rPr lang="en-US" dirty="0" smtClean="0"/>
              <a:t> </a:t>
            </a:r>
            <a:r>
              <a:rPr lang="en-US" dirty="0" err="1" smtClean="0"/>
              <a:t>Versi</a:t>
            </a:r>
            <a:r>
              <a:rPr lang="en-US" dirty="0" smtClean="0"/>
              <a:t> James Martin)</a:t>
            </a:r>
            <a:endParaRPr lang="en-GB" dirty="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057400" y="1905000"/>
            <a:ext cx="3124200" cy="3886200"/>
            <a:chOff x="2640" y="1632"/>
            <a:chExt cx="672" cy="1584"/>
          </a:xfrm>
        </p:grpSpPr>
        <p:sp>
          <p:nvSpPr>
            <p:cNvPr id="13320" name="Line 5"/>
            <p:cNvSpPr>
              <a:spLocks noChangeShapeType="1"/>
            </p:cNvSpPr>
            <p:nvPr/>
          </p:nvSpPr>
          <p:spPr bwMode="auto">
            <a:xfrm>
              <a:off x="2640" y="1728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Line 6"/>
            <p:cNvSpPr>
              <a:spLocks noChangeShapeType="1"/>
            </p:cNvSpPr>
            <p:nvPr/>
          </p:nvSpPr>
          <p:spPr bwMode="auto">
            <a:xfrm>
              <a:off x="2640" y="216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2" name="Line 7"/>
            <p:cNvSpPr>
              <a:spLocks noChangeShapeType="1"/>
            </p:cNvSpPr>
            <p:nvPr/>
          </p:nvSpPr>
          <p:spPr bwMode="auto">
            <a:xfrm>
              <a:off x="2640" y="259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Line 8"/>
            <p:cNvSpPr>
              <a:spLocks noChangeShapeType="1"/>
            </p:cNvSpPr>
            <p:nvPr/>
          </p:nvSpPr>
          <p:spPr bwMode="auto">
            <a:xfrm>
              <a:off x="2640" y="3072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Line 9"/>
            <p:cNvSpPr>
              <a:spLocks noChangeShapeType="1"/>
            </p:cNvSpPr>
            <p:nvPr/>
          </p:nvSpPr>
          <p:spPr bwMode="auto">
            <a:xfrm>
              <a:off x="3216" y="16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Line 10"/>
            <p:cNvSpPr>
              <a:spLocks noChangeShapeType="1"/>
            </p:cNvSpPr>
            <p:nvPr/>
          </p:nvSpPr>
          <p:spPr bwMode="auto">
            <a:xfrm>
              <a:off x="3168" y="1632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Line 11"/>
            <p:cNvSpPr>
              <a:spLocks noChangeShapeType="1"/>
            </p:cNvSpPr>
            <p:nvPr/>
          </p:nvSpPr>
          <p:spPr bwMode="auto">
            <a:xfrm flipH="1">
              <a:off x="3168" y="2016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Line 12"/>
            <p:cNvSpPr>
              <a:spLocks noChangeShapeType="1"/>
            </p:cNvSpPr>
            <p:nvPr/>
          </p:nvSpPr>
          <p:spPr bwMode="auto">
            <a:xfrm>
              <a:off x="3168" y="2160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13"/>
            <p:cNvSpPr>
              <a:spLocks noChangeShapeType="1"/>
            </p:cNvSpPr>
            <p:nvPr/>
          </p:nvSpPr>
          <p:spPr bwMode="auto">
            <a:xfrm>
              <a:off x="3120" y="2064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Line 14"/>
            <p:cNvSpPr>
              <a:spLocks noChangeShapeType="1"/>
            </p:cNvSpPr>
            <p:nvPr/>
          </p:nvSpPr>
          <p:spPr bwMode="auto">
            <a:xfrm>
              <a:off x="3216" y="2496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Line 15"/>
            <p:cNvSpPr>
              <a:spLocks noChangeShapeType="1"/>
            </p:cNvSpPr>
            <p:nvPr/>
          </p:nvSpPr>
          <p:spPr bwMode="auto">
            <a:xfrm flipH="1">
              <a:off x="3168" y="2928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16"/>
            <p:cNvSpPr>
              <a:spLocks noChangeShapeType="1"/>
            </p:cNvSpPr>
            <p:nvPr/>
          </p:nvSpPr>
          <p:spPr bwMode="auto">
            <a:xfrm>
              <a:off x="3168" y="3072"/>
              <a:ext cx="144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Oval 17"/>
            <p:cNvSpPr>
              <a:spLocks noChangeArrowheads="1"/>
            </p:cNvSpPr>
            <p:nvPr/>
          </p:nvSpPr>
          <p:spPr bwMode="auto">
            <a:xfrm>
              <a:off x="3072" y="2544"/>
              <a:ext cx="96" cy="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  <p:sp>
          <p:nvSpPr>
            <p:cNvPr id="13333" name="Oval 18"/>
            <p:cNvSpPr>
              <a:spLocks noChangeArrowheads="1"/>
            </p:cNvSpPr>
            <p:nvPr/>
          </p:nvSpPr>
          <p:spPr bwMode="auto">
            <a:xfrm>
              <a:off x="3024" y="3024"/>
              <a:ext cx="96" cy="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</a:endParaRPr>
            </a:p>
          </p:txBody>
        </p:sp>
      </p:grpSp>
      <p:sp>
        <p:nvSpPr>
          <p:cNvPr id="13316" name="Text Box 19"/>
          <p:cNvSpPr txBox="1">
            <a:spLocks noChangeArrowheads="1"/>
          </p:cNvSpPr>
          <p:nvPr/>
        </p:nvSpPr>
        <p:spPr bwMode="auto">
          <a:xfrm>
            <a:off x="5638800" y="19812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Garamond" pitchFamily="18" charset="0"/>
              </a:rPr>
              <a:t>Selalu hanya satu</a:t>
            </a:r>
          </a:p>
        </p:txBody>
      </p:sp>
      <p:sp>
        <p:nvSpPr>
          <p:cNvPr id="13317" name="Text Box 20"/>
          <p:cNvSpPr txBox="1">
            <a:spLocks noChangeArrowheads="1"/>
          </p:cNvSpPr>
          <p:nvPr/>
        </p:nvSpPr>
        <p:spPr bwMode="auto">
          <a:xfrm>
            <a:off x="5715000" y="32004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Garamond" pitchFamily="18" charset="0"/>
              </a:rPr>
              <a:t>Satu atau banyak</a:t>
            </a:r>
          </a:p>
        </p:txBody>
      </p:sp>
      <p:sp>
        <p:nvSpPr>
          <p:cNvPr id="13318" name="Text Box 21"/>
          <p:cNvSpPr txBox="1">
            <a:spLocks noChangeArrowheads="1"/>
          </p:cNvSpPr>
          <p:nvPr/>
        </p:nvSpPr>
        <p:spPr bwMode="auto">
          <a:xfrm>
            <a:off x="5715000" y="41148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Garamond" pitchFamily="18" charset="0"/>
              </a:rPr>
              <a:t>Nol atau satu</a:t>
            </a:r>
          </a:p>
        </p:txBody>
      </p:sp>
      <p:sp>
        <p:nvSpPr>
          <p:cNvPr id="13319" name="Text Box 22"/>
          <p:cNvSpPr txBox="1">
            <a:spLocks noChangeArrowheads="1"/>
          </p:cNvSpPr>
          <p:nvPr/>
        </p:nvSpPr>
        <p:spPr bwMode="auto">
          <a:xfrm>
            <a:off x="5715000" y="5257800"/>
            <a:ext cx="2438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Garamond" pitchFamily="18" charset="0"/>
              </a:rPr>
              <a:t>Nol, satu, atau banyak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eaLnBrk="1" hangingPunct="1"/>
            <a:r>
              <a:rPr lang="en-GB" smtClean="0"/>
              <a:t>5. Penentuan</a:t>
            </a:r>
            <a:r>
              <a:rPr lang="en-GB" dirty="0" smtClean="0"/>
              <a:t> </a:t>
            </a:r>
            <a:r>
              <a:rPr lang="en-GB" i="1" dirty="0" smtClean="0"/>
              <a:t>Primary Key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6024"/>
            <a:ext cx="8229600" cy="4325112"/>
          </a:xfrm>
        </p:spPr>
        <p:txBody>
          <a:bodyPr rtlCol="0">
            <a:normAutofit/>
          </a:bodyPr>
          <a:lstStyle/>
          <a:p>
            <a:pPr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sz="2600" dirty="0" smtClean="0"/>
              <a:t>Di </a:t>
            </a:r>
            <a:r>
              <a:rPr lang="en-GB" sz="2600" dirty="0" err="1" smtClean="0"/>
              <a:t>setiap</a:t>
            </a:r>
            <a:r>
              <a:rPr lang="en-GB" sz="2600" dirty="0" smtClean="0"/>
              <a:t> </a:t>
            </a:r>
            <a:r>
              <a:rPr lang="en-GB" sz="2600" dirty="0" err="1" smtClean="0"/>
              <a:t>entitas</a:t>
            </a:r>
            <a:r>
              <a:rPr lang="en-GB" sz="2600" dirty="0" smtClean="0"/>
              <a:t> </a:t>
            </a:r>
            <a:r>
              <a:rPr lang="en-GB" sz="2600" dirty="0" err="1" smtClean="0"/>
              <a:t>di</a:t>
            </a:r>
            <a:r>
              <a:rPr lang="en-GB" sz="2600" dirty="0" smtClean="0"/>
              <a:t> </a:t>
            </a:r>
            <a:r>
              <a:rPr lang="en-GB" sz="2600" dirty="0" err="1" smtClean="0"/>
              <a:t>dalam</a:t>
            </a:r>
            <a:r>
              <a:rPr lang="en-GB" sz="2600" dirty="0" smtClean="0"/>
              <a:t> ERD, </a:t>
            </a:r>
            <a:r>
              <a:rPr lang="en-GB" sz="2600" dirty="0" err="1" smtClean="0"/>
              <a:t>seharusnya</a:t>
            </a:r>
            <a:r>
              <a:rPr lang="en-GB" sz="2600" dirty="0" smtClean="0"/>
              <a:t> </a:t>
            </a:r>
            <a:r>
              <a:rPr lang="en-GB" sz="2600" dirty="0" err="1" smtClean="0"/>
              <a:t>ada</a:t>
            </a:r>
            <a:r>
              <a:rPr lang="en-GB" sz="2600" dirty="0" smtClean="0"/>
              <a:t> </a:t>
            </a:r>
            <a:r>
              <a:rPr lang="en-GB" sz="2600" dirty="0" err="1" smtClean="0"/>
              <a:t>atribut</a:t>
            </a:r>
            <a:r>
              <a:rPr lang="en-GB" sz="2600" dirty="0" smtClean="0"/>
              <a:t> (</a:t>
            </a:r>
            <a:r>
              <a:rPr lang="en-GB" sz="2600" i="1" dirty="0" smtClean="0"/>
              <a:t>field</a:t>
            </a:r>
            <a:r>
              <a:rPr lang="en-GB" sz="2600" dirty="0" smtClean="0"/>
              <a:t>) yang </a:t>
            </a:r>
            <a:r>
              <a:rPr lang="en-GB" sz="2600" dirty="0" err="1" smtClean="0"/>
              <a:t>dipilih</a:t>
            </a:r>
            <a:r>
              <a:rPr lang="en-GB" sz="2600" dirty="0" smtClean="0"/>
              <a:t> </a:t>
            </a:r>
            <a:r>
              <a:rPr lang="en-GB" sz="2600" dirty="0" err="1" smtClean="0"/>
              <a:t>untuk</a:t>
            </a:r>
            <a:r>
              <a:rPr lang="en-GB" sz="2600" dirty="0" smtClean="0"/>
              <a:t> </a:t>
            </a:r>
            <a:r>
              <a:rPr lang="en-GB" sz="2600" dirty="0" err="1" smtClean="0"/>
              <a:t>dijadikan</a:t>
            </a:r>
            <a:r>
              <a:rPr lang="en-GB" sz="2600" dirty="0" smtClean="0"/>
              <a:t> </a:t>
            </a:r>
            <a:r>
              <a:rPr lang="en-GB" sz="2600" dirty="0" err="1" smtClean="0"/>
              <a:t>kunci</a:t>
            </a:r>
            <a:r>
              <a:rPr lang="en-GB" sz="2600" dirty="0" smtClean="0"/>
              <a:t> </a:t>
            </a:r>
            <a:r>
              <a:rPr lang="en-GB" sz="2600" dirty="0" err="1" smtClean="0"/>
              <a:t>utama</a:t>
            </a:r>
            <a:r>
              <a:rPr lang="en-GB" sz="2600" dirty="0" smtClean="0"/>
              <a:t> </a:t>
            </a:r>
            <a:r>
              <a:rPr lang="en-GB" sz="2600" dirty="0" err="1" smtClean="0"/>
              <a:t>atribut</a:t>
            </a:r>
            <a:r>
              <a:rPr lang="en-GB" sz="2600" dirty="0" smtClean="0"/>
              <a:t> (</a:t>
            </a:r>
            <a:r>
              <a:rPr lang="en-GB" sz="2600" i="1" dirty="0" smtClean="0"/>
              <a:t>primary</a:t>
            </a:r>
            <a:r>
              <a:rPr lang="en-GB" sz="2600" dirty="0" smtClean="0"/>
              <a:t> </a:t>
            </a:r>
            <a:r>
              <a:rPr lang="en-GB" sz="2600" i="1" dirty="0" smtClean="0"/>
              <a:t>key</a:t>
            </a:r>
            <a:r>
              <a:rPr lang="en-GB" sz="2600" dirty="0" smtClean="0"/>
              <a:t>/ </a:t>
            </a:r>
            <a:r>
              <a:rPr lang="en-GB" sz="2600" i="1" dirty="0" smtClean="0"/>
              <a:t>key field</a:t>
            </a:r>
            <a:r>
              <a:rPr lang="en-GB" sz="2600" dirty="0" smtClean="0"/>
              <a:t>), </a:t>
            </a:r>
            <a:r>
              <a:rPr lang="en-GB" sz="2600" dirty="0" err="1" smtClean="0"/>
              <a:t>yaitu</a:t>
            </a:r>
            <a:r>
              <a:rPr lang="en-GB" sz="2600" dirty="0" smtClean="0"/>
              <a:t> </a:t>
            </a:r>
            <a:r>
              <a:rPr lang="en-GB" sz="2600" dirty="0" err="1" smtClean="0"/>
              <a:t>atribut</a:t>
            </a:r>
            <a:r>
              <a:rPr lang="en-GB" sz="2600" dirty="0" smtClean="0"/>
              <a:t> yang </a:t>
            </a:r>
            <a:r>
              <a:rPr lang="en-GB" sz="2600" dirty="0" err="1" smtClean="0"/>
              <a:t>dijadikan</a:t>
            </a:r>
            <a:r>
              <a:rPr lang="en-GB" sz="2600" dirty="0" smtClean="0"/>
              <a:t> </a:t>
            </a:r>
            <a:r>
              <a:rPr lang="en-GB" sz="2600" dirty="0" err="1" smtClean="0"/>
              <a:t>identitas</a:t>
            </a:r>
            <a:r>
              <a:rPr lang="en-GB" sz="2600" dirty="0" smtClean="0"/>
              <a:t> yang </a:t>
            </a:r>
            <a:r>
              <a:rPr lang="en-GB" sz="2600" dirty="0" err="1" smtClean="0"/>
              <a:t>menjamin</a:t>
            </a:r>
            <a:r>
              <a:rPr lang="en-GB" sz="2600" dirty="0" smtClean="0"/>
              <a:t> </a:t>
            </a:r>
            <a:r>
              <a:rPr lang="en-GB" sz="2600" dirty="0" err="1" smtClean="0"/>
              <a:t>keunikan</a:t>
            </a:r>
            <a:r>
              <a:rPr lang="en-GB" sz="2600" dirty="0" smtClean="0"/>
              <a:t> (</a:t>
            </a:r>
            <a:r>
              <a:rPr lang="en-GB" sz="2600" dirty="0" err="1" smtClean="0"/>
              <a:t>tidak</a:t>
            </a:r>
            <a:r>
              <a:rPr lang="en-GB" sz="2600" dirty="0" smtClean="0"/>
              <a:t> </a:t>
            </a:r>
            <a:r>
              <a:rPr lang="en-GB" sz="2600" dirty="0" err="1" smtClean="0"/>
              <a:t>ada</a:t>
            </a:r>
            <a:r>
              <a:rPr lang="en-GB" sz="2600" dirty="0" smtClean="0"/>
              <a:t> yang </a:t>
            </a:r>
            <a:r>
              <a:rPr lang="en-GB" sz="2600" dirty="0" err="1" smtClean="0"/>
              <a:t>sama</a:t>
            </a:r>
            <a:r>
              <a:rPr lang="en-GB" sz="2600" dirty="0" smtClean="0"/>
              <a:t>) </a:t>
            </a:r>
            <a:r>
              <a:rPr lang="en-GB" sz="2600" dirty="0" err="1" smtClean="0"/>
              <a:t>isi</a:t>
            </a:r>
            <a:r>
              <a:rPr lang="en-GB" sz="2600" dirty="0" smtClean="0"/>
              <a:t> </a:t>
            </a:r>
            <a:r>
              <a:rPr lang="en-GB" sz="2600" dirty="0" err="1" smtClean="0"/>
              <a:t>datanya</a:t>
            </a:r>
            <a:r>
              <a:rPr lang="en-GB" sz="2600" dirty="0" smtClean="0"/>
              <a:t>.</a:t>
            </a:r>
            <a:endParaRPr lang="en-US" sz="2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dirty="0" err="1" smtClean="0"/>
              <a:t>Contoh</a:t>
            </a:r>
            <a:r>
              <a:rPr lang="en-US" b="1" dirty="0" smtClean="0"/>
              <a:t> </a:t>
            </a:r>
            <a:r>
              <a:rPr lang="en-US" b="1" dirty="0" err="1" smtClean="0"/>
              <a:t>Tahapan</a:t>
            </a:r>
            <a:r>
              <a:rPr lang="en-US" b="1" dirty="0" smtClean="0"/>
              <a:t> </a:t>
            </a:r>
            <a:r>
              <a:rPr lang="en-US" b="1" dirty="0" err="1" smtClean="0"/>
              <a:t>Membuat</a:t>
            </a:r>
            <a:r>
              <a:rPr lang="en-US" b="1" dirty="0" smtClean="0"/>
              <a:t> ERD</a:t>
            </a: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4876800"/>
          </a:xfrm>
        </p:spPr>
        <p:txBody>
          <a:bodyPr>
            <a:normAutofit/>
          </a:bodyPr>
          <a:lstStyle/>
          <a:p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b="1" dirty="0" err="1" smtClean="0"/>
              <a:t>bagian</a:t>
            </a:r>
            <a:r>
              <a:rPr lang="en-US" dirty="0" smtClean="0"/>
              <a:t>.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b="1" dirty="0" err="1" smtClean="0"/>
              <a:t>pengawas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setidaknya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b="1" dirty="0" err="1" smtClean="0"/>
              <a:t>pegawai</a:t>
            </a:r>
            <a:r>
              <a:rPr lang="en-US" dirty="0" smtClean="0"/>
              <a:t>.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ditugaskan</a:t>
            </a:r>
            <a:r>
              <a:rPr lang="en-US" dirty="0" smtClean="0"/>
              <a:t> paling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(</a:t>
            </a:r>
            <a:r>
              <a:rPr lang="en-US" dirty="0" err="1" smtClean="0"/>
              <a:t>dapat</a:t>
            </a:r>
            <a:r>
              <a:rPr lang="en-US" dirty="0" smtClean="0"/>
              <a:t> pula </a:t>
            </a:r>
            <a:r>
              <a:rPr lang="en-US" dirty="0" err="1" smtClean="0"/>
              <a:t>dibeberapa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). Paling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mendapat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b="1" dirty="0" err="1" smtClean="0"/>
              <a:t>proyek</a:t>
            </a:r>
            <a:r>
              <a:rPr lang="en-US" dirty="0" smtClean="0"/>
              <a:t>.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pegawai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libur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proyek</a:t>
            </a:r>
            <a:r>
              <a:rPr lang="en-US" dirty="0" smtClean="0"/>
              <a:t>.</a:t>
            </a:r>
          </a:p>
          <a:p>
            <a:r>
              <a:rPr lang="en-US" b="1" dirty="0" err="1" smtClean="0"/>
              <a:t>Penentuan</a:t>
            </a:r>
            <a:r>
              <a:rPr lang="en-US" b="1" dirty="0" smtClean="0"/>
              <a:t> </a:t>
            </a:r>
            <a:r>
              <a:rPr lang="en-US" b="1" dirty="0" err="1" smtClean="0"/>
              <a:t>Entitas</a:t>
            </a:r>
            <a:endParaRPr lang="en-US" b="1" dirty="0" smtClean="0"/>
          </a:p>
          <a:p>
            <a:r>
              <a:rPr lang="en-US" dirty="0" err="1" smtClean="0"/>
              <a:t>Entitasnya</a:t>
            </a:r>
            <a:r>
              <a:rPr lang="en-US" dirty="0" smtClean="0"/>
              <a:t> : </a:t>
            </a:r>
            <a:r>
              <a:rPr lang="en-US" dirty="0" err="1" smtClean="0"/>
              <a:t>bagian</a:t>
            </a:r>
            <a:r>
              <a:rPr lang="en-US" dirty="0" smtClean="0"/>
              <a:t>, </a:t>
            </a:r>
            <a:r>
              <a:rPr lang="en-US" dirty="0" err="1" smtClean="0"/>
              <a:t>pengawas</a:t>
            </a:r>
            <a:r>
              <a:rPr lang="en-US" dirty="0" smtClean="0"/>
              <a:t>, </a:t>
            </a:r>
            <a:r>
              <a:rPr lang="en-US" dirty="0" err="1" smtClean="0"/>
              <a:t>pegawai</a:t>
            </a:r>
            <a:r>
              <a:rPr lang="en-US" dirty="0" smtClean="0"/>
              <a:t>, </a:t>
            </a:r>
            <a:r>
              <a:rPr lang="en-US" dirty="0" err="1" smtClean="0"/>
              <a:t>proyek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52400" y="685800"/>
            <a:ext cx="3733800" cy="533400"/>
          </a:xfrm>
        </p:spPr>
        <p:txBody>
          <a:bodyPr>
            <a:normAutofit fontScale="90000"/>
          </a:bodyPr>
          <a:lstStyle/>
          <a:p>
            <a:r>
              <a:rPr lang="en-US" b="1" u="sng" dirty="0" err="1" smtClean="0"/>
              <a:t>Tahapan</a:t>
            </a:r>
            <a:r>
              <a:rPr lang="en-US" b="1" u="sng" dirty="0" smtClean="0"/>
              <a:t> :</a:t>
            </a:r>
            <a:endParaRPr lang="en-US" b="1" u="sng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534400" cy="5181600"/>
          </a:xfrm>
        </p:spPr>
        <p:txBody>
          <a:bodyPr>
            <a:normAutofit/>
          </a:bodyPr>
          <a:lstStyle/>
          <a:p>
            <a:pPr marL="566928" indent="-457200">
              <a:buAutoNum type="arabicPeriod"/>
            </a:pPr>
            <a:r>
              <a:rPr lang="en-US" sz="2000" dirty="0" err="1" smtClean="0"/>
              <a:t>Gambar</a:t>
            </a:r>
            <a:r>
              <a:rPr lang="en-US" sz="2000" dirty="0" smtClean="0"/>
              <a:t> ERD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entitas</a:t>
            </a:r>
            <a:r>
              <a:rPr lang="en-US" sz="2000" dirty="0" smtClean="0"/>
              <a:t> yang </a:t>
            </a:r>
            <a:r>
              <a:rPr lang="en-US" sz="2000" dirty="0" err="1" smtClean="0"/>
              <a:t>telah</a:t>
            </a:r>
            <a:r>
              <a:rPr lang="en-US" sz="2000" dirty="0" smtClean="0"/>
              <a:t> </a:t>
            </a:r>
            <a:r>
              <a:rPr lang="en-US" sz="2000" dirty="0" err="1" smtClean="0"/>
              <a:t>ditentukan</a:t>
            </a:r>
            <a:r>
              <a:rPr lang="en-US" sz="2000" dirty="0" smtClean="0"/>
              <a:t> (</a:t>
            </a:r>
            <a:r>
              <a:rPr lang="en-US" sz="2000" dirty="0" err="1" smtClean="0"/>
              <a:t>memiliki</a:t>
            </a:r>
            <a:r>
              <a:rPr lang="en-US" sz="2000" dirty="0" smtClean="0"/>
              <a:t>/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kata-kata</a:t>
            </a:r>
            <a:r>
              <a:rPr lang="en-US" sz="2000" dirty="0" smtClean="0"/>
              <a:t>)</a:t>
            </a:r>
          </a:p>
          <a:p>
            <a:pPr marL="566928" indent="-457200">
              <a:buAutoNum type="arabicPeriod"/>
            </a:pPr>
            <a:r>
              <a:rPr lang="en-US" sz="2000" dirty="0" err="1" smtClean="0"/>
              <a:t>Mengisi</a:t>
            </a:r>
            <a:r>
              <a:rPr lang="en-US" sz="2000" dirty="0" smtClean="0"/>
              <a:t> </a:t>
            </a:r>
            <a:r>
              <a:rPr lang="en-US" sz="2000" dirty="0" err="1" smtClean="0"/>
              <a:t>kardinalitas</a:t>
            </a:r>
            <a:r>
              <a:rPr lang="en-US" sz="2000" dirty="0" smtClean="0"/>
              <a:t> (one to many)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ketentuan</a:t>
            </a:r>
            <a:r>
              <a:rPr lang="en-US" sz="2000" dirty="0" smtClean="0"/>
              <a:t> </a:t>
            </a:r>
            <a:r>
              <a:rPr lang="en-US" sz="2000" dirty="0" err="1" smtClean="0"/>
              <a:t>sebagai</a:t>
            </a:r>
            <a:r>
              <a:rPr lang="en-US" sz="2000" dirty="0" smtClean="0"/>
              <a:t> </a:t>
            </a:r>
            <a:r>
              <a:rPr lang="en-US" sz="2000" dirty="0" err="1" smtClean="0"/>
              <a:t>berikut</a:t>
            </a:r>
            <a:r>
              <a:rPr lang="en-US" sz="2000" dirty="0" smtClean="0"/>
              <a:t> :</a:t>
            </a:r>
          </a:p>
          <a:p>
            <a:pPr lvl="1"/>
            <a:r>
              <a:rPr lang="en-US" sz="1800" dirty="0" err="1" smtClean="0"/>
              <a:t>masing-masing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r>
              <a:rPr lang="en-US" sz="1800" dirty="0" smtClean="0"/>
              <a:t> </a:t>
            </a:r>
            <a:r>
              <a:rPr lang="en-US" sz="1800" dirty="0" err="1" smtClean="0"/>
              <a:t>hanya</a:t>
            </a:r>
            <a:r>
              <a:rPr lang="en-US" sz="1800" dirty="0" smtClean="0"/>
              <a:t> </a:t>
            </a:r>
            <a:r>
              <a:rPr lang="en-US" sz="1800" dirty="0" err="1" smtClean="0"/>
              <a:t>punya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pengawas</a:t>
            </a:r>
            <a:endParaRPr lang="en-US" sz="1800" dirty="0" smtClean="0"/>
          </a:p>
          <a:p>
            <a:pPr lvl="1"/>
            <a:r>
              <a:rPr lang="en-US" sz="1800" dirty="0" err="1" smtClean="0"/>
              <a:t>seorang</a:t>
            </a:r>
            <a:r>
              <a:rPr lang="en-US" sz="1800" dirty="0" smtClean="0"/>
              <a:t> </a:t>
            </a:r>
            <a:r>
              <a:rPr lang="en-US" sz="1800" dirty="0" err="1" smtClean="0"/>
              <a:t>pengawas</a:t>
            </a:r>
            <a:r>
              <a:rPr lang="en-US" sz="1800" dirty="0" smtClean="0"/>
              <a:t> </a:t>
            </a:r>
            <a:r>
              <a:rPr lang="en-US" sz="1800" dirty="0" err="1" smtClean="0"/>
              <a:t>bertugas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r>
              <a:rPr lang="en-US" sz="1800" dirty="0" smtClean="0"/>
              <a:t>	</a:t>
            </a:r>
          </a:p>
          <a:p>
            <a:pPr lvl="1"/>
            <a:r>
              <a:rPr lang="en-US" sz="1800" dirty="0" err="1" smtClean="0"/>
              <a:t>masing-masing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minimal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pegawai</a:t>
            </a:r>
            <a:endParaRPr lang="en-US" sz="1800" dirty="0" smtClean="0"/>
          </a:p>
          <a:p>
            <a:pPr lvl="1"/>
            <a:r>
              <a:rPr lang="en-US" sz="1800" dirty="0" err="1" smtClean="0"/>
              <a:t>masing-masing</a:t>
            </a:r>
            <a:r>
              <a:rPr lang="en-US" sz="1800" dirty="0" smtClean="0"/>
              <a:t> </a:t>
            </a:r>
            <a:r>
              <a:rPr lang="en-US" sz="1800" dirty="0" err="1" smtClean="0"/>
              <a:t>pegawai</a:t>
            </a:r>
            <a:r>
              <a:rPr lang="en-US" sz="1800" dirty="0" smtClean="0"/>
              <a:t> </a:t>
            </a:r>
            <a:r>
              <a:rPr lang="en-US" sz="1800" dirty="0" err="1" smtClean="0"/>
              <a:t>bekerja</a:t>
            </a:r>
            <a:r>
              <a:rPr lang="en-US" sz="1800" dirty="0" smtClean="0"/>
              <a:t> paling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di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endParaRPr lang="en-US" sz="1800" dirty="0" smtClean="0"/>
          </a:p>
          <a:p>
            <a:pPr lvl="1"/>
            <a:r>
              <a:rPr lang="en-US" sz="1800" dirty="0" err="1" smtClean="0"/>
              <a:t>masing-masing</a:t>
            </a:r>
            <a:r>
              <a:rPr lang="en-US" sz="1800" dirty="0" smtClean="0"/>
              <a:t> </a:t>
            </a:r>
            <a:r>
              <a:rPr lang="en-US" sz="1800" dirty="0" err="1" smtClean="0"/>
              <a:t>proyek</a:t>
            </a:r>
            <a:r>
              <a:rPr lang="en-US" sz="1800" dirty="0" smtClean="0"/>
              <a:t> </a:t>
            </a:r>
            <a:r>
              <a:rPr lang="en-US" sz="1800" dirty="0" err="1" smtClean="0"/>
              <a:t>dikerjakan</a:t>
            </a:r>
            <a:r>
              <a:rPr lang="en-US" sz="1800" dirty="0" smtClean="0"/>
              <a:t> paling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pegawai</a:t>
            </a:r>
            <a:endParaRPr lang="en-US" sz="1800" dirty="0" smtClean="0"/>
          </a:p>
          <a:p>
            <a:pPr lvl="0">
              <a:buNone/>
            </a:pPr>
            <a:r>
              <a:rPr lang="en-US" sz="2000" dirty="0" smtClean="0"/>
              <a:t>3. 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Atribut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Kunci</a:t>
            </a:r>
            <a:r>
              <a:rPr lang="en-US" sz="2000" dirty="0" smtClean="0"/>
              <a:t> </a:t>
            </a:r>
            <a:r>
              <a:rPr lang="en-US" sz="2000" dirty="0" err="1" smtClean="0"/>
              <a:t>Utama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masing-masing</a:t>
            </a:r>
            <a:r>
              <a:rPr lang="en-US" sz="2000" dirty="0" smtClean="0"/>
              <a:t> </a:t>
            </a:r>
            <a:r>
              <a:rPr lang="en-US" sz="2000" dirty="0" err="1" smtClean="0"/>
              <a:t>entittas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66900" y="995363"/>
            <a:ext cx="5410200" cy="486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   </a:t>
            </a:r>
            <a:r>
              <a:rPr lang="en-US" b="1" i="1" dirty="0" smtClean="0"/>
              <a:t>Entity Relationship Diagram (ERD)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pemodelan</a:t>
            </a:r>
            <a:r>
              <a:rPr lang="en-US" dirty="0" smtClean="0"/>
              <a:t> basis data yang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. 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Bahasan</a:t>
            </a:r>
            <a:r>
              <a:rPr lang="en-US" dirty="0" smtClean="0"/>
              <a:t> </a:t>
            </a:r>
            <a:r>
              <a:rPr lang="en-US" dirty="0" err="1" smtClean="0"/>
              <a:t>meliputi</a:t>
            </a:r>
            <a:r>
              <a:rPr lang="en-US" dirty="0" smtClean="0"/>
              <a:t>: </a:t>
            </a:r>
            <a:r>
              <a:rPr lang="en-US" dirty="0" err="1" smtClean="0"/>
              <a:t>Pengertian</a:t>
            </a:r>
            <a:r>
              <a:rPr lang="en-US" dirty="0" smtClean="0"/>
              <a:t> ERD, </a:t>
            </a:r>
            <a:r>
              <a:rPr lang="en-US" dirty="0" err="1" smtClean="0"/>
              <a:t>Notasi</a:t>
            </a:r>
            <a:r>
              <a:rPr lang="en-US" dirty="0" smtClean="0"/>
              <a:t> ERD, </a:t>
            </a:r>
            <a:r>
              <a:rPr lang="en-US" dirty="0" err="1" smtClean="0"/>
              <a:t>Metode</a:t>
            </a:r>
            <a:r>
              <a:rPr lang="en-US" dirty="0" smtClean="0"/>
              <a:t> ERD, </a:t>
            </a:r>
            <a:r>
              <a:rPr lang="en-US" dirty="0" err="1" smtClean="0"/>
              <a:t>Tahap</a:t>
            </a:r>
            <a:r>
              <a:rPr lang="en-US" dirty="0" smtClean="0"/>
              <a:t> ERD, </a:t>
            </a:r>
            <a:r>
              <a:rPr lang="en-US" dirty="0" err="1" smtClean="0"/>
              <a:t>Kardinalitas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enggambar ERD dengan atribut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1" y="685800"/>
            <a:ext cx="8229599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pPr algn="ctr"/>
            <a:r>
              <a:rPr lang="en-US" b="1" dirty="0" smtClean="0"/>
              <a:t>STUDI KASUS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458200" cy="49530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Buatlah</a:t>
            </a:r>
            <a:r>
              <a:rPr lang="en-US" dirty="0" smtClean="0"/>
              <a:t> ERD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Peminjaman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Perpustakaan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ketentuan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 :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smtClean="0"/>
              <a:t>ERD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buku</a:t>
            </a:r>
            <a:r>
              <a:rPr lang="en-US" dirty="0" smtClean="0"/>
              <a:t>.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atribut</a:t>
            </a:r>
            <a:r>
              <a:rPr lang="en-US" dirty="0" smtClean="0"/>
              <a:t> yang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kunci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.</a:t>
            </a:r>
          </a:p>
          <a:p>
            <a:pPr marL="916686" lvl="1" indent="-514350">
              <a:buFont typeface="+mj-lt"/>
              <a:buAutoNum type="arabicPeriod"/>
            </a:pPr>
            <a:r>
              <a:rPr lang="en-US" dirty="0" err="1" smtClean="0"/>
              <a:t>Tentukan</a:t>
            </a:r>
            <a:r>
              <a:rPr lang="en-US" dirty="0" smtClean="0"/>
              <a:t> </a:t>
            </a:r>
            <a:r>
              <a:rPr lang="en-US" dirty="0" err="1" smtClean="0"/>
              <a:t>kardinalitas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ERD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pPr marL="916686" lvl="1" indent="-514350">
              <a:buFont typeface="+mj-lt"/>
              <a:buAutoNum type="arabicPeriod"/>
            </a:pPr>
            <a:endParaRPr lang="en-US" dirty="0" smtClean="0"/>
          </a:p>
          <a:p>
            <a:pPr marL="916686" lvl="1" indent="-514350">
              <a:buFont typeface="+mj-lt"/>
              <a:buAutoNum type="arabicPeriod"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7630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000" dirty="0" err="1" smtClean="0"/>
              <a:t>Contoh</a:t>
            </a:r>
            <a:r>
              <a:rPr lang="en-US" sz="4000" dirty="0" smtClean="0"/>
              <a:t> ER Diagram</a:t>
            </a:r>
            <a:endParaRPr lang="en-GB" sz="4000" dirty="0" smtClean="0"/>
          </a:p>
        </p:txBody>
      </p:sp>
      <p:pic>
        <p:nvPicPr>
          <p:cNvPr id="21507" name="Picture 3" descr="modelerd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143000"/>
            <a:ext cx="9144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Latihan 1</a:t>
            </a:r>
            <a:endParaRPr lang="en-GB" smtClean="0"/>
          </a:p>
        </p:txBody>
      </p:sp>
      <p:sp>
        <p:nvSpPr>
          <p:cNvPr id="22531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sv-SE" sz="2400" smtClean="0"/>
              <a:t>Rancanglah diagram E-R dari kasus aplikasi database sederhana untuk sistem informasi akademis suatu universitas.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sv-SE" sz="2400" smtClean="0"/>
          </a:p>
          <a:p>
            <a:pPr eaLnBrk="1" hangingPunct="1">
              <a:lnSpc>
                <a:spcPct val="80000"/>
              </a:lnSpc>
            </a:pPr>
            <a:r>
              <a:rPr lang="sv-SE" sz="2400" smtClean="0"/>
              <a:t>Dengan ketentuan sebagai berikut :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400" smtClean="0"/>
              <a:t>	Entities yang dimuat adalah 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FF3300"/>
                </a:solidFill>
              </a:rPr>
              <a:t>mahasiswa</a:t>
            </a:r>
            <a:r>
              <a:rPr lang="en-US" sz="2400" smtClean="0"/>
              <a:t>: menyimpan semua informasi pribadi mengenai semua mahasiswa</a:t>
            </a:r>
            <a:endParaRPr lang="sv-SE" sz="2400" smtClean="0"/>
          </a:p>
          <a:p>
            <a:pPr lvl="1" eaLnBrk="1" hangingPunct="1">
              <a:lnSpc>
                <a:spcPct val="80000"/>
              </a:lnSpc>
            </a:pPr>
            <a:r>
              <a:rPr lang="sv-SE" sz="2400" smtClean="0">
                <a:solidFill>
                  <a:srgbClr val="FF3300"/>
                </a:solidFill>
              </a:rPr>
              <a:t>dosen</a:t>
            </a:r>
            <a:r>
              <a:rPr lang="sv-SE" sz="2400" smtClean="0"/>
              <a:t>: menyimpan semua informasi pribadi mengenai semua dosen</a:t>
            </a:r>
          </a:p>
          <a:p>
            <a:pPr lvl="1" eaLnBrk="1" hangingPunct="1">
              <a:lnSpc>
                <a:spcPct val="80000"/>
              </a:lnSpc>
            </a:pPr>
            <a:r>
              <a:rPr lang="sv-SE" sz="2400" smtClean="0">
                <a:solidFill>
                  <a:srgbClr val="FF3300"/>
                </a:solidFill>
              </a:rPr>
              <a:t>mata_kuliah</a:t>
            </a:r>
            <a:r>
              <a:rPr lang="sv-SE" sz="2400" smtClean="0"/>
              <a:t>: menyimpan semua informasi mengenai semua mata kuliah yang ditawarkan</a:t>
            </a:r>
          </a:p>
          <a:p>
            <a:pPr lvl="1" eaLnBrk="1" hangingPunct="1">
              <a:lnSpc>
                <a:spcPct val="80000"/>
              </a:lnSpc>
            </a:pPr>
            <a:r>
              <a:rPr lang="sv-SE" sz="2400" smtClean="0">
                <a:solidFill>
                  <a:srgbClr val="FF3300"/>
                </a:solidFill>
              </a:rPr>
              <a:t>ruang</a:t>
            </a:r>
            <a:r>
              <a:rPr lang="sv-SE" sz="2400" smtClean="0"/>
              <a:t>: menyimpan semua informasi mengenai ruang kelas yang digunakan</a:t>
            </a:r>
            <a:endParaRPr lang="en-US" sz="24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Latihan 2</a:t>
            </a:r>
            <a:endParaRPr lang="en-GB" smtClean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v-SE" sz="2400" dirty="0" smtClean="0"/>
              <a:t>Rancanglah diagram E-R dari kasus aplikasi database sederhana untuk sistem informasi Persediaan Barang</a:t>
            </a:r>
          </a:p>
          <a:p>
            <a:pPr eaLnBrk="1" hangingPunct="1"/>
            <a:endParaRPr lang="sv-SE" sz="2400" dirty="0" smtClean="0"/>
          </a:p>
          <a:p>
            <a:pPr eaLnBrk="1" hangingPunct="1"/>
            <a:r>
              <a:rPr lang="sv-SE" sz="2400" dirty="0" smtClean="0"/>
              <a:t>Entitas yang ada:</a:t>
            </a:r>
          </a:p>
          <a:p>
            <a:pPr lvl="1" eaLnBrk="1" hangingPunct="1"/>
            <a:r>
              <a:rPr lang="sv-SE" sz="2000" dirty="0" smtClean="0"/>
              <a:t>Pemasok</a:t>
            </a:r>
          </a:p>
          <a:p>
            <a:pPr lvl="1" eaLnBrk="1" hangingPunct="1"/>
            <a:r>
              <a:rPr lang="sv-SE" sz="2000" dirty="0" smtClean="0"/>
              <a:t>Kiriman </a:t>
            </a:r>
          </a:p>
          <a:p>
            <a:pPr lvl="1" eaLnBrk="1" hangingPunct="1"/>
            <a:r>
              <a:rPr lang="sv-SE" sz="2000" dirty="0" smtClean="0"/>
              <a:t>Barang</a:t>
            </a:r>
          </a:p>
          <a:p>
            <a:pPr lvl="1" eaLnBrk="1" hangingPunct="1"/>
            <a:r>
              <a:rPr lang="sv-SE" sz="2000" dirty="0" smtClean="0"/>
              <a:t>Pelanggan</a:t>
            </a:r>
          </a:p>
          <a:p>
            <a:pPr lvl="1" eaLnBrk="1" hangingPunct="1"/>
            <a:r>
              <a:rPr lang="sv-SE" sz="2000" dirty="0" smtClean="0"/>
              <a:t>Pesanan</a:t>
            </a:r>
          </a:p>
          <a:p>
            <a:pPr lvl="1" eaLnBrk="1" hangingPunct="1"/>
            <a:r>
              <a:rPr lang="sv-SE" sz="2000" dirty="0" smtClean="0"/>
              <a:t>Produk</a:t>
            </a:r>
          </a:p>
          <a:p>
            <a:pPr eaLnBrk="1" hangingPunct="1"/>
            <a:endParaRPr lang="en-GB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pPr algn="ctr"/>
            <a:r>
              <a:rPr lang="en-US" b="1" dirty="0" smtClean="0"/>
              <a:t>TUGAS KELOMPOK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05400"/>
          </a:xfrm>
        </p:spPr>
        <p:txBody>
          <a:bodyPr>
            <a:normAutofit lnSpcReduction="10000"/>
          </a:bodyPr>
          <a:lstStyle/>
          <a:p>
            <a:pPr marL="624078" indent="-514350">
              <a:buNone/>
            </a:pPr>
            <a:r>
              <a:rPr lang="sv-SE" dirty="0" smtClean="0"/>
              <a:t>	Rancanglah diagram </a:t>
            </a:r>
            <a:r>
              <a:rPr lang="sv-SE" u="sng" dirty="0" smtClean="0"/>
              <a:t>E-RD &amp; RELASI ANTAR Tabel</a:t>
            </a:r>
            <a:r>
              <a:rPr lang="sv-SE" dirty="0" smtClean="0"/>
              <a:t>  dari kasus aplikasi database sederhana berikut ini :</a:t>
            </a:r>
            <a:endParaRPr lang="en-US" dirty="0" smtClean="0"/>
          </a:p>
          <a:p>
            <a:pPr marL="1181862" lvl="2" indent="-514350"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Perkreditan</a:t>
            </a:r>
            <a:r>
              <a:rPr lang="en-US" dirty="0" smtClean="0"/>
              <a:t> </a:t>
            </a:r>
            <a:r>
              <a:rPr lang="en-US" dirty="0" err="1" smtClean="0"/>
              <a:t>Perumahan</a:t>
            </a:r>
            <a:r>
              <a:rPr lang="en-US" dirty="0" smtClean="0"/>
              <a:t>  </a:t>
            </a:r>
            <a:r>
              <a:rPr lang="en-US" dirty="0" smtClean="0">
                <a:sym typeface="Wingdings" pitchFamily="2" charset="2"/>
              </a:rPr>
              <a:t> Bobbi </a:t>
            </a:r>
            <a:r>
              <a:rPr lang="en-US" dirty="0" err="1" smtClean="0">
                <a:sym typeface="Wingdings" pitchFamily="2" charset="2"/>
              </a:rPr>
              <a:t>Pratama</a:t>
            </a:r>
            <a:endParaRPr lang="en-US" dirty="0" smtClean="0"/>
          </a:p>
          <a:p>
            <a:pPr marL="1181862" lvl="2" indent="-514350"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Penjualan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Riska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Astuti</a:t>
            </a:r>
            <a:endParaRPr lang="en-US" dirty="0" smtClean="0"/>
          </a:p>
          <a:p>
            <a:pPr marL="1181862" lvl="2" indent="-514350"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Kepegawaian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Desi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Handayani</a:t>
            </a:r>
            <a:endParaRPr lang="en-US" dirty="0" smtClean="0"/>
          </a:p>
          <a:p>
            <a:pPr marL="1181862" lvl="2" indent="-514350"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Kredit</a:t>
            </a:r>
            <a:r>
              <a:rPr lang="en-US" dirty="0" smtClean="0"/>
              <a:t> </a:t>
            </a:r>
            <a:r>
              <a:rPr lang="en-US" dirty="0" err="1" smtClean="0"/>
              <a:t>Koperasi</a:t>
            </a:r>
            <a:r>
              <a:rPr lang="en-US" dirty="0" smtClean="0"/>
              <a:t> --&gt; </a:t>
            </a:r>
            <a:r>
              <a:rPr lang="en-US" dirty="0" err="1" smtClean="0"/>
              <a:t>Teguh</a:t>
            </a:r>
            <a:r>
              <a:rPr lang="en-US" dirty="0" smtClean="0"/>
              <a:t> W</a:t>
            </a:r>
          </a:p>
          <a:p>
            <a:pPr marL="1181862" lvl="2" indent="-514350"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Berobat</a:t>
            </a:r>
            <a:r>
              <a:rPr lang="en-US" dirty="0" smtClean="0"/>
              <a:t> </a:t>
            </a:r>
            <a:r>
              <a:rPr lang="en-US" dirty="0" err="1" smtClean="0"/>
              <a:t>Pasien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Vicho</a:t>
            </a:r>
            <a:r>
              <a:rPr lang="en-US" dirty="0" smtClean="0">
                <a:sym typeface="Wingdings" pitchFamily="2" charset="2"/>
              </a:rPr>
              <a:t> E</a:t>
            </a:r>
            <a:endParaRPr lang="en-US" dirty="0" smtClean="0"/>
          </a:p>
          <a:p>
            <a:pPr marL="1181862" lvl="2" indent="-514350">
              <a:buFont typeface="Wingdings 2"/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Peminjaman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 </a:t>
            </a:r>
            <a:r>
              <a:rPr lang="en-US" dirty="0" err="1" smtClean="0">
                <a:sym typeface="Wingdings" pitchFamily="2" charset="2"/>
              </a:rPr>
              <a:t>Agus</a:t>
            </a:r>
            <a:r>
              <a:rPr lang="en-US" dirty="0" smtClean="0">
                <a:sym typeface="Wingdings" pitchFamily="2" charset="2"/>
              </a:rPr>
              <a:t> S</a:t>
            </a:r>
            <a:endParaRPr lang="en-US" dirty="0" smtClean="0"/>
          </a:p>
          <a:p>
            <a:pPr marL="1181862" lvl="2" indent="-514350">
              <a:buFont typeface="Wingdings 2"/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Pengadaan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--&gt;</a:t>
            </a:r>
            <a:r>
              <a:rPr lang="en-US" dirty="0" err="1" smtClean="0"/>
              <a:t>Eka</a:t>
            </a:r>
            <a:r>
              <a:rPr lang="en-US" dirty="0" smtClean="0"/>
              <a:t> S</a:t>
            </a:r>
          </a:p>
          <a:p>
            <a:pPr marL="1181862" lvl="2" indent="-514350">
              <a:buFont typeface="Wingdings 2"/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Penggajian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 smtClean="0"/>
          </a:p>
          <a:p>
            <a:pPr marL="1181862" lvl="2" indent="-514350">
              <a:buFont typeface="Wingdings 2"/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Rental Mobil </a:t>
            </a:r>
            <a:r>
              <a:rPr lang="en-US" dirty="0" smtClean="0">
                <a:sym typeface="Wingdings" pitchFamily="2" charset="2"/>
              </a:rPr>
              <a:t></a:t>
            </a:r>
            <a:endParaRPr lang="en-US" dirty="0" smtClean="0"/>
          </a:p>
          <a:p>
            <a:pPr marL="1181862" lvl="2" indent="-514350">
              <a:buFont typeface="Wingdings 2"/>
              <a:buAutoNum type="arabicPeriod"/>
            </a:pP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smtClean="0">
                <a:sym typeface="Wingdings" pitchFamily="2" charset="2"/>
              </a:rPr>
              <a:t>--&gt;</a:t>
            </a:r>
            <a:endParaRPr lang="en-US" dirty="0" smtClean="0"/>
          </a:p>
          <a:p>
            <a:pPr marL="1181862" lvl="2" indent="-514350">
              <a:buFont typeface="Wingdings 2"/>
              <a:buAutoNum type="arabicPeriod"/>
            </a:pPr>
            <a:endParaRPr lang="en-US" dirty="0" smtClean="0"/>
          </a:p>
          <a:p>
            <a:pPr marL="1181862" lvl="2" indent="-514350">
              <a:buAutoNum type="arabicPeriod"/>
            </a:pPr>
            <a:endParaRPr lang="en-US" dirty="0" smtClean="0"/>
          </a:p>
          <a:p>
            <a:pPr marL="624078" indent="-514350"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err="1" smtClean="0"/>
              <a:t>Studi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Kasus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Tentang</a:t>
            </a:r>
            <a:r>
              <a:rPr lang="en-US" sz="2400" b="1" dirty="0" smtClean="0"/>
              <a:t> </a:t>
            </a:r>
            <a:br>
              <a:rPr lang="en-US" sz="2400" b="1" dirty="0" smtClean="0"/>
            </a:br>
            <a:r>
              <a:rPr lang="en-US" sz="2400" b="1" dirty="0" smtClean="0"/>
              <a:t>Database </a:t>
            </a:r>
            <a:r>
              <a:rPr lang="en-US" sz="2400" b="1" dirty="0" err="1" smtClean="0"/>
              <a:t>Penjualan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dan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Pembelian</a:t>
            </a:r>
            <a:r>
              <a:rPr lang="en-US" sz="2400" b="1" dirty="0" smtClean="0"/>
              <a:t> </a:t>
            </a:r>
            <a:br>
              <a:rPr lang="en-US" sz="2400" b="1" dirty="0" smtClean="0"/>
            </a:b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sebuah</a:t>
            </a:r>
            <a:r>
              <a:rPr lang="en-US" sz="2400" b="1" dirty="0" smtClean="0"/>
              <a:t> Minimarket </a:t>
            </a:r>
            <a:br>
              <a:rPr lang="en-US" sz="2400" b="1" dirty="0" smtClean="0"/>
            </a:br>
            <a:endParaRPr lang="en-US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382000" cy="4477512"/>
          </a:xfrm>
        </p:spPr>
        <p:txBody>
          <a:bodyPr>
            <a:noAutofit/>
          </a:bodyPr>
          <a:lstStyle/>
          <a:p>
            <a:pPr>
              <a:buNone/>
            </a:pPr>
            <a:endParaRPr lang="en-US" sz="1800" b="1" dirty="0" smtClean="0"/>
          </a:p>
          <a:p>
            <a:r>
              <a:rPr lang="en-US" sz="1800" dirty="0" smtClean="0"/>
              <a:t>Data </a:t>
            </a:r>
            <a:r>
              <a:rPr lang="en-US" sz="1800" dirty="0" err="1" smtClean="0"/>
              <a:t>toko</a:t>
            </a:r>
            <a:r>
              <a:rPr lang="en-US" sz="1800" dirty="0" smtClean="0"/>
              <a:t> </a:t>
            </a:r>
            <a:r>
              <a:rPr lang="en-US" sz="1800" dirty="0" err="1" smtClean="0"/>
              <a:t>meliputi</a:t>
            </a:r>
            <a:r>
              <a:rPr lang="en-US" sz="1800" dirty="0" smtClean="0"/>
              <a:t> : data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, Data </a:t>
            </a:r>
            <a:r>
              <a:rPr lang="en-US" sz="1800" dirty="0" err="1" smtClean="0"/>
              <a:t>Pemasok</a:t>
            </a:r>
            <a:r>
              <a:rPr lang="en-US" sz="1800" dirty="0" smtClean="0"/>
              <a:t>, data </a:t>
            </a:r>
            <a:r>
              <a:rPr lang="en-US" sz="1800" dirty="0" err="1" smtClean="0"/>
              <a:t>stok</a:t>
            </a:r>
            <a:r>
              <a:rPr lang="en-US" sz="1800" dirty="0" smtClean="0"/>
              <a:t> </a:t>
            </a:r>
            <a:r>
              <a:rPr lang="en-US" sz="1800" dirty="0" err="1" smtClean="0"/>
              <a:t>barang</a:t>
            </a:r>
            <a:endParaRPr lang="en-US" sz="1800" dirty="0" smtClean="0"/>
          </a:p>
          <a:p>
            <a:r>
              <a:rPr lang="en-US" sz="1800" dirty="0" err="1" smtClean="0"/>
              <a:t>Pelanggan</a:t>
            </a:r>
            <a:r>
              <a:rPr lang="en-US" sz="1800" dirty="0" smtClean="0"/>
              <a:t> : </a:t>
            </a:r>
            <a:r>
              <a:rPr lang="en-US" sz="1800" dirty="0" err="1" smtClean="0"/>
              <a:t>ID_Pelanggan</a:t>
            </a:r>
            <a:r>
              <a:rPr lang="en-US" sz="1800" dirty="0" smtClean="0"/>
              <a:t>, </a:t>
            </a:r>
            <a:r>
              <a:rPr lang="en-US" sz="1800" dirty="0" err="1" smtClean="0"/>
              <a:t>Nama_Pelanggan</a:t>
            </a:r>
            <a:r>
              <a:rPr lang="en-US" sz="1800" dirty="0" smtClean="0"/>
              <a:t>,  </a:t>
            </a:r>
            <a:r>
              <a:rPr lang="en-US" sz="1800" dirty="0" err="1" smtClean="0"/>
              <a:t>Alamat_Pelanggan</a:t>
            </a:r>
            <a:r>
              <a:rPr lang="en-US" sz="1800" dirty="0" smtClean="0"/>
              <a:t>, </a:t>
            </a:r>
            <a:r>
              <a:rPr lang="en-US" sz="1800" dirty="0" err="1" smtClean="0"/>
              <a:t>Telp_Pelanggan</a:t>
            </a:r>
            <a:endParaRPr lang="en-US" sz="1800" dirty="0" smtClean="0"/>
          </a:p>
          <a:p>
            <a:r>
              <a:rPr lang="en-US" sz="1800" dirty="0" err="1" smtClean="0"/>
              <a:t>Barang</a:t>
            </a:r>
            <a:r>
              <a:rPr lang="en-US" sz="1800" dirty="0" smtClean="0"/>
              <a:t>      : </a:t>
            </a:r>
            <a:r>
              <a:rPr lang="en-US" sz="1800" dirty="0" err="1" smtClean="0"/>
              <a:t>Kode_Brg</a:t>
            </a:r>
            <a:r>
              <a:rPr lang="en-US" sz="1800" dirty="0" smtClean="0"/>
              <a:t>,  </a:t>
            </a:r>
            <a:r>
              <a:rPr lang="en-US" sz="1800" dirty="0" err="1" smtClean="0"/>
              <a:t>Nama_Brg</a:t>
            </a:r>
            <a:r>
              <a:rPr lang="en-US" sz="1800" dirty="0" smtClean="0"/>
              <a:t>,  </a:t>
            </a:r>
            <a:r>
              <a:rPr lang="en-US" sz="1800" dirty="0" err="1" smtClean="0"/>
              <a:t>HrgJual_Brg</a:t>
            </a:r>
            <a:r>
              <a:rPr lang="en-US" sz="1800" dirty="0" smtClean="0"/>
              <a:t>, </a:t>
            </a:r>
            <a:r>
              <a:rPr lang="en-US" sz="1800" dirty="0" err="1" smtClean="0"/>
              <a:t>HrgBeli_Brg</a:t>
            </a:r>
            <a:r>
              <a:rPr lang="en-US" sz="1800" dirty="0" smtClean="0"/>
              <a:t>, </a:t>
            </a:r>
            <a:r>
              <a:rPr lang="en-US" sz="1800" dirty="0" err="1" smtClean="0"/>
              <a:t>Stok_Brg</a:t>
            </a:r>
            <a:endParaRPr lang="en-US" sz="1800" dirty="0" smtClean="0"/>
          </a:p>
          <a:p>
            <a:r>
              <a:rPr lang="en-US" sz="1800" dirty="0" err="1" smtClean="0"/>
              <a:t>Pemasok</a:t>
            </a:r>
            <a:r>
              <a:rPr lang="en-US" sz="1800" dirty="0" smtClean="0"/>
              <a:t>   : </a:t>
            </a:r>
            <a:r>
              <a:rPr lang="en-US" sz="1800" dirty="0" err="1" smtClean="0"/>
              <a:t>ID_Pemasok</a:t>
            </a:r>
            <a:r>
              <a:rPr lang="en-US" sz="1800" dirty="0" smtClean="0"/>
              <a:t>, </a:t>
            </a:r>
            <a:r>
              <a:rPr lang="en-US" sz="1800" dirty="0" err="1" smtClean="0"/>
              <a:t>Nama_pemasok</a:t>
            </a:r>
            <a:r>
              <a:rPr lang="en-US" sz="1800" dirty="0" smtClean="0"/>
              <a:t>, </a:t>
            </a:r>
            <a:r>
              <a:rPr lang="en-US" sz="1800" dirty="0" err="1" smtClean="0"/>
              <a:t>Alamat_Pemasok</a:t>
            </a:r>
            <a:r>
              <a:rPr lang="en-US" sz="1800" dirty="0" smtClean="0"/>
              <a:t>, </a:t>
            </a:r>
            <a:r>
              <a:rPr lang="en-US" sz="1800" dirty="0" err="1" smtClean="0"/>
              <a:t>Telp_Pemasok</a:t>
            </a:r>
            <a:endParaRPr lang="en-US" sz="1800" dirty="0" smtClean="0"/>
          </a:p>
          <a:p>
            <a:pPr>
              <a:buNone/>
            </a:pPr>
            <a:endParaRPr lang="en-US" sz="1800" b="1" u="sng" dirty="0" smtClean="0"/>
          </a:p>
          <a:p>
            <a:pPr>
              <a:buNone/>
            </a:pPr>
            <a:r>
              <a:rPr lang="en-US" sz="1800" b="1" u="sng" dirty="0" err="1" smtClean="0"/>
              <a:t>Ketentuan</a:t>
            </a:r>
            <a:r>
              <a:rPr lang="en-US" sz="1800" b="1" u="sng" dirty="0" smtClean="0"/>
              <a:t> :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membeli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barang</a:t>
            </a:r>
            <a:r>
              <a:rPr lang="en-US" sz="1800" dirty="0" smtClean="0"/>
              <a:t> </a:t>
            </a:r>
            <a:r>
              <a:rPr lang="en-US" sz="1800" dirty="0" err="1" smtClean="0"/>
              <a:t>selama</a:t>
            </a:r>
            <a:r>
              <a:rPr lang="en-US" sz="1800" dirty="0" smtClean="0"/>
              <a:t> </a:t>
            </a:r>
            <a:r>
              <a:rPr lang="en-US" sz="1800" dirty="0" err="1" smtClean="0"/>
              <a:t>stok</a:t>
            </a:r>
            <a:r>
              <a:rPr lang="en-US" sz="1800" dirty="0" smtClean="0"/>
              <a:t> </a:t>
            </a:r>
            <a:r>
              <a:rPr lang="en-US" sz="1800" dirty="0" err="1" smtClean="0"/>
              <a:t>masih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endParaRPr lang="en-US" sz="1800" b="1" dirty="0" smtClean="0"/>
          </a:p>
          <a:p>
            <a:r>
              <a:rPr lang="en-US" sz="1800" dirty="0" smtClean="0"/>
              <a:t>1 </a:t>
            </a:r>
            <a:r>
              <a:rPr lang="en-US" sz="1800" dirty="0" err="1" smtClean="0"/>
              <a:t>barang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dibeli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banyak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selama</a:t>
            </a:r>
            <a:r>
              <a:rPr lang="en-US" sz="1800" dirty="0" smtClean="0"/>
              <a:t> </a:t>
            </a:r>
            <a:r>
              <a:rPr lang="en-US" sz="1800" dirty="0" err="1" smtClean="0"/>
              <a:t>stok</a:t>
            </a:r>
            <a:r>
              <a:rPr lang="en-US" sz="1800" dirty="0" smtClean="0"/>
              <a:t> </a:t>
            </a:r>
            <a:r>
              <a:rPr lang="en-US" sz="1800" dirty="0" err="1" smtClean="0"/>
              <a:t>masih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endParaRPr lang="en-US" sz="1800" b="1" dirty="0" smtClean="0"/>
          </a:p>
          <a:p>
            <a:r>
              <a:rPr lang="en-US" sz="1800" dirty="0" err="1" smtClean="0"/>
              <a:t>Pembelian</a:t>
            </a:r>
            <a:r>
              <a:rPr lang="en-US" sz="1800" dirty="0" smtClean="0"/>
              <a:t> </a:t>
            </a:r>
            <a:r>
              <a:rPr lang="en-US" sz="1800" dirty="0" err="1" smtClean="0"/>
              <a:t>barang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pemasok</a:t>
            </a:r>
            <a:r>
              <a:rPr lang="en-US" sz="1800" dirty="0" smtClean="0"/>
              <a:t> </a:t>
            </a:r>
            <a:r>
              <a:rPr lang="en-US" sz="1800" dirty="0" err="1" smtClean="0"/>
              <a:t>akan</a:t>
            </a:r>
            <a:r>
              <a:rPr lang="en-US" sz="1800" dirty="0" smtClean="0"/>
              <a:t> </a:t>
            </a:r>
            <a:r>
              <a:rPr lang="en-US" sz="1800" dirty="0" err="1" smtClean="0"/>
              <a:t>memperhatikan</a:t>
            </a:r>
            <a:r>
              <a:rPr lang="en-US" sz="1800" dirty="0" smtClean="0"/>
              <a:t> </a:t>
            </a:r>
            <a:r>
              <a:rPr lang="en-US" sz="1800" dirty="0" err="1" smtClean="0"/>
              <a:t>jumlah</a:t>
            </a:r>
            <a:r>
              <a:rPr lang="en-US" sz="1800" dirty="0" smtClean="0"/>
              <a:t> </a:t>
            </a:r>
            <a:r>
              <a:rPr lang="en-US" sz="1800" dirty="0" err="1" smtClean="0"/>
              <a:t>stok</a:t>
            </a:r>
            <a:r>
              <a:rPr lang="en-US" sz="1800" dirty="0" smtClean="0"/>
              <a:t> </a:t>
            </a:r>
            <a:r>
              <a:rPr lang="en-US" sz="1800" dirty="0" err="1" smtClean="0"/>
              <a:t>barang</a:t>
            </a:r>
            <a:r>
              <a:rPr lang="en-US" sz="1800" dirty="0" smtClean="0"/>
              <a:t> yang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digudang</a:t>
            </a:r>
            <a:endParaRPr lang="en-US" sz="1800" b="1" dirty="0" smtClean="0"/>
          </a:p>
          <a:p>
            <a:r>
              <a:rPr lang="en-US" sz="1800" dirty="0" err="1" smtClean="0"/>
              <a:t>Pembelian</a:t>
            </a:r>
            <a:r>
              <a:rPr lang="en-US" sz="1800" dirty="0" smtClean="0"/>
              <a:t> </a:t>
            </a:r>
            <a:r>
              <a:rPr lang="en-US" sz="1800" dirty="0" err="1" smtClean="0"/>
              <a:t>barang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pemasok</a:t>
            </a:r>
            <a:r>
              <a:rPr lang="en-US" sz="1800" dirty="0" smtClean="0"/>
              <a:t> </a:t>
            </a:r>
            <a:r>
              <a:rPr lang="en-US" sz="1800" dirty="0" err="1" smtClean="0"/>
              <a:t>bisa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1 </a:t>
            </a:r>
            <a:r>
              <a:rPr lang="en-US" sz="1800" dirty="0" err="1" smtClean="0"/>
              <a:t>macam</a:t>
            </a:r>
            <a:r>
              <a:rPr lang="en-US" sz="1800" dirty="0" smtClean="0"/>
              <a:t> </a:t>
            </a:r>
            <a:r>
              <a:rPr lang="en-US" sz="1800" dirty="0" err="1" smtClean="0"/>
              <a:t>barang</a:t>
            </a:r>
            <a:r>
              <a:rPr lang="en-US" sz="1800" dirty="0" smtClean="0"/>
              <a:t>.</a:t>
            </a: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en-US" sz="1800" b="1" dirty="0" smtClean="0"/>
          </a:p>
          <a:p>
            <a:pPr>
              <a:buNone/>
            </a:pP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066800"/>
          </a:xfrm>
        </p:spPr>
        <p:txBody>
          <a:bodyPr/>
          <a:lstStyle/>
          <a:p>
            <a:r>
              <a:rPr lang="en-US" b="1" dirty="0" err="1" smtClean="0"/>
              <a:t>Komponen</a:t>
            </a:r>
            <a:r>
              <a:rPr lang="en-US" b="1" dirty="0" smtClean="0"/>
              <a:t>/</a:t>
            </a:r>
            <a:r>
              <a:rPr lang="en-US" b="1" dirty="0" err="1" smtClean="0"/>
              <a:t>Tahapan</a:t>
            </a:r>
            <a:r>
              <a:rPr lang="en-US" b="1" dirty="0" smtClean="0"/>
              <a:t> ERD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Entitas</a:t>
            </a:r>
            <a:r>
              <a:rPr lang="en-US" dirty="0" smtClean="0"/>
              <a:t> </a:t>
            </a:r>
            <a:r>
              <a:rPr lang="en-US" i="1" dirty="0" smtClean="0"/>
              <a:t>(Entity)</a:t>
            </a:r>
            <a:endParaRPr lang="en-US" dirty="0" smtClean="0"/>
          </a:p>
          <a:p>
            <a:r>
              <a:rPr lang="en-US" dirty="0" err="1" smtClean="0"/>
              <a:t>Atribut</a:t>
            </a:r>
            <a:r>
              <a:rPr lang="en-US" dirty="0" smtClean="0"/>
              <a:t> </a:t>
            </a:r>
            <a:r>
              <a:rPr lang="en-US" i="1" dirty="0" smtClean="0"/>
              <a:t>(Attribute)</a:t>
            </a:r>
          </a:p>
          <a:p>
            <a:r>
              <a:rPr lang="en-US" dirty="0" err="1" smtClean="0"/>
              <a:t>Relasi</a:t>
            </a:r>
            <a:r>
              <a:rPr lang="en-US" dirty="0" smtClean="0"/>
              <a:t> </a:t>
            </a:r>
            <a:r>
              <a:rPr lang="en-US" i="1" dirty="0" smtClean="0"/>
              <a:t>(Relationship)</a:t>
            </a:r>
            <a:endParaRPr lang="en-US" dirty="0" smtClean="0"/>
          </a:p>
          <a:p>
            <a:r>
              <a:rPr lang="en-GB" dirty="0" err="1" smtClean="0"/>
              <a:t>Derajat</a:t>
            </a:r>
            <a:r>
              <a:rPr lang="en-GB" dirty="0" smtClean="0"/>
              <a:t> </a:t>
            </a:r>
            <a:r>
              <a:rPr lang="en-GB" dirty="0" err="1" smtClean="0"/>
              <a:t>Kardinalitas</a:t>
            </a:r>
            <a:r>
              <a:rPr lang="en-GB" dirty="0" smtClean="0"/>
              <a:t> (</a:t>
            </a:r>
            <a:r>
              <a:rPr lang="en-GB" i="1" dirty="0" smtClean="0"/>
              <a:t>Cardinality Degree</a:t>
            </a:r>
            <a:r>
              <a:rPr lang="en-GB" dirty="0" smtClean="0"/>
              <a:t>)</a:t>
            </a:r>
            <a:endParaRPr lang="en-US" dirty="0" smtClean="0"/>
          </a:p>
          <a:p>
            <a:r>
              <a:rPr lang="en-GB" dirty="0" err="1" smtClean="0"/>
              <a:t>Penentuan</a:t>
            </a:r>
            <a:r>
              <a:rPr lang="en-GB" dirty="0" smtClean="0"/>
              <a:t> </a:t>
            </a:r>
            <a:r>
              <a:rPr lang="en-GB" i="1" dirty="0" smtClean="0"/>
              <a:t>Primary Key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685800"/>
            <a:ext cx="8229600" cy="1066800"/>
          </a:xfrm>
        </p:spPr>
        <p:txBody>
          <a:bodyPr/>
          <a:lstStyle/>
          <a:p>
            <a:r>
              <a:rPr lang="en-US" b="1" u="sng" dirty="0" err="1" smtClean="0"/>
              <a:t>Pembahasan</a:t>
            </a:r>
            <a:endParaRPr lang="en-US" b="1" u="sng" dirty="0"/>
          </a:p>
        </p:txBody>
      </p:sp>
      <p:pic>
        <p:nvPicPr>
          <p:cNvPr id="4" name="Content Placeholder 3" descr="http://3.bp.blogspot.com/-TbfhOeixd-8/T3HGfnWbnlI/AAAAAAAAAE8/MSp65Z4WY1g/s1600/ERD2.jp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-152400" y="1524000"/>
            <a:ext cx="89154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err="1" smtClean="0"/>
              <a:t>Studi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Kasus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err="1" smtClean="0"/>
              <a:t>Penjualan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Obat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pada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Sebuah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Apotik</a:t>
            </a:r>
            <a:endParaRPr lang="en-US" sz="24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8768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endParaRPr lang="en-US" sz="1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latin typeface="+mj-lt"/>
              </a:rPr>
              <a:t>Data </a:t>
            </a:r>
            <a:r>
              <a:rPr lang="en-US" sz="1800" dirty="0" err="1" smtClean="0">
                <a:latin typeface="+mj-lt"/>
              </a:rPr>
              <a:t>Apotik</a:t>
            </a:r>
            <a:r>
              <a:rPr lang="en-US" sz="1800" dirty="0" smtClean="0">
                <a:latin typeface="+mj-lt"/>
              </a:rPr>
              <a:t> </a:t>
            </a:r>
            <a:r>
              <a:rPr lang="en-US" sz="1800" dirty="0" err="1" smtClean="0">
                <a:latin typeface="+mj-lt"/>
              </a:rPr>
              <a:t>meliputi</a:t>
            </a:r>
            <a:r>
              <a:rPr lang="en-US" sz="1800" dirty="0" smtClean="0">
                <a:latin typeface="+mj-lt"/>
              </a:rPr>
              <a:t> : Data </a:t>
            </a:r>
            <a:r>
              <a:rPr lang="en-US" sz="1800" dirty="0" err="1" smtClean="0">
                <a:latin typeface="+mj-lt"/>
              </a:rPr>
              <a:t>Karyawan</a:t>
            </a:r>
            <a:r>
              <a:rPr lang="en-US" sz="1800" dirty="0" smtClean="0">
                <a:latin typeface="+mj-lt"/>
              </a:rPr>
              <a:t>, Data </a:t>
            </a:r>
            <a:r>
              <a:rPr lang="en-US" sz="1800" dirty="0" err="1" smtClean="0">
                <a:latin typeface="+mj-lt"/>
              </a:rPr>
              <a:t>Obat</a:t>
            </a:r>
            <a:r>
              <a:rPr lang="en-US" sz="1800" dirty="0" smtClean="0">
                <a:latin typeface="+mj-lt"/>
              </a:rPr>
              <a:t>, Data </a:t>
            </a:r>
            <a:r>
              <a:rPr lang="en-US" sz="1800" dirty="0" err="1" smtClean="0">
                <a:latin typeface="+mj-lt"/>
              </a:rPr>
              <a:t>Pelanggan</a:t>
            </a:r>
            <a:r>
              <a:rPr lang="en-US" sz="1800" dirty="0" smtClean="0">
                <a:latin typeface="+mj-lt"/>
              </a:rPr>
              <a:t>, Data Supplier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err="1" smtClean="0">
                <a:latin typeface="+mj-lt"/>
              </a:rPr>
              <a:t>Karyawan</a:t>
            </a:r>
            <a:r>
              <a:rPr lang="en-US" sz="1800" dirty="0" smtClean="0">
                <a:latin typeface="+mj-lt"/>
              </a:rPr>
              <a:t> : </a:t>
            </a:r>
            <a:r>
              <a:rPr lang="fi-FI" sz="1800" dirty="0" smtClean="0"/>
              <a:t>ID_Karyawan, nama, alamat, kota, status, no_telp</a:t>
            </a:r>
          </a:p>
          <a:p>
            <a:pPr>
              <a:buFont typeface="Arial" pitchFamily="34" charset="0"/>
              <a:buChar char="•"/>
            </a:pPr>
            <a:r>
              <a:rPr lang="fi-FI" sz="1800" dirty="0" smtClean="0"/>
              <a:t>Pelanggan : ID_Pelanggan, nama, alamat, JK, Pekerjaan, no_telp</a:t>
            </a:r>
          </a:p>
          <a:p>
            <a:pPr>
              <a:buFont typeface="Arial" pitchFamily="34" charset="0"/>
              <a:buChar char="•"/>
            </a:pPr>
            <a:r>
              <a:rPr lang="fi-FI" sz="1800" dirty="0" smtClean="0"/>
              <a:t>Obat : </a:t>
            </a:r>
            <a:r>
              <a:rPr lang="en-US" sz="1800" dirty="0" err="1" smtClean="0"/>
              <a:t>ID_Obat</a:t>
            </a:r>
            <a:r>
              <a:rPr lang="en-US" sz="1800" dirty="0" smtClean="0"/>
              <a:t>, </a:t>
            </a:r>
            <a:r>
              <a:rPr lang="en-US" sz="1800" dirty="0" err="1" smtClean="0"/>
              <a:t>nama</a:t>
            </a:r>
            <a:r>
              <a:rPr lang="en-US" sz="1800" dirty="0" smtClean="0"/>
              <a:t>, </a:t>
            </a:r>
            <a:r>
              <a:rPr lang="en-US" sz="1800" dirty="0" err="1" smtClean="0"/>
              <a:t>jenis</a:t>
            </a:r>
            <a:r>
              <a:rPr lang="en-US" sz="1800" dirty="0" smtClean="0"/>
              <a:t>, </a:t>
            </a:r>
            <a:r>
              <a:rPr lang="en-US" sz="1800" dirty="0" err="1" smtClean="0"/>
              <a:t>harga</a:t>
            </a:r>
            <a:r>
              <a:rPr lang="en-US" sz="1800" dirty="0" smtClean="0"/>
              <a:t>, stock, </a:t>
            </a:r>
            <a:r>
              <a:rPr lang="en-US" sz="1800" dirty="0" err="1" smtClean="0"/>
              <a:t>ID_Supplier</a:t>
            </a:r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err="1" smtClean="0"/>
              <a:t>Supllier</a:t>
            </a:r>
            <a:r>
              <a:rPr lang="en-US" sz="1800" dirty="0" smtClean="0"/>
              <a:t> : </a:t>
            </a:r>
            <a:r>
              <a:rPr lang="pt-BR" sz="1800" dirty="0" smtClean="0"/>
              <a:t>ID_Suplier, nama, alamat, kota, no_telp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err="1" smtClean="0"/>
              <a:t>Faktur</a:t>
            </a:r>
            <a:r>
              <a:rPr lang="en-US" sz="1800" dirty="0" smtClean="0"/>
              <a:t> </a:t>
            </a:r>
            <a:r>
              <a:rPr lang="en-US" sz="1800" dirty="0" err="1" smtClean="0"/>
              <a:t>Penjualan</a:t>
            </a:r>
            <a:r>
              <a:rPr lang="en-US" sz="1800" dirty="0" smtClean="0"/>
              <a:t> : No, </a:t>
            </a:r>
            <a:r>
              <a:rPr lang="en-US" sz="1800" dirty="0" err="1" smtClean="0"/>
              <a:t>tanggal</a:t>
            </a:r>
            <a:r>
              <a:rPr lang="en-US" sz="1800" dirty="0" smtClean="0"/>
              <a:t>, </a:t>
            </a:r>
            <a:r>
              <a:rPr lang="en-US" sz="1800" dirty="0" err="1" smtClean="0"/>
              <a:t>ID_Pelanggan</a:t>
            </a:r>
            <a:r>
              <a:rPr lang="en-US" sz="1800" dirty="0" smtClean="0"/>
              <a:t>, </a:t>
            </a:r>
            <a:r>
              <a:rPr lang="en-US" sz="1800" dirty="0" err="1" smtClean="0"/>
              <a:t>ID_Karyawan</a:t>
            </a:r>
            <a:r>
              <a:rPr lang="en-US" sz="1800" dirty="0" smtClean="0"/>
              <a:t>, </a:t>
            </a:r>
            <a:r>
              <a:rPr lang="en-US" sz="1800" dirty="0" err="1" smtClean="0"/>
              <a:t>ID_Obat</a:t>
            </a:r>
            <a:r>
              <a:rPr lang="en-US" sz="1800" dirty="0" smtClean="0"/>
              <a:t>, </a:t>
            </a:r>
            <a:r>
              <a:rPr lang="en-US" sz="1800" dirty="0" err="1" smtClean="0"/>
              <a:t>jumlah</a:t>
            </a:r>
            <a:r>
              <a:rPr lang="en-US" sz="1800" dirty="0" smtClean="0"/>
              <a:t>, total, </a:t>
            </a:r>
            <a:r>
              <a:rPr lang="en-US" sz="1800" dirty="0" err="1" smtClean="0"/>
              <a:t>pajak</a:t>
            </a:r>
            <a:r>
              <a:rPr lang="en-US" sz="1800" dirty="0" smtClean="0"/>
              <a:t>, </a:t>
            </a:r>
            <a:r>
              <a:rPr lang="en-US" sz="1800" dirty="0" err="1" smtClean="0"/>
              <a:t>total_bayar</a:t>
            </a:r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en-US" sz="1800" dirty="0" err="1" smtClean="0"/>
              <a:t>Faktur</a:t>
            </a:r>
            <a:r>
              <a:rPr lang="en-US" sz="1800" dirty="0" smtClean="0"/>
              <a:t> </a:t>
            </a:r>
            <a:r>
              <a:rPr lang="en-US" sz="1800" dirty="0" err="1" smtClean="0"/>
              <a:t>Penyuplaian</a:t>
            </a:r>
            <a:r>
              <a:rPr lang="en-US" sz="1800" dirty="0" smtClean="0"/>
              <a:t> </a:t>
            </a:r>
            <a:r>
              <a:rPr lang="en-US" sz="1800" dirty="0" err="1" smtClean="0"/>
              <a:t>Obat</a:t>
            </a:r>
            <a:r>
              <a:rPr lang="en-US" sz="1800" dirty="0" smtClean="0"/>
              <a:t> : No, </a:t>
            </a:r>
            <a:r>
              <a:rPr lang="en-US" sz="1800" dirty="0" err="1" smtClean="0"/>
              <a:t>tanggal</a:t>
            </a:r>
            <a:r>
              <a:rPr lang="en-US" sz="1800" dirty="0" smtClean="0"/>
              <a:t>, </a:t>
            </a:r>
            <a:r>
              <a:rPr lang="en-US" sz="1800" dirty="0" err="1" smtClean="0"/>
              <a:t>ID_karyawan</a:t>
            </a:r>
            <a:r>
              <a:rPr lang="en-US" sz="1800" dirty="0" smtClean="0"/>
              <a:t>, </a:t>
            </a:r>
            <a:r>
              <a:rPr lang="en-US" sz="1800" dirty="0" err="1" smtClean="0"/>
              <a:t>ID_supplier</a:t>
            </a:r>
            <a:r>
              <a:rPr lang="en-US" sz="1800" dirty="0" smtClean="0"/>
              <a:t>, </a:t>
            </a:r>
            <a:r>
              <a:rPr lang="en-US" sz="1800" dirty="0" err="1" smtClean="0"/>
              <a:t>ID_obat</a:t>
            </a:r>
            <a:r>
              <a:rPr lang="en-US" sz="1800" dirty="0" smtClean="0"/>
              <a:t>, </a:t>
            </a:r>
            <a:r>
              <a:rPr lang="en-US" sz="1800" dirty="0" err="1" smtClean="0"/>
              <a:t>jumlah_obat</a:t>
            </a:r>
            <a:r>
              <a:rPr lang="en-US" sz="1800" dirty="0" smtClean="0"/>
              <a:t>, total, </a:t>
            </a:r>
            <a:r>
              <a:rPr lang="en-US" sz="1800" dirty="0" err="1" smtClean="0"/>
              <a:t>pajak</a:t>
            </a:r>
            <a:r>
              <a:rPr lang="en-US" sz="1800" dirty="0" smtClean="0"/>
              <a:t>, </a:t>
            </a:r>
            <a:r>
              <a:rPr lang="en-US" sz="1800" dirty="0" err="1" smtClean="0"/>
              <a:t>total_bayar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>
              <a:buNone/>
            </a:pPr>
            <a:r>
              <a:rPr lang="fi-FI" sz="1800" b="1" u="sng" dirty="0" smtClean="0"/>
              <a:t>Ketentuan :</a:t>
            </a:r>
          </a:p>
          <a:p>
            <a:r>
              <a:rPr lang="en-US" sz="1800" dirty="0" err="1" smtClean="0"/>
              <a:t>Setiap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membeli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jenis</a:t>
            </a:r>
            <a:r>
              <a:rPr lang="en-US" sz="1800" dirty="0" smtClean="0"/>
              <a:t> </a:t>
            </a:r>
            <a:r>
              <a:rPr lang="en-US" sz="1800" dirty="0" err="1" smtClean="0"/>
              <a:t>obat</a:t>
            </a:r>
            <a:r>
              <a:rPr lang="en-US" sz="1800" dirty="0" smtClean="0"/>
              <a:t>. </a:t>
            </a:r>
          </a:p>
          <a:p>
            <a:r>
              <a:rPr lang="en-US" sz="1800" dirty="0" err="1" smtClean="0"/>
              <a:t>Didalam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transaksi</a:t>
            </a:r>
            <a:r>
              <a:rPr lang="en-US" sz="1800" dirty="0" smtClean="0"/>
              <a:t> </a:t>
            </a:r>
            <a:r>
              <a:rPr lang="en-US" sz="1800" dirty="0" err="1" smtClean="0"/>
              <a:t>penjualan</a:t>
            </a:r>
            <a:r>
              <a:rPr lang="en-US" sz="1800" dirty="0" smtClean="0"/>
              <a:t>, </a:t>
            </a:r>
            <a:r>
              <a:rPr lang="en-US" sz="1800" dirty="0" err="1" smtClean="0"/>
              <a:t>seorang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hanya</a:t>
            </a:r>
            <a:r>
              <a:rPr lang="en-US" sz="1800" dirty="0" smtClean="0"/>
              <a:t> </a:t>
            </a:r>
            <a:r>
              <a:rPr lang="en-US" sz="1800" dirty="0" err="1" smtClean="0"/>
              <a:t>dilayani</a:t>
            </a:r>
            <a:r>
              <a:rPr lang="en-US" sz="1800" dirty="0" smtClean="0"/>
              <a:t> </a:t>
            </a:r>
            <a:r>
              <a:rPr lang="en-US" sz="1800" dirty="0" err="1" smtClean="0"/>
              <a:t>oleh</a:t>
            </a:r>
            <a:r>
              <a:rPr lang="en-US" sz="1800" dirty="0" smtClean="0"/>
              <a:t> </a:t>
            </a:r>
            <a:r>
              <a:rPr lang="en-US" sz="1800" dirty="0" err="1" smtClean="0"/>
              <a:t>seorang</a:t>
            </a:r>
            <a:r>
              <a:rPr lang="en-US" sz="1800" dirty="0" smtClean="0"/>
              <a:t> </a:t>
            </a:r>
            <a:r>
              <a:rPr lang="en-US" sz="1800" dirty="0" err="1" smtClean="0"/>
              <a:t>karyawan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</a:t>
            </a:r>
            <a:r>
              <a:rPr lang="en-US" sz="1800" dirty="0" err="1" smtClean="0"/>
              <a:t>seorang</a:t>
            </a:r>
            <a:r>
              <a:rPr lang="en-US" sz="1800" dirty="0" smtClean="0"/>
              <a:t> </a:t>
            </a:r>
            <a:r>
              <a:rPr lang="en-US" sz="1800" dirty="0" err="1" smtClean="0"/>
              <a:t>karyawan</a:t>
            </a:r>
            <a:r>
              <a:rPr lang="en-US" sz="1800" dirty="0" smtClean="0"/>
              <a:t> </a:t>
            </a:r>
            <a:r>
              <a:rPr lang="en-US" sz="1800" dirty="0" err="1" smtClean="0"/>
              <a:t>setiap</a:t>
            </a:r>
            <a:r>
              <a:rPr lang="en-US" sz="1800" dirty="0" smtClean="0"/>
              <a:t> </a:t>
            </a:r>
            <a:r>
              <a:rPr lang="en-US" sz="1800" dirty="0" err="1" smtClean="0"/>
              <a:t>harinya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melayani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orang</a:t>
            </a:r>
            <a:r>
              <a:rPr lang="en-US" sz="1800" dirty="0" smtClean="0"/>
              <a:t> </a:t>
            </a:r>
            <a:r>
              <a:rPr lang="en-US" sz="1800" dirty="0" err="1" smtClean="0"/>
              <a:t>pelanggan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beberapa</a:t>
            </a:r>
            <a:r>
              <a:rPr lang="en-US" sz="1800" dirty="0" smtClean="0"/>
              <a:t> </a:t>
            </a:r>
            <a:r>
              <a:rPr lang="en-US" sz="1800" dirty="0" err="1" smtClean="0"/>
              <a:t>transaksi</a:t>
            </a:r>
            <a:r>
              <a:rPr lang="en-US" sz="1800" dirty="0" smtClean="0"/>
              <a:t> </a:t>
            </a:r>
            <a:r>
              <a:rPr lang="en-US" sz="1800" dirty="0" err="1" smtClean="0"/>
              <a:t>penjualan</a:t>
            </a:r>
            <a:r>
              <a:rPr lang="en-US" sz="1800" dirty="0" smtClean="0"/>
              <a:t>.</a:t>
            </a:r>
            <a:br>
              <a:rPr lang="en-US" sz="1800" dirty="0" smtClean="0"/>
            </a:br>
            <a:r>
              <a:rPr lang="fi-FI" sz="1800" dirty="0" smtClean="0"/>
              <a:t/>
            </a:r>
            <a:br>
              <a:rPr lang="fi-FI" sz="1800" dirty="0" smtClean="0"/>
            </a:br>
            <a:r>
              <a:rPr lang="fi-FI" sz="1800" dirty="0" smtClean="0"/>
              <a:t/>
            </a:r>
            <a:br>
              <a:rPr lang="fi-FI" sz="1800" dirty="0" smtClean="0"/>
            </a:br>
            <a:endParaRPr lang="en-US" sz="1800" dirty="0" smtClean="0">
              <a:latin typeface="+mj-lt"/>
            </a:endParaRPr>
          </a:p>
          <a:p>
            <a:pPr>
              <a:buNone/>
            </a:pPr>
            <a:r>
              <a:rPr lang="en-US" sz="1800" dirty="0" smtClean="0">
                <a:latin typeface="+mj-lt"/>
              </a:rPr>
              <a:t/>
            </a:r>
            <a:br>
              <a:rPr lang="en-US" sz="1800" dirty="0" smtClean="0">
                <a:latin typeface="+mj-lt"/>
              </a:rPr>
            </a:br>
            <a:endParaRPr lang="en-US" sz="1800" dirty="0" smtClean="0">
              <a:latin typeface="+mj-lt"/>
            </a:endParaRPr>
          </a:p>
          <a:p>
            <a:pPr>
              <a:buNone/>
            </a:pPr>
            <a:r>
              <a:rPr lang="en-US" sz="1800" dirty="0" smtClean="0">
                <a:latin typeface="+mj-lt"/>
              </a:rPr>
              <a:t/>
            </a:r>
            <a:br>
              <a:rPr lang="en-US" sz="1800" dirty="0" smtClean="0">
                <a:latin typeface="+mj-lt"/>
              </a:rPr>
            </a:br>
            <a:endParaRPr lang="en-US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 smtClean="0"/>
              <a:t>Pengertian</a:t>
            </a:r>
            <a:r>
              <a:rPr lang="en-US" b="1" u="sng" dirty="0" smtClean="0"/>
              <a:t> 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2932176"/>
          </a:xfrm>
        </p:spPr>
        <p:txBody>
          <a:bodyPr/>
          <a:lstStyle/>
          <a:p>
            <a:pPr>
              <a:buNone/>
            </a:pPr>
            <a:r>
              <a:rPr lang="en-US" i="1" dirty="0" smtClean="0"/>
              <a:t>   </a:t>
            </a:r>
            <a:r>
              <a:rPr lang="en-US" b="1" i="1" dirty="0" smtClean="0"/>
              <a:t>Entity-Relationship </a:t>
            </a:r>
            <a:r>
              <a:rPr lang="en-US" b="1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pemodelan</a:t>
            </a:r>
            <a:r>
              <a:rPr lang="en-US" dirty="0" smtClean="0"/>
              <a:t> basis data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skema</a:t>
            </a:r>
            <a:r>
              <a:rPr lang="en-US" dirty="0" smtClean="0"/>
              <a:t> </a:t>
            </a:r>
            <a:r>
              <a:rPr lang="en-US" dirty="0" err="1" smtClean="0"/>
              <a:t>konseptual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/model data </a:t>
            </a:r>
            <a:r>
              <a:rPr lang="en-US" dirty="0" err="1" smtClean="0"/>
              <a:t>semantik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 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basis data </a:t>
            </a:r>
            <a:r>
              <a:rPr lang="en-US" dirty="0" err="1" smtClean="0"/>
              <a:t>relasional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ketentuannya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i="1" dirty="0" smtClean="0"/>
              <a:t>top-down.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b="1" u="sng" dirty="0" err="1" smtClean="0"/>
              <a:t>Pembahasan</a:t>
            </a:r>
            <a:endParaRPr lang="en-US" b="1" u="sng" dirty="0"/>
          </a:p>
        </p:txBody>
      </p:sp>
      <p:pic>
        <p:nvPicPr>
          <p:cNvPr id="1026" name="Picture 2" descr="http://2.bp.blogspot.com/_hv9TiFabvF0/TQwdOqUNJEI/AAAAAAAAAq8/X7pdIlY6iMo/s400/diagram%2BE-R%2Bapotik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3400" y="1371600"/>
            <a:ext cx="7696200" cy="5257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2400" b="1" dirty="0" smtClean="0"/>
              <a:t>UTS BASIS DATA LANJUT </a:t>
            </a:r>
            <a:br>
              <a:rPr lang="en-US" sz="2400" b="1" dirty="0" smtClean="0"/>
            </a:br>
            <a:r>
              <a:rPr lang="en-US" sz="2400" b="1" dirty="0" smtClean="0"/>
              <a:t>KELAS P02, </a:t>
            </a:r>
            <a:r>
              <a:rPr lang="en-US" sz="2400" b="1" dirty="0" err="1" smtClean="0"/>
              <a:t>Selasa</a:t>
            </a:r>
            <a:r>
              <a:rPr lang="en-US" sz="2400" b="1" dirty="0" smtClean="0"/>
              <a:t> 08.50-12.00</a:t>
            </a:r>
            <a:endParaRPr lang="en-US" sz="24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05400"/>
          </a:xfrm>
        </p:spPr>
        <p:txBody>
          <a:bodyPr>
            <a:normAutofit/>
          </a:bodyPr>
          <a:lstStyle/>
          <a:p>
            <a:pPr marL="624078" indent="-514350">
              <a:buNone/>
            </a:pPr>
            <a:r>
              <a:rPr lang="sv-SE" dirty="0" smtClean="0"/>
              <a:t>	</a:t>
            </a:r>
            <a:r>
              <a:rPr lang="sv-SE" sz="2400" dirty="0" smtClean="0"/>
              <a:t>Rancanglah diagram E-R dari kasus aplikasi database sederhana berikut ini :</a:t>
            </a:r>
            <a:endParaRPr lang="en-US" sz="2400" dirty="0" smtClean="0"/>
          </a:p>
          <a:p>
            <a:pPr marL="1181862" lvl="2" indent="-514350"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Perkreditan</a:t>
            </a:r>
            <a:r>
              <a:rPr lang="en-US" sz="2000" dirty="0" smtClean="0"/>
              <a:t> </a:t>
            </a:r>
            <a:r>
              <a:rPr lang="en-US" sz="2000" dirty="0" err="1" smtClean="0"/>
              <a:t>Perumahan</a:t>
            </a:r>
            <a:r>
              <a:rPr lang="en-US" sz="2000" dirty="0" smtClean="0"/>
              <a:t>  </a:t>
            </a:r>
            <a:endParaRPr lang="en-US" sz="2000" dirty="0"/>
          </a:p>
          <a:p>
            <a:pPr marL="1181862" lvl="2" indent="-514350"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Penjualan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endParaRPr lang="en-US" sz="2000" dirty="0" smtClean="0"/>
          </a:p>
          <a:p>
            <a:pPr marL="1181862" lvl="2" indent="-514350"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Kepegawaian</a:t>
            </a:r>
            <a:endParaRPr lang="en-US" sz="2000" dirty="0" smtClean="0">
              <a:sym typeface="Wingdings" pitchFamily="2" charset="2"/>
            </a:endParaRPr>
          </a:p>
          <a:p>
            <a:pPr marL="1181862" lvl="2" indent="-514350"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Kredit</a:t>
            </a:r>
            <a:r>
              <a:rPr lang="en-US" sz="2000" dirty="0" smtClean="0"/>
              <a:t> </a:t>
            </a:r>
            <a:r>
              <a:rPr lang="en-US" sz="2000" dirty="0" err="1" smtClean="0"/>
              <a:t>Koperasi</a:t>
            </a:r>
            <a:endParaRPr lang="en-US" sz="2000" dirty="0" smtClean="0"/>
          </a:p>
          <a:p>
            <a:pPr marL="1181862" lvl="2" indent="-514350"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Berobat</a:t>
            </a:r>
            <a:r>
              <a:rPr lang="en-US" sz="2000" dirty="0" smtClean="0"/>
              <a:t> </a:t>
            </a:r>
            <a:r>
              <a:rPr lang="en-US" sz="2000" dirty="0" err="1" smtClean="0"/>
              <a:t>Pasien</a:t>
            </a:r>
            <a:endParaRPr lang="en-US" sz="2000" dirty="0" smtClean="0"/>
          </a:p>
          <a:p>
            <a:pPr marL="1181862" lvl="2" indent="-514350">
              <a:buFont typeface="Wingdings 2"/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Peminjaman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endParaRPr lang="en-US" sz="2000" dirty="0" smtClean="0"/>
          </a:p>
          <a:p>
            <a:pPr marL="1181862" lvl="2" indent="-514350">
              <a:buFont typeface="Wingdings 2"/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Pengadaan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endParaRPr lang="en-US" sz="2000" dirty="0" smtClean="0"/>
          </a:p>
          <a:p>
            <a:pPr marL="1181862" lvl="2" indent="-514350">
              <a:buFont typeface="Wingdings 2"/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Penggajian</a:t>
            </a:r>
            <a:r>
              <a:rPr lang="en-US" sz="2000" dirty="0" smtClean="0">
                <a:sym typeface="Wingdings" pitchFamily="2" charset="2"/>
              </a:rPr>
              <a:t>,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marL="1181862" lvl="2" indent="-514350">
              <a:buFont typeface="Wingdings 2"/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Rental Mobil</a:t>
            </a:r>
          </a:p>
          <a:p>
            <a:pPr marL="1181862" lvl="2" indent="-514350">
              <a:buFont typeface="Wingdings 2"/>
              <a:buAutoNum type="arabicPeriod"/>
            </a:pPr>
            <a:r>
              <a:rPr lang="en-US" sz="2000" dirty="0" err="1" smtClean="0"/>
              <a:t>Sistem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Pemeliharaan</a:t>
            </a:r>
            <a:r>
              <a:rPr lang="en-US" sz="2000" dirty="0" smtClean="0"/>
              <a:t> </a:t>
            </a:r>
            <a:r>
              <a:rPr lang="en-US" sz="2000" dirty="0" err="1" smtClean="0"/>
              <a:t>Barang</a:t>
            </a:r>
            <a:endParaRPr lang="en-US" sz="2000" dirty="0" smtClean="0">
              <a:sym typeface="Wingdings" pitchFamily="2" charset="2"/>
            </a:endParaRPr>
          </a:p>
          <a:p>
            <a:pPr marL="1181862" lvl="2" indent="-514350">
              <a:buFont typeface="Wingdings 2"/>
              <a:buAutoNum type="arabicPeriod"/>
            </a:pP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Rental </a:t>
            </a:r>
            <a:r>
              <a:rPr lang="en-US" sz="2000" dirty="0" smtClean="0"/>
              <a:t>Mobil</a:t>
            </a:r>
            <a:endParaRPr lang="en-US" sz="2000" dirty="0" smtClean="0">
              <a:sym typeface="Wingdings" pitchFamily="2" charset="2"/>
            </a:endParaRPr>
          </a:p>
          <a:p>
            <a:pPr marL="1181862" lvl="2" indent="-514350">
              <a:buFont typeface="Wingdings 2"/>
              <a:buAutoNum type="arabicPeriod"/>
            </a:pP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/>
              <a:t>Berobat</a:t>
            </a:r>
            <a:r>
              <a:rPr lang="en-US" sz="2000" dirty="0"/>
              <a:t> </a:t>
            </a:r>
            <a:r>
              <a:rPr lang="en-US" sz="2000" dirty="0" err="1" smtClean="0"/>
              <a:t>Pasien</a:t>
            </a:r>
            <a:endParaRPr lang="en-US" sz="2000" dirty="0"/>
          </a:p>
          <a:p>
            <a:pPr marL="1181862" lvl="2" indent="-514350">
              <a:buFont typeface="Wingdings 2"/>
              <a:buAutoNum type="arabicPeriod"/>
            </a:pPr>
            <a:endParaRPr lang="en-US" sz="2000" dirty="0" smtClean="0">
              <a:sym typeface="Wingdings" pitchFamily="2" charset="2"/>
            </a:endParaRPr>
          </a:p>
          <a:p>
            <a:pPr marL="1181862" lvl="2" indent="-514350">
              <a:buFont typeface="Wingdings 2"/>
              <a:buAutoNum type="arabicPeriod"/>
            </a:pPr>
            <a:endParaRPr lang="en-US" sz="2000" dirty="0"/>
          </a:p>
          <a:p>
            <a:pPr marL="1181862" lvl="2" indent="-514350">
              <a:buFont typeface="Wingdings 2"/>
              <a:buAutoNum type="arabicPeriod"/>
            </a:pPr>
            <a:endParaRPr lang="en-US" sz="2000" dirty="0" smtClean="0"/>
          </a:p>
          <a:p>
            <a:pPr marL="1181862" lvl="2" indent="-514350">
              <a:buFont typeface="Wingdings 2"/>
              <a:buAutoNum type="arabicPeriod"/>
            </a:pPr>
            <a:endParaRPr lang="en-US" dirty="0" smtClean="0"/>
          </a:p>
          <a:p>
            <a:pPr marL="1181862" lvl="2" indent="-514350">
              <a:buAutoNum type="arabicPeriod"/>
            </a:pPr>
            <a:endParaRPr lang="en-US" dirty="0" smtClean="0"/>
          </a:p>
          <a:p>
            <a:pPr marL="624078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58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762000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en-US" sz="2400" b="1" dirty="0" err="1" smtClean="0"/>
              <a:t>Studi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Kasus</a:t>
            </a:r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id-ID" sz="2400" b="1" dirty="0" smtClean="0"/>
              <a:t>PENGOLAHAN DATA PASIEN RAWAT JALAN</a:t>
            </a:r>
            <a:endParaRPr lang="en-US" sz="24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9144000" cy="4876800"/>
          </a:xfrm>
        </p:spPr>
        <p:txBody>
          <a:bodyPr>
            <a:noAutofit/>
          </a:bodyPr>
          <a:lstStyle/>
          <a:p>
            <a:pPr>
              <a:buFont typeface="Arial" pitchFamily="34" charset="0"/>
              <a:buChar char="•"/>
            </a:pPr>
            <a:endParaRPr lang="en-US" sz="1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latin typeface="+mj-lt"/>
              </a:rPr>
              <a:t>Data </a:t>
            </a:r>
            <a:r>
              <a:rPr lang="en-US" sz="1800" dirty="0" err="1" smtClean="0">
                <a:latin typeface="+mj-lt"/>
              </a:rPr>
              <a:t>Apotik</a:t>
            </a:r>
            <a:r>
              <a:rPr lang="en-US" sz="1800" dirty="0" smtClean="0">
                <a:latin typeface="+mj-lt"/>
              </a:rPr>
              <a:t> </a:t>
            </a:r>
            <a:r>
              <a:rPr lang="en-US" sz="1800" dirty="0" err="1" smtClean="0">
                <a:latin typeface="+mj-lt"/>
              </a:rPr>
              <a:t>meliputi</a:t>
            </a:r>
            <a:r>
              <a:rPr lang="en-US" sz="1800" dirty="0" smtClean="0">
                <a:latin typeface="+mj-lt"/>
              </a:rPr>
              <a:t> : Data </a:t>
            </a:r>
            <a:r>
              <a:rPr lang="id-ID" sz="1800" dirty="0" smtClean="0">
                <a:latin typeface="+mj-lt"/>
              </a:rPr>
              <a:t>Pasien</a:t>
            </a:r>
            <a:r>
              <a:rPr lang="en-US" sz="1800" dirty="0" smtClean="0">
                <a:latin typeface="+mj-lt"/>
              </a:rPr>
              <a:t>, Data</a:t>
            </a:r>
            <a:r>
              <a:rPr lang="id-ID" sz="1800" dirty="0" smtClean="0">
                <a:latin typeface="+mj-lt"/>
              </a:rPr>
              <a:t> Obat, Data Dokter, Data Resepsionit</a:t>
            </a:r>
            <a:endParaRPr lang="en-US" sz="1800" dirty="0" smtClean="0">
              <a:latin typeface="+mj-lt"/>
            </a:endParaRPr>
          </a:p>
          <a:p>
            <a:pPr>
              <a:buFont typeface="Arial" pitchFamily="34" charset="0"/>
              <a:buChar char="•"/>
            </a:pPr>
            <a:r>
              <a:rPr lang="id-ID" sz="1800" dirty="0" smtClean="0">
                <a:latin typeface="+mj-lt"/>
              </a:rPr>
              <a:t>Pasien </a:t>
            </a:r>
            <a:r>
              <a:rPr lang="en-US" sz="1800" dirty="0" smtClean="0">
                <a:latin typeface="+mj-lt"/>
              </a:rPr>
              <a:t> : </a:t>
            </a:r>
            <a:r>
              <a:rPr lang="id-ID" sz="1800" dirty="0" smtClean="0"/>
              <a:t>Id_Pasien</a:t>
            </a:r>
            <a:r>
              <a:rPr lang="fi-FI" sz="1800" dirty="0" smtClean="0"/>
              <a:t>, nama, alamat</a:t>
            </a:r>
            <a:endParaRPr lang="id-ID" sz="1800" dirty="0" smtClean="0"/>
          </a:p>
          <a:p>
            <a:pPr>
              <a:buFont typeface="Arial" pitchFamily="34" charset="0"/>
              <a:buChar char="•"/>
            </a:pPr>
            <a:r>
              <a:rPr lang="id-ID" sz="1800" dirty="0" smtClean="0"/>
              <a:t>Obat</a:t>
            </a:r>
            <a:r>
              <a:rPr lang="fi-FI" sz="1800" dirty="0" smtClean="0"/>
              <a:t> </a:t>
            </a:r>
            <a:r>
              <a:rPr lang="id-ID" sz="1800" dirty="0" smtClean="0"/>
              <a:t>    </a:t>
            </a:r>
            <a:r>
              <a:rPr lang="fi-FI" sz="1800" dirty="0" smtClean="0"/>
              <a:t>: </a:t>
            </a:r>
            <a:r>
              <a:rPr lang="id-ID" sz="1800" dirty="0" smtClean="0"/>
              <a:t>Kd_Obat, Nm_Obat, Jns_Obat</a:t>
            </a:r>
            <a:endParaRPr lang="fi-FI" sz="1800" dirty="0" smtClean="0"/>
          </a:p>
          <a:p>
            <a:pPr>
              <a:buFont typeface="Arial" pitchFamily="34" charset="0"/>
              <a:buChar char="•"/>
            </a:pPr>
            <a:r>
              <a:rPr lang="id-ID" sz="1800" dirty="0" smtClean="0"/>
              <a:t>Dokter</a:t>
            </a:r>
            <a:r>
              <a:rPr lang="fi-FI" sz="1800" dirty="0" smtClean="0"/>
              <a:t> : </a:t>
            </a:r>
            <a:r>
              <a:rPr lang="id-ID" sz="1800" dirty="0" smtClean="0"/>
              <a:t>Kd_Dokter, Nm_Dokter, Spesialis, Id_Pasien</a:t>
            </a:r>
            <a:endParaRPr lang="en-US" sz="1800" dirty="0" smtClean="0"/>
          </a:p>
          <a:p>
            <a:pPr>
              <a:buFont typeface="Arial" pitchFamily="34" charset="0"/>
              <a:buChar char="•"/>
            </a:pPr>
            <a:r>
              <a:rPr lang="id-ID" sz="1800" dirty="0" smtClean="0"/>
              <a:t>Resepsionist</a:t>
            </a:r>
            <a:r>
              <a:rPr lang="en-US" sz="1800" dirty="0" smtClean="0"/>
              <a:t> : </a:t>
            </a:r>
            <a:r>
              <a:rPr lang="id-ID" sz="1800" dirty="0" smtClean="0"/>
              <a:t>NIK, Nama, Alamat, Kd_Dokter, Kd_Obat</a:t>
            </a:r>
            <a:endParaRPr lang="pt-BR" sz="1800" dirty="0" smtClean="0"/>
          </a:p>
          <a:p>
            <a:pPr>
              <a:buNone/>
            </a:pPr>
            <a:endParaRPr lang="id-ID" sz="1800" b="1" u="sng" dirty="0" smtClean="0"/>
          </a:p>
          <a:p>
            <a:pPr>
              <a:buNone/>
            </a:pPr>
            <a:r>
              <a:rPr lang="fi-FI" sz="1800" b="1" u="sng" dirty="0" smtClean="0"/>
              <a:t>Ketentuan :</a:t>
            </a:r>
          </a:p>
          <a:p>
            <a:r>
              <a:rPr lang="en-US" sz="1800" dirty="0" err="1" smtClean="0"/>
              <a:t>Setiap</a:t>
            </a:r>
            <a:r>
              <a:rPr lang="en-US" sz="1800" dirty="0" smtClean="0"/>
              <a:t> </a:t>
            </a:r>
            <a:r>
              <a:rPr lang="id-ID" sz="1800" dirty="0" smtClean="0"/>
              <a:t>pasien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membeli</a:t>
            </a:r>
            <a:r>
              <a:rPr lang="en-US" sz="1800" dirty="0" smtClean="0"/>
              <a:t> </a:t>
            </a:r>
            <a:r>
              <a:rPr lang="en-US" sz="1800" dirty="0" err="1" smtClean="0"/>
              <a:t>lebih</a:t>
            </a:r>
            <a:r>
              <a:rPr lang="en-US" sz="1800" dirty="0" smtClean="0"/>
              <a:t> </a:t>
            </a:r>
            <a:r>
              <a:rPr lang="en-US" sz="1800" dirty="0" err="1" smtClean="0"/>
              <a:t>dari</a:t>
            </a:r>
            <a:r>
              <a:rPr lang="en-US" sz="1800" dirty="0" smtClean="0"/>
              <a:t> </a:t>
            </a:r>
            <a:r>
              <a:rPr lang="en-US" sz="1800" dirty="0" err="1" smtClean="0"/>
              <a:t>satu</a:t>
            </a:r>
            <a:r>
              <a:rPr lang="en-US" sz="1800" dirty="0" smtClean="0"/>
              <a:t> </a:t>
            </a:r>
            <a:r>
              <a:rPr lang="en-US" sz="1800" dirty="0" err="1" smtClean="0"/>
              <a:t>jenis</a:t>
            </a:r>
            <a:r>
              <a:rPr lang="en-US" sz="1800" dirty="0" smtClean="0"/>
              <a:t> </a:t>
            </a:r>
            <a:r>
              <a:rPr lang="en-US" sz="1800" dirty="0" err="1" smtClean="0"/>
              <a:t>obat</a:t>
            </a:r>
            <a:r>
              <a:rPr lang="en-US" sz="1800" dirty="0" smtClean="0"/>
              <a:t>. </a:t>
            </a:r>
          </a:p>
          <a:p>
            <a:pPr lvl="0"/>
            <a:r>
              <a:rPr lang="id-ID" sz="1800" dirty="0" smtClean="0"/>
              <a:t>Saat pertama datang pasien menuju bagian resepsionis untuk melakukan proses pendaftaran.  Pasien diperiksa langsung kedokter untuk pasien rawat jalan.</a:t>
            </a:r>
          </a:p>
          <a:p>
            <a:pPr lvl="0"/>
            <a:r>
              <a:rPr lang="id-ID" sz="1800" dirty="0" smtClean="0"/>
              <a:t>Satu Dokter dapat memeriksa banyak pasien.</a:t>
            </a:r>
          </a:p>
          <a:p>
            <a:pPr lvl="0"/>
            <a:r>
              <a:rPr lang="id-ID" sz="1800" dirty="0" smtClean="0"/>
              <a:t>Tentukan ERD dan Relasi Antar Tabel untuk jenis kasus diatas</a:t>
            </a:r>
          </a:p>
          <a:p>
            <a:pPr lvl="0"/>
            <a:r>
              <a:rPr lang="id-ID" sz="1800" dirty="0" smtClean="0"/>
              <a:t>Waktu </a:t>
            </a:r>
            <a:r>
              <a:rPr lang="id-ID" sz="1800" b="1" dirty="0" smtClean="0"/>
              <a:t>60 Menit</a:t>
            </a:r>
          </a:p>
          <a:p>
            <a:pPr lvl="0"/>
            <a:r>
              <a:rPr lang="id-ID" sz="1800" dirty="0" smtClean="0"/>
              <a:t>Sifat : OPEN BOOK</a:t>
            </a:r>
          </a:p>
          <a:p>
            <a:pPr lvl="0">
              <a:buNone/>
            </a:pPr>
            <a:r>
              <a:rPr lang="fi-FI" sz="1800" dirty="0" smtClean="0"/>
              <a:t/>
            </a:r>
            <a:br>
              <a:rPr lang="fi-FI" sz="1800" dirty="0" smtClean="0"/>
            </a:br>
            <a:r>
              <a:rPr lang="fi-FI" sz="1800" dirty="0" smtClean="0"/>
              <a:t/>
            </a:r>
            <a:br>
              <a:rPr lang="fi-FI" sz="1800" dirty="0" smtClean="0"/>
            </a:br>
            <a:endParaRPr lang="en-US" sz="1800" dirty="0" smtClean="0">
              <a:latin typeface="+mj-lt"/>
            </a:endParaRPr>
          </a:p>
          <a:p>
            <a:pPr>
              <a:buNone/>
            </a:pPr>
            <a:r>
              <a:rPr lang="en-US" sz="1800" dirty="0" smtClean="0">
                <a:latin typeface="+mj-lt"/>
              </a:rPr>
              <a:t/>
            </a:r>
            <a:br>
              <a:rPr lang="en-US" sz="1800" dirty="0" smtClean="0">
                <a:latin typeface="+mj-lt"/>
              </a:rPr>
            </a:br>
            <a:endParaRPr lang="en-US" sz="1800" dirty="0" smtClean="0">
              <a:latin typeface="+mj-lt"/>
            </a:endParaRPr>
          </a:p>
          <a:p>
            <a:pPr>
              <a:buNone/>
            </a:pPr>
            <a:r>
              <a:rPr lang="en-US" sz="1800" dirty="0" smtClean="0">
                <a:latin typeface="+mj-lt"/>
              </a:rPr>
              <a:t/>
            </a:r>
            <a:br>
              <a:rPr lang="en-US" sz="1800" dirty="0" smtClean="0">
                <a:latin typeface="+mj-lt"/>
              </a:rPr>
            </a:br>
            <a:endParaRPr lang="en-US" sz="18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 l="15019" t="24242" r="38736" b="29293"/>
          <a:stretch>
            <a:fillRect/>
          </a:stretch>
        </p:blipFill>
        <p:spPr bwMode="auto">
          <a:xfrm>
            <a:off x="642910" y="1357298"/>
            <a:ext cx="7215238" cy="4572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/>
              <a:t>Simbol dalam Diagram E-R</a:t>
            </a:r>
            <a:endParaRPr lang="en-GB" smtClean="0"/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3657600" y="1676400"/>
            <a:ext cx="1371600" cy="685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latin typeface="Garamond" pitchFamily="18" charset="0"/>
              </a:rPr>
              <a:t>ENTITAS</a:t>
            </a:r>
          </a:p>
        </p:txBody>
      </p:sp>
      <p:sp>
        <p:nvSpPr>
          <p:cNvPr id="4100" name="AutoShape 6"/>
          <p:cNvSpPr>
            <a:spLocks noChangeArrowheads="1"/>
          </p:cNvSpPr>
          <p:nvPr/>
        </p:nvSpPr>
        <p:spPr bwMode="auto">
          <a:xfrm>
            <a:off x="3733800" y="2895600"/>
            <a:ext cx="1219200" cy="914400"/>
          </a:xfrm>
          <a:prstGeom prst="flowChartDecision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400" dirty="0" err="1" smtClean="0">
                <a:latin typeface="Garamond" pitchFamily="18" charset="0"/>
              </a:rPr>
              <a:t>Hubungan</a:t>
            </a:r>
            <a:r>
              <a:rPr lang="en-US" sz="1400" dirty="0" smtClean="0">
                <a:latin typeface="Garamond" pitchFamily="18" charset="0"/>
              </a:rPr>
              <a:t> </a:t>
            </a:r>
            <a:endParaRPr lang="en-US" sz="1400" dirty="0">
              <a:latin typeface="Garamond" pitchFamily="18" charset="0"/>
            </a:endParaRPr>
          </a:p>
        </p:txBody>
      </p:sp>
      <p:sp>
        <p:nvSpPr>
          <p:cNvPr id="4101" name="Oval 17"/>
          <p:cNvSpPr>
            <a:spLocks noChangeArrowheads="1"/>
          </p:cNvSpPr>
          <p:nvPr/>
        </p:nvSpPr>
        <p:spPr bwMode="auto">
          <a:xfrm>
            <a:off x="3352800" y="4267200"/>
            <a:ext cx="1981200" cy="7620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>
                <a:latin typeface="Garamond" pitchFamily="18" charset="0"/>
              </a:rPr>
              <a:t>Atribut</a:t>
            </a:r>
          </a:p>
        </p:txBody>
      </p:sp>
      <p:sp>
        <p:nvSpPr>
          <p:cNvPr id="4102" name="Text Box 18"/>
          <p:cNvSpPr txBox="1">
            <a:spLocks noChangeArrowheads="1"/>
          </p:cNvSpPr>
          <p:nvPr/>
        </p:nvSpPr>
        <p:spPr bwMode="auto">
          <a:xfrm>
            <a:off x="3048000" y="5653088"/>
            <a:ext cx="2438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u="sng">
                <a:latin typeface="Garamond" pitchFamily="18" charset="0"/>
              </a:rPr>
              <a:t>Garis bawah</a:t>
            </a:r>
            <a:r>
              <a:rPr lang="en-US">
                <a:latin typeface="Garamond" pitchFamily="18" charset="0"/>
              </a:rPr>
              <a:t>: Kunci atau pengenal (</a:t>
            </a:r>
            <a:r>
              <a:rPr lang="en-US" i="1">
                <a:latin typeface="Garamond" pitchFamily="18" charset="0"/>
              </a:rPr>
              <a:t>identifier</a:t>
            </a:r>
            <a:r>
              <a:rPr lang="en-US">
                <a:latin typeface="Garamond" pitchFamily="18" charset="0"/>
              </a:rPr>
              <a:t>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105400" y="2971800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dituangkan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kata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err="1" smtClean="0"/>
              <a:t>Komponen</a:t>
            </a:r>
            <a:r>
              <a:rPr lang="en-US" dirty="0" smtClean="0"/>
              <a:t>/</a:t>
            </a:r>
            <a:r>
              <a:rPr lang="en-US" dirty="0" err="1" smtClean="0"/>
              <a:t>Tahapan</a:t>
            </a:r>
            <a:r>
              <a:rPr lang="en-US" dirty="0" smtClean="0"/>
              <a:t> </a:t>
            </a:r>
            <a:r>
              <a:rPr lang="en-US" i="1" dirty="0" smtClean="0"/>
              <a:t>ERD</a:t>
            </a:r>
            <a:endParaRPr lang="en-US" dirty="0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400" dirty="0" err="1" smtClean="0"/>
              <a:t>Entitas</a:t>
            </a:r>
            <a:r>
              <a:rPr lang="en-US" sz="2400" dirty="0" smtClean="0"/>
              <a:t> </a:t>
            </a:r>
            <a:r>
              <a:rPr lang="en-US" sz="2400" i="1" dirty="0" smtClean="0"/>
              <a:t>(Entity)</a:t>
            </a:r>
            <a:endParaRPr lang="en-US" sz="2400" dirty="0" smtClean="0"/>
          </a:p>
          <a:p>
            <a:pPr eaLnBrk="1" hangingPunct="1"/>
            <a:r>
              <a:rPr lang="en-US" sz="2400" dirty="0" err="1" smtClean="0"/>
              <a:t>Atribut</a:t>
            </a:r>
            <a:r>
              <a:rPr lang="en-US" sz="2400" dirty="0" smtClean="0"/>
              <a:t> </a:t>
            </a:r>
            <a:r>
              <a:rPr lang="en-US" sz="2400" i="1" dirty="0" smtClean="0"/>
              <a:t>(Attribute)</a:t>
            </a:r>
          </a:p>
          <a:p>
            <a:pPr eaLnBrk="1" hangingPunct="1"/>
            <a:r>
              <a:rPr lang="en-US" sz="2400" dirty="0" err="1" smtClean="0"/>
              <a:t>Relasi</a:t>
            </a:r>
            <a:r>
              <a:rPr lang="en-US" sz="2400" dirty="0" smtClean="0"/>
              <a:t> </a:t>
            </a:r>
            <a:r>
              <a:rPr lang="en-US" sz="2400" i="1" dirty="0" smtClean="0"/>
              <a:t>(Relationship)</a:t>
            </a:r>
            <a:endParaRPr lang="en-US" sz="2400" dirty="0" smtClean="0"/>
          </a:p>
          <a:p>
            <a:pPr eaLnBrk="1" hangingPunct="1"/>
            <a:r>
              <a:rPr lang="en-GB" sz="2400" dirty="0" smtClean="0"/>
              <a:t> </a:t>
            </a:r>
            <a:r>
              <a:rPr lang="en-GB" sz="2400" i="1" dirty="0" smtClean="0"/>
              <a:t>Degree</a:t>
            </a:r>
            <a:r>
              <a:rPr lang="en-GB" sz="2400" dirty="0" smtClean="0"/>
              <a:t>)</a:t>
            </a:r>
            <a:endParaRPr lang="en-US" sz="2400" dirty="0" smtClean="0"/>
          </a:p>
          <a:p>
            <a:pPr eaLnBrk="1" hangingPunct="1"/>
            <a:r>
              <a:rPr lang="en-GB" sz="2400" dirty="0" err="1" smtClean="0"/>
              <a:t>Penentuan</a:t>
            </a:r>
            <a:r>
              <a:rPr lang="en-GB" sz="2400" dirty="0" smtClean="0"/>
              <a:t> </a:t>
            </a:r>
            <a:r>
              <a:rPr lang="en-GB" sz="2400" i="1" dirty="0" smtClean="0"/>
              <a:t>Primary </a:t>
            </a:r>
            <a:r>
              <a:rPr lang="en-GB" sz="2400" i="1" dirty="0" smtClean="0"/>
              <a:t>Key</a:t>
            </a:r>
          </a:p>
          <a:p>
            <a:pPr eaLnBrk="1" hangingPunct="1"/>
            <a:endParaRPr lang="en-GB" sz="2400" i="1" dirty="0"/>
          </a:p>
          <a:p>
            <a:pPr eaLnBrk="1" hangingPunct="1"/>
            <a:r>
              <a:rPr lang="en-GB" sz="2400" i="1" dirty="0" err="1" smtClean="0"/>
              <a:t>Derajat</a:t>
            </a:r>
            <a:r>
              <a:rPr lang="en-GB" sz="2400" i="1" dirty="0" smtClean="0"/>
              <a:t> </a:t>
            </a:r>
            <a:r>
              <a:rPr lang="en-GB" sz="2400" i="1" dirty="0" err="1" smtClean="0"/>
              <a:t>Cardinalitas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8229600" cy="1066800"/>
          </a:xfrm>
        </p:spPr>
        <p:txBody>
          <a:bodyPr>
            <a:normAutofit/>
          </a:bodyPr>
          <a:lstStyle/>
          <a:p>
            <a:r>
              <a:rPr lang="en-US" sz="2400" b="1" u="sng" dirty="0" err="1" smtClean="0"/>
              <a:t>Simbol-simbol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untuk</a:t>
            </a:r>
            <a:r>
              <a:rPr lang="en-US" sz="2400" b="1" u="sng" dirty="0" smtClean="0"/>
              <a:t> </a:t>
            </a:r>
            <a:r>
              <a:rPr lang="en-US" sz="2400" b="1" u="sng" dirty="0" err="1" smtClean="0"/>
              <a:t>membuat</a:t>
            </a:r>
            <a:r>
              <a:rPr lang="en-US" sz="2400" b="1" u="sng" dirty="0" smtClean="0"/>
              <a:t> diagram ERD:</a:t>
            </a:r>
            <a:endParaRPr lang="en-US" sz="2400" dirty="0"/>
          </a:p>
        </p:txBody>
      </p:sp>
      <p:pic>
        <p:nvPicPr>
          <p:cNvPr id="5" name="Picture 4" descr="simbol-erd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1447800"/>
            <a:ext cx="4648200" cy="4953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/>
          <a:lstStyle/>
          <a:p>
            <a:pPr eaLnBrk="1" hangingPunct="1"/>
            <a:r>
              <a:rPr lang="en-US" dirty="0" smtClean="0"/>
              <a:t>1. </a:t>
            </a:r>
            <a:r>
              <a:rPr lang="en-US" dirty="0" err="1" smtClean="0"/>
              <a:t>Entitas</a:t>
            </a:r>
            <a:endParaRPr lang="en-US" dirty="0" smtClean="0"/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792224"/>
            <a:ext cx="8229600" cy="4325112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id-ID" sz="2400" smtClean="0"/>
              <a:t>M</a:t>
            </a:r>
            <a:r>
              <a:rPr lang="en-US" sz="2400" smtClean="0"/>
              <a:t>erupakan obyek yang mewakili sesuatu dalam dunia nyata</a:t>
            </a:r>
            <a:r>
              <a:rPr lang="id-ID" sz="2400" smtClean="0"/>
              <a:t> dan </a:t>
            </a:r>
            <a:r>
              <a:rPr lang="en-US" sz="2400" smtClean="0"/>
              <a:t>dapat dibedakan antara satu dengan lainnya (unique)</a:t>
            </a:r>
            <a:r>
              <a:rPr lang="id-ID" sz="2400" smtClean="0"/>
              <a:t>.</a:t>
            </a:r>
            <a:r>
              <a:rPr lang="en-US" sz="2400" smtClean="0"/>
              <a:t> </a:t>
            </a:r>
            <a:endParaRPr lang="id-ID" sz="2400" smtClean="0"/>
          </a:p>
          <a:p>
            <a:pPr algn="just" eaLnBrk="1" hangingPunct="1"/>
            <a:r>
              <a:rPr lang="id-ID" sz="2400" smtClean="0"/>
              <a:t>Memiliki atribut yang mendeskripsikan karakteristik dari objek tersebut.</a:t>
            </a:r>
          </a:p>
          <a:p>
            <a:pPr algn="just" eaLnBrk="1" hangingPunct="1"/>
            <a:r>
              <a:rPr lang="id-ID" sz="2400" smtClean="0"/>
              <a:t>Dapat berupa:</a:t>
            </a:r>
          </a:p>
          <a:p>
            <a:pPr lvl="1" algn="just" eaLnBrk="1" hangingPunct="1"/>
            <a:r>
              <a:rPr lang="id-ID" sz="2400" smtClean="0"/>
              <a:t>Fisik </a:t>
            </a:r>
            <a:r>
              <a:rPr lang="en-US" sz="2400" smtClean="0"/>
              <a:t>(mobil, rumah, manusia, pegawai dsb) </a:t>
            </a:r>
            <a:endParaRPr lang="id-ID" sz="2400" smtClean="0"/>
          </a:p>
          <a:p>
            <a:pPr lvl="1" algn="just" eaLnBrk="1" hangingPunct="1"/>
            <a:r>
              <a:rPr lang="id-ID" sz="2400" smtClean="0"/>
              <a:t>Abstrak/konsep </a:t>
            </a:r>
            <a:r>
              <a:rPr lang="en-US" sz="2400" smtClean="0"/>
              <a:t>(department, pekerjaan, mata kuliah dsb)</a:t>
            </a:r>
            <a:endParaRPr lang="id-ID" sz="2400" smtClean="0"/>
          </a:p>
          <a:p>
            <a:pPr lvl="1" algn="just" eaLnBrk="1" hangingPunct="1"/>
            <a:r>
              <a:rPr lang="id-ID" sz="2400" smtClean="0"/>
              <a:t>Kejadian (pembelian, penjualan, peminjaman, dll)</a:t>
            </a:r>
          </a:p>
          <a:p>
            <a:pPr eaLnBrk="1" hangingPunct="1"/>
            <a:r>
              <a:rPr lang="id-ID" sz="2400" smtClean="0"/>
              <a:t>Notasi :</a:t>
            </a:r>
          </a:p>
          <a:p>
            <a:pPr eaLnBrk="1" hangingPunct="1">
              <a:buFont typeface="Arial" charset="0"/>
              <a:buNone/>
            </a:pPr>
            <a:endParaRPr lang="en-US" smtClean="0"/>
          </a:p>
          <a:p>
            <a:pPr eaLnBrk="1" hangingPunct="1"/>
            <a:endParaRPr lang="en-US" smtClean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209800" y="5486400"/>
            <a:ext cx="1584325" cy="504825"/>
          </a:xfrm>
          <a:prstGeom prst="rect">
            <a:avLst/>
          </a:prstGeom>
          <a:solidFill>
            <a:schemeClr val="accent3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dirty="0">
                <a:solidFill>
                  <a:srgbClr val="000000"/>
                </a:solidFill>
                <a:latin typeface="Verdana" pitchFamily="34" charset="0"/>
              </a:rPr>
              <a:t>Nama Entitas</a:t>
            </a:r>
            <a:endParaRPr lang="en-US" dirty="0">
              <a:solidFill>
                <a:srgbClr val="000000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2400" y="685800"/>
            <a:ext cx="8534400" cy="5943600"/>
          </a:xfrm>
        </p:spPr>
        <p:txBody>
          <a:bodyPr/>
          <a:lstStyle/>
          <a:p>
            <a:pPr eaLnBrk="1" hangingPunct="1"/>
            <a:r>
              <a:rPr lang="en-US" sz="2800" smtClean="0"/>
              <a:t>Contoh :</a:t>
            </a:r>
          </a:p>
          <a:p>
            <a:pPr eaLnBrk="1" hangingPunct="1"/>
            <a:endParaRPr lang="en-GB" sz="2800" smtClean="0"/>
          </a:p>
        </p:txBody>
      </p:sp>
      <p:graphicFrame>
        <p:nvGraphicFramePr>
          <p:cNvPr id="10245" name="Group 5"/>
          <p:cNvGraphicFramePr>
            <a:graphicFrameLocks noGrp="1"/>
          </p:cNvGraphicFramePr>
          <p:nvPr>
            <p:ph sz="half" idx="2"/>
          </p:nvPr>
        </p:nvGraphicFramePr>
        <p:xfrm>
          <a:off x="609600" y="1600200"/>
          <a:ext cx="8077200" cy="1219200"/>
        </p:xfrm>
        <a:graphic>
          <a:graphicData uri="http://schemas.openxmlformats.org/drawingml/2006/table">
            <a:tbl>
              <a:tblPr/>
              <a:tblGrid>
                <a:gridCol w="2143125"/>
                <a:gridCol w="5934075"/>
              </a:tblGrid>
              <a:tr h="406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id-ID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Entitas</a:t>
                      </a:r>
                      <a:endParaRPr kumimoji="1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id-ID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Atribut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id-ID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Pegawai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id-ID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NIP, Nama, Alamat, Agama, jenis kelamin 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id-ID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Departemen</a:t>
                      </a:r>
                      <a:endParaRPr kumimoji="1" lang="en-US" sz="16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8000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id-ID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</a:rPr>
                        <a:t>No, Nama, lokasi</a:t>
                      </a:r>
                      <a:endParaRPr kumimoji="1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362200" y="3505200"/>
            <a:ext cx="4103688" cy="2374900"/>
            <a:chOff x="3016" y="981"/>
            <a:chExt cx="2585" cy="1496"/>
          </a:xfrm>
        </p:grpSpPr>
        <p:sp>
          <p:nvSpPr>
            <p:cNvPr id="8210" name="Rectangle 39"/>
            <p:cNvSpPr>
              <a:spLocks noChangeArrowheads="1"/>
            </p:cNvSpPr>
            <p:nvPr/>
          </p:nvSpPr>
          <p:spPr bwMode="auto">
            <a:xfrm>
              <a:off x="3787" y="981"/>
              <a:ext cx="998" cy="318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dirty="0">
                  <a:solidFill>
                    <a:srgbClr val="000000"/>
                  </a:solidFill>
                  <a:latin typeface="Verdana" pitchFamily="34" charset="0"/>
                </a:rPr>
                <a:t>Departemen</a:t>
              </a:r>
              <a:endParaRPr lang="en-US" dirty="0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8211" name="Oval 40"/>
            <p:cNvSpPr>
              <a:spLocks noChangeArrowheads="1"/>
            </p:cNvSpPr>
            <p:nvPr/>
          </p:nvSpPr>
          <p:spPr bwMode="auto">
            <a:xfrm>
              <a:off x="3016" y="1933"/>
              <a:ext cx="907" cy="181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u="sng">
                  <a:solidFill>
                    <a:srgbClr val="000000"/>
                  </a:solidFill>
                  <a:latin typeface="Verdana" pitchFamily="34" charset="0"/>
                </a:rPr>
                <a:t>No</a:t>
              </a:r>
              <a:endParaRPr lang="en-US" u="sng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8212" name="Oval 41"/>
            <p:cNvSpPr>
              <a:spLocks noChangeArrowheads="1"/>
            </p:cNvSpPr>
            <p:nvPr/>
          </p:nvSpPr>
          <p:spPr bwMode="auto">
            <a:xfrm>
              <a:off x="3923" y="2296"/>
              <a:ext cx="907" cy="181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>
                  <a:solidFill>
                    <a:srgbClr val="000000"/>
                  </a:solidFill>
                  <a:latin typeface="Verdana" pitchFamily="34" charset="0"/>
                </a:rPr>
                <a:t>Nama</a:t>
              </a:r>
              <a:r>
                <a:rPr lang="id-ID">
                  <a:latin typeface="Verdana" pitchFamily="34" charset="0"/>
                </a:rPr>
                <a:t> </a:t>
              </a:r>
              <a:endParaRPr lang="en-US">
                <a:latin typeface="Verdana" pitchFamily="34" charset="0"/>
              </a:endParaRPr>
            </a:p>
          </p:txBody>
        </p:sp>
        <p:sp>
          <p:nvSpPr>
            <p:cNvPr id="8213" name="Oval 42"/>
            <p:cNvSpPr>
              <a:spLocks noChangeArrowheads="1"/>
            </p:cNvSpPr>
            <p:nvPr/>
          </p:nvSpPr>
          <p:spPr bwMode="auto">
            <a:xfrm>
              <a:off x="4694" y="1979"/>
              <a:ext cx="907" cy="181"/>
            </a:xfrm>
            <a:prstGeom prst="ellipse">
              <a:avLst/>
            </a:prstGeom>
            <a:solidFill>
              <a:schemeClr val="accent3">
                <a:lumMod val="75000"/>
              </a:schemeClr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>
                  <a:solidFill>
                    <a:srgbClr val="000000"/>
                  </a:solidFill>
                  <a:latin typeface="Verdana" pitchFamily="34" charset="0"/>
                </a:rPr>
                <a:t>Lokasi</a:t>
              </a:r>
              <a:endParaRPr lang="en-US">
                <a:solidFill>
                  <a:srgbClr val="000000"/>
                </a:solidFill>
                <a:latin typeface="Verdana" pitchFamily="34" charset="0"/>
              </a:endParaRPr>
            </a:p>
          </p:txBody>
        </p:sp>
        <p:sp>
          <p:nvSpPr>
            <p:cNvPr id="7191" name="Line 43"/>
            <p:cNvSpPr>
              <a:spLocks noChangeShapeType="1"/>
            </p:cNvSpPr>
            <p:nvPr/>
          </p:nvSpPr>
          <p:spPr bwMode="auto">
            <a:xfrm flipH="1">
              <a:off x="3470" y="1298"/>
              <a:ext cx="589" cy="68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192" name="Line 45"/>
            <p:cNvSpPr>
              <a:spLocks noChangeShapeType="1"/>
            </p:cNvSpPr>
            <p:nvPr/>
          </p:nvSpPr>
          <p:spPr bwMode="auto">
            <a:xfrm>
              <a:off x="4694" y="1298"/>
              <a:ext cx="454" cy="7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13" name="Straight Connector 12"/>
          <p:cNvCxnSpPr>
            <a:stCxn id="8210" idx="2"/>
            <a:endCxn id="8212" idx="0"/>
          </p:cNvCxnSpPr>
          <p:nvPr/>
        </p:nvCxnSpPr>
        <p:spPr>
          <a:xfrm>
            <a:off x="4378325" y="4010025"/>
            <a:ext cx="144463" cy="158273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4876800" cy="762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b="1" dirty="0" smtClean="0"/>
              <a:t>2. </a:t>
            </a:r>
            <a:r>
              <a:rPr lang="en-US" b="1" dirty="0" err="1" smtClean="0"/>
              <a:t>Atribut</a:t>
            </a:r>
            <a:r>
              <a:rPr lang="en-US" b="1" dirty="0" smtClean="0"/>
              <a:t> </a:t>
            </a:r>
            <a:r>
              <a:rPr lang="en-US" b="1" i="1" dirty="0" smtClean="0"/>
              <a:t>(Attribute)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686800" cy="5410200"/>
          </a:xfrm>
        </p:spPr>
        <p:txBody>
          <a:bodyPr>
            <a:noAutofit/>
          </a:bodyPr>
          <a:lstStyle/>
          <a:p>
            <a:pPr algn="just" eaLnBrk="1" hangingPunct="1">
              <a:buNone/>
            </a:pPr>
            <a:r>
              <a:rPr lang="en-GB" sz="1800" dirty="0" smtClean="0"/>
              <a:t>	Di </a:t>
            </a:r>
            <a:r>
              <a:rPr lang="en-GB" sz="1800" dirty="0" err="1" smtClean="0"/>
              <a:t>dalam</a:t>
            </a:r>
            <a:r>
              <a:rPr lang="en-GB" sz="1800" dirty="0" smtClean="0"/>
              <a:t> </a:t>
            </a:r>
            <a:r>
              <a:rPr lang="en-GB" sz="1800" dirty="0" err="1" smtClean="0"/>
              <a:t>entitas</a:t>
            </a:r>
            <a:r>
              <a:rPr lang="en-GB" sz="1800" dirty="0" smtClean="0"/>
              <a:t> ‘MAHASISWA’ </a:t>
            </a:r>
            <a:r>
              <a:rPr lang="en-GB" sz="1800" dirty="0" err="1" smtClean="0"/>
              <a:t>berisi</a:t>
            </a:r>
            <a:r>
              <a:rPr lang="en-GB" sz="1800" dirty="0" smtClean="0"/>
              <a:t> </a:t>
            </a:r>
            <a:r>
              <a:rPr lang="en-GB" sz="1800" dirty="0" err="1" smtClean="0"/>
              <a:t>elemen-elemen</a:t>
            </a:r>
            <a:r>
              <a:rPr lang="en-GB" sz="1800" dirty="0" smtClean="0"/>
              <a:t> data (</a:t>
            </a:r>
            <a:r>
              <a:rPr lang="en-GB" sz="1800" dirty="0" err="1" smtClean="0"/>
              <a:t>biodata</a:t>
            </a:r>
            <a:r>
              <a:rPr lang="en-GB" sz="1800" dirty="0" smtClean="0"/>
              <a:t> </a:t>
            </a:r>
            <a:r>
              <a:rPr lang="en-GB" sz="1800" dirty="0" err="1" smtClean="0"/>
              <a:t>mahasiswa</a:t>
            </a:r>
            <a:r>
              <a:rPr lang="en-GB" sz="1800" dirty="0" smtClean="0"/>
              <a:t>) yang </a:t>
            </a:r>
            <a:r>
              <a:rPr lang="en-GB" sz="1800" dirty="0" err="1" smtClean="0"/>
              <a:t>terdiri</a:t>
            </a:r>
            <a:r>
              <a:rPr lang="en-GB" sz="1800" dirty="0" smtClean="0"/>
              <a:t> </a:t>
            </a:r>
            <a:r>
              <a:rPr lang="en-GB" sz="1800" dirty="0" err="1" smtClean="0"/>
              <a:t>atas</a:t>
            </a:r>
            <a:r>
              <a:rPr lang="en-GB" sz="1800" dirty="0" smtClean="0"/>
              <a:t> NIM, NAMA, KELAS, ALAMAT, </a:t>
            </a:r>
            <a:r>
              <a:rPr lang="en-GB" sz="1800" dirty="0" err="1" smtClean="0"/>
              <a:t>dan</a:t>
            </a:r>
            <a:r>
              <a:rPr lang="en-GB" sz="1800" dirty="0" smtClean="0"/>
              <a:t> </a:t>
            </a:r>
            <a:r>
              <a:rPr lang="en-GB" sz="1800" dirty="0" err="1" smtClean="0"/>
              <a:t>sebagainya</a:t>
            </a:r>
            <a:r>
              <a:rPr lang="en-GB" sz="1800" dirty="0" smtClean="0"/>
              <a:t> yang </a:t>
            </a:r>
            <a:r>
              <a:rPr lang="en-GB" sz="1800" dirty="0" err="1" smtClean="0"/>
              <a:t>disebut</a:t>
            </a:r>
            <a:r>
              <a:rPr lang="en-GB" sz="1800" dirty="0" smtClean="0"/>
              <a:t> </a:t>
            </a:r>
            <a:r>
              <a:rPr lang="en-GB" sz="1800" dirty="0" err="1" smtClean="0"/>
              <a:t>dengan</a:t>
            </a:r>
            <a:r>
              <a:rPr lang="en-GB" sz="1800" dirty="0" smtClean="0"/>
              <a:t> </a:t>
            </a:r>
            <a:r>
              <a:rPr lang="en-GB" sz="1800" dirty="0" err="1" smtClean="0"/>
              <a:t>atribut</a:t>
            </a:r>
            <a:r>
              <a:rPr lang="en-GB" sz="1800" dirty="0" smtClean="0"/>
              <a:t> (field). </a:t>
            </a:r>
          </a:p>
          <a:p>
            <a:pPr algn="just" eaLnBrk="1" hangingPunct="1">
              <a:buNone/>
            </a:pPr>
            <a:endParaRPr lang="en-GB" sz="1800" dirty="0" smtClean="0"/>
          </a:p>
          <a:p>
            <a:pPr>
              <a:buNone/>
            </a:pPr>
            <a:r>
              <a:rPr lang="en-US" sz="1800" b="1" dirty="0" err="1" smtClean="0"/>
              <a:t>Atribut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mempunyai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beberapa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jenis</a:t>
            </a:r>
            <a:r>
              <a:rPr lang="en-US" sz="1800" b="1" dirty="0" smtClean="0"/>
              <a:t>, </a:t>
            </a:r>
            <a:r>
              <a:rPr lang="en-US" sz="1800" b="1" dirty="0" err="1" smtClean="0"/>
              <a:t>yaitu</a:t>
            </a:r>
            <a:r>
              <a:rPr lang="en-US" sz="1800" b="1" dirty="0" smtClean="0"/>
              <a:t>:</a:t>
            </a:r>
          </a:p>
          <a:p>
            <a:pPr marL="452628" indent="-342900">
              <a:buAutoNum type="alphaLcPeriod"/>
              <a:defRPr/>
            </a:pPr>
            <a:r>
              <a:rPr lang="en-US" sz="1800" b="1" dirty="0" err="1" smtClean="0"/>
              <a:t>Atribut</a:t>
            </a:r>
            <a:r>
              <a:rPr lang="en-US" sz="1800" b="1" dirty="0" smtClean="0"/>
              <a:t> Simple</a:t>
            </a:r>
            <a:r>
              <a:rPr lang="en-US" sz="1800" dirty="0" smtClean="0"/>
              <a:t> </a:t>
            </a:r>
            <a:r>
              <a:rPr lang="en-US" sz="1800" dirty="0" err="1" smtClean="0"/>
              <a:t>yaitu</a:t>
            </a:r>
            <a:r>
              <a:rPr lang="en-US" sz="1800" dirty="0" smtClean="0"/>
              <a:t> </a:t>
            </a:r>
            <a:r>
              <a:rPr lang="en-US" sz="1800" dirty="0" err="1" smtClean="0"/>
              <a:t>Atribut</a:t>
            </a:r>
            <a:r>
              <a:rPr lang="en-US" sz="1800" dirty="0" smtClean="0"/>
              <a:t> </a:t>
            </a:r>
            <a:r>
              <a:rPr lang="en-US" sz="1800" dirty="0" err="1" smtClean="0"/>
              <a:t>sederhana</a:t>
            </a:r>
            <a:r>
              <a:rPr lang="en-US" sz="1800" dirty="0" smtClean="0"/>
              <a:t> yang </a:t>
            </a:r>
            <a:r>
              <a:rPr lang="en-US" sz="1800" dirty="0" err="1" smtClean="0"/>
              <a:t>tidak</a:t>
            </a:r>
            <a:r>
              <a:rPr lang="en-US" sz="1800" dirty="0" smtClean="0"/>
              <a:t>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dibagi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beberapa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endParaRPr lang="en-US" sz="1800" dirty="0" smtClean="0"/>
          </a:p>
          <a:p>
            <a:pPr>
              <a:buNone/>
              <a:defRPr/>
            </a:pPr>
            <a:r>
              <a:rPr lang="en-US" sz="1800" dirty="0" smtClean="0"/>
              <a:t>b.  </a:t>
            </a:r>
            <a:r>
              <a:rPr lang="en-US" sz="1800" b="1" dirty="0" err="1" smtClean="0"/>
              <a:t>Atribut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Komposit</a:t>
            </a:r>
            <a:r>
              <a:rPr lang="en-US" sz="1800" b="1" dirty="0" smtClean="0"/>
              <a:t> </a:t>
            </a:r>
            <a:r>
              <a:rPr lang="en-US" sz="1800" dirty="0" err="1" smtClean="0"/>
              <a:t>yaitu</a:t>
            </a:r>
            <a:r>
              <a:rPr lang="en-US" sz="1800" dirty="0" smtClean="0"/>
              <a:t> </a:t>
            </a:r>
            <a:r>
              <a:rPr lang="en-US" sz="1800" dirty="0" err="1" smtClean="0"/>
              <a:t>Atribut</a:t>
            </a:r>
            <a:r>
              <a:rPr lang="en-US" sz="1800" dirty="0" smtClean="0"/>
              <a:t> yang </a:t>
            </a:r>
            <a:r>
              <a:rPr lang="en-US" sz="1800" dirty="0" err="1" smtClean="0"/>
              <a:t>dapat</a:t>
            </a:r>
            <a:r>
              <a:rPr lang="en-US" sz="1800" dirty="0" smtClean="0"/>
              <a:t> </a:t>
            </a:r>
            <a:r>
              <a:rPr lang="en-US" sz="1800" dirty="0" err="1" smtClean="0"/>
              <a:t>dibagi</a:t>
            </a:r>
            <a:r>
              <a:rPr lang="en-US" sz="1800" dirty="0" smtClean="0"/>
              <a:t> </a:t>
            </a:r>
            <a:r>
              <a:rPr lang="en-US" sz="1800" dirty="0" err="1" smtClean="0"/>
              <a:t>lagi</a:t>
            </a:r>
            <a:r>
              <a:rPr lang="en-US" sz="1800" dirty="0" smtClean="0"/>
              <a:t> </a:t>
            </a:r>
            <a:r>
              <a:rPr lang="en-US" sz="1800" dirty="0" err="1" smtClean="0"/>
              <a:t>dalam</a:t>
            </a:r>
            <a:r>
              <a:rPr lang="en-US" sz="1800" dirty="0" smtClean="0"/>
              <a:t> </a:t>
            </a:r>
            <a:r>
              <a:rPr lang="en-US" sz="1800" dirty="0" err="1" smtClean="0"/>
              <a:t>beberapa</a:t>
            </a:r>
            <a:r>
              <a:rPr lang="en-US" sz="1800" dirty="0" smtClean="0"/>
              <a:t> </a:t>
            </a:r>
            <a:r>
              <a:rPr lang="en-US" sz="1800" dirty="0" err="1" smtClean="0"/>
              <a:t>bagian</a:t>
            </a:r>
            <a:r>
              <a:rPr lang="en-US" sz="1800" dirty="0" smtClean="0"/>
              <a:t>,  </a:t>
            </a:r>
            <a:r>
              <a:rPr lang="en-US" sz="1800" dirty="0" err="1" smtClean="0"/>
              <a:t>contoh</a:t>
            </a:r>
            <a:r>
              <a:rPr lang="en-US" sz="1800" dirty="0" smtClean="0"/>
              <a:t> :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Entitas</a:t>
            </a:r>
            <a:r>
              <a:rPr lang="en-US" sz="1800" dirty="0" smtClean="0"/>
              <a:t> </a:t>
            </a:r>
            <a:r>
              <a:rPr lang="en-US" sz="1800" dirty="0" err="1" smtClean="0"/>
              <a:t>Mahasiswa</a:t>
            </a:r>
            <a:r>
              <a:rPr lang="en-US" sz="1800" dirty="0" smtClean="0"/>
              <a:t> </a:t>
            </a:r>
            <a:r>
              <a:rPr lang="en-US" sz="1800" dirty="0" err="1" smtClean="0"/>
              <a:t>ada</a:t>
            </a:r>
            <a:r>
              <a:rPr lang="en-US" sz="1800" dirty="0" smtClean="0"/>
              <a:t> </a:t>
            </a:r>
            <a:r>
              <a:rPr lang="en-US" sz="1800" dirty="0" err="1" smtClean="0"/>
              <a:t>atribut</a:t>
            </a:r>
            <a:r>
              <a:rPr lang="en-US" sz="1800" dirty="0" smtClean="0"/>
              <a:t> </a:t>
            </a:r>
            <a:r>
              <a:rPr lang="en-US" sz="1800" dirty="0" err="1" smtClean="0"/>
              <a:t>Alamat</a:t>
            </a:r>
            <a:r>
              <a:rPr lang="en-US" sz="1800" dirty="0" smtClean="0"/>
              <a:t>; yang </a:t>
            </a:r>
            <a:r>
              <a:rPr lang="en-US" sz="1800" dirty="0" err="1" smtClean="0"/>
              <a:t>memiliki</a:t>
            </a:r>
            <a:r>
              <a:rPr lang="en-US" sz="1800" dirty="0" smtClean="0"/>
              <a:t> </a:t>
            </a:r>
            <a:r>
              <a:rPr lang="en-US" sz="1800" dirty="0" err="1" smtClean="0"/>
              <a:t>atribut</a:t>
            </a:r>
            <a:r>
              <a:rPr lang="en-US" sz="1800" dirty="0" smtClean="0"/>
              <a:t> </a:t>
            </a:r>
            <a:r>
              <a:rPr lang="en-US" sz="1800" dirty="0" err="1" smtClean="0"/>
              <a:t>lagi</a:t>
            </a:r>
            <a:r>
              <a:rPr lang="en-US" sz="1800" dirty="0" smtClean="0"/>
              <a:t> Negara, </a:t>
            </a:r>
            <a:r>
              <a:rPr lang="en-US" sz="1800" dirty="0" err="1" smtClean="0"/>
              <a:t>Propinsi</a:t>
            </a:r>
            <a:r>
              <a:rPr lang="en-US" sz="1800" dirty="0" smtClean="0"/>
              <a:t> </a:t>
            </a:r>
            <a:r>
              <a:rPr lang="en-US" sz="1800" dirty="0" err="1" smtClean="0"/>
              <a:t>dan</a:t>
            </a:r>
            <a:r>
              <a:rPr lang="en-US" sz="1800" dirty="0" smtClean="0"/>
              <a:t> Kota</a:t>
            </a:r>
          </a:p>
          <a:p>
            <a:pPr marL="514350" lvl="2" indent="-342900">
              <a:lnSpc>
                <a:spcPct val="80000"/>
              </a:lnSpc>
              <a:buAutoNum type="alphaLcPeriod" startAt="3"/>
              <a:defRPr/>
            </a:pPr>
            <a:r>
              <a:rPr lang="en-US" sz="1800" b="1" dirty="0" err="1" smtClean="0">
                <a:solidFill>
                  <a:schemeClr val="tx1"/>
                </a:solidFill>
              </a:rPr>
              <a:t>Atribut</a:t>
            </a:r>
            <a:r>
              <a:rPr lang="en-US" sz="1800" b="1" dirty="0" smtClean="0">
                <a:solidFill>
                  <a:schemeClr val="tx1"/>
                </a:solidFill>
              </a:rPr>
              <a:t> Single-valued</a:t>
            </a:r>
            <a:r>
              <a:rPr lang="en-US" sz="1800" dirty="0" smtClean="0">
                <a:solidFill>
                  <a:schemeClr val="tx1"/>
                </a:solidFill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</a:rPr>
              <a:t>yaitu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Atribut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memiliki</a:t>
            </a:r>
            <a:r>
              <a:rPr lang="en-US" sz="1800" dirty="0" smtClean="0">
                <a:solidFill>
                  <a:schemeClr val="tx1"/>
                </a:solidFill>
              </a:rPr>
              <a:t> paling </a:t>
            </a:r>
            <a:r>
              <a:rPr lang="en-US" sz="1800" dirty="0" err="1" smtClean="0">
                <a:solidFill>
                  <a:schemeClr val="tx1"/>
                </a:solidFill>
              </a:rPr>
              <a:t>banyak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satu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nilai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untuk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setiap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baris</a:t>
            </a:r>
            <a:r>
              <a:rPr lang="en-US" sz="1800" dirty="0" smtClean="0">
                <a:solidFill>
                  <a:schemeClr val="tx1"/>
                </a:solidFill>
              </a:rPr>
              <a:t> data</a:t>
            </a:r>
          </a:p>
          <a:p>
            <a:pPr marL="514350" lvl="2" indent="-342900">
              <a:lnSpc>
                <a:spcPct val="80000"/>
              </a:lnSpc>
              <a:buAutoNum type="alphaLcPeriod" startAt="3"/>
              <a:defRPr/>
            </a:pPr>
            <a:r>
              <a:rPr lang="en-US" sz="1800" b="1" dirty="0" smtClean="0">
                <a:solidFill>
                  <a:schemeClr val="tx1"/>
                </a:solidFill>
              </a:rPr>
              <a:t>Multi-valued attributes </a:t>
            </a:r>
            <a:r>
              <a:rPr lang="en-US" sz="1800" dirty="0" err="1" smtClean="0">
                <a:solidFill>
                  <a:schemeClr val="tx1"/>
                </a:solidFill>
              </a:rPr>
              <a:t>yaitu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Atribut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dapat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diisi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dengan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lebih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satu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nilai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tetapi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jenisnya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sama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en-US" sz="1800" dirty="0" err="1" smtClean="0">
                <a:solidFill>
                  <a:schemeClr val="tx1"/>
                </a:solidFill>
              </a:rPr>
              <a:t>Contoh</a:t>
            </a:r>
            <a:r>
              <a:rPr lang="en-US" sz="1800" dirty="0" smtClean="0">
                <a:solidFill>
                  <a:schemeClr val="tx1"/>
                </a:solidFill>
              </a:rPr>
              <a:t> : </a:t>
            </a:r>
            <a:r>
              <a:rPr lang="en-US" sz="1800" dirty="0" err="1" smtClean="0">
                <a:solidFill>
                  <a:schemeClr val="tx1"/>
                </a:solidFill>
              </a:rPr>
              <a:t>Entitas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Mahasiswa</a:t>
            </a:r>
            <a:r>
              <a:rPr lang="en-US" sz="1800" dirty="0" smtClean="0">
                <a:solidFill>
                  <a:schemeClr val="tx1"/>
                </a:solidFill>
              </a:rPr>
              <a:t> ; yang </a:t>
            </a:r>
            <a:r>
              <a:rPr lang="en-US" sz="1800" dirty="0" err="1" smtClean="0">
                <a:solidFill>
                  <a:schemeClr val="tx1"/>
                </a:solidFill>
              </a:rPr>
              <a:t>memiliki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Atribut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Nomor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Telp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Alamat</a:t>
            </a:r>
            <a:r>
              <a:rPr lang="en-US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</a:rPr>
              <a:t>Gelar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b="1" dirty="0" smtClean="0">
                <a:solidFill>
                  <a:schemeClr val="tx1"/>
                </a:solidFill>
              </a:rPr>
              <a:t>(</a:t>
            </a:r>
            <a:r>
              <a:rPr lang="en-US" sz="1800" b="1" dirty="0" err="1" smtClean="0">
                <a:solidFill>
                  <a:schemeClr val="tx1"/>
                </a:solidFill>
              </a:rPr>
              <a:t>Simbol</a:t>
            </a:r>
            <a:r>
              <a:rPr lang="en-US" sz="1800" b="1" dirty="0" smtClean="0">
                <a:solidFill>
                  <a:schemeClr val="tx1"/>
                </a:solidFill>
              </a:rPr>
              <a:t> Oval </a:t>
            </a:r>
            <a:r>
              <a:rPr lang="en-US" sz="1800" b="1" dirty="0" err="1" smtClean="0">
                <a:solidFill>
                  <a:schemeClr val="tx1"/>
                </a:solidFill>
              </a:rPr>
              <a:t>Ganda</a:t>
            </a:r>
            <a:r>
              <a:rPr lang="en-US" sz="1800" b="1" dirty="0" smtClean="0">
                <a:solidFill>
                  <a:schemeClr val="tx1"/>
                </a:solidFill>
              </a:rPr>
              <a:t>)</a:t>
            </a:r>
          </a:p>
          <a:p>
            <a:pPr marL="514350" lvl="2" indent="-342900">
              <a:lnSpc>
                <a:spcPct val="80000"/>
              </a:lnSpc>
              <a:buAutoNum type="alphaLcPeriod" startAt="3"/>
              <a:defRPr/>
            </a:pPr>
            <a:r>
              <a:rPr lang="en-US" sz="1800" b="1" dirty="0" err="1" smtClean="0">
                <a:solidFill>
                  <a:schemeClr val="tx1"/>
                </a:solidFill>
              </a:rPr>
              <a:t>Atribut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Turunan</a:t>
            </a:r>
            <a:r>
              <a:rPr lang="en-US" sz="1800" b="1" dirty="0" smtClean="0">
                <a:solidFill>
                  <a:schemeClr val="tx1"/>
                </a:solidFill>
              </a:rPr>
              <a:t>  </a:t>
            </a:r>
            <a:r>
              <a:rPr lang="en-US" sz="1800" dirty="0" err="1" smtClean="0">
                <a:solidFill>
                  <a:schemeClr val="tx1"/>
                </a:solidFill>
              </a:rPr>
              <a:t>yaitu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Atribut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diperoleh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pengolahan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atribut</a:t>
            </a:r>
            <a:r>
              <a:rPr lang="en-US" sz="1800" dirty="0" smtClean="0">
                <a:solidFill>
                  <a:schemeClr val="tx1"/>
                </a:solidFill>
              </a:rPr>
              <a:t> lain yang </a:t>
            </a:r>
            <a:r>
              <a:rPr lang="en-US" sz="1800" dirty="0" err="1" smtClean="0">
                <a:solidFill>
                  <a:schemeClr val="tx1"/>
                </a:solidFill>
              </a:rPr>
              <a:t>berhubungan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en-US" sz="1800" dirty="0" err="1" smtClean="0">
                <a:solidFill>
                  <a:schemeClr val="tx1"/>
                </a:solidFill>
              </a:rPr>
              <a:t>Contoh</a:t>
            </a:r>
            <a:r>
              <a:rPr lang="en-US" sz="1800" dirty="0" smtClean="0">
                <a:solidFill>
                  <a:schemeClr val="tx1"/>
                </a:solidFill>
              </a:rPr>
              <a:t> : </a:t>
            </a:r>
            <a:r>
              <a:rPr lang="en-US" sz="1800" dirty="0" err="1" smtClean="0">
                <a:solidFill>
                  <a:schemeClr val="tx1"/>
                </a:solidFill>
              </a:rPr>
              <a:t>Umur</a:t>
            </a:r>
            <a:r>
              <a:rPr lang="en-US" sz="1800" dirty="0" smtClean="0">
                <a:solidFill>
                  <a:schemeClr val="tx1"/>
                </a:solidFill>
              </a:rPr>
              <a:t>, IP</a:t>
            </a:r>
          </a:p>
          <a:p>
            <a:pPr marL="514350" lvl="2" indent="-342900">
              <a:lnSpc>
                <a:spcPct val="80000"/>
              </a:lnSpc>
              <a:buFont typeface="Wingdings 2"/>
              <a:buAutoNum type="alphaLcPeriod" startAt="3"/>
              <a:defRPr/>
            </a:pPr>
            <a:r>
              <a:rPr lang="en-US" sz="1800" b="1" dirty="0" err="1" smtClean="0">
                <a:solidFill>
                  <a:schemeClr val="tx1"/>
                </a:solidFill>
              </a:rPr>
              <a:t>Atribut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b="1" dirty="0" err="1" smtClean="0">
                <a:solidFill>
                  <a:schemeClr val="tx1"/>
                </a:solidFill>
              </a:rPr>
              <a:t>Derivatif</a:t>
            </a:r>
            <a:r>
              <a:rPr lang="en-US" sz="1800" b="1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yaitu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atribut</a:t>
            </a:r>
            <a:r>
              <a:rPr lang="en-US" sz="1800" dirty="0" smtClean="0">
                <a:solidFill>
                  <a:schemeClr val="tx1"/>
                </a:solidFill>
              </a:rPr>
              <a:t> yang </a:t>
            </a:r>
            <a:r>
              <a:rPr lang="en-US" sz="1800" dirty="0" err="1" smtClean="0">
                <a:solidFill>
                  <a:schemeClr val="tx1"/>
                </a:solidFill>
              </a:rPr>
              <a:t>dihasilkan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atribut</a:t>
            </a:r>
            <a:r>
              <a:rPr lang="en-US" sz="1800" dirty="0" smtClean="0">
                <a:solidFill>
                  <a:schemeClr val="tx1"/>
                </a:solidFill>
              </a:rPr>
              <a:t> lain </a:t>
            </a:r>
            <a:r>
              <a:rPr lang="en-US" sz="1800" dirty="0" err="1" smtClean="0">
                <a:solidFill>
                  <a:schemeClr val="tx1"/>
                </a:solidFill>
              </a:rPr>
              <a:t>atau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dari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suatu</a:t>
            </a:r>
            <a:r>
              <a:rPr lang="en-US" sz="1800" dirty="0" smtClean="0">
                <a:solidFill>
                  <a:schemeClr val="tx1"/>
                </a:solidFill>
              </a:rPr>
              <a:t>. </a:t>
            </a:r>
            <a:r>
              <a:rPr lang="en-US" sz="1800" dirty="0" err="1" smtClean="0">
                <a:solidFill>
                  <a:schemeClr val="tx1"/>
                </a:solidFill>
              </a:rPr>
              <a:t>Atribut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ini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dilambangkan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dengan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bentuk</a:t>
            </a:r>
            <a:r>
              <a:rPr lang="en-US" sz="1800" dirty="0" smtClean="0">
                <a:solidFill>
                  <a:schemeClr val="tx1"/>
                </a:solidFill>
              </a:rPr>
              <a:t> oval yang </a:t>
            </a:r>
            <a:r>
              <a:rPr lang="en-US" sz="1800" dirty="0" err="1" smtClean="0">
                <a:solidFill>
                  <a:schemeClr val="tx1"/>
                </a:solidFill>
              </a:rPr>
              <a:t>bergaris</a:t>
            </a:r>
            <a:r>
              <a:rPr lang="en-US" sz="1800" dirty="0" smtClean="0">
                <a:solidFill>
                  <a:schemeClr val="tx1"/>
                </a:solidFill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</a:rPr>
              <a:t>putus-putus</a:t>
            </a:r>
            <a:r>
              <a:rPr lang="en-US" sz="1800" dirty="0" smtClean="0">
                <a:solidFill>
                  <a:schemeClr val="tx1"/>
                </a:solidFill>
              </a:rPr>
              <a:t>.</a:t>
            </a:r>
          </a:p>
          <a:p>
            <a:pPr marL="514350" lvl="2" indent="-342900">
              <a:lnSpc>
                <a:spcPct val="80000"/>
              </a:lnSpc>
              <a:buAutoNum type="alphaLcPeriod" startAt="3"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 marL="514350" lvl="2" indent="-342900">
              <a:lnSpc>
                <a:spcPct val="80000"/>
              </a:lnSpc>
              <a:buAutoNum type="alphaLcPeriod" startAt="3"/>
              <a:defRPr/>
            </a:pPr>
            <a:endParaRPr lang="en-US" sz="18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en-US" sz="1800" dirty="0" smtClean="0"/>
          </a:p>
          <a:p>
            <a:pPr eaLnBrk="1" hangingPunct="1">
              <a:buNone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1356</TotalTime>
  <Words>812</Words>
  <Application>Microsoft Office PowerPoint</Application>
  <PresentationFormat>On-screen Show (4:3)</PresentationFormat>
  <Paragraphs>208</Paragraphs>
  <Slides>33</Slides>
  <Notes>1</Notes>
  <HiddenSlides>4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Aharoni</vt:lpstr>
      <vt:lpstr>Arial</vt:lpstr>
      <vt:lpstr>Calibri</vt:lpstr>
      <vt:lpstr>Garamond</vt:lpstr>
      <vt:lpstr>Georgia</vt:lpstr>
      <vt:lpstr>Trebuchet MS</vt:lpstr>
      <vt:lpstr>Verdana</vt:lpstr>
      <vt:lpstr>Wingdings</vt:lpstr>
      <vt:lpstr>Wingdings 2</vt:lpstr>
      <vt:lpstr>Urban</vt:lpstr>
      <vt:lpstr>                                  </vt:lpstr>
      <vt:lpstr>PowerPoint Presentation</vt:lpstr>
      <vt:lpstr>Pengertian </vt:lpstr>
      <vt:lpstr>Simbol dalam Diagram E-R</vt:lpstr>
      <vt:lpstr>Komponen/Tahapan ERD</vt:lpstr>
      <vt:lpstr>Simbol-simbol untuk membuat diagram ERD:</vt:lpstr>
      <vt:lpstr>1. Entitas</vt:lpstr>
      <vt:lpstr>PowerPoint Presentation</vt:lpstr>
      <vt:lpstr>2. Atribut (Attribute)</vt:lpstr>
      <vt:lpstr>Simbol-simbol untuk membuat diagram ERD:</vt:lpstr>
      <vt:lpstr>3. Relasi (Relationship)</vt:lpstr>
      <vt:lpstr>4. Derajat Kardinalitas (Cardinality Degree) </vt:lpstr>
      <vt:lpstr>Macam Relasi </vt:lpstr>
      <vt:lpstr>Relasi (Notasi Versi Chen)</vt:lpstr>
      <vt:lpstr>Relasi (Notasi Versi James Martin)</vt:lpstr>
      <vt:lpstr>5. Penentuan Primary Key</vt:lpstr>
      <vt:lpstr>Contoh Tahapan Membuat ERD</vt:lpstr>
      <vt:lpstr>Tahapan :</vt:lpstr>
      <vt:lpstr>PowerPoint Presentation</vt:lpstr>
      <vt:lpstr>PowerPoint Presentation</vt:lpstr>
      <vt:lpstr>STUDI KASUS</vt:lpstr>
      <vt:lpstr>Contoh ER Diagram</vt:lpstr>
      <vt:lpstr>Latihan 1</vt:lpstr>
      <vt:lpstr>Latihan 2</vt:lpstr>
      <vt:lpstr>TUGAS KELOMPOK</vt:lpstr>
      <vt:lpstr> Studi Kasus Tentang  Database Penjualan dan Pembelian  Pada sebuah Minimarket  </vt:lpstr>
      <vt:lpstr>Komponen/Tahapan ERD</vt:lpstr>
      <vt:lpstr>Pembahasan</vt:lpstr>
      <vt:lpstr> Studi Kasus Penjualan Obat pada Sebuah Apotik</vt:lpstr>
      <vt:lpstr>Pembahasan</vt:lpstr>
      <vt:lpstr>UTS BASIS DATA LANJUT  KELAS P02, Selasa 08.50-12.00</vt:lpstr>
      <vt:lpstr> Studi Kasus PENGOLAHAN DATA PASIEN RAWAT JALAN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acer</dc:creator>
  <cp:lastModifiedBy>Microsoft account</cp:lastModifiedBy>
  <cp:revision>86</cp:revision>
  <dcterms:created xsi:type="dcterms:W3CDTF">2013-10-08T17:11:34Z</dcterms:created>
  <dcterms:modified xsi:type="dcterms:W3CDTF">2020-12-16T02:02:42Z</dcterms:modified>
</cp:coreProperties>
</file>