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8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0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1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6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2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3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6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6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0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0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0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5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darmajaya.ac.id/mod/resource/view.php?id=248647" TargetMode="External"/><Relationship Id="rId2" Type="http://schemas.openxmlformats.org/officeDocument/2006/relationships/hyperlink" Target="https://lms.darmajaya.ac.id/mod/resource/view.php?id=24867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74E38F39-E5BF-EF47-7E75-3F9DF88D86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617" b="23133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12025B4-7337-735E-4DC9-E634D2011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20000"/>
                </a:schemeClr>
              </a:gs>
              <a:gs pos="26000">
                <a:schemeClr val="bg1">
                  <a:alpha val="7000"/>
                </a:schemeClr>
              </a:gs>
              <a:gs pos="100000">
                <a:schemeClr val="bg1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5EA517-C590-436E-BD7F-5901CD465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0" y="978408"/>
            <a:ext cx="4795819" cy="3969960"/>
          </a:xfrm>
        </p:spPr>
        <p:txBody>
          <a:bodyPr anchor="t">
            <a:normAutofit/>
          </a:bodyPr>
          <a:lstStyle/>
          <a:p>
            <a:r>
              <a:rPr lang="id-ID" sz="6600" b="1"/>
              <a:t>VARIABEL PENELITIAN</a:t>
            </a:r>
            <a:endParaRPr lang="en-US" sz="66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0CDACD-D191-E642-F686-FCB54B7E5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4695702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7" name="Frame 26">
            <a:extLst>
              <a:ext uri="{FF2B5EF4-FFF2-40B4-BE49-F238E27FC236}">
                <a16:creationId xmlns:a16="http://schemas.microsoft.com/office/drawing/2014/main" id="{6B779DF2-9C2C-2416-6AD3-A115ED41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5249" y="161365"/>
            <a:ext cx="6511640" cy="6508376"/>
          </a:xfrm>
          <a:prstGeom prst="frame">
            <a:avLst>
              <a:gd name="adj1" fmla="val 8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4560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03F52-A4CE-4AE6-9A70-665EF9A7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942975"/>
            <a:ext cx="11155680" cy="540296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b="1" dirty="0" err="1"/>
              <a:t>Variabel</a:t>
            </a:r>
            <a:r>
              <a:rPr lang="en-US" sz="2800" b="1" dirty="0"/>
              <a:t> Ordinal</a:t>
            </a:r>
          </a:p>
          <a:p>
            <a:pPr>
              <a:defRPr/>
            </a:pPr>
            <a:r>
              <a:rPr lang="en-US" sz="2800" dirty="0" err="1"/>
              <a:t>Variabel</a:t>
            </a:r>
            <a:r>
              <a:rPr lang="en-US" sz="2800" dirty="0"/>
              <a:t> ordinal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variasi</a:t>
            </a:r>
            <a:r>
              <a:rPr lang="en-US" sz="2800" dirty="0"/>
              <a:t> </a:t>
            </a:r>
            <a:r>
              <a:rPr lang="en-US" sz="2800" dirty="0" err="1"/>
              <a:t>perbedaan</a:t>
            </a:r>
            <a:r>
              <a:rPr lang="en-US" sz="2800" dirty="0"/>
              <a:t>, </a:t>
            </a:r>
            <a:r>
              <a:rPr lang="en-US" sz="2800" dirty="0" err="1"/>
              <a:t>tingkatan</a:t>
            </a:r>
            <a:r>
              <a:rPr lang="en-US" sz="2800" dirty="0"/>
              <a:t>, </a:t>
            </a:r>
            <a:r>
              <a:rPr lang="en-US" sz="2800" dirty="0" err="1"/>
              <a:t>urutan</a:t>
            </a:r>
            <a:r>
              <a:rPr lang="en-US" sz="2800" dirty="0"/>
              <a:t>,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kesamaan</a:t>
            </a:r>
            <a:r>
              <a:rPr lang="en-US" sz="2800" dirty="0"/>
              <a:t> </a:t>
            </a:r>
            <a:r>
              <a:rPr lang="en-US" sz="2800" dirty="0" err="1"/>
              <a:t>jarak</a:t>
            </a:r>
            <a:r>
              <a:rPr lang="en-US" sz="2800" dirty="0"/>
              <a:t> </a:t>
            </a:r>
            <a:r>
              <a:rPr lang="en-US" sz="2800" dirty="0" err="1"/>
              <a:t>perbedaan</a:t>
            </a:r>
            <a:r>
              <a:rPr lang="en-US" sz="2800" dirty="0"/>
              <a:t> dan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dibandingkan</a:t>
            </a:r>
            <a:r>
              <a:rPr lang="en-US" sz="2800" dirty="0"/>
              <a:t>. Pada </a:t>
            </a:r>
            <a:r>
              <a:rPr lang="en-US" sz="2800" dirty="0" err="1"/>
              <a:t>urutan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tergambar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gradasi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tingkatan</a:t>
            </a:r>
            <a:r>
              <a:rPr lang="en-US" sz="2800" dirty="0"/>
              <a:t>,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diketahui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pasti</a:t>
            </a:r>
            <a:r>
              <a:rPr lang="en-US" sz="2800" dirty="0"/>
              <a:t>.</a:t>
            </a:r>
          </a:p>
          <a:p>
            <a:pPr>
              <a:defRPr/>
            </a:pPr>
            <a:r>
              <a:rPr lang="en-US" sz="2800" dirty="0" err="1"/>
              <a:t>Contohnya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peringkat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kejujuran</a:t>
            </a:r>
            <a:r>
              <a:rPr lang="en-US" sz="2800" dirty="0"/>
              <a:t>, di mana </a:t>
            </a:r>
            <a:r>
              <a:rPr lang="en-US" sz="2800" dirty="0" err="1"/>
              <a:t>selisih</a:t>
            </a:r>
            <a:r>
              <a:rPr lang="en-US" sz="2800" dirty="0"/>
              <a:t> yang </a:t>
            </a:r>
            <a:r>
              <a:rPr lang="en-US" sz="2800" dirty="0" err="1"/>
              <a:t>menggambarkan</a:t>
            </a:r>
            <a:r>
              <a:rPr lang="en-US" sz="2800" dirty="0"/>
              <a:t> </a:t>
            </a:r>
            <a:r>
              <a:rPr lang="en-US" sz="2800" dirty="0" err="1"/>
              <a:t>jarak</a:t>
            </a:r>
            <a:r>
              <a:rPr lang="en-US" sz="2800" dirty="0"/>
              <a:t> </a:t>
            </a:r>
            <a:r>
              <a:rPr lang="en-US" sz="2800" dirty="0" err="1"/>
              <a:t>pencapaian</a:t>
            </a:r>
            <a:r>
              <a:rPr lang="en-US" sz="2800" dirty="0"/>
              <a:t> </a:t>
            </a:r>
            <a:r>
              <a:rPr lang="en-US" sz="2800" dirty="0" err="1"/>
              <a:t>skor</a:t>
            </a:r>
            <a:r>
              <a:rPr lang="en-US" sz="2800" dirty="0"/>
              <a:t>/</a:t>
            </a:r>
            <a:r>
              <a:rPr lang="en-US" sz="2800" dirty="0" err="1"/>
              <a:t>pretasi</a:t>
            </a:r>
            <a:r>
              <a:rPr lang="en-US" sz="2800" dirty="0"/>
              <a:t> </a:t>
            </a:r>
            <a:r>
              <a:rPr lang="en-US" sz="2800" dirty="0" err="1"/>
              <a:t>juara</a:t>
            </a:r>
            <a:r>
              <a:rPr lang="en-US" sz="2800" dirty="0"/>
              <a:t> 1, 2, 3, dan </a:t>
            </a:r>
            <a:r>
              <a:rPr lang="en-US" sz="2800" dirty="0" err="1"/>
              <a:t>seterusnya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dipermasalahkan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1752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18401-1669-4A13-AB9B-764DB06C0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895350"/>
            <a:ext cx="11155680" cy="545058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000" b="1" dirty="0" err="1"/>
              <a:t>Variabel</a:t>
            </a:r>
            <a:r>
              <a:rPr lang="en-US" sz="2000" b="1" dirty="0"/>
              <a:t> Interval</a:t>
            </a:r>
          </a:p>
          <a:p>
            <a:pPr>
              <a:defRPr/>
            </a:pP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lagi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variabel-variabel</a:t>
            </a:r>
            <a:r>
              <a:rPr lang="en-US" sz="2000" dirty="0"/>
              <a:t> di </a:t>
            </a:r>
            <a:r>
              <a:rPr lang="en-US" sz="2000" dirty="0" err="1"/>
              <a:t>atas</a:t>
            </a:r>
            <a:r>
              <a:rPr lang="en-US" sz="2000" dirty="0"/>
              <a:t>,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, </a:t>
            </a:r>
            <a:r>
              <a:rPr lang="en-US" sz="2000" dirty="0" err="1"/>
              <a:t>bertingkat</a:t>
            </a:r>
            <a:r>
              <a:rPr lang="en-US" sz="2000" dirty="0"/>
              <a:t> dan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jarak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satuan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kesamaan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sifatnya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dan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mutlak</a:t>
            </a:r>
            <a:r>
              <a:rPr lang="en-US" sz="2000" dirty="0"/>
              <a:t>.’</a:t>
            </a:r>
          </a:p>
          <a:p>
            <a:pPr>
              <a:defRPr/>
            </a:pPr>
            <a:r>
              <a:rPr lang="en-US" sz="2000" dirty="0" err="1"/>
              <a:t>Contoh</a:t>
            </a:r>
            <a:r>
              <a:rPr lang="en-US" sz="2000" dirty="0"/>
              <a:t> interval, </a:t>
            </a:r>
            <a:r>
              <a:rPr lang="en-US" sz="2000" dirty="0" err="1"/>
              <a:t>penerimaan</a:t>
            </a:r>
            <a:r>
              <a:rPr lang="en-US" sz="2000" dirty="0"/>
              <a:t> </a:t>
            </a:r>
            <a:r>
              <a:rPr lang="en-US" sz="2000" dirty="0" err="1"/>
              <a:t>raport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4, 5, 6 , 7, 8, 9, 10 dan </a:t>
            </a:r>
            <a:r>
              <a:rPr lang="en-US" sz="2000" dirty="0" err="1"/>
              <a:t>seterusnya</a:t>
            </a:r>
            <a:r>
              <a:rPr lang="en-US" sz="2000" dirty="0"/>
              <a:t>. Skala </a:t>
            </a: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1 – 10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satuan</a:t>
            </a:r>
            <a:r>
              <a:rPr lang="en-US" sz="2000" dirty="0"/>
              <a:t> 1 per unit. </a:t>
            </a:r>
            <a:r>
              <a:rPr lang="en-US" sz="2000" dirty="0" err="1"/>
              <a:t>Jarak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4 </a:t>
            </a:r>
            <a:r>
              <a:rPr lang="en-US" sz="2000" dirty="0" err="1"/>
              <a:t>ke</a:t>
            </a:r>
            <a:r>
              <a:rPr lang="en-US" sz="2000" dirty="0"/>
              <a:t> 5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jarak</a:t>
            </a:r>
            <a:r>
              <a:rPr lang="en-US" sz="2000" dirty="0"/>
              <a:t> 5 </a:t>
            </a:r>
            <a:r>
              <a:rPr lang="en-US" sz="2000" dirty="0" err="1"/>
              <a:t>ke</a:t>
            </a:r>
            <a:r>
              <a:rPr lang="en-US" sz="2000" dirty="0"/>
              <a:t> 6…. dan </a:t>
            </a:r>
            <a:r>
              <a:rPr lang="en-US" sz="2000" dirty="0" err="1"/>
              <a:t>seterusnya</a:t>
            </a:r>
            <a:r>
              <a:rPr lang="en-US" sz="2000" dirty="0"/>
              <a:t>.</a:t>
            </a:r>
          </a:p>
          <a:p>
            <a:pPr>
              <a:defRPr/>
            </a:pP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perbandingan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4 yang </a:t>
            </a:r>
            <a:r>
              <a:rPr lang="en-US" sz="2000" dirty="0" err="1"/>
              <a:t>didapatkan</a:t>
            </a:r>
            <a:r>
              <a:rPr lang="en-US" sz="2000" dirty="0"/>
              <a:t> oleh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berarti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kepintaran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setengah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yang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8.</a:t>
            </a:r>
            <a:br>
              <a:rPr lang="en-US" sz="2000" dirty="0"/>
            </a:br>
            <a:endParaRPr lang="en-US" sz="2000" dirty="0"/>
          </a:p>
          <a:p>
            <a:pPr>
              <a:defRPr/>
            </a:pPr>
            <a:r>
              <a:rPr lang="en-US" sz="2000" b="1" dirty="0" err="1"/>
              <a:t>Variabel</a:t>
            </a:r>
            <a:r>
              <a:rPr lang="en-US" sz="2000" b="1" dirty="0"/>
              <a:t> </a:t>
            </a:r>
            <a:r>
              <a:rPr lang="en-US" sz="2000" b="1" dirty="0" err="1"/>
              <a:t>Rasio</a:t>
            </a:r>
            <a:endParaRPr lang="en-US" sz="2000" b="1" dirty="0"/>
          </a:p>
          <a:p>
            <a:pPr>
              <a:defRPr/>
            </a:pP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rasio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skor</a:t>
            </a:r>
            <a:r>
              <a:rPr lang="en-US" sz="2000" dirty="0"/>
              <a:t> dan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, </a:t>
            </a:r>
            <a:r>
              <a:rPr lang="en-US" sz="2000" dirty="0" err="1"/>
              <a:t>diurutkan</a:t>
            </a:r>
            <a:r>
              <a:rPr lang="en-US" sz="2000" dirty="0"/>
              <a:t>,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jarak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, dan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.</a:t>
            </a:r>
          </a:p>
          <a:p>
            <a:pPr>
              <a:defRPr/>
            </a:pPr>
            <a:r>
              <a:rPr lang="en-US" sz="2000" dirty="0" err="1"/>
              <a:t>Contohnya</a:t>
            </a:r>
            <a:r>
              <a:rPr lang="en-US" sz="2000" dirty="0"/>
              <a:t>, </a:t>
            </a:r>
            <a:r>
              <a:rPr lang="en-US" sz="2000" dirty="0" err="1"/>
              <a:t>tinggi</a:t>
            </a:r>
            <a:r>
              <a:rPr lang="en-US" sz="2000" dirty="0"/>
              <a:t> badan, </a:t>
            </a:r>
            <a:r>
              <a:rPr lang="en-US" sz="2000" dirty="0" err="1"/>
              <a:t>seseorang</a:t>
            </a:r>
            <a:r>
              <a:rPr lang="en-US" sz="2000" dirty="0"/>
              <a:t> yang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badannya</a:t>
            </a:r>
            <a:r>
              <a:rPr lang="en-US" sz="2000" dirty="0"/>
              <a:t> 50 cm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setengah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orang yang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badannya</a:t>
            </a:r>
            <a:r>
              <a:rPr lang="en-US" sz="2000" dirty="0"/>
              <a:t> 100 cm.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280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70F7F-61D3-422F-85FC-D2BA3FB58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768858"/>
            <a:ext cx="11155680" cy="669417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id-ID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/>
              <a:t>Penampilan</a:t>
            </a:r>
            <a:r>
              <a:rPr lang="en-US" dirty="0"/>
              <a:t> Waktu </a:t>
            </a:r>
            <a:r>
              <a:rPr lang="en-US" dirty="0" err="1"/>
              <a:t>Pengukuran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50404-C5C3-453A-B14B-341B6327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57350"/>
            <a:ext cx="11155680" cy="46885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2800" b="1" dirty="0" err="1"/>
              <a:t>Variabel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Maksimalis</a:t>
            </a:r>
            <a:endParaRPr lang="en-US" altLang="en-US" sz="2800" b="1" dirty="0"/>
          </a:p>
          <a:p>
            <a:r>
              <a:rPr lang="en-US" altLang="en-US" sz="2800" dirty="0" err="1"/>
              <a:t>Variabel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maksimalis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ketika</a:t>
            </a:r>
            <a:r>
              <a:rPr lang="en-US" altLang="en-US" sz="2800" dirty="0"/>
              <a:t> proses </a:t>
            </a:r>
            <a:r>
              <a:rPr lang="en-US" altLang="en-US" sz="2800" dirty="0" err="1"/>
              <a:t>pengumpulan</a:t>
            </a:r>
            <a:r>
              <a:rPr lang="en-US" altLang="en-US" sz="2800" dirty="0"/>
              <a:t> data,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dorongan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responden</a:t>
            </a:r>
            <a:r>
              <a:rPr lang="en-US" altLang="en-US" sz="2800" dirty="0"/>
              <a:t> agar </a:t>
            </a:r>
            <a:r>
              <a:rPr lang="en-US" altLang="en-US" sz="2800" dirty="0" err="1"/>
              <a:t>menunjukkan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penampilan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maksimal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Contohnya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kreativitas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bakat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pretasi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dll</a:t>
            </a:r>
            <a:r>
              <a:rPr lang="en-US" altLang="en-US" sz="2800" dirty="0"/>
              <a:t>.</a:t>
            </a:r>
          </a:p>
          <a:p>
            <a:pPr marL="0" indent="0">
              <a:buNone/>
            </a:pPr>
            <a:r>
              <a:rPr lang="en-US" altLang="en-US" sz="2800" b="1" dirty="0" err="1"/>
              <a:t>Variabel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Tipikalis</a:t>
            </a:r>
            <a:endParaRPr lang="en-US" altLang="en-US" sz="2800" b="1" dirty="0"/>
          </a:p>
          <a:p>
            <a:r>
              <a:rPr lang="en-US" altLang="en-US" sz="2800" dirty="0" err="1"/>
              <a:t>Variabel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tipikalis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ketika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peroses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pengumpulan</a:t>
            </a:r>
            <a:r>
              <a:rPr lang="en-US" altLang="en-US" sz="2800" dirty="0"/>
              <a:t> data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dorongan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responden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menunjukkan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penampilan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maksimal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namun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kepada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jujur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diukur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 err="1"/>
              <a:t>Contohnya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Minat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kepribadian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sikap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pelajaran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tertentu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dll</a:t>
            </a:r>
            <a:r>
              <a:rPr lang="en-US" altLang="en-US" sz="2800" dirty="0"/>
              <a:t>. 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735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26708-94AA-4FFB-B59A-86AF4F353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PENGERTIAN VARIABEL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22E75D-B911-4788-8A27-EDC098557D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1981199"/>
            <a:ext cx="11156950" cy="4657725"/>
          </a:xfrm>
        </p:spPr>
        <p:txBody>
          <a:bodyPr>
            <a:normAutofit/>
          </a:bodyPr>
          <a:lstStyle/>
          <a:p>
            <a:r>
              <a:rPr lang="en-US" altLang="en-US" sz="2000" b="1" dirty="0" err="1"/>
              <a:t>Variabel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Penelitian</a:t>
            </a:r>
            <a:r>
              <a:rPr lang="en-US" altLang="en-US" sz="2000" b="1" dirty="0"/>
              <a:t> 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segala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sesuatu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berbentuk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saja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ditetapkan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seorang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tujuan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dipelajari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didapatkan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informasi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mengenai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ditariklah</a:t>
            </a:r>
            <a:r>
              <a:rPr lang="id-ID" altLang="en-US" sz="2000" dirty="0"/>
              <a:t> s</a:t>
            </a:r>
            <a:r>
              <a:rPr lang="en-US" altLang="en-US" sz="2000" dirty="0" err="1"/>
              <a:t>ebuah</a:t>
            </a:r>
            <a:r>
              <a:rPr lang="en-US" altLang="en-US" sz="2000" dirty="0"/>
              <a:t> </a:t>
            </a:r>
            <a:r>
              <a:rPr lang="id-ID" altLang="en-US" sz="2000" dirty="0"/>
              <a:t> </a:t>
            </a:r>
            <a:r>
              <a:rPr lang="en-US" altLang="en-US" sz="2000" dirty="0" err="1">
                <a:hlinkClick r:id="rId2" tooltip="Kesimpulan"/>
              </a:rPr>
              <a:t>kesimpulan</a:t>
            </a:r>
            <a:r>
              <a:rPr lang="en-US" altLang="en-US" sz="2000" dirty="0"/>
              <a:t>.</a:t>
            </a:r>
            <a:br>
              <a:rPr lang="en-US" altLang="en-US" sz="2000" dirty="0"/>
            </a:b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merupakan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hal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sangat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penting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sebuah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sangat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memungkinkan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seorang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.</a:t>
            </a:r>
            <a:br>
              <a:rPr lang="en-US" altLang="en-US" sz="2000" dirty="0"/>
            </a:br>
            <a:r>
              <a:rPr lang="en-US" altLang="en-US" sz="2000" dirty="0" err="1"/>
              <a:t>Sebagian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besar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ahli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mendefinisikan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kondisi-kondisi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telah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dimanipulasi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dikontrol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diobservasi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seorang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sebuah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penelitiannya</a:t>
            </a:r>
            <a:r>
              <a:rPr lang="en-US" altLang="en-US" sz="2000" dirty="0"/>
              <a:t>.</a:t>
            </a:r>
            <a:endParaRPr lang="id-ID" altLang="en-US" sz="2000" dirty="0"/>
          </a:p>
          <a:p>
            <a:r>
              <a:rPr lang="en-US" altLang="en-US" sz="2000" dirty="0" err="1"/>
              <a:t>Sebagian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ahli</a:t>
            </a:r>
            <a:r>
              <a:rPr lang="en-US" altLang="en-US" sz="2000" dirty="0"/>
              <a:t> juga </a:t>
            </a:r>
            <a:r>
              <a:rPr lang="en-US" altLang="en-US" sz="2000" dirty="0" err="1"/>
              <a:t>mendefiniskan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dinamakan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segala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sesuatu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objek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pengamatan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sebuah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. Dari </a:t>
            </a:r>
            <a:r>
              <a:rPr lang="en-US" altLang="en-US" sz="2000" dirty="0" err="1"/>
              <a:t>dua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pengertian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atas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bisa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diartikan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meliputi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faktor-faktor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berperan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ketika</a:t>
            </a:r>
            <a:r>
              <a:rPr lang="en-US" altLang="en-US" sz="2000" dirty="0"/>
              <a:t> proses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sendiri</a:t>
            </a:r>
            <a:r>
              <a:rPr lang="en-US" altLang="en-US" sz="2000" dirty="0"/>
              <a:t>.</a:t>
            </a:r>
            <a:r>
              <a:rPr lang="id-ID" altLang="en-US" sz="2000" dirty="0"/>
              <a:t> 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sangat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ditentukan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landasan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teoritis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kejelasannya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ditegaskan</a:t>
            </a:r>
            <a:r>
              <a:rPr lang="en-US" altLang="en-US" sz="2000" dirty="0"/>
              <a:t> oleh </a:t>
            </a:r>
            <a:r>
              <a:rPr lang="en-US" altLang="en-US" sz="2000" dirty="0" err="1">
                <a:hlinkClick r:id="rId3" tooltip="Hipotesis Penelitian"/>
              </a:rPr>
              <a:t>hipotesis</a:t>
            </a:r>
            <a:r>
              <a:rPr lang="en-US" altLang="en-US" sz="2000" dirty="0">
                <a:hlinkClick r:id="rId3" tooltip="Hipotesis Penelitian"/>
              </a:rPr>
              <a:t> </a:t>
            </a:r>
            <a:r>
              <a:rPr lang="en-US" altLang="en-US" sz="2000" dirty="0" err="1">
                <a:hlinkClick r:id="rId3" tooltip="Hipotesis Penelitian"/>
              </a:rPr>
              <a:t>penelitian</a:t>
            </a:r>
            <a:r>
              <a:rPr lang="en-US" altLang="en-US" sz="2000" dirty="0"/>
              <a:t>. Oleh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jika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landasan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teori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berbeda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berbeda</a:t>
            </a:r>
            <a:r>
              <a:rPr lang="en-US" altLang="en-US" sz="2000" dirty="0"/>
              <a:t> pula </a:t>
            </a:r>
            <a:r>
              <a:rPr lang="en-US" altLang="en-US" sz="2000" dirty="0" err="1"/>
              <a:t>hasil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variabelnya</a:t>
            </a:r>
            <a:r>
              <a:rPr lang="en-US" altLang="en-US" sz="2000" dirty="0"/>
              <a:t>.</a:t>
            </a:r>
          </a:p>
          <a:p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endParaRPr lang="en-US" alt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1322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50351-2BC2-4E4A-9D96-1B96124F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721233"/>
            <a:ext cx="11155680" cy="850392"/>
          </a:xfrm>
        </p:spPr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EF8F4-2EB8-49A6-BB0E-51576A887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16583"/>
            <a:ext cx="11155680" cy="5022342"/>
          </a:xfrm>
        </p:spPr>
        <p:txBody>
          <a:bodyPr>
            <a:normAutofit/>
          </a:bodyPr>
          <a:lstStyle/>
          <a:p>
            <a:pPr marL="91440" indent="-91440">
              <a:defRPr/>
            </a:pP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sifatnya</a:t>
            </a:r>
            <a:r>
              <a:rPr lang="en-US" sz="2000" dirty="0"/>
              <a:t>,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5 </a:t>
            </a:r>
            <a:r>
              <a:rPr lang="en-US" sz="2000" dirty="0" err="1"/>
              <a:t>yaitu</a:t>
            </a:r>
            <a:r>
              <a:rPr lang="en-US" sz="2000" dirty="0"/>
              <a:t>: </a:t>
            </a:r>
            <a:endParaRPr lang="id-ID" sz="2000" dirty="0"/>
          </a:p>
          <a:p>
            <a:pPr marL="91440" indent="-91440">
              <a:defRPr/>
            </a:pPr>
            <a:r>
              <a:rPr lang="id-ID" sz="2000" b="1" dirty="0"/>
              <a:t>1. </a:t>
            </a:r>
            <a:r>
              <a:rPr lang="en-US" sz="2000" b="1" dirty="0" err="1"/>
              <a:t>Hubungan</a:t>
            </a:r>
            <a:r>
              <a:rPr lang="en-US" sz="2000" b="1" dirty="0"/>
              <a:t> </a:t>
            </a:r>
            <a:r>
              <a:rPr lang="en-US" sz="2000" b="1" dirty="0" err="1"/>
              <a:t>antar</a:t>
            </a:r>
            <a:r>
              <a:rPr lang="en-US" sz="2000" b="1" dirty="0"/>
              <a:t> </a:t>
            </a:r>
            <a:r>
              <a:rPr lang="en-US" sz="2000" b="1" dirty="0" err="1"/>
              <a:t>Variabel</a:t>
            </a:r>
            <a:endParaRPr lang="id-ID" sz="2000" b="1" dirty="0"/>
          </a:p>
          <a:p>
            <a:pPr>
              <a:buFont typeface="Wingdings" pitchFamily="2" charset="2"/>
              <a:buChar char="v"/>
              <a:defRPr/>
            </a:pP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(</a:t>
            </a:r>
            <a:r>
              <a:rPr lang="en-US" sz="2000" i="1" dirty="0"/>
              <a:t>Independent Variable</a:t>
            </a:r>
            <a:r>
              <a:rPr lang="en-US" sz="2000" dirty="0"/>
              <a:t>)</a:t>
            </a:r>
          </a:p>
          <a:p>
            <a:pPr algn="just">
              <a:defRPr/>
            </a:pP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pada </a:t>
            </a:r>
            <a:r>
              <a:rPr lang="en-US" sz="2000" dirty="0" err="1"/>
              <a:t>variabel</a:t>
            </a:r>
            <a:r>
              <a:rPr lang="en-US" sz="2000" dirty="0"/>
              <a:t> lain.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dikatakan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pada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diasumsikan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mengakibatkan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lain.</a:t>
            </a:r>
            <a:r>
              <a:rPr lang="id-ID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independent </a:t>
            </a:r>
            <a:r>
              <a:rPr lang="en-US" sz="2000" dirty="0" err="1"/>
              <a:t>ini</a:t>
            </a:r>
            <a:r>
              <a:rPr lang="en-US" sz="2000" dirty="0"/>
              <a:t> juga </a:t>
            </a:r>
            <a:r>
              <a:rPr lang="en-US" sz="2000" dirty="0" err="1"/>
              <a:t>biasa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stimulus, </a:t>
            </a:r>
            <a:r>
              <a:rPr lang="en-US" sz="2000" dirty="0" err="1"/>
              <a:t>pengaruh</a:t>
            </a:r>
            <a:r>
              <a:rPr lang="en-US" sz="2000" dirty="0"/>
              <a:t> da</a:t>
            </a:r>
            <a:r>
              <a:rPr lang="id-ID" sz="2000" dirty="0"/>
              <a:t>n</a:t>
            </a:r>
            <a:r>
              <a:rPr lang="en-US" sz="2000" dirty="0"/>
              <a:t> </a:t>
            </a:r>
            <a:r>
              <a:rPr lang="en-US" sz="2000" dirty="0" err="1"/>
              <a:t>prediktor</a:t>
            </a:r>
            <a:r>
              <a:rPr lang="en-US" sz="2000" dirty="0"/>
              <a:t>.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pemodalan</a:t>
            </a:r>
            <a:r>
              <a:rPr lang="en-US" sz="2000" dirty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struktural</a:t>
            </a:r>
            <a:r>
              <a:rPr lang="en-US" sz="2000" dirty="0"/>
              <a:t>,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eksogen</a:t>
            </a:r>
            <a:r>
              <a:rPr lang="en-US" sz="2000" dirty="0"/>
              <a:t>.</a:t>
            </a:r>
          </a:p>
          <a:p>
            <a:pPr algn="just">
              <a:defRPr/>
            </a:pPr>
            <a:r>
              <a:rPr lang="en-US" sz="2000" dirty="0" err="1"/>
              <a:t>Contoh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berusaha</a:t>
            </a:r>
            <a:r>
              <a:rPr lang="en-US" sz="2000" dirty="0"/>
              <a:t> </a:t>
            </a:r>
            <a:r>
              <a:rPr lang="en-US" sz="2000" dirty="0" err="1"/>
              <a:t>mengungkap</a:t>
            </a:r>
            <a:r>
              <a:rPr lang="en-US" sz="2000" dirty="0"/>
              <a:t> </a:t>
            </a:r>
            <a:r>
              <a:rPr lang="en-US" sz="2000" b="1" dirty="0"/>
              <a:t>“</a:t>
            </a:r>
            <a:r>
              <a:rPr lang="en-US" sz="2000" b="1" dirty="0" err="1"/>
              <a:t>pengaruh</a:t>
            </a:r>
            <a:r>
              <a:rPr lang="en-US" sz="2000" b="1" dirty="0"/>
              <a:t> </a:t>
            </a:r>
            <a:r>
              <a:rPr lang="en-US" sz="2000" b="1" dirty="0" err="1"/>
              <a:t>motivasi</a:t>
            </a:r>
            <a:r>
              <a:rPr lang="en-US" sz="2000" b="1" dirty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 </a:t>
            </a:r>
            <a:r>
              <a:rPr lang="en-US" sz="2000" b="1" dirty="0" err="1"/>
              <a:t>terhadap</a:t>
            </a:r>
            <a:r>
              <a:rPr lang="en-US" sz="2000" b="1" dirty="0"/>
              <a:t> </a:t>
            </a:r>
            <a:r>
              <a:rPr lang="en-US" sz="2000" b="1" dirty="0" err="1"/>
              <a:t>prestasi</a:t>
            </a:r>
            <a:r>
              <a:rPr lang="en-US" sz="2000" b="1" dirty="0"/>
              <a:t> </a:t>
            </a:r>
            <a:r>
              <a:rPr lang="en-US" sz="2000" b="1" dirty="0" err="1"/>
              <a:t>mahasiswa</a:t>
            </a:r>
            <a:r>
              <a:rPr lang="en-US" sz="2000" b="1" dirty="0"/>
              <a:t>” 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 </a:t>
            </a:r>
            <a:r>
              <a:rPr lang="en-US" sz="2000" b="1" dirty="0"/>
              <a:t>“</a:t>
            </a:r>
            <a:r>
              <a:rPr lang="en-US" sz="2000" b="1" dirty="0" err="1"/>
              <a:t>motivasi</a:t>
            </a:r>
            <a:r>
              <a:rPr lang="en-US" sz="2000" b="1" dirty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”. 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pada </a:t>
            </a:r>
            <a:r>
              <a:rPr lang="en-US" sz="2000" dirty="0" err="1"/>
              <a:t>variabel</a:t>
            </a:r>
            <a:r>
              <a:rPr lang="en-US" sz="2000" dirty="0"/>
              <a:t> lain. 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 </a:t>
            </a:r>
            <a:r>
              <a:rPr lang="en-US" sz="2000" b="1" dirty="0"/>
              <a:t>“</a:t>
            </a:r>
            <a:r>
              <a:rPr lang="en-US" sz="2000" b="1" dirty="0" err="1"/>
              <a:t>prestasi</a:t>
            </a:r>
            <a:r>
              <a:rPr lang="en-US" sz="2000" b="1" dirty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” </a:t>
            </a:r>
            <a:r>
              <a:rPr lang="en-US" sz="2000" dirty="0" err="1"/>
              <a:t>bergantung</a:t>
            </a:r>
            <a:r>
              <a:rPr lang="en-US" sz="2000" dirty="0"/>
              <a:t> dan </a:t>
            </a:r>
            <a:r>
              <a:rPr lang="en-US" sz="2000" dirty="0" err="1"/>
              <a:t>dipengaruhi</a:t>
            </a:r>
            <a:r>
              <a:rPr lang="en-US" sz="2000" dirty="0"/>
              <a:t> oleh </a:t>
            </a:r>
            <a:r>
              <a:rPr lang="en-US" sz="2000" dirty="0" err="1"/>
              <a:t>variabel</a:t>
            </a:r>
            <a:r>
              <a:rPr lang="en-US" sz="2000" dirty="0"/>
              <a:t> </a:t>
            </a:r>
            <a:r>
              <a:rPr lang="en-US" sz="2000" b="1" dirty="0"/>
              <a:t>“</a:t>
            </a:r>
            <a:r>
              <a:rPr lang="en-US" sz="2000" b="1" dirty="0" err="1"/>
              <a:t>motivasi</a:t>
            </a:r>
            <a:r>
              <a:rPr lang="en-US" sz="2000" b="1" dirty="0"/>
              <a:t> </a:t>
            </a:r>
            <a:r>
              <a:rPr lang="en-US" sz="2000" b="1" dirty="0" err="1"/>
              <a:t>belajar</a:t>
            </a:r>
            <a:r>
              <a:rPr lang="en-US" sz="2000" b="1" dirty="0"/>
              <a:t>”.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568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6298A-4EBF-42B7-A473-8C840EC31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92658"/>
            <a:ext cx="11155680" cy="774192"/>
          </a:xfrm>
        </p:spPr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(</a:t>
            </a:r>
            <a:r>
              <a:rPr lang="en-US" i="1" dirty="0"/>
              <a:t>Dependent Variable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9B0E9-D73F-43B3-A1CE-3CADBAB9B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466850"/>
            <a:ext cx="11155680" cy="4879086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dependent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keberadaannya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dikarenakan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.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variasinya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dan </a:t>
            </a:r>
            <a:r>
              <a:rPr lang="en-US" sz="2400" dirty="0" err="1"/>
              <a:t>dipengaruhi</a:t>
            </a:r>
            <a:r>
              <a:rPr lang="en-US" sz="2400" dirty="0"/>
              <a:t> oleh </a:t>
            </a:r>
            <a:r>
              <a:rPr lang="en-US" sz="2400" dirty="0" err="1"/>
              <a:t>variasi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lain.</a:t>
            </a:r>
          </a:p>
          <a:p>
            <a:pPr algn="just">
              <a:defRPr/>
            </a:pP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juga </a:t>
            </a:r>
            <a:r>
              <a:rPr lang="en-US" sz="2400" dirty="0" err="1"/>
              <a:t>sebutan</a:t>
            </a:r>
            <a:r>
              <a:rPr lang="en-US" sz="2400" dirty="0"/>
              <a:t> lain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variasinya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pada </a:t>
            </a:r>
            <a:r>
              <a:rPr lang="en-US" sz="2400" dirty="0" err="1"/>
              <a:t>variasi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lain.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juga yang </a:t>
            </a:r>
            <a:r>
              <a:rPr lang="en-US" sz="2400" dirty="0" err="1"/>
              <a:t>menyebut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output, </a:t>
            </a:r>
            <a:r>
              <a:rPr lang="en-US" sz="2400" dirty="0" err="1"/>
              <a:t>kriteria</a:t>
            </a:r>
            <a:r>
              <a:rPr lang="en-US" sz="2400" dirty="0"/>
              <a:t>, </a:t>
            </a:r>
            <a:r>
              <a:rPr lang="en-US" sz="2400" dirty="0" err="1"/>
              <a:t>respon</a:t>
            </a:r>
            <a:r>
              <a:rPr lang="en-US" sz="2400" dirty="0"/>
              <a:t>, dan </a:t>
            </a:r>
            <a:r>
              <a:rPr lang="en-US" sz="2400" dirty="0" err="1"/>
              <a:t>indogen</a:t>
            </a:r>
            <a:r>
              <a:rPr lang="en-US" sz="2400" dirty="0"/>
              <a:t>.</a:t>
            </a:r>
          </a:p>
          <a:p>
            <a:pPr algn="just">
              <a:defRPr/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dependent: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/>
              <a:t>mengungkap</a:t>
            </a:r>
            <a:r>
              <a:rPr lang="en-US" sz="2400" dirty="0"/>
              <a:t> </a:t>
            </a:r>
            <a:r>
              <a:rPr lang="en-US" sz="2400" b="1" dirty="0"/>
              <a:t>“</a:t>
            </a:r>
            <a:r>
              <a:rPr lang="en-US" sz="2400" b="1" dirty="0" err="1"/>
              <a:t>pengaruh</a:t>
            </a:r>
            <a:r>
              <a:rPr lang="en-US" sz="2400" b="1" dirty="0"/>
              <a:t> </a:t>
            </a:r>
            <a:r>
              <a:rPr lang="en-US" sz="2400" b="1" dirty="0" err="1"/>
              <a:t>motivasi</a:t>
            </a:r>
            <a:r>
              <a:rPr lang="en-US" sz="2400" b="1" dirty="0"/>
              <a:t> </a:t>
            </a:r>
            <a:r>
              <a:rPr lang="en-US" sz="2400" b="1" dirty="0" err="1"/>
              <a:t>belajar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prestasi</a:t>
            </a:r>
            <a:r>
              <a:rPr lang="en-US" sz="2400" b="1" dirty="0"/>
              <a:t> </a:t>
            </a:r>
            <a:r>
              <a:rPr lang="en-US" sz="2400" b="1" dirty="0" err="1"/>
              <a:t>belajar</a:t>
            </a:r>
            <a:r>
              <a:rPr lang="en-US" sz="2400" b="1" dirty="0"/>
              <a:t> </a:t>
            </a:r>
            <a:r>
              <a:rPr lang="en-US" sz="2400" b="1" dirty="0" err="1"/>
              <a:t>siswa</a:t>
            </a:r>
            <a:r>
              <a:rPr lang="en-US" sz="2400" b="1" dirty="0"/>
              <a:t>” </a:t>
            </a:r>
            <a:r>
              <a:rPr lang="en-US" sz="2400" dirty="0" err="1"/>
              <a:t>maka</a:t>
            </a:r>
            <a:r>
              <a:rPr lang="en-US" sz="2400" dirty="0"/>
              <a:t>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terikatnya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 </a:t>
            </a:r>
            <a:r>
              <a:rPr lang="en-US" sz="2400" b="1" dirty="0"/>
              <a:t>“</a:t>
            </a:r>
            <a:r>
              <a:rPr lang="en-US" sz="2400" b="1" dirty="0" err="1"/>
              <a:t>prestasi</a:t>
            </a:r>
            <a:r>
              <a:rPr lang="en-US" sz="2400" b="1" dirty="0"/>
              <a:t> </a:t>
            </a:r>
            <a:r>
              <a:rPr lang="en-US" sz="2400" b="1" dirty="0" err="1"/>
              <a:t>belajar</a:t>
            </a:r>
            <a:r>
              <a:rPr lang="en-US" sz="2400" b="1" dirty="0"/>
              <a:t> </a:t>
            </a:r>
            <a:r>
              <a:rPr lang="en-US" sz="2400" b="1" dirty="0" err="1"/>
              <a:t>siswa</a:t>
            </a:r>
            <a:r>
              <a:rPr lang="en-US" sz="2400" b="1" dirty="0"/>
              <a:t>”.</a:t>
            </a:r>
            <a:r>
              <a:rPr lang="en-US" sz="2400" dirty="0"/>
              <a:t> 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dan </a:t>
            </a:r>
            <a:r>
              <a:rPr lang="en-US" sz="2400" dirty="0" err="1"/>
              <a:t>rendahnya</a:t>
            </a:r>
            <a:r>
              <a:rPr lang="en-US" sz="2400" dirty="0"/>
              <a:t> </a:t>
            </a:r>
            <a:r>
              <a:rPr lang="en-US" sz="2400" dirty="0" err="1"/>
              <a:t>prestasi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motivasi</a:t>
            </a:r>
            <a:r>
              <a:rPr lang="en-US" sz="2400" dirty="0"/>
              <a:t> </a:t>
            </a:r>
            <a:r>
              <a:rPr lang="en-US" sz="2400" dirty="0" err="1"/>
              <a:t>belajarnya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633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F7AAA-5E0E-4F97-89CA-61CA7D4A4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64083"/>
            <a:ext cx="11155680" cy="73609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(</a:t>
            </a:r>
            <a:r>
              <a:rPr lang="en-US" i="1" dirty="0"/>
              <a:t>Control Variable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070F2-7C71-4AAE-A846-BBF71EE8F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504950"/>
            <a:ext cx="11155680" cy="4945761"/>
          </a:xfrm>
        </p:spPr>
        <p:txBody>
          <a:bodyPr>
            <a:normAutofit fontScale="92500"/>
          </a:bodyPr>
          <a:lstStyle/>
          <a:p>
            <a:pPr algn="just">
              <a:defRPr/>
            </a:pP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dibatasi</a:t>
            </a:r>
            <a:r>
              <a:rPr lang="en-US" sz="2400" dirty="0"/>
              <a:t> dan </a:t>
            </a:r>
            <a:r>
              <a:rPr lang="en-US" sz="2400" dirty="0" err="1"/>
              <a:t>dikendalikan</a:t>
            </a:r>
            <a:r>
              <a:rPr lang="en-US" sz="2400" dirty="0"/>
              <a:t> </a:t>
            </a:r>
            <a:r>
              <a:rPr lang="en-US" sz="2400" dirty="0" err="1"/>
              <a:t>pengaruhnya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pada </a:t>
            </a:r>
            <a:r>
              <a:rPr lang="en-US" sz="2400" dirty="0" err="1"/>
              <a:t>gejala</a:t>
            </a:r>
            <a:r>
              <a:rPr lang="en-US" sz="2400" dirty="0"/>
              <a:t> yang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kata lain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dipengaruhi</a:t>
            </a:r>
            <a:r>
              <a:rPr lang="en-US" sz="2400" dirty="0"/>
              <a:t> oleh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.</a:t>
            </a:r>
          </a:p>
          <a:p>
            <a:pPr algn="just">
              <a:defRPr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eksplisit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sifatnya</a:t>
            </a:r>
            <a:r>
              <a:rPr lang="en-US" sz="2400" dirty="0"/>
              <a:t> </a:t>
            </a:r>
            <a:r>
              <a:rPr lang="en-US" sz="2400" dirty="0" err="1"/>
              <a:t>eksperimental</a:t>
            </a:r>
            <a:r>
              <a:rPr lang="en-US" sz="2400" dirty="0"/>
              <a:t>.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pengendalian</a:t>
            </a:r>
            <a:r>
              <a:rPr lang="en-US" sz="2400" dirty="0"/>
              <a:t> yang </a:t>
            </a:r>
            <a:r>
              <a:rPr lang="en-US" sz="2400" dirty="0" err="1"/>
              <a:t>sifatnya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. </a:t>
            </a:r>
          </a:p>
          <a:p>
            <a:pPr algn="just">
              <a:defRPr/>
            </a:pPr>
            <a:r>
              <a:rPr lang="en-US" sz="2400" dirty="0"/>
              <a:t>Hal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rupa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yang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.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eksperimental</a:t>
            </a:r>
            <a:r>
              <a:rPr lang="en-US" sz="2400" dirty="0"/>
              <a:t>,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juga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dipakai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sifatnya</a:t>
            </a:r>
            <a:r>
              <a:rPr lang="en-US" sz="2400" dirty="0"/>
              <a:t> </a:t>
            </a:r>
            <a:r>
              <a:rPr lang="en-US" sz="2400" dirty="0" err="1"/>
              <a:t>membandingkan</a:t>
            </a:r>
            <a:r>
              <a:rPr lang="en-US" sz="2400" dirty="0"/>
              <a:t>.</a:t>
            </a:r>
          </a:p>
          <a:p>
            <a:pPr algn="just">
              <a:defRPr/>
            </a:pPr>
            <a:r>
              <a:rPr lang="en-US" sz="2400" b="1" dirty="0" err="1"/>
              <a:t>Contohnya</a:t>
            </a:r>
            <a:r>
              <a:rPr lang="en-US" sz="2400" dirty="0"/>
              <a:t>, </a:t>
            </a:r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prestasi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.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mengajar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terikatnya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pretasi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sisiwa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638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5BD0A-B2EE-48D8-BAFB-CF1B491E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702183"/>
            <a:ext cx="11155680" cy="697992"/>
          </a:xfrm>
        </p:spPr>
        <p:txBody>
          <a:bodyPr>
            <a:normAutofit fontScale="90000"/>
          </a:bodyPr>
          <a:lstStyle/>
          <a:p>
            <a:r>
              <a:rPr lang="id-ID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 SIFAT VARIABEL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88F85-254D-4296-AEE4-5832E1ABD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581150"/>
            <a:ext cx="11155680" cy="49339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b="1" dirty="0" err="1"/>
              <a:t>Jenis</a:t>
            </a:r>
            <a:r>
              <a:rPr lang="en-US" sz="2400" b="1" dirty="0"/>
              <a:t> </a:t>
            </a:r>
            <a:r>
              <a:rPr lang="en-US" sz="2400" b="1" dirty="0" err="1"/>
              <a:t>Variabel</a:t>
            </a:r>
            <a:r>
              <a:rPr lang="en-US" sz="2400" b="1" dirty="0"/>
              <a:t> </a:t>
            </a:r>
            <a:r>
              <a:rPr lang="en-US" sz="2400" b="1" dirty="0" err="1"/>
              <a:t>Dinamis</a:t>
            </a:r>
            <a:endParaRPr lang="en-US" sz="2400" b="1" dirty="0"/>
          </a:p>
          <a:p>
            <a:pPr>
              <a:defRPr/>
            </a:pP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dinamais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naik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karakteristiknya</a:t>
            </a:r>
            <a:r>
              <a:rPr lang="en-US" sz="2400" dirty="0"/>
              <a:t>.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diinginkan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.</a:t>
            </a:r>
          </a:p>
          <a:p>
            <a:pPr>
              <a:defRPr/>
            </a:pP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penurunan</a:t>
            </a:r>
            <a:r>
              <a:rPr lang="en-US" sz="2400" dirty="0"/>
              <a:t>.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, </a:t>
            </a:r>
            <a:r>
              <a:rPr lang="en-US" sz="2400" dirty="0" err="1"/>
              <a:t>prestasi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, </a:t>
            </a:r>
            <a:r>
              <a:rPr lang="en-US" sz="2400" dirty="0" err="1"/>
              <a:t>motivasi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,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, dan lain-lain</a:t>
            </a:r>
          </a:p>
          <a:p>
            <a:pPr>
              <a:defRPr/>
            </a:pPr>
            <a:r>
              <a:rPr lang="en-US" sz="2400" b="1" dirty="0" err="1"/>
              <a:t>Jenis</a:t>
            </a:r>
            <a:r>
              <a:rPr lang="en-US" sz="2400" b="1" dirty="0"/>
              <a:t> </a:t>
            </a:r>
            <a:r>
              <a:rPr lang="en-US" sz="2400" b="1" dirty="0" err="1"/>
              <a:t>Variabel</a:t>
            </a:r>
            <a:r>
              <a:rPr lang="en-US" sz="2400" b="1" dirty="0"/>
              <a:t> </a:t>
            </a:r>
            <a:r>
              <a:rPr lang="en-US" sz="2400" b="1" dirty="0" err="1"/>
              <a:t>Statis</a:t>
            </a:r>
            <a:endParaRPr lang="en-US" sz="2400" b="1" dirty="0"/>
          </a:p>
          <a:p>
            <a:pPr>
              <a:defRPr/>
            </a:pP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statis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 yang </a:t>
            </a:r>
            <a:r>
              <a:rPr lang="en-US" sz="2400" dirty="0" err="1"/>
              <a:t>tetap</a:t>
            </a:r>
            <a:r>
              <a:rPr lang="en-US" sz="2400" dirty="0"/>
              <a:t> dan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keberadaan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karakteristiknya</a:t>
            </a:r>
            <a:r>
              <a:rPr lang="en-US" sz="2400" dirty="0"/>
              <a:t>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normal </a:t>
            </a:r>
            <a:r>
              <a:rPr lang="en-US" sz="2400" dirty="0" err="1"/>
              <a:t>sifat-sifat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.</a:t>
            </a:r>
          </a:p>
          <a:p>
            <a:pPr>
              <a:defRPr/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, status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tinggal</a:t>
            </a:r>
            <a:r>
              <a:rPr lang="en-US" sz="2400" dirty="0"/>
              <a:t>,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kelamin</a:t>
            </a:r>
            <a:r>
              <a:rPr lang="en-US" sz="2400" dirty="0"/>
              <a:t>, dan lain-lain.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359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6320B-84C4-4379-90C4-75AD1ED13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54558"/>
            <a:ext cx="11155680" cy="793242"/>
          </a:xfrm>
        </p:spPr>
        <p:txBody>
          <a:bodyPr/>
          <a:lstStyle/>
          <a:p>
            <a:r>
              <a:rPr lang="id-ID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Faktual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35B1D-8A3D-46AB-9060-6BAA2FE30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66875"/>
            <a:ext cx="11155680" cy="4781550"/>
          </a:xfrm>
        </p:spPr>
        <p:txBody>
          <a:bodyPr>
            <a:normAutofit fontScale="92500"/>
          </a:bodyPr>
          <a:lstStyle/>
          <a:p>
            <a:pPr algn="just">
              <a:defRPr/>
            </a:pPr>
            <a:r>
              <a:rPr lang="en-US" sz="2800" dirty="0" err="1"/>
              <a:t>Bedasarkan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tidaknya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mengumpulkan</a:t>
            </a:r>
            <a:r>
              <a:rPr lang="en-US" sz="2800" dirty="0"/>
              <a:t> data,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2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konseptual</a:t>
            </a:r>
            <a:r>
              <a:rPr lang="en-US" sz="2800" dirty="0"/>
              <a:t> dan </a:t>
            </a:r>
            <a:r>
              <a:rPr lang="en-US" sz="2800" dirty="0" err="1"/>
              <a:t>faktual</a:t>
            </a:r>
            <a:r>
              <a:rPr lang="id-ID" sz="2800" dirty="0"/>
              <a:t>.</a:t>
            </a:r>
            <a:endParaRPr lang="en-US" sz="2800" dirty="0"/>
          </a:p>
          <a:p>
            <a:pPr algn="just">
              <a:defRPr/>
            </a:pPr>
            <a:r>
              <a:rPr lang="en-US" sz="2800" dirty="0" err="1">
                <a:solidFill>
                  <a:srgbClr val="FF0000"/>
                </a:solidFill>
              </a:rPr>
              <a:t>Variabel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Konseptual</a:t>
            </a:r>
            <a:endParaRPr lang="en-US" sz="2800" dirty="0">
              <a:solidFill>
                <a:srgbClr val="FF0000"/>
              </a:solidFill>
            </a:endParaRPr>
          </a:p>
          <a:p>
            <a:pPr algn="just">
              <a:defRPr/>
            </a:pP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terlihat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fakta</a:t>
            </a:r>
            <a:r>
              <a:rPr lang="en-US" sz="2800" dirty="0"/>
              <a:t> dan </a:t>
            </a:r>
            <a:r>
              <a:rPr lang="en-US" sz="2800" dirty="0" err="1"/>
              <a:t>tersembunyi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. </a:t>
            </a: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diketahui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indikator</a:t>
            </a:r>
            <a:r>
              <a:rPr lang="en-US" sz="2800" dirty="0"/>
              <a:t> yang </a:t>
            </a:r>
            <a:r>
              <a:rPr lang="en-US" sz="2800" dirty="0" err="1"/>
              <a:t>tampak</a:t>
            </a:r>
            <a:r>
              <a:rPr lang="en-US" sz="2800" dirty="0"/>
              <a:t>.</a:t>
            </a:r>
          </a:p>
          <a:p>
            <a:pPr algn="just">
              <a:defRPr/>
            </a:pP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, </a:t>
            </a:r>
            <a:r>
              <a:rPr lang="en-US" sz="2800" dirty="0" err="1"/>
              <a:t>motivasi</a:t>
            </a:r>
            <a:r>
              <a:rPr lang="en-US" sz="2800" dirty="0"/>
              <a:t> </a:t>
            </a:r>
            <a:r>
              <a:rPr lang="en-US" sz="2800" dirty="0" err="1"/>
              <a:t>belajar</a:t>
            </a:r>
            <a:r>
              <a:rPr lang="en-US" sz="2800" dirty="0"/>
              <a:t>, </a:t>
            </a:r>
            <a:r>
              <a:rPr lang="en-US" sz="2800" dirty="0" err="1"/>
              <a:t>minat</a:t>
            </a:r>
            <a:r>
              <a:rPr lang="en-US" sz="2800" dirty="0"/>
              <a:t>,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, </a:t>
            </a:r>
            <a:r>
              <a:rPr lang="en-US" sz="2800" dirty="0" err="1"/>
              <a:t>bakat</a:t>
            </a:r>
            <a:r>
              <a:rPr lang="en-US" sz="2800" dirty="0"/>
              <a:t>, </a:t>
            </a:r>
            <a:r>
              <a:rPr lang="en-US" sz="2800" dirty="0" err="1"/>
              <a:t>kinerja</a:t>
            </a:r>
            <a:r>
              <a:rPr lang="en-US" sz="2800" dirty="0"/>
              <a:t>, dan lain-lain. Karena </a:t>
            </a:r>
            <a:r>
              <a:rPr lang="en-US" sz="2800" dirty="0" err="1"/>
              <a:t>tersembunyi</a:t>
            </a:r>
            <a:r>
              <a:rPr lang="en-US" sz="2800" dirty="0"/>
              <a:t>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keakuratan</a:t>
            </a:r>
            <a:r>
              <a:rPr lang="en-US" sz="2800" dirty="0"/>
              <a:t> data yang </a:t>
            </a:r>
            <a:r>
              <a:rPr lang="en-US" sz="2800" dirty="0" err="1"/>
              <a:t>terdapat</a:t>
            </a:r>
            <a:r>
              <a:rPr lang="en-US" sz="2800" dirty="0"/>
              <a:t> pada </a:t>
            </a: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tergantung</a:t>
            </a:r>
            <a:r>
              <a:rPr lang="en-US" sz="2800" dirty="0"/>
              <a:t> </a:t>
            </a:r>
            <a:r>
              <a:rPr lang="en-US" sz="2800" dirty="0" err="1"/>
              <a:t>keakuratan</a:t>
            </a:r>
            <a:r>
              <a:rPr lang="en-US" sz="2800" dirty="0"/>
              <a:t> </a:t>
            </a:r>
            <a:r>
              <a:rPr lang="en-US" sz="2800" dirty="0" err="1"/>
              <a:t>indikator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yang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dikembangkan</a:t>
            </a:r>
            <a:r>
              <a:rPr lang="en-US" sz="2800" dirty="0"/>
              <a:t> oleh </a:t>
            </a:r>
            <a:r>
              <a:rPr lang="en-US" sz="2800" dirty="0" err="1"/>
              <a:t>peneliti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2285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8DDAA-6843-4DE7-A3B6-80262EECA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942975"/>
            <a:ext cx="11155680" cy="54029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 err="1">
                <a:solidFill>
                  <a:srgbClr val="FF0000"/>
                </a:solidFill>
              </a:rPr>
              <a:t>Variabel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Faktual</a:t>
            </a:r>
            <a:endParaRPr lang="en-US" sz="32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3200" dirty="0" err="1"/>
              <a:t>Berbeda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yang di </a:t>
            </a:r>
            <a:r>
              <a:rPr lang="en-US" sz="3200" dirty="0" err="1"/>
              <a:t>atas</a:t>
            </a:r>
            <a:r>
              <a:rPr lang="en-US" sz="3200" dirty="0"/>
              <a:t>, </a:t>
            </a:r>
            <a:r>
              <a:rPr lang="en-US" sz="3200" dirty="0" err="1"/>
              <a:t>variabel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variabel</a:t>
            </a:r>
            <a:r>
              <a:rPr lang="en-US" sz="3200" dirty="0"/>
              <a:t> yang </a:t>
            </a:r>
            <a:r>
              <a:rPr lang="en-US" sz="3200" dirty="0" err="1"/>
              <a:t>ada</a:t>
            </a:r>
            <a:r>
              <a:rPr lang="en-US" sz="3200" dirty="0"/>
              <a:t> di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faktanya</a:t>
            </a:r>
            <a:r>
              <a:rPr lang="en-US" sz="3200" dirty="0"/>
              <a:t>. </a:t>
            </a:r>
            <a:r>
              <a:rPr lang="en-US" sz="3200" dirty="0" err="1"/>
              <a:t>Contoh</a:t>
            </a:r>
            <a:r>
              <a:rPr lang="en-US" sz="3200" dirty="0"/>
              <a:t> yang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kamu</a:t>
            </a:r>
            <a:r>
              <a:rPr lang="en-US" sz="3200" dirty="0"/>
              <a:t> </a:t>
            </a:r>
            <a:r>
              <a:rPr lang="en-US" sz="3200" dirty="0" err="1"/>
              <a:t>lihat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variabel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, gen, </a:t>
            </a:r>
            <a:r>
              <a:rPr lang="en-US" sz="3200" dirty="0" err="1"/>
              <a:t>usia</a:t>
            </a:r>
            <a:r>
              <a:rPr lang="en-US" sz="3200" dirty="0"/>
              <a:t>, </a:t>
            </a:r>
            <a:r>
              <a:rPr lang="en-US" sz="3200" dirty="0" err="1"/>
              <a:t>asal</a:t>
            </a:r>
            <a:r>
              <a:rPr lang="en-US" sz="3200" dirty="0"/>
              <a:t> </a:t>
            </a:r>
            <a:r>
              <a:rPr lang="en-US" sz="3200" dirty="0" err="1"/>
              <a:t>daerah</a:t>
            </a:r>
            <a:r>
              <a:rPr lang="en-US" sz="3200" dirty="0"/>
              <a:t>/</a:t>
            </a:r>
            <a:r>
              <a:rPr lang="en-US" sz="3200" dirty="0" err="1"/>
              <a:t>sekolah</a:t>
            </a:r>
            <a:r>
              <a:rPr lang="en-US" sz="3200" dirty="0"/>
              <a:t>, agama, </a:t>
            </a:r>
            <a:r>
              <a:rPr lang="en-US" sz="3200" dirty="0" err="1"/>
              <a:t>pendidikan</a:t>
            </a:r>
            <a:r>
              <a:rPr lang="en-US" sz="3200" dirty="0"/>
              <a:t>, dan lain-lain.</a:t>
            </a:r>
          </a:p>
          <a:p>
            <a:pPr>
              <a:defRPr/>
            </a:pPr>
            <a:r>
              <a:rPr lang="en-US" sz="3200" dirty="0"/>
              <a:t>Karena </a:t>
            </a:r>
            <a:r>
              <a:rPr lang="en-US" sz="3200" dirty="0" err="1"/>
              <a:t>sifatnya</a:t>
            </a:r>
            <a:r>
              <a:rPr lang="en-US" sz="3200" dirty="0"/>
              <a:t> yang </a:t>
            </a:r>
            <a:r>
              <a:rPr lang="en-US" sz="3200" dirty="0" err="1"/>
              <a:t>faktual</a:t>
            </a:r>
            <a:r>
              <a:rPr lang="en-US" sz="3200" dirty="0"/>
              <a:t>, </a:t>
            </a:r>
            <a:r>
              <a:rPr lang="en-US" sz="3200" dirty="0" err="1"/>
              <a:t>maka</a:t>
            </a:r>
            <a:r>
              <a:rPr lang="en-US" sz="3200" dirty="0"/>
              <a:t> </a:t>
            </a:r>
            <a:r>
              <a:rPr lang="en-US" sz="3200" dirty="0" err="1"/>
              <a:t>apabila</a:t>
            </a:r>
            <a:r>
              <a:rPr lang="en-US" sz="3200" dirty="0"/>
              <a:t> </a:t>
            </a:r>
            <a:r>
              <a:rPr lang="en-US" sz="3200" dirty="0" err="1"/>
              <a:t>terjadi</a:t>
            </a:r>
            <a:r>
              <a:rPr lang="en-US" sz="3200" dirty="0"/>
              <a:t> </a:t>
            </a:r>
            <a:r>
              <a:rPr lang="en-US" sz="3200" dirty="0" err="1"/>
              <a:t>kesalahan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pengumpulan</a:t>
            </a:r>
            <a:r>
              <a:rPr lang="en-US" sz="3200" dirty="0"/>
              <a:t> data </a:t>
            </a:r>
            <a:r>
              <a:rPr lang="en-US" sz="3200" dirty="0" err="1"/>
              <a:t>itu</a:t>
            </a:r>
            <a:r>
              <a:rPr lang="en-US" sz="3200" dirty="0"/>
              <a:t> </a:t>
            </a:r>
            <a:r>
              <a:rPr lang="en-US" sz="3200" dirty="0" err="1"/>
              <a:t>bukanlah</a:t>
            </a:r>
            <a:r>
              <a:rPr lang="en-US" sz="3200" dirty="0"/>
              <a:t> </a:t>
            </a:r>
            <a:r>
              <a:rPr lang="en-US" sz="3200" dirty="0" err="1"/>
              <a:t>kesalahan</a:t>
            </a:r>
            <a:r>
              <a:rPr lang="en-US" sz="3200" dirty="0"/>
              <a:t> </a:t>
            </a:r>
            <a:r>
              <a:rPr lang="en-US" sz="3200" dirty="0" err="1"/>
              <a:t>instrumen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respondennya</a:t>
            </a:r>
            <a:r>
              <a:rPr lang="en-US" sz="3200" dirty="0"/>
              <a:t>, </a:t>
            </a:r>
            <a:r>
              <a:rPr lang="en-US" sz="3200" dirty="0" err="1"/>
              <a:t>misal</a:t>
            </a:r>
            <a:r>
              <a:rPr lang="en-US" sz="3200" dirty="0"/>
              <a:t>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responden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jujur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terdapat</a:t>
            </a:r>
            <a:r>
              <a:rPr lang="en-US" sz="3200" dirty="0"/>
              <a:t> </a:t>
            </a:r>
            <a:r>
              <a:rPr lang="en-US" sz="3200" dirty="0" err="1"/>
              <a:t>sifat-sifat</a:t>
            </a:r>
            <a:r>
              <a:rPr lang="en-US" sz="3200" dirty="0"/>
              <a:t> </a:t>
            </a:r>
            <a:r>
              <a:rPr lang="en-US" sz="3200" dirty="0" err="1"/>
              <a:t>buruk</a:t>
            </a:r>
            <a:r>
              <a:rPr lang="en-US" sz="3200" dirty="0"/>
              <a:t> pada </a:t>
            </a:r>
            <a:r>
              <a:rPr lang="en-US" sz="3200" dirty="0" err="1"/>
              <a:t>responden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 </a:t>
            </a:r>
            <a:r>
              <a:rPr lang="en-US" sz="3200" dirty="0" err="1"/>
              <a:t>sendiri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7282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E28CC-33D9-4105-AE74-A473274EB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92658"/>
            <a:ext cx="11155680" cy="888492"/>
          </a:xfrm>
        </p:spPr>
        <p:txBody>
          <a:bodyPr/>
          <a:lstStyle/>
          <a:p>
            <a:r>
              <a:rPr lang="id-ID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4. </a:t>
            </a:r>
            <a:r>
              <a:rPr lang="en-US" dirty="0"/>
              <a:t>Tips Skala </a:t>
            </a:r>
            <a:r>
              <a:rPr lang="en-US" dirty="0" err="1"/>
              <a:t>Pengukur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FA00C-5312-4456-81BC-6C2E24364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47825"/>
            <a:ext cx="11155680" cy="46981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2800" dirty="0"/>
              <a:t>Ada </a:t>
            </a:r>
            <a:r>
              <a:rPr lang="en-US" altLang="en-US" sz="2800" dirty="0" err="1"/>
              <a:t>sekitar</a:t>
            </a:r>
            <a:r>
              <a:rPr lang="en-US" altLang="en-US" sz="2800" dirty="0"/>
              <a:t> 4 </a:t>
            </a:r>
            <a:r>
              <a:rPr lang="en-US" altLang="en-US" sz="2800" dirty="0" err="1"/>
              <a:t>tingkatan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: Nominal, interval, dan </a:t>
            </a:r>
            <a:r>
              <a:rPr lang="en-US" altLang="en-US" sz="2800" dirty="0" err="1"/>
              <a:t>rasio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berikut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penjelasannya</a:t>
            </a:r>
            <a:r>
              <a:rPr lang="en-US" altLang="en-US" sz="2800" dirty="0"/>
              <a:t>:</a:t>
            </a:r>
          </a:p>
          <a:p>
            <a:r>
              <a:rPr lang="en-US" altLang="en-US" sz="2800" b="1" dirty="0" err="1"/>
              <a:t>Variabel</a:t>
            </a:r>
            <a:r>
              <a:rPr lang="en-US" altLang="en-US" sz="2800" b="1" dirty="0"/>
              <a:t> Nominal</a:t>
            </a:r>
          </a:p>
          <a:p>
            <a:r>
              <a:rPr lang="id-ID" altLang="en-US" sz="2800" dirty="0"/>
              <a:t>V</a:t>
            </a:r>
            <a:r>
              <a:rPr lang="en-US" altLang="en-US" sz="2800" dirty="0" err="1"/>
              <a:t>ariabel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hanya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dikelompokkan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terpisah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kategori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diskrit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nominal </a:t>
            </a:r>
            <a:r>
              <a:rPr lang="en-US" altLang="en-US" sz="2800" dirty="0" err="1"/>
              <a:t>bisa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disebut</a:t>
            </a:r>
            <a:r>
              <a:rPr lang="en-US" altLang="en-US" sz="2800" dirty="0"/>
              <a:t> juga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diskrit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Dilihat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namanya</a:t>
            </a:r>
            <a:r>
              <a:rPr lang="en-US" altLang="en-US" sz="2800" dirty="0"/>
              <a:t> nominal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nomi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mempunyai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arti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nama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hal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menunjukkan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bahwa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tanda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label </a:t>
            </a:r>
            <a:r>
              <a:rPr lang="en-US" altLang="en-US" sz="2800" dirty="0" err="1"/>
              <a:t>hanya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membedakan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antar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 err="1"/>
              <a:t>Contoh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: Gender, agama, wilayah, dan lain-lain.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nominal juga </a:t>
            </a:r>
            <a:r>
              <a:rPr lang="en-US" altLang="en-US" sz="2800" dirty="0" err="1"/>
              <a:t>merupakan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variabel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memiliki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variasi</a:t>
            </a:r>
            <a:r>
              <a:rPr lang="en-US" altLang="en-US" sz="2800" dirty="0"/>
              <a:t> paling </a:t>
            </a:r>
            <a:r>
              <a:rPr lang="en-US" altLang="en-US" sz="2800" dirty="0" err="1"/>
              <a:t>sedikit</a:t>
            </a:r>
            <a:r>
              <a:rPr lang="en-US" altLang="en-US" sz="28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3978708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1251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Bierstadt</vt:lpstr>
      <vt:lpstr>Neue Haas Grotesk Text Pro</vt:lpstr>
      <vt:lpstr>Wingdings</vt:lpstr>
      <vt:lpstr>GestaltVTI</vt:lpstr>
      <vt:lpstr>VARIABEL PENELITIAN</vt:lpstr>
      <vt:lpstr>PENGERTIAN VARIABEL</vt:lpstr>
      <vt:lpstr>Jenis-jenis Variabel Penelitian</vt:lpstr>
      <vt:lpstr>Jenis Variabel Terikat (Dependent Variable)</vt:lpstr>
      <vt:lpstr>Jenis Variabel Kontrol (Control Variable)</vt:lpstr>
      <vt:lpstr>2. SIFAT VARIABEL</vt:lpstr>
      <vt:lpstr>3. Urgensi Faktual</vt:lpstr>
      <vt:lpstr>PowerPoint Presentation</vt:lpstr>
      <vt:lpstr>4. Tips Skala Pengukur</vt:lpstr>
      <vt:lpstr>PowerPoint Presentation</vt:lpstr>
      <vt:lpstr>PowerPoint Presentation</vt:lpstr>
      <vt:lpstr>5. Penampilan Waktu Pengukuran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VARIABEL PENELITIAN</dc:title>
  <dc:creator>Winda Rika Lestari</dc:creator>
  <cp:lastModifiedBy>Winda Rika Lestari</cp:lastModifiedBy>
  <cp:revision>1</cp:revision>
  <dcterms:created xsi:type="dcterms:W3CDTF">2025-04-11T16:12:45Z</dcterms:created>
  <dcterms:modified xsi:type="dcterms:W3CDTF">2025-04-11T16:34:39Z</dcterms:modified>
</cp:coreProperties>
</file>