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8" r:id="rId3"/>
    <p:sldId id="339" r:id="rId4"/>
    <p:sldId id="330" r:id="rId5"/>
  </p:sldIdLst>
  <p:sldSz cx="9144000" cy="6858000" type="screen4x3"/>
  <p:notesSz cx="7045325" cy="9345613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94657" autoAdjust="0"/>
  </p:normalViewPr>
  <p:slideViewPr>
    <p:cSldViewPr>
      <p:cViewPr varScale="1">
        <p:scale>
          <a:sx n="102" d="100"/>
          <a:sy n="102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id-ID" sz="11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HKB24217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HUKUM KETENAGAKERJAAN- PERSELISIHAN HUBUNGAN INDUSTRIAL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02432"/>
            <a:ext cx="763284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lang="id-ID" sz="11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HKB24217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HUKUM KETENAGAKERJAAN- PERSELISIHAN HUBUNGAN INDUSTRIAL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117794"/>
            <a:ext cx="770485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endParaRPr lang="id-ID" sz="1100" b="0" i="0" u="none" strike="noStrike" dirty="0">
              <a:solidFill>
                <a:srgbClr val="333333"/>
              </a:solidFill>
              <a:effectLst/>
              <a:latin typeface="Poppins" pitchFamily="2" charset="77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lang="id-ID" sz="1100" b="0" i="0" u="none" strike="noStrike" dirty="0">
                <a:solidFill>
                  <a:srgbClr val="333333"/>
                </a:solidFill>
                <a:effectLst/>
                <a:latin typeface="Poppins" pitchFamily="2" charset="77"/>
              </a:rPr>
              <a:t>HKB24217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HUKUM KETENAGAKERJAAN- PERSELISIHAN HUBUNGAN INDUSTRIAL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Gijzeling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di Indonesia 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6464917-E895-B7ED-219D-553FA038E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484784"/>
            <a:ext cx="6400800" cy="415401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Seorang Direktur Perusahaan KSA disandera (</a:t>
            </a:r>
            <a:r>
              <a:rPr lang="id-ID" b="1" i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gijzeling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) oleh pihak Kantor Wilayah Direktorat Jenderal Pajak (DJP) Jakarta Barat karena telah menanggung pajak sebesar 6 Milyar Rupiah. Penyanderaan dilakukan oleh Juru Sita Pajak Negara (JSPN) dengan melakukan koordinasi dengan kepolisian Daerah Metropolitan Jakarta Raya serta dengan 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Kemenkumham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</a:p>
          <a:p>
            <a:pPr algn="just"/>
            <a:endParaRPr lang="id-ID" b="1" dirty="0">
              <a:latin typeface="Baloo Bhaijaan" panose="03080902040302020200" pitchFamily="66" charset="-78"/>
              <a:cs typeface="Baloo Bhaijaan" panose="03080902040302020200" pitchFamily="66" charset="-78"/>
            </a:endParaRPr>
          </a:p>
          <a:p>
            <a:pPr algn="just"/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Pelaksanaan sandera dimulai dengan pembacaan Surat Perintah Penyanderaan (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Sprindera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) dan selanjutnya dibawa ke 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lapas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kelas II 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A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Salemba sebagai tempat penitipan penanggung jawab yang di sandera. Upaya pemanggilan persuasif telah dilakukan sebelumnya terhadap wajib pajak tersebut.     </a:t>
            </a:r>
          </a:p>
        </p:txBody>
      </p:sp>
    </p:spTree>
    <p:extLst>
      <p:ext uri="{BB962C8B-B14F-4D97-AF65-F5344CB8AC3E}">
        <p14:creationId xmlns:p14="http://schemas.microsoft.com/office/powerpoint/2010/main" val="304177315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57ED98AB-2C6E-AFD4-EEA0-9BAC58CE7F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980728"/>
            <a:ext cx="8136904" cy="465807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Pertanyaan: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Dalam kasus di atas apakah Direktorat Jenderal Pajak sudah sesuai dengan UU Penagihan Pajak dengan Surat Paksa (PSPP) untuk melakukan penahanan? Berikan analisis Anda!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Langkah-langkah persuasif apa sebelum dilakukannya 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gijzeling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apakah sudah sesuai prosedur dalam UU?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Lembaga apa saja yang dapat melakukan upaya 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gijzeling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? Apakah sudah sesuai dengan UU? Sebutkan pula dasar hukumnya?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Menurut pendapat saudara, apakah upaya </a:t>
            </a:r>
            <a:r>
              <a:rPr lang="id-ID" b="1" dirty="0" err="1">
                <a:latin typeface="Baloo Bhaijaan" panose="03080902040302020200" pitchFamily="66" charset="-78"/>
                <a:cs typeface="Baloo Bhaijaan" panose="03080902040302020200" pitchFamily="66" charset="-78"/>
              </a:rPr>
              <a:t>gijzeling</a:t>
            </a: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 dalam perpajakan di Indonesia dapat efektif meningkatkan dan menyadarkan wajib pajak untuk penerimaan pajak? 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b="1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Apakah saudara setuju apabila dilakukan penahanan/penyanderaan oleh lembaga DJP tanpa adanya proses pengadilan?</a:t>
            </a:r>
          </a:p>
          <a:p>
            <a:pPr marL="514350" indent="-514350" algn="just">
              <a:buFont typeface="+mj-lt"/>
              <a:buAutoNum type="arabicPeriod"/>
            </a:pPr>
            <a:endParaRPr lang="id-ID" b="1" dirty="0">
              <a:latin typeface="Baloo Bhaijaan" panose="03080902040302020200" pitchFamily="66" charset="-78"/>
              <a:cs typeface="Baloo Bhaijaan" panose="03080902040302020200" pitchFamily="66" charset="-78"/>
            </a:endParaRPr>
          </a:p>
          <a:p>
            <a:pPr marL="514350" indent="-514350" algn="just">
              <a:buFont typeface="+mj-lt"/>
              <a:buAutoNum type="arabicPeriod"/>
            </a:pPr>
            <a:endParaRPr lang="id-ID" b="1" dirty="0">
              <a:latin typeface="Baloo Bhaijaan" panose="03080902040302020200" pitchFamily="66" charset="-78"/>
              <a:cs typeface="Baloo Bhaijaan" panose="03080902040302020200" pitchFamily="66" charset="-78"/>
            </a:endParaRPr>
          </a:p>
          <a:p>
            <a:r>
              <a:rPr lang="id-ID" b="1">
                <a:latin typeface="Baloo Bhaijaan" panose="03080902040302020200" pitchFamily="66" charset="-78"/>
                <a:cs typeface="Baloo Bhaijaan" panose="03080902040302020200" pitchFamily="66" charset="-78"/>
              </a:rPr>
              <a:t>Selamat berdiskusi!</a:t>
            </a:r>
            <a:endParaRPr lang="id-ID" b="1" dirty="0">
              <a:latin typeface="Baloo Bhaijaan" panose="03080902040302020200" pitchFamily="66" charset="-78"/>
              <a:cs typeface="Baloo Bhaijaan" panose="03080902040302020200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88239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4752528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</a:p>
          <a:p>
            <a:r>
              <a:rPr lang="en-US" sz="4000" dirty="0">
                <a:solidFill>
                  <a:schemeClr val="tx1"/>
                </a:solidFill>
              </a:rPr>
              <a:t>Culpae </a:t>
            </a:r>
            <a:r>
              <a:rPr lang="en-US" sz="4000" dirty="0" err="1">
                <a:solidFill>
                  <a:schemeClr val="tx1"/>
                </a:solidFill>
              </a:rPr>
              <a:t>Poena</a:t>
            </a:r>
            <a:r>
              <a:rPr lang="en-US" sz="4000" dirty="0">
                <a:solidFill>
                  <a:schemeClr val="tx1"/>
                </a:solidFill>
              </a:rPr>
              <a:t> Par </a:t>
            </a:r>
            <a:r>
              <a:rPr lang="en-US" sz="4000" dirty="0" err="1">
                <a:solidFill>
                  <a:schemeClr val="tx1"/>
                </a:solidFill>
              </a:rPr>
              <a:t>Esto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 dirty="0" err="1">
                <a:solidFill>
                  <a:schemeClr val="tx1"/>
                </a:solidFill>
              </a:rPr>
              <a:t>Hukuman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harus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setimpal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dengan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kejahatan</a:t>
            </a:r>
            <a:r>
              <a:rPr lang="en-US" sz="4000" dirty="0">
                <a:solidFill>
                  <a:schemeClr val="tx1"/>
                </a:solidFill>
              </a:rPr>
              <a:t>)  </a:t>
            </a:r>
            <a:endParaRPr lang="en-ID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7025</TotalTime>
  <Words>230</Words>
  <Application>Microsoft Macintosh PowerPoint</Application>
  <PresentationFormat>Tampilan Layar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4</vt:i4>
      </vt:variant>
    </vt:vector>
  </HeadingPairs>
  <TitlesOfParts>
    <vt:vector size="11" baseType="lpstr">
      <vt:lpstr>Arial</vt:lpstr>
      <vt:lpstr>Baloo Bhaijaan</vt:lpstr>
      <vt:lpstr>Calibri</vt:lpstr>
      <vt:lpstr>Cambria</vt:lpstr>
      <vt:lpstr>Poppins</vt:lpstr>
      <vt:lpstr>Times New Roman</vt:lpstr>
      <vt:lpstr>Office Theme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507</cp:revision>
  <cp:lastPrinted>2017-08-29T02:54:51Z</cp:lastPrinted>
  <dcterms:created xsi:type="dcterms:W3CDTF">2010-04-18T12:06:30Z</dcterms:created>
  <dcterms:modified xsi:type="dcterms:W3CDTF">2025-01-05T09:59:33Z</dcterms:modified>
</cp:coreProperties>
</file>