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1292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5715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022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3663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31774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2952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92479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3037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13022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046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631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14415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2402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0265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239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14027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410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CFE4B0C-F5AE-44D6-B7D4-F0B5610DDD2C}" type="datetimeFigureOut">
              <a:rPr lang="en-ID" smtClean="0"/>
              <a:t>22/04/2025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D9F13-435D-4F48-A0C8-F42EE91D325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863427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17/06/relationships/model3d" Target="../media/model3d1.glb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ECF89-5E36-ED75-C1AC-A5C27FF2DB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Diksi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877F05-44BF-A0A8-182D-C104F453FD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err="1"/>
              <a:t>lanjutan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72092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A5C91-5862-7BA6-2E96-14A33BC73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943897"/>
            <a:ext cx="9404723" cy="491614"/>
          </a:xfrm>
        </p:spPr>
        <p:txBody>
          <a:bodyPr/>
          <a:lstStyle/>
          <a:p>
            <a:r>
              <a:rPr lang="en-US" sz="2000" dirty="0"/>
              <a:t>6. </a:t>
            </a:r>
            <a:r>
              <a:rPr lang="en-US" sz="2000" dirty="0" err="1"/>
              <a:t>Menyunting</a:t>
            </a:r>
            <a:r>
              <a:rPr lang="en-US" sz="2000" dirty="0"/>
              <a:t> Kata </a:t>
            </a:r>
            <a:r>
              <a:rPr lang="en-US" sz="2000" dirty="0" err="1"/>
              <a:t>Turunan</a:t>
            </a:r>
            <a:endParaRPr lang="en-ID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49F65-07FD-66ED-1418-5F29D563A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630131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sv-SE" b="0" i="0" dirty="0">
                <a:effectLst/>
                <a:latin typeface="Inter"/>
              </a:rPr>
              <a:t>Kata dasar yang mendapat imbuhan dalam bahasa Indonesia disebut kata turunan,  Imbuhan akan mengubah makna suatu kata. </a:t>
            </a: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penulis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biasanua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dengan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menempatkan</a:t>
            </a:r>
            <a:r>
              <a:rPr lang="en-ID" b="0" i="0" dirty="0">
                <a:effectLst/>
                <a:latin typeface="Inter"/>
              </a:rPr>
              <a:t> kata </a:t>
            </a:r>
            <a:r>
              <a:rPr lang="en-ID" b="0" i="0" dirty="0" err="1">
                <a:effectLst/>
                <a:latin typeface="Inter"/>
              </a:rPr>
              <a:t>turunan</a:t>
            </a:r>
            <a:r>
              <a:rPr lang="en-ID" b="0" i="0" dirty="0">
                <a:effectLst/>
                <a:latin typeface="Inter"/>
              </a:rPr>
              <a:t> yang </a:t>
            </a:r>
            <a:r>
              <a:rPr lang="en-ID" b="0" i="0" dirty="0" err="1">
                <a:effectLst/>
                <a:latin typeface="Inter"/>
              </a:rPr>
              <a:t>kurang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tepat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sehingga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harus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disunting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atau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diganti</a:t>
            </a:r>
            <a:r>
              <a:rPr lang="en-ID" b="0" i="0" dirty="0">
                <a:effectLst/>
                <a:latin typeface="Inter"/>
              </a:rPr>
              <a:t>.</a:t>
            </a:r>
          </a:p>
          <a:p>
            <a:pPr marL="0" indent="0">
              <a:buNone/>
            </a:pPr>
            <a:r>
              <a:rPr lang="en-ID" dirty="0">
                <a:latin typeface="Inter"/>
              </a:rPr>
              <a:t>		</a:t>
            </a:r>
            <a:r>
              <a:rPr lang="en-ID" b="1" i="1" dirty="0">
                <a:solidFill>
                  <a:schemeClr val="bg1"/>
                </a:solidFill>
                <a:latin typeface="Inter"/>
              </a:rPr>
              <a:t>“Persebaran </a:t>
            </a:r>
            <a:r>
              <a:rPr lang="en-ID" b="1" i="1" dirty="0" err="1">
                <a:solidFill>
                  <a:schemeClr val="bg1"/>
                </a:solidFill>
                <a:latin typeface="Inter"/>
              </a:rPr>
              <a:t>wabah</a:t>
            </a:r>
            <a:r>
              <a:rPr lang="en-ID" b="1" i="1" dirty="0">
                <a:solidFill>
                  <a:schemeClr val="bg1"/>
                </a:solidFill>
                <a:latin typeface="Inter"/>
              </a:rPr>
              <a:t> DBD  &lt;&gt;  </a:t>
            </a:r>
            <a:r>
              <a:rPr lang="en-ID" b="1" i="1" dirty="0" err="1">
                <a:solidFill>
                  <a:schemeClr val="bg1"/>
                </a:solidFill>
                <a:latin typeface="Inter"/>
              </a:rPr>
              <a:t>Penyebaran</a:t>
            </a:r>
            <a:r>
              <a:rPr lang="en-ID" b="1" i="1" dirty="0">
                <a:solidFill>
                  <a:schemeClr val="bg1"/>
                </a:solidFill>
                <a:latin typeface="Inter"/>
              </a:rPr>
              <a:t> </a:t>
            </a:r>
            <a:r>
              <a:rPr lang="en-ID" b="1" i="1" dirty="0" err="1">
                <a:solidFill>
                  <a:schemeClr val="bg1"/>
                </a:solidFill>
                <a:latin typeface="Inter"/>
              </a:rPr>
              <a:t>wabah</a:t>
            </a:r>
            <a:r>
              <a:rPr lang="en-ID" b="1" i="1" dirty="0">
                <a:solidFill>
                  <a:schemeClr val="bg1"/>
                </a:solidFill>
                <a:latin typeface="Inter"/>
              </a:rPr>
              <a:t> DBD”</a:t>
            </a:r>
          </a:p>
          <a:p>
            <a:pPr marL="0" indent="0">
              <a:buNone/>
            </a:pPr>
            <a:r>
              <a:rPr lang="en-ID" dirty="0">
                <a:latin typeface="Inter"/>
              </a:rPr>
              <a:t>K</a:t>
            </a:r>
            <a:r>
              <a:rPr lang="en-ID" b="0" i="0" dirty="0">
                <a:effectLst/>
                <a:latin typeface="Inter"/>
              </a:rPr>
              <a:t>ata </a:t>
            </a:r>
            <a:r>
              <a:rPr lang="en-ID" b="0" i="1" dirty="0" err="1">
                <a:effectLst/>
                <a:latin typeface="Inter"/>
              </a:rPr>
              <a:t>penyebaran</a:t>
            </a:r>
            <a:r>
              <a:rPr lang="en-ID" b="0" i="0" dirty="0">
                <a:effectLst/>
                <a:latin typeface="Inter"/>
              </a:rPr>
              <a:t> </a:t>
            </a:r>
            <a:r>
              <a:rPr lang="en-ID" b="0" i="0" dirty="0" err="1">
                <a:effectLst/>
                <a:latin typeface="Inter"/>
              </a:rPr>
              <a:t>tidak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tepat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karena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memberi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makna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bahwa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wabah</a:t>
            </a:r>
            <a:r>
              <a:rPr lang="en-ID" b="0" i="0" dirty="0">
                <a:effectLst/>
                <a:latin typeface="Inter"/>
              </a:rPr>
              <a:t> DBD </a:t>
            </a:r>
            <a:r>
              <a:rPr lang="en-ID" b="0" i="0" dirty="0" err="1">
                <a:effectLst/>
                <a:latin typeface="Inter"/>
              </a:rPr>
              <a:t>disebarkan</a:t>
            </a:r>
            <a:r>
              <a:rPr lang="en-ID" b="0" i="0" dirty="0">
                <a:effectLst/>
                <a:latin typeface="Inter"/>
              </a:rPr>
              <a:t> oleh </a:t>
            </a:r>
            <a:r>
              <a:rPr lang="en-ID" b="0" i="0" dirty="0" err="1">
                <a:effectLst/>
                <a:latin typeface="Inter"/>
              </a:rPr>
              <a:t>seseorang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atau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suatu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pihak</a:t>
            </a:r>
            <a:r>
              <a:rPr lang="en-ID" b="0" i="0" dirty="0">
                <a:effectLst/>
                <a:latin typeface="Inter"/>
              </a:rPr>
              <a:t>. </a:t>
            </a:r>
            <a:r>
              <a:rPr lang="en-ID" b="0" i="0" dirty="0" err="1">
                <a:effectLst/>
                <a:latin typeface="Inter"/>
              </a:rPr>
              <a:t>Padahal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aktual</a:t>
            </a:r>
            <a:r>
              <a:rPr lang="en-ID" b="0" i="0" dirty="0">
                <a:effectLst/>
                <a:latin typeface="Inter"/>
              </a:rPr>
              <a:t> di </a:t>
            </a:r>
            <a:r>
              <a:rPr lang="en-ID" b="0" i="0" dirty="0" err="1">
                <a:effectLst/>
                <a:latin typeface="Inter"/>
              </a:rPr>
              <a:t>lapangan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tidak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ada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pihak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manapun</a:t>
            </a:r>
            <a:r>
              <a:rPr lang="en-ID" b="0" i="0" dirty="0">
                <a:effectLst/>
                <a:latin typeface="Inter"/>
              </a:rPr>
              <a:t> yang </a:t>
            </a:r>
            <a:r>
              <a:rPr lang="en-ID" b="0" i="0" dirty="0" err="1">
                <a:effectLst/>
                <a:latin typeface="Inter"/>
              </a:rPr>
              <a:t>sengaja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menyebar</a:t>
            </a:r>
            <a:r>
              <a:rPr lang="en-ID" b="0" i="0" dirty="0">
                <a:effectLst/>
                <a:latin typeface="Inter"/>
              </a:rPr>
              <a:t> DBD.</a:t>
            </a:r>
            <a:endParaRPr lang="en-ID" dirty="0">
              <a:latin typeface="Inter"/>
            </a:endParaRPr>
          </a:p>
          <a:p>
            <a:pPr marL="0" indent="0">
              <a:buNone/>
            </a:pPr>
            <a:endParaRPr lang="en-ID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Laptop - Windows menu">
                <a:extLst>
                  <a:ext uri="{FF2B5EF4-FFF2-40B4-BE49-F238E27FC236}">
                    <a16:creationId xmlns:a16="http://schemas.microsoft.com/office/drawing/2014/main" id="{07511B13-9783-F4F3-7C17-BE9F241D799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969697"/>
                  </p:ext>
                </p:extLst>
              </p:nvPr>
            </p:nvGraphicFramePr>
            <p:xfrm rot="164317">
              <a:off x="9557374" y="5008597"/>
              <a:ext cx="2675202" cy="1881352"/>
            </p:xfrm>
            <a:graphic>
              <a:graphicData uri="http://schemas.microsoft.com/office/drawing/2017/model3d">
                <am3d:model3d r:embed="rId2">
                  <am3d:spPr>
                    <a:xfrm rot="164317">
                      <a:off x="0" y="0"/>
                      <a:ext cx="2675202" cy="1881352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93952" ay="-2370572" az="-123463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0818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Laptop - Windows menu">
                <a:extLst>
                  <a:ext uri="{FF2B5EF4-FFF2-40B4-BE49-F238E27FC236}">
                    <a16:creationId xmlns:a16="http://schemas.microsoft.com/office/drawing/2014/main" id="{07511B13-9783-F4F3-7C17-BE9F241D79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4317">
                <a:off x="9557374" y="5008597"/>
                <a:ext cx="2675202" cy="18813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1603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3251B-0284-746A-9DBF-75012F65E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Penyuntingan</a:t>
            </a:r>
            <a:r>
              <a:rPr lang="en-US" dirty="0"/>
              <a:t> </a:t>
            </a:r>
            <a:r>
              <a:rPr lang="en-US" dirty="0" err="1"/>
              <a:t>DIksi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AD8F1-1EA0-F584-F090-0A4D9FF5F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Penyuntingan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diksi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akan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membantu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menyempurnakan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naskah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sehingga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dipastikan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seluruh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diksi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di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dalamnya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tepat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.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Sehingga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makna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yang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terkandung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mudah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dipahami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oleh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pembaca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dan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menggunakan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ragam kata yang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sesuai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dengan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karakter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naskah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(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fiksi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atau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 non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fiksi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) dan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Inter"/>
              </a:rPr>
              <a:t>pembaca</a:t>
            </a:r>
            <a:r>
              <a:rPr lang="en-ID" b="0" i="0" dirty="0">
                <a:solidFill>
                  <a:schemeClr val="bg1"/>
                </a:solidFill>
                <a:effectLst/>
                <a:latin typeface="Inter"/>
              </a:rPr>
              <a:t>.</a:t>
            </a:r>
            <a:endParaRPr lang="en-ID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Laptop - Windows menu">
                <a:extLst>
                  <a:ext uri="{FF2B5EF4-FFF2-40B4-BE49-F238E27FC236}">
                    <a16:creationId xmlns:a16="http://schemas.microsoft.com/office/drawing/2014/main" id="{B8CEB4A2-929D-FB3C-6061-B42360BCEAC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969697"/>
                  </p:ext>
                </p:extLst>
              </p:nvPr>
            </p:nvGraphicFramePr>
            <p:xfrm rot="164317">
              <a:off x="9557374" y="5008597"/>
              <a:ext cx="2675202" cy="1881352"/>
            </p:xfrm>
            <a:graphic>
              <a:graphicData uri="http://schemas.microsoft.com/office/drawing/2017/model3d">
                <am3d:model3d r:embed="rId2">
                  <am3d:spPr>
                    <a:xfrm rot="164317">
                      <a:off x="0" y="0"/>
                      <a:ext cx="2675202" cy="1881352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93952" ay="-2370572" az="-123463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0818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Laptop - Windows menu">
                <a:extLst>
                  <a:ext uri="{FF2B5EF4-FFF2-40B4-BE49-F238E27FC236}">
                    <a16:creationId xmlns:a16="http://schemas.microsoft.com/office/drawing/2014/main" id="{B8CEB4A2-929D-FB3C-6061-B42360BCEA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4317">
                <a:off x="9557374" y="5008597"/>
                <a:ext cx="2675202" cy="18813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6229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26C19-6516-34F7-7131-04963F371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E7DDB38-9EB2-1021-83F0-49F945E1A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64B636A-6937-BB34-26EF-B371DD4451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796" y="4276240"/>
            <a:ext cx="4572000" cy="2857500"/>
          </a:xfr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Model 7" descr="Laptop - Windows menu">
                <a:extLst>
                  <a:ext uri="{FF2B5EF4-FFF2-40B4-BE49-F238E27FC236}">
                    <a16:creationId xmlns:a16="http://schemas.microsoft.com/office/drawing/2014/main" id="{D617435C-AF14-5BA3-0CB3-7B8B5ED8167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969697"/>
                  </p:ext>
                </p:extLst>
              </p:nvPr>
            </p:nvGraphicFramePr>
            <p:xfrm rot="164317">
              <a:off x="9557374" y="5008597"/>
              <a:ext cx="2675202" cy="1881352"/>
            </p:xfrm>
            <a:graphic>
              <a:graphicData uri="http://schemas.microsoft.com/office/drawing/2017/model3d">
                <am3d:model3d r:embed="rId4">
                  <am3d:spPr>
                    <a:xfrm rot="164317">
                      <a:off x="0" y="0"/>
                      <a:ext cx="2675202" cy="1881352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93952" ay="-2370572" az="-123463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30818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 descr="Laptop - Windows menu">
                <a:extLst>
                  <a:ext uri="{FF2B5EF4-FFF2-40B4-BE49-F238E27FC236}">
                    <a16:creationId xmlns:a16="http://schemas.microsoft.com/office/drawing/2014/main" id="{D617435C-AF14-5BA3-0CB3-7B8B5ED8167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64317">
                <a:off x="9557374" y="5008597"/>
                <a:ext cx="2675202" cy="18813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1218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ECA73-A70F-C5E4-E9B3-EBCE8A63E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747252"/>
            <a:ext cx="9404723" cy="1105996"/>
          </a:xfrm>
        </p:spPr>
        <p:txBody>
          <a:bodyPr/>
          <a:lstStyle/>
          <a:p>
            <a:r>
              <a:rPr lang="en-US" sz="3600" b="1" dirty="0" err="1"/>
              <a:t>Penggunaan</a:t>
            </a:r>
            <a:r>
              <a:rPr lang="en-US" sz="3600" b="1" dirty="0"/>
              <a:t> </a:t>
            </a:r>
            <a:r>
              <a:rPr lang="en-US" sz="3600" b="1" dirty="0" err="1"/>
              <a:t>Diksi</a:t>
            </a:r>
            <a:r>
              <a:rPr lang="en-US" sz="3600" b="1" dirty="0"/>
              <a:t> </a:t>
            </a:r>
            <a:endParaRPr lang="en-ID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EA645-F4A8-CFAC-6464-1E6CDE331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02658"/>
            <a:ext cx="10036636" cy="4159045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err="1"/>
              <a:t>Menulis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kegiatan</a:t>
            </a:r>
            <a:r>
              <a:rPr lang="en-US" sz="1600" dirty="0"/>
              <a:t> </a:t>
            </a:r>
            <a:r>
              <a:rPr lang="en-US" sz="1600" dirty="0" err="1"/>
              <a:t>mengungkapakn</a:t>
            </a:r>
            <a:r>
              <a:rPr lang="en-US" sz="1600" dirty="0"/>
              <a:t> IDE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pikiran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bentuk</a:t>
            </a:r>
            <a:r>
              <a:rPr lang="en-US" sz="1600" dirty="0"/>
              <a:t> tulisan yang </a:t>
            </a:r>
            <a:r>
              <a:rPr lang="en-US" sz="1600" dirty="0" err="1"/>
              <a:t>memiliki</a:t>
            </a:r>
            <a:r>
              <a:rPr lang="en-US" sz="1600" dirty="0"/>
              <a:t> </a:t>
            </a:r>
            <a:r>
              <a:rPr lang="en-US" sz="1600" dirty="0" err="1"/>
              <a:t>makna</a:t>
            </a:r>
            <a:r>
              <a:rPr lang="en-US" sz="1600" dirty="0"/>
              <a:t>, </a:t>
            </a:r>
            <a:r>
              <a:rPr lang="en-US" sz="1600" dirty="0" err="1"/>
              <a:t>untuk</a:t>
            </a:r>
            <a:r>
              <a:rPr lang="en-US" sz="1600" dirty="0"/>
              <a:t> tulisan </a:t>
            </a:r>
            <a:r>
              <a:rPr lang="en-US" sz="1600" dirty="0" err="1"/>
              <a:t>mudah</a:t>
            </a:r>
            <a:r>
              <a:rPr lang="en-US" sz="1600" dirty="0"/>
              <a:t> </a:t>
            </a:r>
            <a:r>
              <a:rPr lang="en-US" sz="1600" dirty="0" err="1"/>
              <a:t>dipahami</a:t>
            </a:r>
            <a:r>
              <a:rPr lang="en-US" sz="1600" dirty="0"/>
              <a:t> oleh </a:t>
            </a:r>
            <a:r>
              <a:rPr lang="en-US" sz="1600" dirty="0" err="1"/>
              <a:t>pembaca</a:t>
            </a:r>
            <a:r>
              <a:rPr lang="en-US" sz="1600" dirty="0"/>
              <a:t> dan </a:t>
            </a:r>
            <a:r>
              <a:rPr lang="en-US" sz="1600" dirty="0" err="1"/>
              <a:t>memiliki</a:t>
            </a:r>
            <a:r>
              <a:rPr lang="en-US" sz="1600" dirty="0"/>
              <a:t> </a:t>
            </a:r>
            <a:r>
              <a:rPr lang="en-US" sz="1600" dirty="0" err="1"/>
              <a:t>makna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menulis</a:t>
            </a:r>
            <a:r>
              <a:rPr lang="en-US" sz="1600" dirty="0"/>
              <a:t> </a:t>
            </a:r>
            <a:r>
              <a:rPr lang="en-US" sz="1600" dirty="0" err="1"/>
              <a:t>harus</a:t>
            </a:r>
            <a:r>
              <a:rPr lang="en-US" sz="1600" dirty="0"/>
              <a:t> </a:t>
            </a:r>
            <a:r>
              <a:rPr lang="en-US" sz="1600" dirty="0" err="1"/>
              <a:t>teliti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memilih</a:t>
            </a:r>
            <a:r>
              <a:rPr lang="en-US" sz="1600" dirty="0"/>
              <a:t> </a:t>
            </a:r>
            <a:r>
              <a:rPr lang="en-US" sz="1600" dirty="0" err="1"/>
              <a:t>diksi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menyusun</a:t>
            </a:r>
            <a:r>
              <a:rPr lang="en-US" sz="1600" dirty="0"/>
              <a:t> dan </a:t>
            </a:r>
            <a:r>
              <a:rPr lang="en-US" sz="1600" dirty="0" err="1"/>
              <a:t>menjadikan</a:t>
            </a:r>
            <a:r>
              <a:rPr lang="en-US" sz="1600" dirty="0"/>
              <a:t> </a:t>
            </a:r>
            <a:r>
              <a:rPr lang="en-US" sz="1600" dirty="0" err="1"/>
              <a:t>kalimat</a:t>
            </a:r>
            <a:r>
              <a:rPr lang="en-US" sz="1600" dirty="0"/>
              <a:t> </a:t>
            </a:r>
            <a:r>
              <a:rPr lang="en-US" sz="1600" dirty="0" err="1"/>
              <a:t>efektif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en-ID" b="0" i="0" dirty="0">
                <a:effectLst/>
                <a:latin typeface="Inter"/>
              </a:rPr>
              <a:t>Diksi </a:t>
            </a:r>
            <a:r>
              <a:rPr lang="en-ID" b="0" i="0" dirty="0" err="1">
                <a:effectLst/>
                <a:latin typeface="Inter"/>
              </a:rPr>
              <a:t>atau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pilihan</a:t>
            </a:r>
            <a:r>
              <a:rPr lang="en-ID" b="0" i="0" dirty="0">
                <a:effectLst/>
                <a:latin typeface="Inter"/>
              </a:rPr>
              <a:t> kata </a:t>
            </a:r>
            <a:r>
              <a:rPr lang="en-ID" b="0" i="0" dirty="0" err="1">
                <a:effectLst/>
                <a:latin typeface="Inter"/>
              </a:rPr>
              <a:t>menjadi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satuan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terkecil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dari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sebuah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bahasa</a:t>
            </a:r>
            <a:r>
              <a:rPr lang="en-ID" b="0" i="0" dirty="0">
                <a:effectLst/>
                <a:latin typeface="Inter"/>
              </a:rPr>
              <a:t>. </a:t>
            </a:r>
            <a:r>
              <a:rPr lang="en-ID" b="0" i="0" dirty="0" err="1">
                <a:effectLst/>
                <a:latin typeface="Inter"/>
              </a:rPr>
              <a:t>Setiap</a:t>
            </a:r>
            <a:r>
              <a:rPr lang="en-ID" b="0" i="0" dirty="0">
                <a:effectLst/>
                <a:latin typeface="Inter"/>
              </a:rPr>
              <a:t> kata </a:t>
            </a:r>
            <a:r>
              <a:rPr lang="en-ID" b="0" i="0" dirty="0" err="1">
                <a:effectLst/>
                <a:latin typeface="Inter"/>
              </a:rPr>
              <a:t>atau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diksi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kemudian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memiliki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makna</a:t>
            </a:r>
            <a:r>
              <a:rPr lang="en-ID" b="0" i="0" dirty="0">
                <a:effectLst/>
                <a:latin typeface="Inter"/>
              </a:rPr>
              <a:t>. </a:t>
            </a:r>
            <a:r>
              <a:rPr lang="en-ID" b="0" i="0" dirty="0" err="1">
                <a:effectLst/>
                <a:latin typeface="Inter"/>
              </a:rPr>
              <a:t>Terkait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dengan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makna</a:t>
            </a:r>
            <a:r>
              <a:rPr lang="en-ID" b="0" i="0" dirty="0">
                <a:effectLst/>
                <a:latin typeface="Inter"/>
              </a:rPr>
              <a:t>, </a:t>
            </a:r>
            <a:r>
              <a:rPr lang="en-ID" b="0" i="0" dirty="0" err="1">
                <a:effectLst/>
                <a:latin typeface="Inter"/>
              </a:rPr>
              <a:t>ada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makna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konotatif</a:t>
            </a:r>
            <a:r>
              <a:rPr lang="en-ID" b="0" i="0" dirty="0">
                <a:effectLst/>
                <a:latin typeface="Inter"/>
              </a:rPr>
              <a:t> (</a:t>
            </a:r>
            <a:r>
              <a:rPr lang="en-ID" b="0" i="0" dirty="0" err="1">
                <a:effectLst/>
                <a:latin typeface="Inter"/>
              </a:rPr>
              <a:t>tidak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sebenarnya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atau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kiasan</a:t>
            </a:r>
            <a:r>
              <a:rPr lang="en-ID" b="0" i="0" dirty="0">
                <a:effectLst/>
                <a:latin typeface="Inter"/>
              </a:rPr>
              <a:t>) dan </a:t>
            </a:r>
            <a:r>
              <a:rPr lang="en-ID" b="0" i="0" dirty="0" err="1">
                <a:effectLst/>
                <a:latin typeface="Inter"/>
              </a:rPr>
              <a:t>denotatif</a:t>
            </a:r>
            <a:r>
              <a:rPr lang="en-ID" b="0" i="0" dirty="0">
                <a:effectLst/>
                <a:latin typeface="Inter"/>
              </a:rPr>
              <a:t> (</a:t>
            </a:r>
            <a:r>
              <a:rPr lang="en-ID" b="0" i="0" dirty="0" err="1">
                <a:effectLst/>
                <a:latin typeface="Inter"/>
              </a:rPr>
              <a:t>makna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sebenarnya</a:t>
            </a:r>
            <a:r>
              <a:rPr lang="en-ID" b="0" i="0" dirty="0">
                <a:effectLst/>
                <a:latin typeface="Inter"/>
              </a:rPr>
              <a:t>).</a:t>
            </a:r>
          </a:p>
          <a:p>
            <a:pPr marL="0" indent="0">
              <a:buNone/>
            </a:pPr>
            <a:r>
              <a:rPr lang="en-ID" sz="2400" b="0" i="0" dirty="0" err="1">
                <a:effectLst/>
                <a:latin typeface="Inter"/>
              </a:rPr>
              <a:t>Penggunaan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diksi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dalam</a:t>
            </a:r>
            <a:r>
              <a:rPr lang="en-ID" sz="2400" b="0" i="0" dirty="0">
                <a:effectLst/>
                <a:latin typeface="Inter"/>
              </a:rPr>
              <a:t> dunia </a:t>
            </a:r>
            <a:r>
              <a:rPr lang="en-ID" sz="2400" b="0" i="0" dirty="0" err="1">
                <a:effectLst/>
                <a:latin typeface="Inter"/>
              </a:rPr>
              <a:t>kepenulisan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tidak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hanya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memastikan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karya</a:t>
            </a:r>
            <a:r>
              <a:rPr lang="en-ID" sz="2400" b="0" i="0" dirty="0">
                <a:effectLst/>
                <a:latin typeface="Inter"/>
              </a:rPr>
              <a:t> yang </a:t>
            </a:r>
            <a:r>
              <a:rPr lang="en-ID" sz="2400" b="0" i="0" dirty="0" err="1">
                <a:effectLst/>
                <a:latin typeface="Inter"/>
              </a:rPr>
              <a:t>dibuat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mudah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dipahami</a:t>
            </a:r>
            <a:r>
              <a:rPr lang="en-ID" sz="2400" b="0" i="0" dirty="0">
                <a:effectLst/>
                <a:latin typeface="Inter"/>
              </a:rPr>
              <a:t> oleh </a:t>
            </a:r>
            <a:r>
              <a:rPr lang="en-ID" sz="2400" b="0" i="0" dirty="0" err="1">
                <a:effectLst/>
                <a:latin typeface="Inter"/>
              </a:rPr>
              <a:t>pembaca</a:t>
            </a:r>
            <a:r>
              <a:rPr lang="en-ID" sz="2400" b="0" i="0" dirty="0">
                <a:effectLst/>
                <a:latin typeface="Inter"/>
              </a:rPr>
              <a:t>. </a:t>
            </a:r>
            <a:r>
              <a:rPr lang="en-ID" sz="2400" b="0" i="0" dirty="0" err="1">
                <a:effectLst/>
                <a:latin typeface="Inter"/>
              </a:rPr>
              <a:t>Melainkan</a:t>
            </a:r>
            <a:r>
              <a:rPr lang="en-ID" sz="2400" b="0" i="0" dirty="0">
                <a:effectLst/>
                <a:latin typeface="Inter"/>
              </a:rPr>
              <a:t> juga </a:t>
            </a:r>
            <a:r>
              <a:rPr lang="en-ID" sz="2400" b="0" i="0" dirty="0" err="1">
                <a:effectLst/>
                <a:latin typeface="Inter"/>
              </a:rPr>
              <a:t>membantu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penulis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melakukan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komunikasi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secara</a:t>
            </a:r>
            <a:r>
              <a:rPr lang="en-ID" sz="2400" b="0" i="0" dirty="0">
                <a:effectLst/>
                <a:latin typeface="Inter"/>
              </a:rPr>
              <a:t> personal </a:t>
            </a:r>
            <a:r>
              <a:rPr lang="en-ID" sz="2400" b="0" i="0" dirty="0" err="1">
                <a:effectLst/>
                <a:latin typeface="Inter"/>
              </a:rPr>
              <a:t>dengan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pembaca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karena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memilih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diksi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sesuai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karakter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mereka</a:t>
            </a:r>
            <a:r>
              <a:rPr lang="en-ID" sz="2400" b="0" i="0" dirty="0">
                <a:effectLst/>
                <a:latin typeface="Inter"/>
              </a:rPr>
              <a:t>. Hal </a:t>
            </a:r>
            <a:r>
              <a:rPr lang="en-ID" sz="2400" b="0" i="0" dirty="0" err="1">
                <a:effectLst/>
                <a:latin typeface="Inter"/>
              </a:rPr>
              <a:t>ini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membantu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pembaca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mendapat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kesan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sedang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mengobrol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dengan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teman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dekatnya</a:t>
            </a:r>
            <a:r>
              <a:rPr lang="en-ID" sz="2400" b="0" i="0" dirty="0">
                <a:effectLst/>
                <a:latin typeface="Inter"/>
              </a:rPr>
              <a:t>.</a:t>
            </a:r>
            <a:endParaRPr lang="en-ID" sz="2400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Laptop - Windows menu">
                <a:extLst>
                  <a:ext uri="{FF2B5EF4-FFF2-40B4-BE49-F238E27FC236}">
                    <a16:creationId xmlns:a16="http://schemas.microsoft.com/office/drawing/2014/main" id="{FB0DDFFD-0800-F89B-726B-B61E7F4F340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63997699"/>
                  </p:ext>
                </p:extLst>
              </p:nvPr>
            </p:nvGraphicFramePr>
            <p:xfrm rot="164317">
              <a:off x="9557374" y="5008597"/>
              <a:ext cx="2675202" cy="1881352"/>
            </p:xfrm>
            <a:graphic>
              <a:graphicData uri="http://schemas.microsoft.com/office/drawing/2017/model3d">
                <am3d:model3d r:embed="rId2">
                  <am3d:spPr>
                    <a:xfrm rot="164317">
                      <a:off x="0" y="0"/>
                      <a:ext cx="2675202" cy="1881352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93952" ay="-2370572" az="-123463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0818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Laptop - Windows menu">
                <a:extLst>
                  <a:ext uri="{FF2B5EF4-FFF2-40B4-BE49-F238E27FC236}">
                    <a16:creationId xmlns:a16="http://schemas.microsoft.com/office/drawing/2014/main" id="{FB0DDFFD-0800-F89B-726B-B61E7F4F340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4317">
                <a:off x="9557374" y="5008597"/>
                <a:ext cx="2675202" cy="18813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1538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A1EB9-2B8D-41F1-3E7A-85F1A9483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894735"/>
            <a:ext cx="9404723" cy="560440"/>
          </a:xfrm>
        </p:spPr>
        <p:txBody>
          <a:bodyPr/>
          <a:lstStyle/>
          <a:p>
            <a:r>
              <a:rPr lang="en-ID" sz="2800" b="1" i="0" dirty="0" err="1">
                <a:effectLst/>
                <a:latin typeface="Montserrat" panose="00000500000000000000" pitchFamily="2" charset="0"/>
              </a:rPr>
              <a:t>Menyunting</a:t>
            </a:r>
            <a:r>
              <a:rPr lang="en-ID" sz="2800" b="1" i="0" dirty="0">
                <a:effectLst/>
                <a:latin typeface="Montserrat" panose="00000500000000000000" pitchFamily="2" charset="0"/>
              </a:rPr>
              <a:t> Diksi </a:t>
            </a:r>
            <a:r>
              <a:rPr lang="en-ID" sz="2800" b="1" i="0" dirty="0" err="1">
                <a:effectLst/>
                <a:latin typeface="Montserrat" panose="00000500000000000000" pitchFamily="2" charset="0"/>
              </a:rPr>
              <a:t>dalam</a:t>
            </a:r>
            <a:r>
              <a:rPr lang="en-ID" sz="2800" b="1" i="0" dirty="0">
                <a:effectLst/>
                <a:latin typeface="Montserrat" panose="00000500000000000000" pitchFamily="2" charset="0"/>
              </a:rPr>
              <a:t> </a:t>
            </a:r>
            <a:r>
              <a:rPr lang="en-ID" sz="2800" b="1" i="0" dirty="0" err="1">
                <a:effectLst/>
                <a:latin typeface="Montserrat" panose="00000500000000000000" pitchFamily="2" charset="0"/>
              </a:rPr>
              <a:t>Naskah</a:t>
            </a:r>
            <a:endParaRPr lang="en-ID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86336-FCC8-CD87-BFC4-9D147FE16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2156"/>
            <a:ext cx="8946541" cy="1622321"/>
          </a:xfrm>
        </p:spPr>
        <p:txBody>
          <a:bodyPr/>
          <a:lstStyle/>
          <a:p>
            <a:pPr marL="0" indent="0">
              <a:buNone/>
            </a:pPr>
            <a:r>
              <a:rPr lang="en-ID" dirty="0" err="1">
                <a:latin typeface="Inter"/>
              </a:rPr>
              <a:t>P</a:t>
            </a:r>
            <a:r>
              <a:rPr lang="en-ID" b="0" i="0" dirty="0" err="1">
                <a:effectLst/>
                <a:latin typeface="Inter"/>
              </a:rPr>
              <a:t>enyuntingan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karya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tulis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bisa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dalam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bentuk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penyuntingan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diksi</a:t>
            </a:r>
            <a:r>
              <a:rPr lang="en-ID" b="0" i="0" dirty="0">
                <a:effectLst/>
                <a:latin typeface="Inter"/>
              </a:rPr>
              <a:t>, </a:t>
            </a:r>
            <a:r>
              <a:rPr lang="en-ID" b="0" i="0" dirty="0" err="1">
                <a:effectLst/>
                <a:latin typeface="Inter"/>
              </a:rPr>
              <a:t>penyuntingan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ejaan</a:t>
            </a:r>
            <a:r>
              <a:rPr lang="en-ID" b="0" i="0" dirty="0">
                <a:effectLst/>
                <a:latin typeface="Inter"/>
              </a:rPr>
              <a:t>, </a:t>
            </a:r>
            <a:r>
              <a:rPr lang="en-ID" b="0" i="0" dirty="0" err="1">
                <a:effectLst/>
                <a:latin typeface="Inter"/>
              </a:rPr>
              <a:t>penyuntingan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kalimat</a:t>
            </a:r>
            <a:r>
              <a:rPr lang="en-ID" b="0" i="0" dirty="0">
                <a:effectLst/>
                <a:latin typeface="Inter"/>
              </a:rPr>
              <a:t>, dan juga </a:t>
            </a:r>
            <a:r>
              <a:rPr lang="en-ID" b="0" i="0" dirty="0" err="1">
                <a:effectLst/>
                <a:latin typeface="Inter"/>
              </a:rPr>
              <a:t>penyuntingan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paragraf</a:t>
            </a:r>
            <a:r>
              <a:rPr lang="en-ID" b="0" i="0" dirty="0">
                <a:effectLst/>
                <a:latin typeface="Inter"/>
              </a:rPr>
              <a:t>. </a:t>
            </a:r>
            <a:r>
              <a:rPr lang="en-ID" b="0" i="0" dirty="0" err="1">
                <a:effectLst/>
                <a:latin typeface="Inter"/>
              </a:rPr>
              <a:t>Secara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umum</a:t>
            </a:r>
            <a:r>
              <a:rPr lang="en-ID" b="0" i="0" dirty="0">
                <a:effectLst/>
                <a:latin typeface="Inter"/>
              </a:rPr>
              <a:t>, </a:t>
            </a:r>
            <a:r>
              <a:rPr lang="en-ID" b="0" i="0" dirty="0" err="1">
                <a:effectLst/>
                <a:latin typeface="Inter"/>
              </a:rPr>
              <a:t>penyuntingan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ditujukan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untuk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meminimalkan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atau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menghilangkan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dalam</a:t>
            </a:r>
            <a:r>
              <a:rPr lang="en-ID" b="0" i="0" dirty="0">
                <a:effectLst/>
                <a:latin typeface="Inter"/>
              </a:rPr>
              <a:t> tulisan (Bambang Trim,2023).</a:t>
            </a:r>
            <a:endParaRPr lang="en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86D0C00-7C44-BA55-3F94-9ACDB1F5E0C5}"/>
              </a:ext>
            </a:extLst>
          </p:cNvPr>
          <p:cNvSpPr txBox="1">
            <a:spLocks/>
          </p:cNvSpPr>
          <p:nvPr/>
        </p:nvSpPr>
        <p:spPr>
          <a:xfrm>
            <a:off x="1103311" y="3043085"/>
            <a:ext cx="8946541" cy="1622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ID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 descr="Laptop - Windows menu">
                <a:extLst>
                  <a:ext uri="{FF2B5EF4-FFF2-40B4-BE49-F238E27FC236}">
                    <a16:creationId xmlns:a16="http://schemas.microsoft.com/office/drawing/2014/main" id="{71159B50-79CA-69B5-F538-FFD49CC7AC0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969697"/>
                  </p:ext>
                </p:extLst>
              </p:nvPr>
            </p:nvGraphicFramePr>
            <p:xfrm rot="164317">
              <a:off x="9557374" y="5008597"/>
              <a:ext cx="2675202" cy="1881352"/>
            </p:xfrm>
            <a:graphic>
              <a:graphicData uri="http://schemas.microsoft.com/office/drawing/2017/model3d">
                <am3d:model3d r:embed="rId2">
                  <am3d:spPr>
                    <a:xfrm rot="164317">
                      <a:off x="0" y="0"/>
                      <a:ext cx="2675202" cy="1881352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93952" ay="-2370572" az="-123463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0818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Laptop - Windows menu">
                <a:extLst>
                  <a:ext uri="{FF2B5EF4-FFF2-40B4-BE49-F238E27FC236}">
                    <a16:creationId xmlns:a16="http://schemas.microsoft.com/office/drawing/2014/main" id="{71159B50-79CA-69B5-F538-FFD49CC7AC0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4317">
                <a:off x="9557374" y="5008597"/>
                <a:ext cx="2675202" cy="18813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1652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54151-E93F-35B1-79F1-DBEAC9C70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766914"/>
            <a:ext cx="9404723" cy="732371"/>
          </a:xfrm>
        </p:spPr>
        <p:txBody>
          <a:bodyPr/>
          <a:lstStyle/>
          <a:p>
            <a:r>
              <a:rPr lang="en-US" sz="2400" dirty="0"/>
              <a:t>1. </a:t>
            </a:r>
            <a:r>
              <a:rPr lang="en-US" sz="2400" dirty="0" err="1"/>
              <a:t>Menyunting</a:t>
            </a:r>
            <a:r>
              <a:rPr lang="en-US" sz="2400" dirty="0"/>
              <a:t> Kata </a:t>
            </a:r>
            <a:endParaRPr lang="en-ID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1E6DB-BBAE-41DC-DDFD-A5F89015E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35" y="1332137"/>
            <a:ext cx="8946541" cy="3354824"/>
          </a:xfrm>
        </p:spPr>
        <p:txBody>
          <a:bodyPr/>
          <a:lstStyle/>
          <a:p>
            <a:pPr marL="0" indent="0">
              <a:buNone/>
            </a:pPr>
            <a:r>
              <a:rPr lang="en-ID" b="0" i="0" dirty="0" err="1">
                <a:effectLst/>
                <a:latin typeface="Inter"/>
              </a:rPr>
              <a:t>Menyunting</a:t>
            </a:r>
            <a:r>
              <a:rPr lang="en-ID" b="0" i="0" dirty="0">
                <a:effectLst/>
                <a:latin typeface="Inter"/>
              </a:rPr>
              <a:t> kata </a:t>
            </a:r>
            <a:r>
              <a:rPr lang="en-ID" b="0" i="0" dirty="0" err="1">
                <a:effectLst/>
                <a:latin typeface="Inter"/>
              </a:rPr>
              <a:t>disini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artinya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penulis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atau</a:t>
            </a:r>
            <a:r>
              <a:rPr lang="en-ID" b="0" i="0" dirty="0">
                <a:effectLst/>
                <a:latin typeface="Inter"/>
              </a:rPr>
              <a:t> editor </a:t>
            </a:r>
            <a:r>
              <a:rPr lang="en-ID" b="0" i="0" dirty="0" err="1">
                <a:effectLst/>
                <a:latin typeface="Inter"/>
              </a:rPr>
              <a:t>perlu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mengubah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suatu</a:t>
            </a:r>
            <a:r>
              <a:rPr lang="en-ID" b="0" i="0" dirty="0">
                <a:effectLst/>
                <a:latin typeface="Inter"/>
              </a:rPr>
              <a:t> kata yang </a:t>
            </a:r>
            <a:r>
              <a:rPr lang="en-ID" b="0" i="0" dirty="0" err="1">
                <a:effectLst/>
                <a:latin typeface="Inter"/>
              </a:rPr>
              <a:t>dianggap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kurang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tepat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dengan</a:t>
            </a:r>
            <a:r>
              <a:rPr lang="en-ID" b="0" i="0" dirty="0">
                <a:effectLst/>
                <a:latin typeface="Inter"/>
              </a:rPr>
              <a:t> kata lain yang </a:t>
            </a:r>
            <a:r>
              <a:rPr lang="en-ID" b="0" i="0" dirty="0" err="1">
                <a:effectLst/>
                <a:latin typeface="Inter"/>
              </a:rPr>
              <a:t>lebih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tepat</a:t>
            </a:r>
            <a:r>
              <a:rPr lang="en-ID" b="0" i="0" dirty="0">
                <a:effectLst/>
                <a:latin typeface="Inter"/>
              </a:rPr>
              <a:t>.</a:t>
            </a:r>
          </a:p>
          <a:p>
            <a:pPr marL="0" indent="0">
              <a:buNone/>
            </a:pP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kata </a:t>
            </a:r>
            <a:r>
              <a:rPr lang="en-ID" b="0" i="0" dirty="0" err="1">
                <a:effectLst/>
                <a:latin typeface="Inter"/>
              </a:rPr>
              <a:t>sering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terjadi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ketika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penulis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memiliki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perbendaharaan</a:t>
            </a:r>
            <a:r>
              <a:rPr lang="en-ID" b="0" i="0" dirty="0">
                <a:effectLst/>
                <a:latin typeface="Inter"/>
              </a:rPr>
              <a:t> kata yang </a:t>
            </a:r>
            <a:r>
              <a:rPr lang="en-ID" b="0" i="0" dirty="0" err="1">
                <a:effectLst/>
                <a:latin typeface="Inter"/>
              </a:rPr>
              <a:t>terbatas</a:t>
            </a:r>
            <a:r>
              <a:rPr lang="en-ID" b="0" i="0" dirty="0">
                <a:effectLst/>
                <a:latin typeface="Inter"/>
              </a:rPr>
              <a:t>. </a:t>
            </a:r>
            <a:r>
              <a:rPr lang="en-ID" b="0" i="0" dirty="0" err="1">
                <a:effectLst/>
                <a:latin typeface="Inter"/>
              </a:rPr>
              <a:t>Kondisi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ini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membuatnya</a:t>
            </a:r>
            <a:r>
              <a:rPr lang="en-ID" b="0" i="0" dirty="0">
                <a:effectLst/>
                <a:latin typeface="Inter"/>
              </a:rPr>
              <a:t> “</a:t>
            </a:r>
            <a:r>
              <a:rPr lang="en-ID" b="0" i="0" dirty="0" err="1">
                <a:effectLst/>
                <a:latin typeface="Inter"/>
              </a:rPr>
              <a:t>setia</a:t>
            </a:r>
            <a:r>
              <a:rPr lang="en-ID" b="0" i="0" dirty="0">
                <a:effectLst/>
                <a:latin typeface="Inter"/>
              </a:rPr>
              <a:t>” </a:t>
            </a:r>
            <a:r>
              <a:rPr lang="en-ID" b="0" i="0" dirty="0" err="1">
                <a:effectLst/>
                <a:latin typeface="Inter"/>
              </a:rPr>
              <a:t>menggunakan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suatu</a:t>
            </a:r>
            <a:r>
              <a:rPr lang="en-ID" b="0" i="0" dirty="0">
                <a:effectLst/>
                <a:latin typeface="Inter"/>
              </a:rPr>
              <a:t> kata dan </a:t>
            </a:r>
            <a:r>
              <a:rPr lang="en-ID" b="0" i="0" dirty="0" err="1">
                <a:effectLst/>
                <a:latin typeface="Inter"/>
              </a:rPr>
              <a:t>ketika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ditempatkan</a:t>
            </a:r>
            <a:r>
              <a:rPr lang="en-ID" b="0" i="0" dirty="0">
                <a:effectLst/>
                <a:latin typeface="Inter"/>
              </a:rPr>
              <a:t> pada </a:t>
            </a:r>
            <a:r>
              <a:rPr lang="en-ID" b="0" i="0" dirty="0" err="1">
                <a:effectLst/>
                <a:latin typeface="Inter"/>
              </a:rPr>
              <a:t>kalimat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tertentu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justru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membuatnya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sebagai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diksi</a:t>
            </a:r>
            <a:r>
              <a:rPr lang="en-ID" b="0" i="0" dirty="0">
                <a:effectLst/>
                <a:latin typeface="Inter"/>
              </a:rPr>
              <a:t>.</a:t>
            </a:r>
          </a:p>
          <a:p>
            <a:pPr marL="457200" indent="-457200">
              <a:buAutoNum type="alphaLcPeriod"/>
            </a:pPr>
            <a:r>
              <a:rPr lang="en-ID" dirty="0" err="1">
                <a:latin typeface="Inter"/>
              </a:rPr>
              <a:t>Kesalahan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Makna</a:t>
            </a:r>
            <a:endParaRPr lang="en-ID" dirty="0">
              <a:latin typeface="Inter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14AEE2-969B-526E-33B6-A698EC41E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704" y="3143429"/>
            <a:ext cx="5798052" cy="2971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12DC5B-18AF-E08A-25A8-B2BC60AF3104}"/>
              </a:ext>
            </a:extLst>
          </p:cNvPr>
          <p:cNvSpPr txBox="1"/>
          <p:nvPr/>
        </p:nvSpPr>
        <p:spPr>
          <a:xfrm>
            <a:off x="1120877" y="3429000"/>
            <a:ext cx="48918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lvl="1" indent="0">
              <a:buNone/>
            </a:pPr>
            <a:r>
              <a:rPr lang="en-ID" dirty="0" err="1">
                <a:latin typeface="Inter"/>
              </a:rPr>
              <a:t>kondisi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diman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penulis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memahammi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makna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suatu</a:t>
            </a:r>
            <a:r>
              <a:rPr lang="en-ID" dirty="0">
                <a:latin typeface="Inter"/>
              </a:rPr>
              <a:t> kata </a:t>
            </a:r>
            <a:r>
              <a:rPr lang="en-ID" dirty="0" err="1">
                <a:latin typeface="Inter"/>
              </a:rPr>
              <a:t>sesuai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dengan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pemikiran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sendiri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sehingga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tidak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mengetahui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makna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sebenarnya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dari</a:t>
            </a:r>
            <a:r>
              <a:rPr lang="en-ID" dirty="0">
                <a:latin typeface="Inter"/>
              </a:rPr>
              <a:t> kata </a:t>
            </a:r>
            <a:r>
              <a:rPr lang="en-ID" dirty="0" err="1">
                <a:latin typeface="Inter"/>
              </a:rPr>
              <a:t>tersebut</a:t>
            </a:r>
            <a:r>
              <a:rPr lang="en-ID" dirty="0">
                <a:latin typeface="Inter"/>
              </a:rPr>
              <a:t>.</a:t>
            </a:r>
            <a:endParaRPr lang="en-ID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Model 7" descr="Laptop - Windows menu">
                <a:extLst>
                  <a:ext uri="{FF2B5EF4-FFF2-40B4-BE49-F238E27FC236}">
                    <a16:creationId xmlns:a16="http://schemas.microsoft.com/office/drawing/2014/main" id="{9DA88FB6-B3CE-7D30-971D-0FBB4DD5FA8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7066545"/>
                  </p:ext>
                </p:extLst>
              </p:nvPr>
            </p:nvGraphicFramePr>
            <p:xfrm rot="164317">
              <a:off x="9557374" y="5047925"/>
              <a:ext cx="2675202" cy="1881352"/>
            </p:xfrm>
            <a:graphic>
              <a:graphicData uri="http://schemas.microsoft.com/office/drawing/2017/model3d">
                <am3d:model3d r:embed="rId3">
                  <am3d:spPr>
                    <a:xfrm rot="164317">
                      <a:off x="0" y="0"/>
                      <a:ext cx="2675202" cy="1881352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93952" ay="-2370572" az="-12346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0818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 descr="Laptop - Windows menu">
                <a:extLst>
                  <a:ext uri="{FF2B5EF4-FFF2-40B4-BE49-F238E27FC236}">
                    <a16:creationId xmlns:a16="http://schemas.microsoft.com/office/drawing/2014/main" id="{9DA88FB6-B3CE-7D30-971D-0FBB4DD5FA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317">
                <a:off x="9557374" y="5047925"/>
                <a:ext cx="2675202" cy="18813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5537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186EC-3107-66C5-6E68-B41D909EE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747252"/>
            <a:ext cx="9404723" cy="648929"/>
          </a:xfrm>
        </p:spPr>
        <p:txBody>
          <a:bodyPr/>
          <a:lstStyle/>
          <a:p>
            <a:r>
              <a:rPr lang="en-US" sz="2800" dirty="0"/>
              <a:t>b. </a:t>
            </a:r>
            <a:r>
              <a:rPr lang="en-US" sz="2800" dirty="0" err="1"/>
              <a:t>Kesalahan</a:t>
            </a:r>
            <a:r>
              <a:rPr lang="en-US" sz="2800" dirty="0"/>
              <a:t> </a:t>
            </a:r>
            <a:r>
              <a:rPr lang="en-US" sz="2800" dirty="0" err="1"/>
              <a:t>penggunaan</a:t>
            </a:r>
            <a:endParaRPr lang="en-ID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13DE5-4B5A-4801-5751-B99ED9905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627673"/>
            <a:ext cx="8946541" cy="1801327"/>
          </a:xfrm>
        </p:spPr>
        <p:txBody>
          <a:bodyPr/>
          <a:lstStyle/>
          <a:p>
            <a:pPr marL="0" indent="0" algn="just">
              <a:buNone/>
            </a:pPr>
            <a:r>
              <a:rPr lang="en-ID" b="0" i="0" dirty="0" err="1">
                <a:effectLst/>
                <a:latin typeface="Inter"/>
              </a:rPr>
              <a:t>Bentuk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kedua</a:t>
            </a:r>
            <a:r>
              <a:rPr lang="en-ID" b="0" i="0" dirty="0">
                <a:effectLst/>
                <a:latin typeface="Inter"/>
              </a:rPr>
              <a:t> yang </a:t>
            </a:r>
            <a:r>
              <a:rPr lang="en-ID" b="0" i="0" dirty="0" err="1">
                <a:effectLst/>
                <a:latin typeface="Inter"/>
              </a:rPr>
              <a:t>membutuhkan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penyuntingan</a:t>
            </a:r>
            <a:r>
              <a:rPr lang="en-ID" b="0" i="0" dirty="0">
                <a:effectLst/>
                <a:latin typeface="Inter"/>
              </a:rPr>
              <a:t> kata </a:t>
            </a:r>
            <a:r>
              <a:rPr lang="en-ID" b="0" i="0" dirty="0" err="1">
                <a:effectLst/>
                <a:latin typeface="Inter"/>
              </a:rPr>
              <a:t>adalah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penggunaan</a:t>
            </a:r>
            <a:r>
              <a:rPr lang="en-ID" b="0" i="0" dirty="0">
                <a:effectLst/>
                <a:latin typeface="Inter"/>
              </a:rPr>
              <a:t>. </a:t>
            </a:r>
            <a:r>
              <a:rPr lang="en-ID" b="0" i="0" dirty="0" err="1">
                <a:effectLst/>
                <a:latin typeface="Inter"/>
              </a:rPr>
              <a:t>Artinya</a:t>
            </a:r>
            <a:r>
              <a:rPr lang="en-ID" b="0" i="0" dirty="0">
                <a:effectLst/>
                <a:latin typeface="Inter"/>
              </a:rPr>
              <a:t>, </a:t>
            </a:r>
            <a:r>
              <a:rPr lang="en-ID" b="0" i="0" dirty="0" err="1">
                <a:effectLst/>
                <a:latin typeface="Inter"/>
              </a:rPr>
              <a:t>ada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beberapa</a:t>
            </a:r>
            <a:r>
              <a:rPr lang="en-ID" b="0" i="0" dirty="0">
                <a:effectLst/>
                <a:latin typeface="Inter"/>
              </a:rPr>
              <a:t> kata yang </a:t>
            </a:r>
            <a:r>
              <a:rPr lang="en-ID" b="0" i="0" dirty="0" err="1">
                <a:effectLst/>
                <a:latin typeface="Inter"/>
              </a:rPr>
              <a:t>secara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makna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perlu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digunakan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untuk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kalimat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tertentu</a:t>
            </a:r>
            <a:r>
              <a:rPr lang="en-ID" b="0" i="0" dirty="0">
                <a:effectLst/>
                <a:latin typeface="Inter"/>
              </a:rPr>
              <a:t> agar </a:t>
            </a:r>
            <a:r>
              <a:rPr lang="en-ID" b="0" i="0" dirty="0" err="1">
                <a:effectLst/>
                <a:latin typeface="Inter"/>
              </a:rPr>
              <a:t>menjadi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kalimat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efektif</a:t>
            </a:r>
            <a:r>
              <a:rPr lang="en-ID" b="0" i="0" dirty="0">
                <a:effectLst/>
                <a:latin typeface="Inter"/>
              </a:rPr>
              <a:t> dan </a:t>
            </a:r>
            <a:r>
              <a:rPr lang="en-ID" b="0" i="0" dirty="0" err="1">
                <a:effectLst/>
                <a:latin typeface="Inter"/>
              </a:rPr>
              <a:t>diksi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tepat</a:t>
            </a:r>
            <a:r>
              <a:rPr lang="en-ID" b="0" i="0" dirty="0">
                <a:effectLst/>
                <a:latin typeface="Inter"/>
              </a:rPr>
              <a:t>. </a:t>
            </a:r>
          </a:p>
          <a:p>
            <a:pPr marL="0" indent="0" algn="just">
              <a:buNone/>
            </a:pPr>
            <a:r>
              <a:rPr lang="en-ID" b="0" i="0" dirty="0" err="1">
                <a:effectLst/>
                <a:latin typeface="Inter"/>
              </a:rPr>
              <a:t>misalnya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penulis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tidak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tahu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perbedaan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penggunaan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suatu</a:t>
            </a:r>
            <a:r>
              <a:rPr lang="en-ID" b="0" i="0" dirty="0">
                <a:effectLst/>
                <a:latin typeface="Inter"/>
              </a:rPr>
              <a:t> kata </a:t>
            </a:r>
            <a:r>
              <a:rPr lang="en-ID" b="0" i="0" dirty="0" err="1">
                <a:effectLst/>
                <a:latin typeface="Inter"/>
              </a:rPr>
              <a:t>maka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sengaja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tetap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digunakan</a:t>
            </a:r>
            <a:r>
              <a:rPr lang="en-ID" b="0" i="0" dirty="0">
                <a:effectLst/>
                <a:latin typeface="Inter"/>
              </a:rPr>
              <a:t> dan </a:t>
            </a:r>
            <a:r>
              <a:rPr lang="en-ID" b="0" i="0" dirty="0" err="1">
                <a:effectLst/>
                <a:latin typeface="Inter"/>
              </a:rPr>
              <a:t>menjadi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penggunaan</a:t>
            </a:r>
            <a:r>
              <a:rPr lang="en-ID" b="0" i="0" dirty="0">
                <a:effectLst/>
                <a:latin typeface="Inter"/>
              </a:rPr>
              <a:t>.</a:t>
            </a:r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ACC0EA-AD32-C512-0160-E59B23E867EE}"/>
              </a:ext>
            </a:extLst>
          </p:cNvPr>
          <p:cNvSpPr txBox="1"/>
          <p:nvPr/>
        </p:nvSpPr>
        <p:spPr>
          <a:xfrm>
            <a:off x="1565596" y="3429000"/>
            <a:ext cx="84852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sv-SE" b="1" i="0" dirty="0">
                <a:solidFill>
                  <a:schemeClr val="bg1"/>
                </a:solidFill>
                <a:effectLst/>
                <a:latin typeface="Inter"/>
              </a:rPr>
              <a:t>Contoh:</a:t>
            </a:r>
          </a:p>
          <a:p>
            <a:pPr marL="285750" indent="-285750" algn="l" fontAlgn="base">
              <a:buFont typeface="Wingdings" panose="05000000000000000000" pitchFamily="2" charset="2"/>
              <a:buChar char="ü"/>
            </a:pPr>
            <a:r>
              <a:rPr lang="sv-SE" b="0" i="0" dirty="0">
                <a:effectLst/>
                <a:latin typeface="Inter"/>
              </a:rPr>
              <a:t>Barang yang harus dibawa, seperti</a:t>
            </a:r>
            <a:r>
              <a:rPr lang="sv-SE" b="0" i="1" dirty="0">
                <a:effectLst/>
                <a:latin typeface="Inter"/>
              </a:rPr>
              <a:t> </a:t>
            </a:r>
            <a:r>
              <a:rPr lang="sv-SE" b="0" i="0" dirty="0">
                <a:effectLst/>
                <a:latin typeface="Inter"/>
              </a:rPr>
              <a:t>senter, baterai, dan tali. (Benar) </a:t>
            </a:r>
          </a:p>
          <a:p>
            <a:pPr marL="285750" indent="-285750" algn="l" fontAlgn="base">
              <a:buFont typeface="Wingdings" panose="05000000000000000000" pitchFamily="2" charset="2"/>
              <a:buChar char="ü"/>
            </a:pPr>
            <a:r>
              <a:rPr lang="sv-SE" b="0" i="0" dirty="0">
                <a:effectLst/>
                <a:latin typeface="Inter"/>
              </a:rPr>
              <a:t>Barang yang harus dibawa,</a:t>
            </a:r>
            <a:r>
              <a:rPr lang="sv-SE" b="0" i="1" dirty="0">
                <a:effectLst/>
                <a:latin typeface="Inter"/>
              </a:rPr>
              <a:t> </a:t>
            </a:r>
            <a:r>
              <a:rPr lang="sv-SE" b="0" i="0" dirty="0">
                <a:effectLst/>
                <a:latin typeface="Inter"/>
              </a:rPr>
              <a:t>seperti senter, baterai, tali, </a:t>
            </a:r>
            <a:r>
              <a:rPr lang="sv-SE" b="0" i="1" dirty="0">
                <a:effectLst/>
                <a:latin typeface="Inter"/>
              </a:rPr>
              <a:t>dan sebagainya.</a:t>
            </a:r>
            <a:r>
              <a:rPr lang="sv-SE" b="0" i="0" dirty="0">
                <a:effectLst/>
                <a:latin typeface="Inter"/>
              </a:rPr>
              <a:t> (Salah). 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 Model 5" descr="Laptop - Windows menu">
                <a:extLst>
                  <a:ext uri="{FF2B5EF4-FFF2-40B4-BE49-F238E27FC236}">
                    <a16:creationId xmlns:a16="http://schemas.microsoft.com/office/drawing/2014/main" id="{9765AA23-863F-A26F-2B94-2839973E826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969697"/>
                  </p:ext>
                </p:extLst>
              </p:nvPr>
            </p:nvGraphicFramePr>
            <p:xfrm rot="164317">
              <a:off x="9557374" y="5008597"/>
              <a:ext cx="2675202" cy="1881352"/>
            </p:xfrm>
            <a:graphic>
              <a:graphicData uri="http://schemas.microsoft.com/office/drawing/2017/model3d">
                <am3d:model3d r:embed="rId2">
                  <am3d:spPr>
                    <a:xfrm rot="164317">
                      <a:off x="0" y="0"/>
                      <a:ext cx="2675202" cy="1881352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93952" ay="-2370572" az="-123463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0818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Model 5" descr="Laptop - Windows menu">
                <a:extLst>
                  <a:ext uri="{FF2B5EF4-FFF2-40B4-BE49-F238E27FC236}">
                    <a16:creationId xmlns:a16="http://schemas.microsoft.com/office/drawing/2014/main" id="{9765AA23-863F-A26F-2B94-2839973E826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4317">
                <a:off x="9557374" y="5008597"/>
                <a:ext cx="2675202" cy="18813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7285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E455C-3150-FB2D-7FE0-0520D04CF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771700"/>
          </a:xfrm>
        </p:spPr>
        <p:txBody>
          <a:bodyPr/>
          <a:lstStyle/>
          <a:p>
            <a:r>
              <a:rPr lang="en-ID" sz="2800" b="1" i="0" dirty="0">
                <a:effectLst/>
                <a:latin typeface="Montserrat" panose="00000500000000000000" pitchFamily="2" charset="0"/>
              </a:rPr>
              <a:t>2. </a:t>
            </a:r>
            <a:r>
              <a:rPr lang="en-ID" sz="2800" b="1" i="0" dirty="0" err="1">
                <a:effectLst/>
                <a:latin typeface="Montserrat" panose="00000500000000000000" pitchFamily="2" charset="0"/>
              </a:rPr>
              <a:t>Menyunting</a:t>
            </a:r>
            <a:r>
              <a:rPr lang="en-ID" sz="2800" b="1" i="0" dirty="0">
                <a:effectLst/>
                <a:latin typeface="Montserrat" panose="00000500000000000000" pitchFamily="2" charset="0"/>
              </a:rPr>
              <a:t> </a:t>
            </a:r>
            <a:r>
              <a:rPr lang="en-ID" sz="2800" b="1" i="0" dirty="0" err="1">
                <a:effectLst/>
                <a:latin typeface="Montserrat" panose="00000500000000000000" pitchFamily="2" charset="0"/>
              </a:rPr>
              <a:t>Bentuk</a:t>
            </a:r>
            <a:r>
              <a:rPr lang="en-ID" sz="2800" b="1" i="0" dirty="0">
                <a:effectLst/>
                <a:latin typeface="Montserrat" panose="00000500000000000000" pitchFamily="2" charset="0"/>
              </a:rPr>
              <a:t> </a:t>
            </a:r>
            <a:r>
              <a:rPr lang="en-ID" sz="2800" b="1" i="0" dirty="0" err="1">
                <a:effectLst/>
                <a:latin typeface="Montserrat" panose="00000500000000000000" pitchFamily="2" charset="0"/>
              </a:rPr>
              <a:t>Lewah</a:t>
            </a:r>
            <a:endParaRPr lang="en-ID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1F214-F1B5-85E1-1AFE-4BF00E89A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381301"/>
            <a:ext cx="8946541" cy="190267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ID" b="0" i="0" dirty="0" err="1">
                <a:effectLst/>
                <a:latin typeface="Inter"/>
              </a:rPr>
              <a:t>Penyuntingan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diksi</a:t>
            </a:r>
            <a:r>
              <a:rPr lang="en-ID" b="0" i="0" dirty="0">
                <a:effectLst/>
                <a:latin typeface="Inter"/>
              </a:rPr>
              <a:t> yang </a:t>
            </a:r>
            <a:r>
              <a:rPr lang="en-ID" b="0" i="0" dirty="0" err="1">
                <a:effectLst/>
                <a:latin typeface="Inter"/>
              </a:rPr>
              <a:t>kedua</a:t>
            </a:r>
            <a:r>
              <a:rPr lang="en-ID" b="0" i="0" dirty="0">
                <a:effectLst/>
                <a:latin typeface="Inter"/>
              </a:rPr>
              <a:t> agar </a:t>
            </a:r>
            <a:r>
              <a:rPr lang="en-ID" b="0" i="0" dirty="0" err="1">
                <a:effectLst/>
                <a:latin typeface="Inter"/>
              </a:rPr>
              <a:t>penggunaan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diksi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dari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tidak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tepat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menjadi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tepat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adalah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menyunting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bentuk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lewah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atau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mubazir</a:t>
            </a:r>
            <a:r>
              <a:rPr lang="en-ID" b="0" i="0" dirty="0">
                <a:effectLst/>
                <a:latin typeface="Inter"/>
              </a:rPr>
              <a:t>. </a:t>
            </a:r>
            <a:r>
              <a:rPr lang="en-ID" b="0" i="0" dirty="0" err="1">
                <a:effectLst/>
                <a:latin typeface="Inter"/>
              </a:rPr>
              <a:t>Artinya</a:t>
            </a:r>
            <a:r>
              <a:rPr lang="en-ID" b="0" i="0" dirty="0">
                <a:effectLst/>
                <a:latin typeface="Inter"/>
              </a:rPr>
              <a:t>, </a:t>
            </a:r>
            <a:r>
              <a:rPr lang="en-ID" b="0" i="0" dirty="0" err="1">
                <a:effectLst/>
                <a:latin typeface="Inter"/>
              </a:rPr>
              <a:t>dalam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beberapa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momen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seorang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penulis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keliru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memakai</a:t>
            </a:r>
            <a:r>
              <a:rPr lang="en-ID" b="0" i="0" dirty="0">
                <a:effectLst/>
                <a:latin typeface="Inter"/>
              </a:rPr>
              <a:t> kata </a:t>
            </a:r>
            <a:r>
              <a:rPr lang="en-ID" b="0" i="0" dirty="0" err="1">
                <a:effectLst/>
                <a:latin typeface="Inter"/>
              </a:rPr>
              <a:t>secara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berlebihan</a:t>
            </a:r>
            <a:r>
              <a:rPr lang="en-ID" b="0" i="0" dirty="0">
                <a:effectLst/>
                <a:latin typeface="Inter"/>
              </a:rPr>
              <a:t>, </a:t>
            </a:r>
            <a:r>
              <a:rPr lang="en-ID" dirty="0" err="1">
                <a:latin typeface="Inter"/>
              </a:rPr>
              <a:t>penyebab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menyunting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bentuk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lewah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karena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penulis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bisa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jadi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memahami</a:t>
            </a:r>
            <a:r>
              <a:rPr lang="en-ID" b="0" i="0" dirty="0">
                <a:effectLst/>
                <a:latin typeface="Inter"/>
              </a:rPr>
              <a:t> kata </a:t>
            </a:r>
            <a:r>
              <a:rPr lang="en-ID" b="0" i="0" dirty="0" err="1">
                <a:effectLst/>
                <a:latin typeface="Inter"/>
              </a:rPr>
              <a:t>tersebut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memang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tepat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untuk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ditambahkan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sehingga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tidak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menyadari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kesalahannya</a:t>
            </a:r>
            <a:r>
              <a:rPr lang="en-ID" b="0" i="0" dirty="0">
                <a:effectLst/>
                <a:latin typeface="Inter"/>
              </a:rPr>
              <a:t>. </a:t>
            </a:r>
            <a:r>
              <a:rPr lang="en-ID" b="0" i="0" dirty="0" err="1">
                <a:effectLst/>
                <a:latin typeface="Inter"/>
              </a:rPr>
              <a:t>Contoh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diksi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jenis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ini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adalah</a:t>
            </a:r>
            <a:r>
              <a:rPr lang="en-ID" b="0" i="0" dirty="0">
                <a:solidFill>
                  <a:srgbClr val="54595F"/>
                </a:solidFill>
                <a:effectLst/>
                <a:latin typeface="Inter"/>
              </a:rPr>
              <a:t>: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47592C-42F6-D055-543F-504E2FECA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446" y="3145909"/>
            <a:ext cx="6275101" cy="2930426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 Model 5" descr="Laptop - Windows menu">
                <a:extLst>
                  <a:ext uri="{FF2B5EF4-FFF2-40B4-BE49-F238E27FC236}">
                    <a16:creationId xmlns:a16="http://schemas.microsoft.com/office/drawing/2014/main" id="{52B42F77-7F60-E0D3-AE45-EBF89936ABD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969697"/>
                  </p:ext>
                </p:extLst>
              </p:nvPr>
            </p:nvGraphicFramePr>
            <p:xfrm rot="164317">
              <a:off x="9557374" y="5008597"/>
              <a:ext cx="2675202" cy="1881352"/>
            </p:xfrm>
            <a:graphic>
              <a:graphicData uri="http://schemas.microsoft.com/office/drawing/2017/model3d">
                <am3d:model3d r:embed="rId3">
                  <am3d:spPr>
                    <a:xfrm rot="164317">
                      <a:off x="0" y="0"/>
                      <a:ext cx="2675202" cy="1881352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93952" ay="-2370572" az="-12346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0818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Model 5" descr="Laptop - Windows menu">
                <a:extLst>
                  <a:ext uri="{FF2B5EF4-FFF2-40B4-BE49-F238E27FC236}">
                    <a16:creationId xmlns:a16="http://schemas.microsoft.com/office/drawing/2014/main" id="{52B42F77-7F60-E0D3-AE45-EBF89936ABD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317">
                <a:off x="9557374" y="5008597"/>
                <a:ext cx="2675202" cy="18813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0671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0A7C1-8AAC-F6E2-A676-0ECE7F795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937" y="865240"/>
            <a:ext cx="9404723" cy="511279"/>
          </a:xfrm>
        </p:spPr>
        <p:txBody>
          <a:bodyPr/>
          <a:lstStyle/>
          <a:p>
            <a:r>
              <a:rPr lang="en-US" sz="1800" dirty="0"/>
              <a:t>3. </a:t>
            </a:r>
            <a:r>
              <a:rPr lang="en-US" sz="1800" dirty="0" err="1"/>
              <a:t>Menyunting</a:t>
            </a:r>
            <a:r>
              <a:rPr lang="en-US" sz="1800" dirty="0"/>
              <a:t> </a:t>
            </a:r>
            <a:r>
              <a:rPr lang="en-US" sz="1800" dirty="0" err="1"/>
              <a:t>Ungkapan</a:t>
            </a:r>
            <a:endParaRPr lang="en-ID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D23DE-BC74-1697-CFA8-89CCDB3B0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541639"/>
            <a:ext cx="8946541" cy="13490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Dalam Bahasa Indonesia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frasa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kata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ungkapan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kata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makna</a:t>
            </a:r>
            <a:r>
              <a:rPr lang="en-US" dirty="0"/>
              <a:t> </a:t>
            </a:r>
            <a:r>
              <a:rPr lang="en-US" dirty="0" err="1"/>
              <a:t>konotatif</a:t>
            </a:r>
            <a:r>
              <a:rPr lang="en-US" dirty="0"/>
              <a:t>.  </a:t>
            </a:r>
          </a:p>
          <a:p>
            <a:pPr marL="0" indent="0">
              <a:buNone/>
            </a:pPr>
            <a:r>
              <a:rPr lang="en-US" b="1" dirty="0"/>
              <a:t>Jus </a:t>
            </a:r>
            <a:r>
              <a:rPr lang="en-US" b="1" dirty="0" err="1"/>
              <a:t>Badudu</a:t>
            </a:r>
            <a:r>
              <a:rPr lang="en-US" b="1" dirty="0"/>
              <a:t> </a:t>
            </a:r>
            <a:r>
              <a:rPr lang="en-US" dirty="0"/>
              <a:t>Menyusun </a:t>
            </a:r>
            <a:r>
              <a:rPr lang="en-US" dirty="0" err="1"/>
              <a:t>ungkapan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Bahasa Indonesia yang </a:t>
            </a:r>
            <a:r>
              <a:rPr lang="en-US" dirty="0" err="1"/>
              <a:t>dikumpulkan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kamus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Bahasa Indonesia.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4FE616-4DEC-33EB-A099-504C0CAE5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048" y="3139290"/>
            <a:ext cx="5801775" cy="32516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B2CAED-8076-6AA1-5321-99E65F461BD9}"/>
              </a:ext>
            </a:extLst>
          </p:cNvPr>
          <p:cNvSpPr txBox="1"/>
          <p:nvPr/>
        </p:nvSpPr>
        <p:spPr>
          <a:xfrm>
            <a:off x="1185624" y="3055804"/>
            <a:ext cx="43919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b="0" i="0" dirty="0">
                <a:effectLst/>
                <a:latin typeface="Inter"/>
              </a:rPr>
              <a:t>Dalam </a:t>
            </a:r>
            <a:r>
              <a:rPr lang="en-ID" b="0" i="0" dirty="0" err="1">
                <a:effectLst/>
                <a:latin typeface="Inter"/>
              </a:rPr>
              <a:t>menyusun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karya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tulis</a:t>
            </a:r>
            <a:r>
              <a:rPr lang="en-ID" b="0" i="0" dirty="0">
                <a:effectLst/>
                <a:latin typeface="Inter"/>
              </a:rPr>
              <a:t>, </a:t>
            </a:r>
            <a:r>
              <a:rPr lang="en-ID" b="0" i="0" dirty="0" err="1">
                <a:effectLst/>
                <a:latin typeface="Inter"/>
              </a:rPr>
              <a:t>seorang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penulis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bisa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menggunakan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ungkapan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apapun</a:t>
            </a:r>
            <a:r>
              <a:rPr lang="en-ID" b="0" i="0" dirty="0">
                <a:effectLst/>
                <a:latin typeface="Inter"/>
              </a:rPr>
              <a:t>. </a:t>
            </a:r>
            <a:r>
              <a:rPr lang="en-ID" b="0" i="0" dirty="0" err="1">
                <a:effectLst/>
                <a:latin typeface="Inter"/>
              </a:rPr>
              <a:t>Namun</a:t>
            </a:r>
            <a:r>
              <a:rPr lang="en-ID" b="0" i="0" dirty="0">
                <a:effectLst/>
                <a:latin typeface="Inter"/>
              </a:rPr>
              <a:t>, </a:t>
            </a:r>
            <a:r>
              <a:rPr lang="en-ID" b="0" i="0" dirty="0" err="1">
                <a:effectLst/>
                <a:latin typeface="Inter"/>
              </a:rPr>
              <a:t>harus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dipastikan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sesuai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dengan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konteks</a:t>
            </a:r>
            <a:r>
              <a:rPr lang="en-ID" b="0" i="0" dirty="0">
                <a:effectLst/>
                <a:latin typeface="Inter"/>
              </a:rPr>
              <a:t> dan </a:t>
            </a:r>
            <a:r>
              <a:rPr lang="en-ID" b="0" i="0" dirty="0" err="1">
                <a:effectLst/>
                <a:latin typeface="Inter"/>
              </a:rPr>
              <a:t>makna</a:t>
            </a:r>
            <a:r>
              <a:rPr lang="en-ID" b="0" i="0" dirty="0">
                <a:effectLst/>
                <a:latin typeface="Inter"/>
              </a:rPr>
              <a:t> yang </a:t>
            </a:r>
            <a:r>
              <a:rPr lang="en-ID" b="0" i="0" dirty="0" err="1">
                <a:effectLst/>
                <a:latin typeface="Inter"/>
              </a:rPr>
              <a:t>ingin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disampaikan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dipahami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dengan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mudah</a:t>
            </a:r>
            <a:r>
              <a:rPr lang="en-ID" b="0" i="0" dirty="0">
                <a:effectLst/>
                <a:latin typeface="Inter"/>
              </a:rPr>
              <a:t> oleh </a:t>
            </a:r>
            <a:r>
              <a:rPr lang="en-ID" b="0" i="0" dirty="0" err="1">
                <a:effectLst/>
                <a:latin typeface="Inter"/>
              </a:rPr>
              <a:t>pembaca</a:t>
            </a:r>
            <a:r>
              <a:rPr lang="en-ID" b="0" i="0" dirty="0">
                <a:effectLst/>
                <a:latin typeface="Inter"/>
              </a:rPr>
              <a:t>, </a:t>
            </a:r>
            <a:r>
              <a:rPr lang="en-ID" b="0" i="0" dirty="0" err="1">
                <a:effectLst/>
                <a:latin typeface="Inter"/>
              </a:rPr>
              <a:t>dalam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penulisan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ilmiah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penulis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wajib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mendahulukan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penggunaan</a:t>
            </a:r>
            <a:r>
              <a:rPr lang="en-ID" b="0" i="0" dirty="0">
                <a:effectLst/>
                <a:latin typeface="Inter"/>
              </a:rPr>
              <a:t> kata </a:t>
            </a:r>
            <a:r>
              <a:rPr lang="en-ID" b="0" i="0" dirty="0" err="1">
                <a:effectLst/>
                <a:latin typeface="Inter"/>
              </a:rPr>
              <a:t>sesuai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dengan</a:t>
            </a:r>
            <a:r>
              <a:rPr lang="en-ID" b="0" i="0" dirty="0">
                <a:effectLst/>
                <a:latin typeface="Inter"/>
              </a:rPr>
              <a:t> EYD </a:t>
            </a:r>
            <a:r>
              <a:rPr lang="en-ID" b="0" i="0" dirty="0" err="1">
                <a:effectLst/>
                <a:latin typeface="Inter"/>
              </a:rPr>
              <a:t>dengan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makna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denotatif</a:t>
            </a:r>
            <a:endParaRPr lang="en-ID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Model 7" descr="Laptop - Windows menu">
                <a:extLst>
                  <a:ext uri="{FF2B5EF4-FFF2-40B4-BE49-F238E27FC236}">
                    <a16:creationId xmlns:a16="http://schemas.microsoft.com/office/drawing/2014/main" id="{992A85E5-C872-4AE4-F12D-B0894FBC711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969697"/>
                  </p:ext>
                </p:extLst>
              </p:nvPr>
            </p:nvGraphicFramePr>
            <p:xfrm rot="164317">
              <a:off x="9557374" y="5008597"/>
              <a:ext cx="2675202" cy="1881352"/>
            </p:xfrm>
            <a:graphic>
              <a:graphicData uri="http://schemas.microsoft.com/office/drawing/2017/model3d">
                <am3d:model3d r:embed="rId3">
                  <am3d:spPr>
                    <a:xfrm rot="164317">
                      <a:off x="0" y="0"/>
                      <a:ext cx="2675202" cy="1881352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93952" ay="-2370572" az="-12346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0818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 descr="Laptop - Windows menu">
                <a:extLst>
                  <a:ext uri="{FF2B5EF4-FFF2-40B4-BE49-F238E27FC236}">
                    <a16:creationId xmlns:a16="http://schemas.microsoft.com/office/drawing/2014/main" id="{992A85E5-C872-4AE4-F12D-B0894FBC711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317">
                <a:off x="9557374" y="5008597"/>
                <a:ext cx="2675202" cy="18813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40563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3A16B-4620-2337-0D74-0370AF5B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865239"/>
            <a:ext cx="9404723" cy="501446"/>
          </a:xfrm>
        </p:spPr>
        <p:txBody>
          <a:bodyPr/>
          <a:lstStyle/>
          <a:p>
            <a:r>
              <a:rPr lang="en-US" sz="2000" dirty="0"/>
              <a:t>4. </a:t>
            </a:r>
            <a:r>
              <a:rPr lang="en-US" sz="2000" dirty="0" err="1"/>
              <a:t>Menyunting</a:t>
            </a:r>
            <a:r>
              <a:rPr lang="en-US" sz="2000" dirty="0"/>
              <a:t> </a:t>
            </a:r>
            <a:r>
              <a:rPr lang="en-US" sz="2000" dirty="0" err="1"/>
              <a:t>Ungkapan</a:t>
            </a:r>
            <a:r>
              <a:rPr lang="en-US" sz="2000" dirty="0"/>
              <a:t> </a:t>
            </a:r>
            <a:r>
              <a:rPr lang="en-US" sz="2000" dirty="0" err="1"/>
              <a:t>Idiomatik</a:t>
            </a:r>
            <a:endParaRPr lang="en-ID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85667-8479-F5D3-58D7-BADA12EBF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551473"/>
            <a:ext cx="8946541" cy="1634180"/>
          </a:xfrm>
        </p:spPr>
        <p:txBody>
          <a:bodyPr/>
          <a:lstStyle/>
          <a:p>
            <a:pPr marL="0" indent="0">
              <a:buNone/>
            </a:pPr>
            <a:r>
              <a:rPr lang="en-ID" dirty="0" err="1">
                <a:latin typeface="Inter"/>
              </a:rPr>
              <a:t>U</a:t>
            </a:r>
            <a:r>
              <a:rPr lang="en-ID" b="0" i="0" dirty="0" err="1">
                <a:effectLst/>
                <a:latin typeface="Inter"/>
              </a:rPr>
              <a:t>ngkapan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idiomatik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adalah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gabungan</a:t>
            </a:r>
            <a:r>
              <a:rPr lang="en-ID" b="0" i="0" dirty="0">
                <a:effectLst/>
                <a:latin typeface="Inter"/>
              </a:rPr>
              <a:t> dua kata </a:t>
            </a:r>
            <a:r>
              <a:rPr lang="en-ID" b="0" i="0" dirty="0" err="1">
                <a:effectLst/>
                <a:latin typeface="Inter"/>
              </a:rPr>
              <a:t>atau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lebih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dalam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bahasa</a:t>
            </a:r>
            <a:r>
              <a:rPr lang="en-ID" b="0" i="0" dirty="0">
                <a:effectLst/>
                <a:latin typeface="Inter"/>
              </a:rPr>
              <a:t> Indonesia yang </a:t>
            </a:r>
            <a:r>
              <a:rPr lang="en-ID" b="0" i="0" dirty="0" err="1">
                <a:effectLst/>
                <a:latin typeface="Inter"/>
              </a:rPr>
              <a:t>khas</a:t>
            </a:r>
            <a:r>
              <a:rPr lang="en-ID" b="0" i="0" dirty="0">
                <a:effectLst/>
                <a:latin typeface="Inter"/>
              </a:rPr>
              <a:t> dan </a:t>
            </a:r>
            <a:r>
              <a:rPr lang="en-ID" b="0" i="0" dirty="0" err="1">
                <a:effectLst/>
                <a:latin typeface="Inter"/>
              </a:rPr>
              <a:t>tepat</a:t>
            </a:r>
            <a:r>
              <a:rPr lang="en-ID" dirty="0">
                <a:latin typeface="Inter"/>
              </a:rPr>
              <a:t>, </a:t>
            </a:r>
            <a:r>
              <a:rPr lang="fi-FI" b="0" i="0" dirty="0">
                <a:effectLst/>
                <a:latin typeface="Inter"/>
              </a:rPr>
              <a:t>untuk memperbaiki kesalahan penggunaan diksi.</a:t>
            </a:r>
          </a:p>
          <a:p>
            <a:pPr marL="0" indent="0">
              <a:buNone/>
            </a:pPr>
            <a:r>
              <a:rPr lang="en-ID" b="0" i="0" dirty="0" err="1">
                <a:effectLst/>
                <a:latin typeface="Inter"/>
              </a:rPr>
              <a:t>suatu</a:t>
            </a:r>
            <a:r>
              <a:rPr lang="en-ID" b="0" i="0" dirty="0">
                <a:effectLst/>
                <a:latin typeface="Inter"/>
              </a:rPr>
              <a:t> kata </a:t>
            </a:r>
            <a:r>
              <a:rPr lang="en-ID" b="0" i="0" dirty="0" err="1">
                <a:effectLst/>
                <a:latin typeface="Inter"/>
              </a:rPr>
              <a:t>idiomatik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ini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disusun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tunggal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maka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menjadi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diksi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misalnya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p</a:t>
            </a:r>
            <a:r>
              <a:rPr lang="en-ID" b="0" i="0" dirty="0" err="1">
                <a:effectLst/>
                <a:latin typeface="Inter"/>
              </a:rPr>
              <a:t>enggunaan</a:t>
            </a:r>
            <a:r>
              <a:rPr lang="en-ID" b="0" i="0" dirty="0">
                <a:effectLst/>
                <a:latin typeface="Inter"/>
              </a:rPr>
              <a:t> kata “</a:t>
            </a:r>
            <a:r>
              <a:rPr lang="en-ID" b="0" i="0" dirty="0" err="1">
                <a:effectLst/>
                <a:latin typeface="Inter"/>
              </a:rPr>
              <a:t>terdiri</a:t>
            </a:r>
            <a:r>
              <a:rPr lang="en-ID" b="0" i="0" dirty="0">
                <a:effectLst/>
                <a:latin typeface="Inter"/>
              </a:rPr>
              <a:t>” </a:t>
            </a:r>
            <a:r>
              <a:rPr lang="en-ID" b="0" i="0" dirty="0" err="1">
                <a:effectLst/>
                <a:latin typeface="Inter"/>
              </a:rPr>
              <a:t>padahal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seharusnya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menjad</a:t>
            </a:r>
            <a:r>
              <a:rPr lang="en-ID" dirty="0" err="1">
                <a:latin typeface="Inter"/>
              </a:rPr>
              <a:t>i</a:t>
            </a:r>
            <a:r>
              <a:rPr lang="en-ID" dirty="0"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idiomatik</a:t>
            </a:r>
            <a:r>
              <a:rPr lang="en-ID" b="0" i="0" dirty="0">
                <a:effectLst/>
                <a:latin typeface="Inter"/>
              </a:rPr>
              <a:t> “</a:t>
            </a:r>
            <a:r>
              <a:rPr lang="en-ID" b="0" i="0" dirty="0" err="1">
                <a:effectLst/>
                <a:latin typeface="Inter"/>
              </a:rPr>
              <a:t>terdiri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dari</a:t>
            </a:r>
            <a:r>
              <a:rPr lang="en-ID" b="0" i="0" dirty="0">
                <a:effectLst/>
                <a:latin typeface="Inter"/>
              </a:rPr>
              <a:t>”. 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F04375-FD85-E25F-C103-6BEB743EB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576" y="3185653"/>
            <a:ext cx="6029258" cy="3122551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 Model 5" descr="Laptop - Windows menu">
                <a:extLst>
                  <a:ext uri="{FF2B5EF4-FFF2-40B4-BE49-F238E27FC236}">
                    <a16:creationId xmlns:a16="http://schemas.microsoft.com/office/drawing/2014/main" id="{4472E462-400A-8F1C-BD74-48E7C3D4277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969697"/>
                  </p:ext>
                </p:extLst>
              </p:nvPr>
            </p:nvGraphicFramePr>
            <p:xfrm rot="164317">
              <a:off x="9557374" y="5008597"/>
              <a:ext cx="2675202" cy="1881352"/>
            </p:xfrm>
            <a:graphic>
              <a:graphicData uri="http://schemas.microsoft.com/office/drawing/2017/model3d">
                <am3d:model3d r:embed="rId3">
                  <am3d:spPr>
                    <a:xfrm rot="164317">
                      <a:off x="0" y="0"/>
                      <a:ext cx="2675202" cy="1881352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93952" ay="-2370572" az="-12346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0818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Model 5" descr="Laptop - Windows menu">
                <a:extLst>
                  <a:ext uri="{FF2B5EF4-FFF2-40B4-BE49-F238E27FC236}">
                    <a16:creationId xmlns:a16="http://schemas.microsoft.com/office/drawing/2014/main" id="{4472E462-400A-8F1C-BD74-48E7C3D427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317">
                <a:off x="9557374" y="5008597"/>
                <a:ext cx="2675202" cy="18813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28683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92E0C-1E54-FAFB-2BF2-7208C85C5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855406"/>
            <a:ext cx="9404723" cy="511278"/>
          </a:xfrm>
        </p:spPr>
        <p:txBody>
          <a:bodyPr/>
          <a:lstStyle/>
          <a:p>
            <a:r>
              <a:rPr lang="en-US" sz="2000" b="1" dirty="0"/>
              <a:t>5. </a:t>
            </a:r>
            <a:r>
              <a:rPr lang="en-US" sz="2000" b="1" dirty="0" err="1"/>
              <a:t>Menyunting</a:t>
            </a:r>
            <a:r>
              <a:rPr lang="en-US" sz="2000" b="1" dirty="0"/>
              <a:t> </a:t>
            </a:r>
            <a:r>
              <a:rPr lang="en-US" sz="2000" b="1" dirty="0" err="1"/>
              <a:t>Kesalahan</a:t>
            </a:r>
            <a:r>
              <a:rPr lang="en-US" sz="2000" b="1" dirty="0"/>
              <a:t> </a:t>
            </a:r>
            <a:r>
              <a:rPr lang="en-US" sz="2000" b="1" dirty="0" err="1"/>
              <a:t>Ketik</a:t>
            </a:r>
            <a:endParaRPr lang="en-ID" sz="2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ECD09-06B4-18AA-FD8F-3F779C229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541641"/>
            <a:ext cx="8946541" cy="2037302"/>
          </a:xfrm>
        </p:spPr>
        <p:txBody>
          <a:bodyPr/>
          <a:lstStyle/>
          <a:p>
            <a:pPr marL="0" indent="0" algn="just">
              <a:buNone/>
            </a:pP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ketik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atau</a:t>
            </a:r>
            <a:r>
              <a:rPr lang="en-ID" b="0" i="0" dirty="0">
                <a:effectLst/>
                <a:latin typeface="Inter"/>
              </a:rPr>
              <a:t> typo </a:t>
            </a:r>
            <a:r>
              <a:rPr lang="en-ID" b="0" i="0" dirty="0" err="1">
                <a:effectLst/>
                <a:latin typeface="Inter"/>
              </a:rPr>
              <a:t>sering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dipandang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bukan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dalam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bahasa</a:t>
            </a:r>
            <a:r>
              <a:rPr lang="en-ID" b="0" i="0" dirty="0">
                <a:effectLst/>
                <a:latin typeface="Inter"/>
              </a:rPr>
              <a:t> Indonesia, </a:t>
            </a:r>
            <a:r>
              <a:rPr lang="en-ID" b="0" i="0" dirty="0" err="1">
                <a:effectLst/>
                <a:latin typeface="Inter"/>
              </a:rPr>
              <a:t>kesalahan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ketik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bisa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membentuk</a:t>
            </a:r>
            <a:r>
              <a:rPr lang="en-ID" b="0" i="0" dirty="0">
                <a:effectLst/>
                <a:latin typeface="Inter"/>
              </a:rPr>
              <a:t> kata yang </a:t>
            </a:r>
            <a:r>
              <a:rPr lang="en-ID" b="0" i="0" dirty="0" err="1">
                <a:effectLst/>
                <a:latin typeface="Inter"/>
              </a:rPr>
              <a:t>sesuai</a:t>
            </a:r>
            <a:r>
              <a:rPr lang="en-ID" b="0" i="0" dirty="0">
                <a:effectLst/>
                <a:latin typeface="Inter"/>
              </a:rPr>
              <a:t> EYD </a:t>
            </a:r>
            <a:r>
              <a:rPr lang="en-ID" b="0" i="0" dirty="0" err="1">
                <a:effectLst/>
                <a:latin typeface="Inter"/>
              </a:rPr>
              <a:t>tetapi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makna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berbeda</a:t>
            </a:r>
            <a:r>
              <a:rPr lang="en-ID" b="0" i="0" dirty="0">
                <a:effectLst/>
                <a:latin typeface="Inter"/>
              </a:rPr>
              <a:t>. Maka </a:t>
            </a:r>
            <a:r>
              <a:rPr lang="en-ID" b="0" i="0" dirty="0" err="1">
                <a:effectLst/>
                <a:latin typeface="Inter"/>
              </a:rPr>
              <a:t>dalam</a:t>
            </a:r>
            <a:r>
              <a:rPr lang="en-ID" b="0" i="0" dirty="0">
                <a:effectLst/>
                <a:latin typeface="Inter"/>
              </a:rPr>
              <a:t> proses </a:t>
            </a:r>
            <a:r>
              <a:rPr lang="en-ID" b="0" i="0" dirty="0" err="1">
                <a:effectLst/>
                <a:latin typeface="Inter"/>
              </a:rPr>
              <a:t>penyuntingan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diksi</a:t>
            </a:r>
            <a:r>
              <a:rPr lang="en-ID" b="0" i="0" dirty="0">
                <a:effectLst/>
                <a:latin typeface="Inter"/>
              </a:rPr>
              <a:t>, </a:t>
            </a:r>
            <a:r>
              <a:rPr lang="en-ID" b="0" i="0" dirty="0" err="1">
                <a:effectLst/>
                <a:latin typeface="Inter"/>
              </a:rPr>
              <a:t>mengubah</a:t>
            </a:r>
            <a:r>
              <a:rPr lang="en-ID" b="0" i="0" dirty="0">
                <a:effectLst/>
                <a:latin typeface="Inter"/>
              </a:rPr>
              <a:t> kata yang salah </a:t>
            </a:r>
            <a:r>
              <a:rPr lang="en-ID" b="0" i="0" dirty="0" err="1">
                <a:effectLst/>
                <a:latin typeface="Inter"/>
              </a:rPr>
              <a:t>ketik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penting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untuk</a:t>
            </a:r>
            <a:r>
              <a:rPr lang="en-ID" b="0" i="0" dirty="0">
                <a:effectLst/>
                <a:latin typeface="Inter"/>
              </a:rPr>
              <a:t> </a:t>
            </a:r>
            <a:r>
              <a:rPr lang="en-ID" b="0" i="0" dirty="0" err="1">
                <a:effectLst/>
                <a:latin typeface="Inter"/>
              </a:rPr>
              <a:t>dilakukan</a:t>
            </a:r>
            <a:r>
              <a:rPr lang="en-ID" b="0" i="0" dirty="0">
                <a:effectLst/>
                <a:latin typeface="Inter"/>
              </a:rPr>
              <a:t>.</a:t>
            </a:r>
          </a:p>
          <a:p>
            <a:pPr marL="0" indent="0" algn="just">
              <a:buNone/>
            </a:pPr>
            <a:r>
              <a:rPr lang="en-ID" dirty="0" err="1">
                <a:latin typeface="Inter"/>
              </a:rPr>
              <a:t>Berikan</a:t>
            </a:r>
            <a:r>
              <a:rPr lang="en-ID" dirty="0">
                <a:latin typeface="Inter"/>
              </a:rPr>
              <a:t> </a:t>
            </a:r>
            <a:r>
              <a:rPr lang="en-ID" dirty="0" err="1">
                <a:latin typeface="Inter"/>
              </a:rPr>
              <a:t>Contohnya</a:t>
            </a:r>
            <a:r>
              <a:rPr lang="en-ID" dirty="0">
                <a:latin typeface="Inter"/>
              </a:rPr>
              <a:t>: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Laptop - Windows menu">
                <a:extLst>
                  <a:ext uri="{FF2B5EF4-FFF2-40B4-BE49-F238E27FC236}">
                    <a16:creationId xmlns:a16="http://schemas.microsoft.com/office/drawing/2014/main" id="{2F9D030C-9A0D-4B21-0190-3A2899341DF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7969697"/>
                  </p:ext>
                </p:extLst>
              </p:nvPr>
            </p:nvGraphicFramePr>
            <p:xfrm rot="164317">
              <a:off x="9557374" y="5008597"/>
              <a:ext cx="2675202" cy="1881352"/>
            </p:xfrm>
            <a:graphic>
              <a:graphicData uri="http://schemas.microsoft.com/office/drawing/2017/model3d">
                <am3d:model3d r:embed="rId2">
                  <am3d:spPr>
                    <a:xfrm rot="164317">
                      <a:off x="0" y="0"/>
                      <a:ext cx="2675202" cy="1881352"/>
                    </a:xfrm>
                    <a:prstGeom prst="rect">
                      <a:avLst/>
                    </a:prstGeom>
                  </am3d:spPr>
                  <am3d:camera>
                    <am3d:pos x="0" y="0" z="7066441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27928" d="1000000"/>
                    <am3d:preTrans dx="952605" dy="-10635068" dz="3626282"/>
                    <am3d:scale>
                      <am3d:sx n="1000000" d="1000000"/>
                      <am3d:sy n="1000000" d="1000000"/>
                      <am3d:sz n="1000000" d="1000000"/>
                    </am3d:scale>
                    <am3d:rot ax="193952" ay="-2370572" az="-123463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0818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Laptop - Windows menu">
                <a:extLst>
                  <a:ext uri="{FF2B5EF4-FFF2-40B4-BE49-F238E27FC236}">
                    <a16:creationId xmlns:a16="http://schemas.microsoft.com/office/drawing/2014/main" id="{2F9D030C-9A0D-4B21-0190-3A2899341D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64317">
                <a:off x="9557374" y="5008597"/>
                <a:ext cx="2675202" cy="18813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11360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2178</TotalTime>
  <Words>703</Words>
  <Application>Microsoft Office PowerPoint</Application>
  <PresentationFormat>Widescreen</PresentationFormat>
  <Paragraphs>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Century Gothic</vt:lpstr>
      <vt:lpstr>Inter</vt:lpstr>
      <vt:lpstr>Montserrat</vt:lpstr>
      <vt:lpstr>Wingdings</vt:lpstr>
      <vt:lpstr>Wingdings 3</vt:lpstr>
      <vt:lpstr>Ion</vt:lpstr>
      <vt:lpstr>Diksi </vt:lpstr>
      <vt:lpstr>Penggunaan Diksi </vt:lpstr>
      <vt:lpstr>Menyunting Diksi dalam Naskah</vt:lpstr>
      <vt:lpstr>1. Menyunting Kata </vt:lpstr>
      <vt:lpstr>b. Kesalahan penggunaan</vt:lpstr>
      <vt:lpstr>2. Menyunting Bentuk Lewah</vt:lpstr>
      <vt:lpstr>3. Menyunting Ungkapan</vt:lpstr>
      <vt:lpstr>4. Menyunting Ungkapan Idiomatik</vt:lpstr>
      <vt:lpstr>5. Menyunting Kesalahan Ketik</vt:lpstr>
      <vt:lpstr>6. Menyunting Kata Turunan</vt:lpstr>
      <vt:lpstr>Penyuntingan DIksi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Dibyo s</dc:creator>
  <cp:lastModifiedBy>Dibyo s</cp:lastModifiedBy>
  <cp:revision>2</cp:revision>
  <dcterms:created xsi:type="dcterms:W3CDTF">2025-04-22T03:13:54Z</dcterms:created>
  <dcterms:modified xsi:type="dcterms:W3CDTF">2025-04-23T15:32:45Z</dcterms:modified>
</cp:coreProperties>
</file>