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1" r:id="rId4"/>
    <p:sldId id="263" r:id="rId5"/>
    <p:sldId id="265" r:id="rId6"/>
    <p:sldId id="267" r:id="rId7"/>
    <p:sldId id="269" r:id="rId8"/>
    <p:sldId id="271" r:id="rId9"/>
    <p:sldId id="273" r:id="rId10"/>
    <p:sldId id="275" r:id="rId11"/>
    <p:sldId id="277" r:id="rId12"/>
    <p:sldId id="279" r:id="rId13"/>
    <p:sldId id="281" r:id="rId14"/>
    <p:sldId id="283" r:id="rId15"/>
    <p:sldId id="285" r:id="rId16"/>
    <p:sldId id="287" r:id="rId17"/>
    <p:sldId id="289" r:id="rId18"/>
    <p:sldId id="291" r:id="rId19"/>
    <p:sldId id="293" r:id="rId20"/>
    <p:sldId id="258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4615" autoAdjust="0"/>
  </p:normalViewPr>
  <p:slideViewPr>
    <p:cSldViewPr>
      <p:cViewPr varScale="1">
        <p:scale>
          <a:sx n="47" d="100"/>
          <a:sy n="47" d="100"/>
        </p:scale>
        <p:origin x="-117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3832EF3-9DC5-4402-9BD7-3F7079A7BC07}" type="datetimeFigureOut">
              <a:rPr lang="en-US" smtClean="0"/>
              <a:pPr/>
              <a:t>8/22/2014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728CD23-CCED-4F9A-AC56-3138F3C863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3832EF3-9DC5-4402-9BD7-3F7079A7BC07}" type="datetimeFigureOut">
              <a:rPr lang="en-US" smtClean="0"/>
              <a:pPr/>
              <a:t>8/22/2014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28CD23-CCED-4F9A-AC56-3138F3C863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3832EF3-9DC5-4402-9BD7-3F7079A7BC07}" type="datetimeFigureOut">
              <a:rPr lang="en-US" smtClean="0"/>
              <a:pPr/>
              <a:t>8/22/2014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28CD23-CCED-4F9A-AC56-3138F3C863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3832EF3-9DC5-4402-9BD7-3F7079A7BC07}" type="datetimeFigureOut">
              <a:rPr lang="en-US" smtClean="0"/>
              <a:pPr/>
              <a:t>8/22/2014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28CD23-CCED-4F9A-AC56-3138F3C863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3832EF3-9DC5-4402-9BD7-3F7079A7BC07}" type="datetimeFigureOut">
              <a:rPr lang="en-US" smtClean="0"/>
              <a:pPr/>
              <a:t>8/22/2014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28CD23-CCED-4F9A-AC56-3138F3C863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3832EF3-9DC5-4402-9BD7-3F7079A7BC07}" type="datetimeFigureOut">
              <a:rPr lang="en-US" smtClean="0"/>
              <a:pPr/>
              <a:t>8/22/2014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28CD23-CCED-4F9A-AC56-3138F3C863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3832EF3-9DC5-4402-9BD7-3F7079A7BC07}" type="datetimeFigureOut">
              <a:rPr lang="en-US" smtClean="0"/>
              <a:pPr/>
              <a:t>8/22/2014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28CD23-CCED-4F9A-AC56-3138F3C863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3832EF3-9DC5-4402-9BD7-3F7079A7BC07}" type="datetimeFigureOut">
              <a:rPr lang="en-US" smtClean="0"/>
              <a:pPr/>
              <a:t>8/22/2014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28CD23-CCED-4F9A-AC56-3138F3C863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3832EF3-9DC5-4402-9BD7-3F7079A7BC07}" type="datetimeFigureOut">
              <a:rPr lang="en-US" smtClean="0"/>
              <a:pPr/>
              <a:t>8/22/2014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28CD23-CCED-4F9A-AC56-3138F3C863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A3832EF3-9DC5-4402-9BD7-3F7079A7BC07}" type="datetimeFigureOut">
              <a:rPr lang="en-US" smtClean="0"/>
              <a:pPr/>
              <a:t>8/22/2014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28CD23-CCED-4F9A-AC56-3138F3C863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3832EF3-9DC5-4402-9BD7-3F7079A7BC07}" type="datetimeFigureOut">
              <a:rPr lang="en-US" smtClean="0"/>
              <a:pPr/>
              <a:t>8/22/2014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728CD23-CCED-4F9A-AC56-3138F3C863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A3832EF3-9DC5-4402-9BD7-3F7079A7BC07}" type="datetimeFigureOut">
              <a:rPr lang="en-US" smtClean="0"/>
              <a:pPr/>
              <a:t>8/22/2014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F728CD23-CCED-4F9A-AC56-3138F3C863E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PERENCANAAN BISNIS</a:t>
            </a:r>
            <a:br>
              <a:rPr lang="en-US" sz="4000" b="1" dirty="0" smtClean="0"/>
            </a:br>
            <a:endParaRPr lang="en-US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BAD3C34-A436-4E5D-82DB-4E86016075C6}" type="datetime1">
              <a:rPr lang="en-US" smtClean="0"/>
              <a:pPr>
                <a:defRPr/>
              </a:pPr>
              <a:t>8/22/2014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Kewirausahaan dan Perencanaan Bisnis  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9E37AF-4576-4792-B8F4-20CFB51B2814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Komponen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Rencana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Bisnis</a:t>
            </a:r>
            <a:endParaRPr lang="en-MY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angle 8"/>
          <p:cNvSpPr txBox="1">
            <a:spLocks noChangeArrowheads="1"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marL="609600" indent="-609600" eaLnBrk="0" hangingPunct="0">
              <a:spcBef>
                <a:spcPct val="20000"/>
              </a:spcBef>
              <a:buFontTx/>
              <a:buAutoNum type="arabicPeriod"/>
              <a:defRPr/>
            </a:pPr>
            <a:r>
              <a:rPr lang="en-US" sz="3200">
                <a:latin typeface="+mn-lt"/>
                <a:cs typeface="+mn-cs"/>
              </a:rPr>
              <a:t>Ringkasan Eksekutif</a:t>
            </a:r>
          </a:p>
          <a:p>
            <a:pPr marL="609600" indent="-609600" eaLnBrk="0" hangingPunct="0">
              <a:spcBef>
                <a:spcPct val="20000"/>
              </a:spcBef>
              <a:buFontTx/>
              <a:buAutoNum type="arabicPeriod"/>
              <a:defRPr/>
            </a:pPr>
            <a:r>
              <a:rPr lang="en-US" sz="3200">
                <a:latin typeface="+mn-lt"/>
                <a:cs typeface="+mn-cs"/>
              </a:rPr>
              <a:t>Deskripsi Bisnis</a:t>
            </a:r>
          </a:p>
          <a:p>
            <a:pPr marL="609600" indent="-609600" eaLnBrk="0" hangingPunct="0">
              <a:spcBef>
                <a:spcPct val="20000"/>
              </a:spcBef>
              <a:buFontTx/>
              <a:buAutoNum type="arabicPeriod"/>
              <a:defRPr/>
            </a:pPr>
            <a:r>
              <a:rPr lang="en-US" sz="3200">
                <a:latin typeface="+mn-lt"/>
                <a:cs typeface="+mn-cs"/>
              </a:rPr>
              <a:t>Strategi Pemasaran</a:t>
            </a:r>
          </a:p>
          <a:p>
            <a:pPr marL="609600" indent="-609600" eaLnBrk="0" hangingPunct="0">
              <a:spcBef>
                <a:spcPct val="20000"/>
              </a:spcBef>
              <a:buFontTx/>
              <a:buAutoNum type="arabicPeriod"/>
              <a:defRPr/>
            </a:pPr>
            <a:r>
              <a:rPr lang="en-US" sz="3200">
                <a:latin typeface="+mn-lt"/>
                <a:cs typeface="+mn-cs"/>
              </a:rPr>
              <a:t>Analisis Persaingan</a:t>
            </a:r>
          </a:p>
          <a:p>
            <a:pPr marL="609600" indent="-609600" eaLnBrk="0" hangingPunct="0">
              <a:spcBef>
                <a:spcPct val="20000"/>
              </a:spcBef>
              <a:buFontTx/>
              <a:buAutoNum type="arabicPeriod"/>
              <a:defRPr/>
            </a:pPr>
            <a:r>
              <a:rPr lang="en-US" sz="3200">
                <a:latin typeface="+mn-lt"/>
                <a:cs typeface="+mn-cs"/>
              </a:rPr>
              <a:t>Rencana Desain dan Pengembangan</a:t>
            </a:r>
          </a:p>
          <a:p>
            <a:pPr marL="609600" indent="-609600" eaLnBrk="0" hangingPunct="0">
              <a:spcBef>
                <a:spcPct val="20000"/>
              </a:spcBef>
              <a:buFontTx/>
              <a:buAutoNum type="arabicPeriod"/>
              <a:defRPr/>
            </a:pPr>
            <a:r>
              <a:rPr lang="en-US" sz="3200">
                <a:latin typeface="+mn-lt"/>
                <a:cs typeface="+mn-cs"/>
              </a:rPr>
              <a:t>Rencana Operasi dan Manajemen</a:t>
            </a:r>
          </a:p>
          <a:p>
            <a:pPr marL="609600" indent="-609600" eaLnBrk="0" hangingPunct="0">
              <a:spcBef>
                <a:spcPct val="20000"/>
              </a:spcBef>
              <a:buFontTx/>
              <a:buAutoNum type="arabicPeriod"/>
              <a:defRPr/>
            </a:pPr>
            <a:r>
              <a:rPr lang="en-US" sz="3200">
                <a:latin typeface="+mn-lt"/>
                <a:cs typeface="+mn-cs"/>
              </a:rPr>
              <a:t>Analisis Rencana Keuangan</a:t>
            </a:r>
            <a:endParaRPr lang="en-US" sz="3200" dirty="0">
              <a:latin typeface="+mn-lt"/>
              <a:cs typeface="+mn-cs"/>
            </a:endParaRP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BAD3C34-A436-4E5D-82DB-4E86016075C6}" type="datetime1">
              <a:rPr lang="en-US" smtClean="0"/>
              <a:pPr>
                <a:defRPr/>
              </a:pPr>
              <a:t>8/22/2014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F88C4E-9155-49A8-A4B0-23DF46E510C9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defRPr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Ringkasan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Eksekutif</a:t>
            </a:r>
            <a:endParaRPr lang="en-MY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angle 7"/>
          <p:cNvSpPr txBox="1">
            <a:spLocks noChangeArrowheads="1"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sv-SE" sz="3200">
                <a:latin typeface="+mn-lt"/>
                <a:cs typeface="+mn-cs"/>
              </a:rPr>
              <a:t>Konsep bisnis</a:t>
            </a: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sv-SE" sz="3200">
                <a:latin typeface="+mn-lt"/>
                <a:cs typeface="+mn-cs"/>
              </a:rPr>
              <a:t>Misi perusahaan</a:t>
            </a: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sv-SE" sz="3200">
                <a:latin typeface="+mn-lt"/>
                <a:cs typeface="+mn-cs"/>
              </a:rPr>
              <a:t>Produk/jasa</a:t>
            </a: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sv-SE" sz="3200">
                <a:latin typeface="+mn-lt"/>
                <a:cs typeface="+mn-cs"/>
              </a:rPr>
              <a:t>Persaingan</a:t>
            </a: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sv-SE" sz="3200">
                <a:latin typeface="+mn-lt"/>
                <a:cs typeface="+mn-cs"/>
              </a:rPr>
              <a:t>Target dan ukuran pasar</a:t>
            </a: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sv-SE" sz="3200">
                <a:latin typeface="+mn-lt"/>
                <a:cs typeface="+mn-cs"/>
              </a:rPr>
              <a:t>Strategi pemasaran</a:t>
            </a: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sv-SE" sz="3200">
                <a:latin typeface="+mn-lt"/>
                <a:cs typeface="+mn-cs"/>
              </a:rPr>
              <a:t>Tim manajemen</a:t>
            </a: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sv-SE" sz="3200">
                <a:latin typeface="+mn-lt"/>
                <a:cs typeface="+mn-cs"/>
              </a:rPr>
              <a:t>Keuangan </a:t>
            </a:r>
            <a:endParaRPr lang="en-US" sz="3200" dirty="0">
              <a:latin typeface="+mn-lt"/>
              <a:cs typeface="+mn-cs"/>
            </a:endParaRP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BAD3C34-A436-4E5D-82DB-4E86016075C6}" type="datetime1">
              <a:rPr lang="en-US" smtClean="0"/>
              <a:pPr>
                <a:defRPr/>
              </a:pPr>
              <a:t>8/22/2014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D02AB9-088B-4011-A2FD-38419E536C40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defRPr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Gambaran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Perusahaan</a:t>
            </a:r>
            <a:endParaRPr lang="en-MY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angle 6"/>
          <p:cNvSpPr txBox="1">
            <a:spLocks noChangeArrowheads="1"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3200">
                <a:latin typeface="+mn-lt"/>
                <a:cs typeface="+mn-cs"/>
              </a:rPr>
              <a:t>Identitas perusahaan: nama, lokasi, badan hukum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3200">
                <a:latin typeface="+mn-lt"/>
                <a:cs typeface="+mn-cs"/>
              </a:rPr>
              <a:t>Visi dan misi perusahaan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3200">
                <a:latin typeface="+mn-lt"/>
                <a:cs typeface="+mn-cs"/>
              </a:rPr>
              <a:t>Gambaran sekilas tentang produk/jasa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3200">
                <a:latin typeface="+mn-lt"/>
                <a:cs typeface="+mn-cs"/>
              </a:rPr>
              <a:t>Perkembangan sampai saat ini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3200">
                <a:latin typeface="+mn-lt"/>
                <a:cs typeface="+mn-cs"/>
              </a:rPr>
              <a:t>Status hukum dan kepemilikan</a:t>
            </a:r>
            <a:endParaRPr lang="en-US" sz="3200" dirty="0">
              <a:latin typeface="+mn-lt"/>
              <a:cs typeface="+mn-cs"/>
            </a:endParaRP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BAD3C34-A436-4E5D-82DB-4E86016075C6}" type="datetime1">
              <a:rPr lang="en-US" smtClean="0"/>
              <a:pPr>
                <a:defRPr/>
              </a:pPr>
              <a:t>8/22/2014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F9A389-FA91-46F0-A9F5-A45EC0CD9A30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defRPr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Strategi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Pemasaran</a:t>
            </a:r>
            <a:endParaRPr lang="en-MY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angle 11"/>
          <p:cNvSpPr txBox="1">
            <a:spLocks noChangeArrowheads="1"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3200">
                <a:latin typeface="+mn-lt"/>
                <a:cs typeface="+mn-cs"/>
              </a:rPr>
              <a:t> Tren dan pertumbuhan industri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3200">
                <a:latin typeface="+mn-lt"/>
                <a:cs typeface="+mn-cs"/>
              </a:rPr>
              <a:t> Gambaran pasar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3200">
                <a:latin typeface="+mn-lt"/>
                <a:cs typeface="+mn-cs"/>
              </a:rPr>
              <a:t> Ukuran dan tren pasar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3200">
                <a:latin typeface="+mn-lt"/>
                <a:cs typeface="+mn-cs"/>
              </a:rPr>
              <a:t> Peluang strategis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3200">
                <a:latin typeface="+mn-lt"/>
                <a:cs typeface="+mn-cs"/>
              </a:rPr>
              <a:t> Target pasar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3200">
                <a:latin typeface="+mn-lt"/>
                <a:cs typeface="+mn-cs"/>
              </a:rPr>
              <a:t> Karakteristik pasar</a:t>
            </a:r>
            <a:endParaRPr lang="en-US" sz="3200" dirty="0">
              <a:latin typeface="+mn-lt"/>
              <a:cs typeface="+mn-cs"/>
            </a:endParaRP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BAD3C34-A436-4E5D-82DB-4E86016075C6}" type="datetime1">
              <a:rPr lang="en-US" smtClean="0"/>
              <a:pPr>
                <a:defRPr/>
              </a:pPr>
              <a:t>8/22/2014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57823D-FE1C-4601-B673-6607D6F97CC7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defRPr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Analisis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Persaingan</a:t>
            </a:r>
            <a:endParaRPr lang="en-MY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angle 10"/>
          <p:cNvSpPr txBox="1">
            <a:spLocks noChangeArrowheads="1"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3200">
                <a:latin typeface="+mn-lt"/>
                <a:cs typeface="+mn-cs"/>
              </a:rPr>
              <a:t>Pesaing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3200">
                <a:latin typeface="+mn-lt"/>
                <a:cs typeface="+mn-cs"/>
              </a:rPr>
              <a:t>Posisi dalam persaingan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3200">
                <a:latin typeface="+mn-lt"/>
                <a:cs typeface="+mn-cs"/>
              </a:rPr>
              <a:t>Distribusi pangsa pasar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3200">
                <a:latin typeface="+mn-lt"/>
                <a:cs typeface="+mn-cs"/>
              </a:rPr>
              <a:t>Kelebihan dibanding pesaing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  <a:defRPr/>
            </a:pPr>
            <a:endParaRPr lang="en-US" sz="3200" dirty="0">
              <a:latin typeface="+mn-lt"/>
              <a:cs typeface="+mn-cs"/>
            </a:endParaRPr>
          </a:p>
        </p:txBody>
      </p:sp>
      <p:pic>
        <p:nvPicPr>
          <p:cNvPr id="7175" name="Picture 7" descr="sumo-competition-10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10200" y="4191000"/>
            <a:ext cx="2711450" cy="190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BAD3C34-A436-4E5D-82DB-4E86016075C6}" type="datetime1">
              <a:rPr lang="en-US" smtClean="0"/>
              <a:pPr>
                <a:defRPr/>
              </a:pPr>
              <a:t>8/22/2014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E6A597-377A-418E-ABFC-B1A8A868B127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defRPr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RENCANA DESAIN &amp;  </a:t>
            </a:r>
            <a:b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PENGEMBANGAN</a:t>
            </a:r>
            <a:endParaRPr lang="en-MY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angle 11"/>
          <p:cNvSpPr txBox="1">
            <a:spLocks noChangeArrowheads="1"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3200">
                <a:latin typeface="+mn-lt"/>
                <a:cs typeface="+mn-cs"/>
              </a:rPr>
              <a:t>Tujuan usaha jangka panjang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3200">
                <a:latin typeface="+mn-lt"/>
                <a:cs typeface="+mn-cs"/>
              </a:rPr>
              <a:t>Strategi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s-ES" sz="3200">
                <a:latin typeface="+mn-lt"/>
                <a:cs typeface="+mn-cs"/>
              </a:rPr>
              <a:t>Sasaran-sasaran dan jadwal pencapaian (milestones)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3200">
                <a:latin typeface="+mn-lt"/>
                <a:cs typeface="+mn-cs"/>
              </a:rPr>
              <a:t>Evaluasi risiko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3200">
                <a:latin typeface="+mn-lt"/>
                <a:cs typeface="+mn-cs"/>
              </a:rPr>
              <a:t>Exit Plan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  <a:defRPr/>
            </a:pPr>
            <a:endParaRPr lang="en-US" sz="3200" dirty="0">
              <a:latin typeface="+mn-lt"/>
              <a:cs typeface="+mn-cs"/>
            </a:endParaRP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BAD3C34-A436-4E5D-82DB-4E86016075C6}" type="datetime1">
              <a:rPr lang="en-US" smtClean="0"/>
              <a:pPr>
                <a:defRPr/>
              </a:pPr>
              <a:t>8/22/2014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57CEBF-48FD-4B03-8DFD-999E5EC12461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Rencana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Operasi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&amp;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Manajemen</a:t>
            </a:r>
            <a:endParaRPr lang="en-MY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angle 8"/>
          <p:cNvSpPr txBox="1">
            <a:spLocks noChangeArrowheads="1"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800">
                <a:latin typeface="+mn-lt"/>
                <a:cs typeface="+mn-cs"/>
              </a:rPr>
              <a:t>Fasilitas</a:t>
            </a: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800">
                <a:latin typeface="+mn-lt"/>
                <a:cs typeface="+mn-cs"/>
              </a:rPr>
              <a:t>Proses produksi</a:t>
            </a: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800">
                <a:latin typeface="+mn-lt"/>
                <a:cs typeface="+mn-cs"/>
              </a:rPr>
              <a:t>Pengendalian persediaan</a:t>
            </a: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800">
                <a:latin typeface="+mn-lt"/>
                <a:cs typeface="+mn-cs"/>
              </a:rPr>
              <a:t>Pasokan dan Distribusi</a:t>
            </a: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800">
                <a:latin typeface="+mn-lt"/>
                <a:cs typeface="+mn-cs"/>
              </a:rPr>
              <a:t>R&amp;D/Pengembangan produk</a:t>
            </a: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800">
                <a:latin typeface="+mn-lt"/>
                <a:cs typeface="+mn-cs"/>
              </a:rPr>
              <a:t>Kontrol keuangan</a:t>
            </a: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800">
                <a:latin typeface="+mn-lt"/>
                <a:cs typeface="+mn-cs"/>
              </a:rPr>
              <a:t>Tim manajemen</a:t>
            </a: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800">
                <a:latin typeface="+mn-lt"/>
                <a:cs typeface="+mn-cs"/>
              </a:rPr>
              <a:t>Konsultan</a:t>
            </a: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800">
                <a:latin typeface="+mn-lt"/>
                <a:cs typeface="+mn-cs"/>
              </a:rPr>
              <a:t>Lain-lain</a:t>
            </a:r>
            <a:endParaRPr lang="en-US" sz="2800" dirty="0">
              <a:latin typeface="+mn-lt"/>
              <a:cs typeface="+mn-cs"/>
            </a:endParaRP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BAD3C34-A436-4E5D-82DB-4E86016075C6}" type="datetime1">
              <a:rPr lang="en-US" smtClean="0"/>
              <a:pPr>
                <a:defRPr/>
              </a:pPr>
              <a:t>8/22/2014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2B955F-C5D0-4E2E-9EA4-46E4CF730C63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defRPr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7.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Analisis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Rencana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Keuangan</a:t>
            </a:r>
            <a:endParaRPr lang="en-MY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3200">
                <a:latin typeface="+mn-lt"/>
                <a:cs typeface="+mn-cs"/>
              </a:rPr>
              <a:t>Proyeksi pendapatan 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3200">
                <a:latin typeface="+mn-lt"/>
                <a:cs typeface="+mn-cs"/>
              </a:rPr>
              <a:t>Proyeksi aliran kas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3200">
                <a:latin typeface="+mn-lt"/>
                <a:cs typeface="+mn-cs"/>
              </a:rPr>
              <a:t>Neraca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3200">
                <a:latin typeface="+mn-lt"/>
                <a:cs typeface="+mn-cs"/>
              </a:rPr>
              <a:t>Sumber modal &amp; penggunaan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3200">
                <a:latin typeface="+mn-lt"/>
                <a:cs typeface="+mn-cs"/>
              </a:rPr>
              <a:t>Asumsi yang digunakan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3200">
                <a:latin typeface="+mn-lt"/>
                <a:cs typeface="+mn-cs"/>
              </a:rPr>
              <a:t>Analisis Break-Even, Payback Period, IRR, NPV</a:t>
            </a:r>
            <a:endParaRPr lang="en-US" sz="3200" dirty="0">
              <a:latin typeface="+mn-lt"/>
              <a:cs typeface="+mn-cs"/>
            </a:endParaRPr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764BAF5-A9BC-45B9-915E-E752D2105044}" type="datetime1">
              <a:rPr lang="en-US" smtClean="0"/>
              <a:pPr>
                <a:defRPr/>
              </a:pPr>
              <a:t>8/22/2014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F0FD6-AF6D-4B54-BF0F-2A4E01860652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  <p:sp>
        <p:nvSpPr>
          <p:cNvPr id="11269" name="Rectangle 2"/>
          <p:cNvSpPr>
            <a:spLocks noChangeArrowheads="1"/>
          </p:cNvSpPr>
          <p:nvPr/>
        </p:nvSpPr>
        <p:spPr bwMode="auto">
          <a:xfrm>
            <a:off x="1116013" y="5157788"/>
            <a:ext cx="6913562" cy="881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600">
                <a:solidFill>
                  <a:schemeClr val="tx2"/>
                </a:solidFill>
                <a:latin typeface="Berlin Sans FB Demi" pitchFamily="34" charset="0"/>
              </a:rPr>
              <a:t>LAMPIRAN</a:t>
            </a:r>
          </a:p>
        </p:txBody>
      </p:sp>
      <p:sp>
        <p:nvSpPr>
          <p:cNvPr id="11270" name="Rectangle 3"/>
          <p:cNvSpPr>
            <a:spLocks noChangeArrowheads="1"/>
          </p:cNvSpPr>
          <p:nvPr/>
        </p:nvSpPr>
        <p:spPr bwMode="auto">
          <a:xfrm>
            <a:off x="3003550" y="3068638"/>
            <a:ext cx="1673225" cy="1673225"/>
          </a:xfrm>
          <a:prstGeom prst="rect">
            <a:avLst/>
          </a:prstGeom>
          <a:solidFill>
            <a:srgbClr val="99CCF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b="1" noProof="1"/>
              <a:t>Rincian</a:t>
            </a:r>
          </a:p>
          <a:p>
            <a:pPr algn="ctr"/>
            <a:r>
              <a:rPr lang="en-US" sz="2000" b="1" noProof="1"/>
              <a:t>keuangan</a:t>
            </a:r>
          </a:p>
        </p:txBody>
      </p:sp>
      <p:sp>
        <p:nvSpPr>
          <p:cNvPr id="11271" name="Rectangle 4"/>
          <p:cNvSpPr>
            <a:spLocks noChangeArrowheads="1"/>
          </p:cNvSpPr>
          <p:nvPr/>
        </p:nvSpPr>
        <p:spPr bwMode="auto">
          <a:xfrm>
            <a:off x="4660900" y="3068638"/>
            <a:ext cx="1673225" cy="1673225"/>
          </a:xfrm>
          <a:prstGeom prst="rect">
            <a:avLst/>
          </a:prstGeom>
          <a:solidFill>
            <a:srgbClr val="99CCF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b="1" noProof="1"/>
              <a:t>Resume</a:t>
            </a:r>
          </a:p>
        </p:txBody>
      </p:sp>
      <p:sp>
        <p:nvSpPr>
          <p:cNvPr id="11272" name="Rectangle 5"/>
          <p:cNvSpPr>
            <a:spLocks noChangeArrowheads="1"/>
          </p:cNvSpPr>
          <p:nvPr/>
        </p:nvSpPr>
        <p:spPr bwMode="auto">
          <a:xfrm>
            <a:off x="3868738" y="1412875"/>
            <a:ext cx="1673225" cy="1673225"/>
          </a:xfrm>
          <a:prstGeom prst="rect">
            <a:avLst/>
          </a:prstGeom>
          <a:solidFill>
            <a:srgbClr val="990033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b="1" noProof="1">
                <a:solidFill>
                  <a:schemeClr val="bg1"/>
                </a:solidFill>
              </a:rPr>
              <a:t>Rekomen-</a:t>
            </a:r>
          </a:p>
          <a:p>
            <a:pPr algn="ctr"/>
            <a:r>
              <a:rPr lang="en-US" sz="2000" b="1" noProof="1">
                <a:solidFill>
                  <a:schemeClr val="bg1"/>
                </a:solidFill>
              </a:rPr>
              <a:t>dasi</a:t>
            </a:r>
          </a:p>
        </p:txBody>
      </p:sp>
      <p:sp>
        <p:nvSpPr>
          <p:cNvPr id="11273" name="Rectangle 6"/>
          <p:cNvSpPr>
            <a:spLocks noChangeArrowheads="1"/>
          </p:cNvSpPr>
          <p:nvPr/>
        </p:nvSpPr>
        <p:spPr bwMode="auto">
          <a:xfrm>
            <a:off x="2195513" y="1412875"/>
            <a:ext cx="1673225" cy="1673225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b="1" noProof="1"/>
              <a:t>Kontrak</a:t>
            </a:r>
          </a:p>
        </p:txBody>
      </p:sp>
      <p:sp>
        <p:nvSpPr>
          <p:cNvPr id="11274" name="Rectangle 7"/>
          <p:cNvSpPr>
            <a:spLocks noChangeArrowheads="1"/>
          </p:cNvSpPr>
          <p:nvPr/>
        </p:nvSpPr>
        <p:spPr bwMode="auto">
          <a:xfrm>
            <a:off x="5524500" y="1412875"/>
            <a:ext cx="1673225" cy="1673225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b="1" noProof="1"/>
              <a:t>Foto-foto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BAD3C34-A436-4E5D-82DB-4E86016075C6}" type="datetime1">
              <a:rPr lang="en-US" smtClean="0"/>
              <a:pPr>
                <a:defRPr/>
              </a:pPr>
              <a:t>8/22/2014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495DF2-3449-4C85-AF15-F644FB90AA37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Rencana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Bisnis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Yang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Baik</a:t>
            </a:r>
            <a:endParaRPr lang="en-MY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angle 8"/>
          <p:cNvSpPr txBox="1">
            <a:spLocks noChangeArrowheads="1"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3200">
                <a:latin typeface="+mn-lt"/>
                <a:cs typeface="+mn-cs"/>
              </a:rPr>
              <a:t>Penampilan rapi dan menarik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3200">
                <a:latin typeface="+mn-lt"/>
                <a:cs typeface="+mn-cs"/>
              </a:rPr>
              <a:t>Panjang halaman 10-20 hlm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3200">
                <a:latin typeface="+mn-lt"/>
                <a:cs typeface="+mn-cs"/>
              </a:rPr>
              <a:t>Halaman muka dan judul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3200">
                <a:latin typeface="+mn-lt"/>
                <a:cs typeface="+mn-cs"/>
              </a:rPr>
              <a:t>Ringkasan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3200">
                <a:latin typeface="+mn-lt"/>
                <a:cs typeface="+mn-cs"/>
              </a:rPr>
              <a:t>Daftar isi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  <a:defRPr/>
            </a:pPr>
            <a:endParaRPr lang="en-US" sz="3200" dirty="0">
              <a:latin typeface="+mn-lt"/>
              <a:cs typeface="+mn-cs"/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A527D09-8FB5-48A3-8BF0-7498C376C4FD}" type="datetime1">
              <a:rPr lang="en-US" smtClean="0"/>
              <a:pPr>
                <a:defRPr/>
              </a:pPr>
              <a:t>8/22/2014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6D0CF5-C13A-49B8-ACE5-057C250303D7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Pertimbangan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Pembuatan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Rencana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Bisnis</a:t>
            </a:r>
            <a:endParaRPr lang="en-MY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102" name="AutoShape 12"/>
          <p:cNvSpPr>
            <a:spLocks noChangeArrowheads="1"/>
          </p:cNvSpPr>
          <p:nvPr/>
        </p:nvSpPr>
        <p:spPr bwMode="auto">
          <a:xfrm>
            <a:off x="3348038" y="2435225"/>
            <a:ext cx="5329237" cy="3889375"/>
          </a:xfrm>
          <a:prstGeom prst="roundRect">
            <a:avLst>
              <a:gd name="adj" fmla="val 16667"/>
            </a:avLst>
          </a:prstGeom>
          <a:solidFill>
            <a:srgbClr val="0066CC"/>
          </a:solidFill>
          <a:ln w="57150">
            <a:solidFill>
              <a:schemeClr val="bg1"/>
            </a:solidFill>
            <a:round/>
            <a:headEnd/>
            <a:tailEnd/>
          </a:ln>
        </p:spPr>
        <p:txBody>
          <a:bodyPr wrap="none" lIns="82479" tIns="41239" rIns="82479" bIns="41239" anchor="ctr"/>
          <a:lstStyle/>
          <a:p>
            <a:pPr marL="365125" indent="-365125" defTabSz="825500">
              <a:lnSpc>
                <a:spcPct val="110000"/>
              </a:lnSpc>
              <a:buFontTx/>
              <a:buChar char="•"/>
            </a:pPr>
            <a:r>
              <a:rPr lang="en-US" sz="2200" b="1" noProof="1">
                <a:solidFill>
                  <a:schemeClr val="bg1"/>
                </a:solidFill>
                <a:latin typeface="Berlin Sans FB Demi" pitchFamily="34" charset="0"/>
              </a:rPr>
              <a:t>Resiko bisnis</a:t>
            </a:r>
          </a:p>
          <a:p>
            <a:pPr marL="365125" indent="-365125" defTabSz="825500">
              <a:lnSpc>
                <a:spcPct val="110000"/>
              </a:lnSpc>
              <a:buFontTx/>
              <a:buChar char="•"/>
            </a:pPr>
            <a:r>
              <a:rPr lang="en-US" sz="2200" b="1" noProof="1">
                <a:solidFill>
                  <a:schemeClr val="bg1"/>
                </a:solidFill>
                <a:latin typeface="Berlin Sans FB Demi" pitchFamily="34" charset="0"/>
              </a:rPr>
              <a:t>Kerumitan proses produksi dan</a:t>
            </a:r>
          </a:p>
          <a:p>
            <a:pPr marL="365125" indent="-365125" defTabSz="825500">
              <a:lnSpc>
                <a:spcPct val="110000"/>
              </a:lnSpc>
            </a:pPr>
            <a:r>
              <a:rPr lang="en-US" sz="2200" b="1" noProof="1">
                <a:solidFill>
                  <a:schemeClr val="bg1"/>
                </a:solidFill>
                <a:latin typeface="Berlin Sans FB Demi" pitchFamily="34" charset="0"/>
              </a:rPr>
              <a:t>	transaksi bisnis</a:t>
            </a:r>
          </a:p>
          <a:p>
            <a:pPr marL="365125" indent="-365125" defTabSz="825500">
              <a:lnSpc>
                <a:spcPct val="110000"/>
              </a:lnSpc>
              <a:buFontTx/>
              <a:buChar char="•"/>
            </a:pPr>
            <a:r>
              <a:rPr lang="en-US" sz="2200" b="1" noProof="1">
                <a:solidFill>
                  <a:schemeClr val="bg1"/>
                </a:solidFill>
                <a:latin typeface="Berlin Sans FB Demi" pitchFamily="34" charset="0"/>
              </a:rPr>
              <a:t>Pembaca rencana bisnis</a:t>
            </a:r>
          </a:p>
          <a:p>
            <a:pPr marL="365125" indent="-365125" defTabSz="825500">
              <a:lnSpc>
                <a:spcPct val="110000"/>
              </a:lnSpc>
              <a:buFontTx/>
              <a:buChar char="•"/>
            </a:pPr>
            <a:r>
              <a:rPr lang="en-US" sz="2200" b="1" noProof="1">
                <a:solidFill>
                  <a:schemeClr val="bg1"/>
                </a:solidFill>
                <a:latin typeface="Berlin Sans FB Demi" pitchFamily="34" charset="0"/>
              </a:rPr>
              <a:t>Langkah awal menjadi wirausaha</a:t>
            </a:r>
          </a:p>
          <a:p>
            <a:pPr marL="365125" indent="-365125" defTabSz="825500">
              <a:lnSpc>
                <a:spcPct val="110000"/>
              </a:lnSpc>
              <a:buFontTx/>
              <a:buChar char="•"/>
            </a:pPr>
            <a:r>
              <a:rPr lang="en-US" sz="2200" b="1" noProof="1">
                <a:solidFill>
                  <a:schemeClr val="bg1"/>
                </a:solidFill>
                <a:latin typeface="Berlin Sans FB Demi" pitchFamily="34" charset="0"/>
              </a:rPr>
              <a:t>Alat bantu dalam mensistemasikan</a:t>
            </a:r>
          </a:p>
          <a:p>
            <a:pPr marL="365125" indent="-365125" defTabSz="825500">
              <a:lnSpc>
                <a:spcPct val="110000"/>
              </a:lnSpc>
            </a:pPr>
            <a:r>
              <a:rPr lang="en-US" sz="2200" b="1" noProof="1">
                <a:solidFill>
                  <a:schemeClr val="bg1"/>
                </a:solidFill>
                <a:latin typeface="Berlin Sans FB Demi" pitchFamily="34" charset="0"/>
              </a:rPr>
              <a:t>	logika bisnis </a:t>
            </a:r>
          </a:p>
        </p:txBody>
      </p:sp>
      <p:pic>
        <p:nvPicPr>
          <p:cNvPr id="4103" name="Picture 13" descr="compan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2363788"/>
            <a:ext cx="2547937" cy="3957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 descr="C:\Program Files\Microsoft Office\MEDIA\CAGCAT10\j0090386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0" y="2286000"/>
            <a:ext cx="4147242" cy="35934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A527D09-8FB5-48A3-8BF0-7498C376C4FD}" type="datetime1">
              <a:rPr lang="en-US" smtClean="0"/>
              <a:pPr>
                <a:defRPr/>
              </a:pPr>
              <a:t>8/22/2014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546EFB-C368-4182-AD2A-860A422A2AD2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2875"/>
            <a:ext cx="822960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id-ID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Rencana Bisnis vs.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d-ID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Perencanaan Bisnis</a:t>
            </a:r>
            <a:endParaRPr lang="en-MY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7" name="Group 32"/>
          <p:cNvGraphicFramePr>
            <a:graphicFrameLocks noGrp="1"/>
          </p:cNvGraphicFramePr>
          <p:nvPr/>
        </p:nvGraphicFramePr>
        <p:xfrm>
          <a:off x="468313" y="1428750"/>
          <a:ext cx="8218487" cy="4898009"/>
        </p:xfrm>
        <a:graphic>
          <a:graphicData uri="http://schemas.openxmlformats.org/drawingml/2006/table">
            <a:tbl>
              <a:tblPr/>
              <a:tblGrid>
                <a:gridCol w="1582737"/>
                <a:gridCol w="3313113"/>
                <a:gridCol w="3322637"/>
              </a:tblGrid>
              <a:tr h="9334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Arial" charset="0"/>
                        </a:rPr>
                        <a:t>DIMENSI</a:t>
                      </a:r>
                      <a:endParaRPr kumimoji="0" lang="en-US" sz="1800" b="1" i="0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Arial" charset="0"/>
                        </a:rPr>
                        <a:t>RENCANA BISNIS</a:t>
                      </a:r>
                      <a:endParaRPr kumimoji="0" lang="en-US" sz="1800" b="1" i="0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Arial" charset="0"/>
                        </a:rPr>
                        <a:t>(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Arial" charset="0"/>
                        </a:rPr>
                        <a:t>BUSINESS PLAN</a:t>
                      </a:r>
                      <a:r>
                        <a:rPr kumimoji="0" lang="en-US" sz="18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Arial" charset="0"/>
                        </a:rPr>
                        <a:t>)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Arial" charset="0"/>
                        </a:rPr>
                        <a:t>PERENCANAAN BISNIS</a:t>
                      </a:r>
                      <a:r>
                        <a:rPr kumimoji="0" lang="en-US" sz="18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Arial" charset="0"/>
                        </a:rPr>
                        <a:t> (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Arial" charset="0"/>
                        </a:rPr>
                        <a:t>BUSINESS PLANNING</a:t>
                      </a:r>
                      <a:r>
                        <a:rPr kumimoji="0" lang="en-US" sz="18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Arial" charset="0"/>
                        </a:rPr>
                        <a:t>)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</a:tr>
              <a:tr h="9001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MY" sz="18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Arial" charset="0"/>
                        </a:rPr>
                        <a:t>Waktu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MY" sz="18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Pembentukkan organisasi baru (organisasi, produk, ataupun jasa)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MY" sz="18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Pengembangan organisasi, produk, ataupun jasa yang dimiliki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921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MY" sz="18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Arial" charset="0"/>
                        </a:rPr>
                        <a:t>Komplek-sitas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MY" sz="18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Sederhana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MY" sz="18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Sangat kompleks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dan holistik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</a:tr>
              <a:tr h="11699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MY" sz="18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Arial" charset="0"/>
                        </a:rPr>
                        <a:t>Struktur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MY" sz="18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Fokus pada 3 hal utama</a:t>
                      </a: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:</a:t>
                      </a:r>
                      <a:r>
                        <a:rPr kumimoji="0" lang="en-US" sz="18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 ide bi</a:t>
                      </a: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s</a:t>
                      </a:r>
                      <a:r>
                        <a:rPr kumimoji="0" lang="en-US" sz="18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nis, pemasaran dan keuangan (sumber modal)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MY" sz="18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Menyeluruh, mencakup pengembangan semua struktur dan fungsi organisasi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954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MY" sz="18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Arial" charset="0"/>
                        </a:rPr>
                        <a:t>Jangka Waktu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MY" sz="18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Perencanaan jangka pendek (3-7 tahun)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MY" sz="18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Perencanaan strategis jangka panjang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(lebih dari 10 tahun)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A527D09-8FB5-48A3-8BF0-7498C376C4FD}" type="datetime1">
              <a:rPr lang="en-US" smtClean="0"/>
              <a:pPr>
                <a:defRPr/>
              </a:pPr>
              <a:t>8/22/2014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CC01F2-DA84-4BEB-8C3E-F49FA46E7CF6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Apa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Itu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Rencana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Bisnis</a:t>
            </a:r>
            <a:endParaRPr lang="en-MY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457200" y="1863725"/>
            <a:ext cx="7416800" cy="2663825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  <a:miter lim="800000"/>
            <a:headEnd/>
            <a:tailEnd/>
          </a:ln>
        </p:spPr>
        <p:txBody>
          <a:bodyPr lIns="91436" tIns="45718" rIns="91436" bIns="45718" anchor="ctr"/>
          <a:lstStyle/>
          <a:p>
            <a:pPr marL="266700" indent="-266700">
              <a:lnSpc>
                <a:spcPct val="115000"/>
              </a:lnSpc>
              <a:spcBef>
                <a:spcPct val="20000"/>
              </a:spcBef>
              <a:buClr>
                <a:schemeClr val="folHlink"/>
              </a:buClr>
              <a:buFontTx/>
              <a:buChar char="•"/>
              <a:defRPr/>
            </a:pPr>
            <a:r>
              <a:rPr lang="id-ID" sz="2200" b="1" kern="0" dirty="0">
                <a:solidFill>
                  <a:srgbClr val="663300"/>
                </a:solidFill>
                <a:latin typeface="Century Gothic" pitchFamily="34" charset="0"/>
                <a:cs typeface="Arial" charset="0"/>
              </a:rPr>
              <a:t>Business Plan </a:t>
            </a:r>
            <a:r>
              <a:rPr lang="id-ID" sz="2200" b="1" kern="0" dirty="0">
                <a:solidFill>
                  <a:srgbClr val="663300"/>
                </a:solidFill>
                <a:latin typeface="Century Gothic" pitchFamily="34" charset="0"/>
                <a:cs typeface="Arial" charset="0"/>
                <a:sym typeface="Wingdings" pitchFamily="2" charset="2"/>
              </a:rPr>
              <a:t></a:t>
            </a:r>
            <a:r>
              <a:rPr lang="id-ID" sz="2200" b="1" kern="0" dirty="0">
                <a:solidFill>
                  <a:srgbClr val="663300"/>
                </a:solidFill>
                <a:latin typeface="Century Gothic" pitchFamily="34" charset="0"/>
                <a:cs typeface="Arial" charset="0"/>
              </a:rPr>
              <a:t> </a:t>
            </a:r>
            <a:r>
              <a:rPr lang="en-US" sz="2200" b="1" kern="0" dirty="0">
                <a:solidFill>
                  <a:srgbClr val="663300"/>
                </a:solidFill>
                <a:latin typeface="Century Gothic" pitchFamily="34" charset="0"/>
                <a:cs typeface="Arial" charset="0"/>
              </a:rPr>
              <a:t>DOKUMEN TERTULIS</a:t>
            </a:r>
            <a:r>
              <a:rPr lang="id-ID" sz="2200" b="1" kern="0" dirty="0">
                <a:solidFill>
                  <a:srgbClr val="663300"/>
                </a:solidFill>
                <a:latin typeface="Century Gothic" pitchFamily="34" charset="0"/>
                <a:cs typeface="Arial" charset="0"/>
              </a:rPr>
              <a:t> yang merinci seluk-beluk usaha/bisni</a:t>
            </a:r>
            <a:r>
              <a:rPr lang="en-US" sz="2200" b="1" kern="0" dirty="0">
                <a:solidFill>
                  <a:srgbClr val="663300"/>
                </a:solidFill>
                <a:latin typeface="Century Gothic" pitchFamily="34" charset="0"/>
                <a:cs typeface="Arial" charset="0"/>
              </a:rPr>
              <a:t>s</a:t>
            </a:r>
          </a:p>
          <a:p>
            <a:pPr marL="266700" indent="-266700">
              <a:lnSpc>
                <a:spcPct val="115000"/>
              </a:lnSpc>
              <a:spcBef>
                <a:spcPct val="20000"/>
              </a:spcBef>
              <a:buClr>
                <a:schemeClr val="folHlink"/>
              </a:buClr>
              <a:buFontTx/>
              <a:buChar char="•"/>
              <a:defRPr/>
            </a:pPr>
            <a:r>
              <a:rPr lang="id-ID" sz="2200" b="1" kern="0" dirty="0">
                <a:solidFill>
                  <a:srgbClr val="663300"/>
                </a:solidFill>
                <a:latin typeface="Century Gothic" pitchFamily="34" charset="0"/>
                <a:cs typeface="Arial" charset="0"/>
              </a:rPr>
              <a:t>Mencakup informasi</a:t>
            </a:r>
            <a:r>
              <a:rPr lang="en-US" sz="2200" b="1" kern="0" dirty="0">
                <a:solidFill>
                  <a:srgbClr val="663300"/>
                </a:solidFill>
                <a:latin typeface="Century Gothic" pitchFamily="34" charset="0"/>
                <a:cs typeface="Arial" charset="0"/>
              </a:rPr>
              <a:t> STATUS SAAT INI</a:t>
            </a:r>
            <a:r>
              <a:rPr lang="id-ID" sz="2200" b="1" kern="0" dirty="0">
                <a:solidFill>
                  <a:srgbClr val="663300"/>
                </a:solidFill>
                <a:latin typeface="Century Gothic" pitchFamily="34" charset="0"/>
                <a:cs typeface="Arial" charset="0"/>
              </a:rPr>
              <a:t>, </a:t>
            </a:r>
            <a:r>
              <a:rPr lang="en-US" sz="2200" b="1" kern="0" dirty="0">
                <a:solidFill>
                  <a:srgbClr val="663300"/>
                </a:solidFill>
                <a:latin typeface="Century Gothic" pitchFamily="34" charset="0"/>
                <a:cs typeface="Arial" charset="0"/>
              </a:rPr>
              <a:t>KEBUTUHAN MENDATANG</a:t>
            </a:r>
            <a:r>
              <a:rPr lang="id-ID" sz="2200" b="1" kern="0" dirty="0">
                <a:solidFill>
                  <a:srgbClr val="663300"/>
                </a:solidFill>
                <a:latin typeface="Century Gothic" pitchFamily="34" charset="0"/>
                <a:cs typeface="Arial" charset="0"/>
              </a:rPr>
              <a:t>, dan </a:t>
            </a:r>
            <a:r>
              <a:rPr lang="en-US" sz="2200" b="1" kern="0" dirty="0">
                <a:solidFill>
                  <a:srgbClr val="663300"/>
                </a:solidFill>
                <a:latin typeface="Century Gothic" pitchFamily="34" charset="0"/>
                <a:cs typeface="Arial" charset="0"/>
              </a:rPr>
              <a:t>HASIL YANG DIHARAPKAN </a:t>
            </a:r>
            <a:r>
              <a:rPr lang="id-ID" sz="2200" b="1" kern="0" dirty="0">
                <a:solidFill>
                  <a:srgbClr val="663300"/>
                </a:solidFill>
                <a:latin typeface="Century Gothic" pitchFamily="34" charset="0"/>
                <a:cs typeface="Arial" charset="0"/>
              </a:rPr>
              <a:t>dari usaha/bisnis baru tersebut</a:t>
            </a:r>
            <a:endParaRPr lang="en-US" sz="2200" b="1" kern="0" dirty="0">
              <a:solidFill>
                <a:srgbClr val="663300"/>
              </a:solidFill>
              <a:latin typeface="Century Gothic" pitchFamily="34" charset="0"/>
              <a:cs typeface="Arial" charset="0"/>
            </a:endParaRPr>
          </a:p>
        </p:txBody>
      </p:sp>
      <p:sp>
        <p:nvSpPr>
          <p:cNvPr id="7175" name="Rectangle 3"/>
          <p:cNvSpPr>
            <a:spLocks noChangeArrowheads="1"/>
          </p:cNvSpPr>
          <p:nvPr/>
        </p:nvSpPr>
        <p:spPr bwMode="auto">
          <a:xfrm>
            <a:off x="600075" y="5897563"/>
            <a:ext cx="1512888" cy="503237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lIns="91436" tIns="45718" rIns="91436" bIns="45718" anchor="ctr"/>
          <a:lstStyle/>
          <a:p>
            <a:pPr marL="266700" indent="-266700" algn="ctr">
              <a:lnSpc>
                <a:spcPct val="115000"/>
              </a:lnSpc>
              <a:spcBef>
                <a:spcPct val="20000"/>
              </a:spcBef>
              <a:buClr>
                <a:schemeClr val="folHlink"/>
              </a:buClr>
            </a:pPr>
            <a:r>
              <a:rPr lang="en-US" sz="2200" b="1">
                <a:solidFill>
                  <a:srgbClr val="FF0000"/>
                </a:solidFill>
                <a:latin typeface="Century Gothic" pitchFamily="34" charset="0"/>
              </a:rPr>
              <a:t>SAAT INI</a:t>
            </a:r>
          </a:p>
        </p:txBody>
      </p:sp>
      <p:sp>
        <p:nvSpPr>
          <p:cNvPr id="7176" name="Rectangle 3"/>
          <p:cNvSpPr>
            <a:spLocks noChangeArrowheads="1"/>
          </p:cNvSpPr>
          <p:nvPr/>
        </p:nvSpPr>
        <p:spPr bwMode="auto">
          <a:xfrm>
            <a:off x="5495925" y="5105400"/>
            <a:ext cx="2305050" cy="50323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lIns="91436" tIns="45718" rIns="91436" bIns="45718" anchor="ctr"/>
          <a:lstStyle/>
          <a:p>
            <a:pPr marL="266700" indent="-266700" algn="ctr">
              <a:lnSpc>
                <a:spcPct val="115000"/>
              </a:lnSpc>
              <a:spcBef>
                <a:spcPct val="20000"/>
              </a:spcBef>
              <a:buClr>
                <a:schemeClr val="folHlink"/>
              </a:buClr>
            </a:pPr>
            <a:r>
              <a:rPr lang="en-US" sz="2200" b="1">
                <a:solidFill>
                  <a:srgbClr val="FF0000"/>
                </a:solidFill>
                <a:latin typeface="Century Gothic" pitchFamily="34" charset="0"/>
              </a:rPr>
              <a:t>MASA DEPAN</a:t>
            </a:r>
          </a:p>
        </p:txBody>
      </p:sp>
      <p:sp>
        <p:nvSpPr>
          <p:cNvPr id="7177" name="Line 8"/>
          <p:cNvSpPr>
            <a:spLocks noChangeShapeType="1"/>
          </p:cNvSpPr>
          <p:nvPr/>
        </p:nvSpPr>
        <p:spPr bwMode="auto">
          <a:xfrm flipV="1">
            <a:off x="2184400" y="5537200"/>
            <a:ext cx="3384550" cy="6477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178" name="Rectangle 3"/>
          <p:cNvSpPr>
            <a:spLocks noChangeArrowheads="1"/>
          </p:cNvSpPr>
          <p:nvPr/>
        </p:nvSpPr>
        <p:spPr bwMode="auto">
          <a:xfrm>
            <a:off x="3406775" y="5537200"/>
            <a:ext cx="649288" cy="719138"/>
          </a:xfrm>
          <a:prstGeom prst="rect">
            <a:avLst/>
          </a:prstGeom>
          <a:solidFill>
            <a:srgbClr val="FF0000"/>
          </a:solidFill>
          <a:ln w="38100">
            <a:noFill/>
            <a:miter lim="800000"/>
            <a:headEnd/>
            <a:tailEnd/>
          </a:ln>
        </p:spPr>
        <p:txBody>
          <a:bodyPr lIns="91436" tIns="45718" rIns="91436" bIns="45718" anchor="ctr"/>
          <a:lstStyle/>
          <a:p>
            <a:pPr marL="266700" indent="-266700" algn="ctr">
              <a:lnSpc>
                <a:spcPct val="115000"/>
              </a:lnSpc>
              <a:spcBef>
                <a:spcPct val="20000"/>
              </a:spcBef>
              <a:buClr>
                <a:schemeClr val="folHlink"/>
              </a:buClr>
            </a:pPr>
            <a:r>
              <a:rPr lang="en-US" sz="4800" b="1">
                <a:latin typeface="Century Gothic" pitchFamily="34" charset="0"/>
              </a:rPr>
              <a:t>?</a:t>
            </a: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A527D09-8FB5-48A3-8BF0-7498C376C4FD}" type="datetime1">
              <a:rPr lang="en-US" smtClean="0"/>
              <a:pPr>
                <a:defRPr/>
              </a:pPr>
              <a:t>8/22/2014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56DB8A-A9A7-44F6-9362-94EF9B97BF40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2875"/>
            <a:ext cx="822960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Proses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Kewirausahaan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Timmon’s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Model)</a:t>
            </a:r>
            <a:endParaRPr lang="en-MY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026" name="Object 3"/>
          <p:cNvGraphicFramePr>
            <a:graphicFrameLocks noChangeAspect="1"/>
          </p:cNvGraphicFramePr>
          <p:nvPr/>
        </p:nvGraphicFramePr>
        <p:xfrm>
          <a:off x="1547813" y="1371600"/>
          <a:ext cx="5842000" cy="4999038"/>
        </p:xfrm>
        <a:graphic>
          <a:graphicData uri="http://schemas.openxmlformats.org/presentationml/2006/ole">
            <p:oleObj spid="_x0000_s1026" name="Visio" r:id="rId3" imgW="4486961" imgH="3838956" progId="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7886783-181B-41AF-B791-CB2EAED4E82C}" type="datetime1">
              <a:rPr lang="en-US" smtClean="0"/>
              <a:pPr>
                <a:defRPr/>
              </a:pPr>
              <a:t>8/22/2014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B690A7-80E0-42E7-A451-0BC629198451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8197" name="Rectangle 2"/>
          <p:cNvSpPr txBox="1">
            <a:spLocks noChangeArrowheads="1"/>
          </p:cNvSpPr>
          <p:nvPr/>
        </p:nvSpPr>
        <p:spPr bwMode="auto">
          <a:xfrm>
            <a:off x="684213" y="893763"/>
            <a:ext cx="7772400" cy="782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en-US" sz="3600">
              <a:solidFill>
                <a:srgbClr val="CC9900"/>
              </a:solidFill>
              <a:latin typeface="Berlin Sans FB Demi" pitchFamily="34" charset="0"/>
            </a:endParaRP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1474788" y="1724025"/>
            <a:ext cx="6192837" cy="1150938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lIns="91436" tIns="45718" rIns="91436" bIns="45718" anchor="ctr"/>
          <a:lstStyle/>
          <a:p>
            <a:pPr algn="ctr">
              <a:defRPr/>
            </a:pPr>
            <a:r>
              <a:rPr lang="en-MY" sz="2400" noProof="1">
                <a:solidFill>
                  <a:schemeClr val="bg1"/>
                </a:solidFill>
                <a:latin typeface="Berlin Sans FB Demi" pitchFamily="34" charset="0"/>
              </a:rPr>
              <a:t>Rencana bisnis akan</a:t>
            </a:r>
          </a:p>
          <a:p>
            <a:pPr algn="ctr">
              <a:defRPr/>
            </a:pPr>
            <a:r>
              <a:rPr lang="en-MY" sz="2400" noProof="1">
                <a:solidFill>
                  <a:schemeClr val="bg1"/>
                </a:solidFill>
                <a:latin typeface="Berlin Sans FB Demi" pitchFamily="34" charset="0"/>
              </a:rPr>
              <a:t>cepat menjadi usang </a:t>
            </a: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1498600" y="4027488"/>
            <a:ext cx="6169025" cy="1223962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lIns="91436" tIns="45718" rIns="91436" bIns="45718" anchor="ctr"/>
          <a:lstStyle/>
          <a:p>
            <a:pPr algn="ctr">
              <a:defRPr/>
            </a:pPr>
            <a:r>
              <a:rPr lang="en-MY" sz="2400" noProof="1">
                <a:solidFill>
                  <a:schemeClr val="bg1"/>
                </a:solidFill>
                <a:latin typeface="Berlin Sans FB Demi" pitchFamily="34" charset="0"/>
              </a:rPr>
              <a:t>Entrepreneur harus</a:t>
            </a:r>
            <a:r>
              <a:rPr lang="en-US" sz="2400" dirty="0">
                <a:solidFill>
                  <a:schemeClr val="bg1"/>
                </a:solidFill>
                <a:latin typeface="Berlin Sans FB Demi" pitchFamily="34" charset="0"/>
              </a:rPr>
              <a:t> </a:t>
            </a:r>
            <a:r>
              <a:rPr lang="en-US" sz="2400" noProof="1">
                <a:solidFill>
                  <a:schemeClr val="bg1"/>
                </a:solidFill>
                <a:latin typeface="Berlin Sans FB Demi" pitchFamily="34" charset="0"/>
              </a:rPr>
              <a:t>bisa bertindak cepat, </a:t>
            </a:r>
          </a:p>
          <a:p>
            <a:pPr algn="ctr">
              <a:defRPr/>
            </a:pPr>
            <a:r>
              <a:rPr lang="en-US" sz="2400" noProof="1">
                <a:solidFill>
                  <a:schemeClr val="bg1"/>
                </a:solidFill>
                <a:latin typeface="Berlin Sans FB Demi" pitchFamily="34" charset="0"/>
              </a:rPr>
              <a:t>tetapi juga harus</a:t>
            </a:r>
            <a:r>
              <a:rPr lang="en-US" sz="2400" dirty="0">
                <a:solidFill>
                  <a:schemeClr val="bg1"/>
                </a:solidFill>
                <a:latin typeface="Berlin Sans FB Demi" pitchFamily="34" charset="0"/>
              </a:rPr>
              <a:t> </a:t>
            </a:r>
            <a:r>
              <a:rPr lang="en-US" sz="2400" noProof="1">
                <a:solidFill>
                  <a:schemeClr val="bg1"/>
                </a:solidFill>
                <a:latin typeface="Berlin Sans FB Demi" pitchFamily="34" charset="0"/>
              </a:rPr>
              <a:t>sabar &amp; ulet</a:t>
            </a:r>
          </a:p>
        </p:txBody>
      </p:sp>
      <p:sp>
        <p:nvSpPr>
          <p:cNvPr id="8204" name="AutoShape 5"/>
          <p:cNvSpPr>
            <a:spLocks noChangeArrowheads="1"/>
          </p:cNvSpPr>
          <p:nvPr/>
        </p:nvSpPr>
        <p:spPr bwMode="auto">
          <a:xfrm>
            <a:off x="4067175" y="3090863"/>
            <a:ext cx="863600" cy="720725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US"/>
          </a:p>
        </p:txBody>
      </p:sp>
      <p:pic>
        <p:nvPicPr>
          <p:cNvPr id="8205" name="Picture 6" descr="direzion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19925" y="5008563"/>
            <a:ext cx="1512888" cy="146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10"/>
          <p:cNvSpPr txBox="1">
            <a:spLocks noChangeArrowheads="1"/>
          </p:cNvSpPr>
          <p:nvPr/>
        </p:nvSpPr>
        <p:spPr>
          <a:xfrm>
            <a:off x="76200" y="457200"/>
            <a:ext cx="7210425" cy="990600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defRPr/>
            </a:pP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Rencana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Bisnis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=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Situasional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A527D09-8FB5-48A3-8BF0-7498C376C4FD}" type="datetime1">
              <a:rPr lang="en-US" smtClean="0"/>
              <a:pPr>
                <a:defRPr/>
              </a:pPr>
              <a:t>8/22/2014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B0B2B2-0AF8-4AC6-9AF8-A9E72817CEF0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Rencana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Bisnis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Yang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Baik</a:t>
            </a:r>
            <a:endParaRPr lang="en-MY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angle 6"/>
          <p:cNvSpPr txBox="1">
            <a:spLocks noChangeArrowheads="1"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marL="342900" indent="-342900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800">
                <a:latin typeface="+mn-lt"/>
                <a:cs typeface="+mn-cs"/>
              </a:rPr>
              <a:t>Singkat dan padat</a:t>
            </a:r>
          </a:p>
          <a:p>
            <a:pPr marL="342900" indent="-342900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800">
                <a:latin typeface="+mn-lt"/>
                <a:cs typeface="+mn-cs"/>
              </a:rPr>
              <a:t>Terorganisir rapi dengan penampilan menarik</a:t>
            </a:r>
          </a:p>
          <a:p>
            <a:pPr marL="342900" indent="-342900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800">
                <a:latin typeface="+mn-lt"/>
                <a:cs typeface="+mn-cs"/>
              </a:rPr>
              <a:t>Rencana yang menjanjikan</a:t>
            </a:r>
          </a:p>
          <a:p>
            <a:pPr marL="342900" indent="-342900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800">
                <a:latin typeface="+mn-lt"/>
                <a:cs typeface="+mn-cs"/>
              </a:rPr>
              <a:t>Hindari melebih-lebihkan proyeksi</a:t>
            </a:r>
          </a:p>
          <a:p>
            <a:pPr marL="342900" indent="-342900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800">
                <a:latin typeface="+mn-lt"/>
                <a:cs typeface="+mn-cs"/>
              </a:rPr>
              <a:t>Kemukakan risiko-risiko bisnis yang signifikan</a:t>
            </a:r>
          </a:p>
          <a:p>
            <a:pPr marL="342900" indent="-342900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800">
                <a:latin typeface="+mn-lt"/>
                <a:cs typeface="+mn-cs"/>
              </a:rPr>
              <a:t>Tim terpercaya dan efektif</a:t>
            </a:r>
          </a:p>
          <a:p>
            <a:pPr marL="342900" indent="-342900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800">
                <a:latin typeface="+mn-lt"/>
                <a:cs typeface="+mn-cs"/>
              </a:rPr>
              <a:t>Fokus</a:t>
            </a:r>
          </a:p>
          <a:p>
            <a:pPr marL="342900" indent="-342900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800">
                <a:latin typeface="+mn-lt"/>
                <a:cs typeface="+mn-cs"/>
              </a:rPr>
              <a:t>Target pasar</a:t>
            </a:r>
          </a:p>
          <a:p>
            <a:pPr marL="342900" indent="-342900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800">
                <a:latin typeface="+mn-lt"/>
                <a:cs typeface="+mn-cs"/>
              </a:rPr>
              <a:t>Realistis</a:t>
            </a:r>
          </a:p>
          <a:p>
            <a:pPr marL="342900" indent="-342900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800">
                <a:latin typeface="+mn-lt"/>
                <a:cs typeface="+mn-cs"/>
              </a:rPr>
              <a:t>Spesifik</a:t>
            </a:r>
            <a:endParaRPr lang="en-US" sz="2800" dirty="0">
              <a:latin typeface="+mn-lt"/>
              <a:cs typeface="+mn-cs"/>
            </a:endParaRP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A527D09-8FB5-48A3-8BF0-7498C376C4FD}" type="datetime1">
              <a:rPr lang="en-US" smtClean="0"/>
              <a:pPr>
                <a:defRPr/>
              </a:pPr>
              <a:t>8/22/2014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5E2CFD-42CA-405C-8CFC-CBEDB396EB97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Hal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Mendasar</a:t>
            </a:r>
            <a:endParaRPr lang="en-MY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angle 12"/>
          <p:cNvSpPr txBox="1">
            <a:spLocks noChangeArrowheads="1"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3200">
                <a:latin typeface="+mn-lt"/>
                <a:cs typeface="+mn-cs"/>
              </a:rPr>
              <a:t>Awali dengan ide bisnis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3200">
                <a:latin typeface="+mn-lt"/>
                <a:cs typeface="+mn-cs"/>
              </a:rPr>
              <a:t>Ide bisnis sebagai jawaban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3200">
                <a:latin typeface="+mn-lt"/>
                <a:cs typeface="+mn-cs"/>
              </a:rPr>
              <a:t>Anda adalah orang yang tepat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3200">
                <a:latin typeface="+mn-lt"/>
                <a:cs typeface="+mn-cs"/>
              </a:rPr>
              <a:t>Cara menghasilkan keuntungan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3200">
                <a:latin typeface="+mn-lt"/>
                <a:cs typeface="+mn-cs"/>
              </a:rPr>
              <a:t>Siapa pembeli produk anda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3200">
                <a:latin typeface="+mn-lt"/>
                <a:cs typeface="+mn-cs"/>
              </a:rPr>
              <a:t>Dana untuk memulai bisnis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  <a:defRPr/>
            </a:pPr>
            <a:endParaRPr lang="en-US" sz="3200" dirty="0">
              <a:latin typeface="+mn-lt"/>
              <a:cs typeface="+mn-cs"/>
            </a:endParaRP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A527D09-8FB5-48A3-8BF0-7498C376C4FD}" type="datetime1">
              <a:rPr lang="en-US" smtClean="0"/>
              <a:pPr>
                <a:defRPr/>
              </a:pPr>
              <a:t>8/22/2014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908F58-59F2-4E33-8919-EA0A8489AF91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Bagian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Utama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Rencana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Bisnis</a:t>
            </a:r>
            <a:endParaRPr lang="en-MY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270" name="Rectangle 7"/>
          <p:cNvSpPr>
            <a:spLocks noChangeArrowheads="1"/>
          </p:cNvSpPr>
          <p:nvPr/>
        </p:nvSpPr>
        <p:spPr bwMode="auto">
          <a:xfrm>
            <a:off x="1187450" y="2328863"/>
            <a:ext cx="6624638" cy="8636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 lIns="91436" tIns="45718" rIns="91436" bIns="45718" anchor="ctr"/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sz="2200" b="1" noProof="1">
                <a:solidFill>
                  <a:srgbClr val="663300"/>
                </a:solidFill>
              </a:rPr>
              <a:t>bidang industri, struktur bisnis, penawaran</a:t>
            </a: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sz="2200" b="1" noProof="1">
                <a:solidFill>
                  <a:srgbClr val="663300"/>
                </a:solidFill>
              </a:rPr>
              <a:t>produk/jasa, cara mensukseskan bisnis</a:t>
            </a:r>
          </a:p>
        </p:txBody>
      </p:sp>
      <p:sp>
        <p:nvSpPr>
          <p:cNvPr id="11271" name="Rectangle 10"/>
          <p:cNvSpPr>
            <a:spLocks noChangeArrowheads="1"/>
          </p:cNvSpPr>
          <p:nvPr/>
        </p:nvSpPr>
        <p:spPr bwMode="auto">
          <a:xfrm>
            <a:off x="755650" y="1752600"/>
            <a:ext cx="3744913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2400" noProof="1">
                <a:solidFill>
                  <a:srgbClr val="663300"/>
                </a:solidFill>
              </a:rPr>
              <a:t>1) Konsep Bisnis</a:t>
            </a:r>
          </a:p>
        </p:txBody>
      </p:sp>
      <p:sp>
        <p:nvSpPr>
          <p:cNvPr id="11272" name="Rectangle 7"/>
          <p:cNvSpPr>
            <a:spLocks noChangeArrowheads="1"/>
          </p:cNvSpPr>
          <p:nvPr/>
        </p:nvSpPr>
        <p:spPr bwMode="auto">
          <a:xfrm>
            <a:off x="1187450" y="3914775"/>
            <a:ext cx="6624638" cy="8636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 lIns="91436" tIns="45718" rIns="91436" bIns="45718" anchor="ctr"/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sz="2200" b="1" noProof="1">
                <a:solidFill>
                  <a:srgbClr val="663300"/>
                </a:solidFill>
              </a:rPr>
              <a:t>konsumen potensial, alasan pembelian,</a:t>
            </a: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sz="2200" b="1" noProof="1">
                <a:solidFill>
                  <a:srgbClr val="663300"/>
                </a:solidFill>
              </a:rPr>
              <a:t>kondisi persaingan, posisi dalam persaingan</a:t>
            </a:r>
          </a:p>
        </p:txBody>
      </p:sp>
      <p:sp>
        <p:nvSpPr>
          <p:cNvPr id="11273" name="Rectangle 12"/>
          <p:cNvSpPr>
            <a:spLocks noChangeArrowheads="1"/>
          </p:cNvSpPr>
          <p:nvPr/>
        </p:nvSpPr>
        <p:spPr bwMode="auto">
          <a:xfrm>
            <a:off x="755650" y="3338513"/>
            <a:ext cx="3744913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2400" noProof="1">
                <a:solidFill>
                  <a:srgbClr val="663300"/>
                </a:solidFill>
              </a:rPr>
              <a:t>2) Pasar (Market)</a:t>
            </a:r>
          </a:p>
        </p:txBody>
      </p:sp>
      <p:sp>
        <p:nvSpPr>
          <p:cNvPr id="11274" name="Rectangle 7"/>
          <p:cNvSpPr>
            <a:spLocks noChangeArrowheads="1"/>
          </p:cNvSpPr>
          <p:nvPr/>
        </p:nvSpPr>
        <p:spPr bwMode="auto">
          <a:xfrm>
            <a:off x="1187450" y="5499100"/>
            <a:ext cx="6624638" cy="574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 lIns="91436" tIns="45718" rIns="91436" bIns="45718" anchor="ctr"/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sz="2200" b="1" noProof="1">
                <a:solidFill>
                  <a:srgbClr val="663300"/>
                </a:solidFill>
              </a:rPr>
              <a:t>estimasi pendapatan, analisis </a:t>
            </a:r>
            <a:r>
              <a:rPr lang="en-US" sz="2200" b="1" i="1" noProof="1">
                <a:solidFill>
                  <a:srgbClr val="663300"/>
                </a:solidFill>
              </a:rPr>
              <a:t>break even</a:t>
            </a:r>
          </a:p>
        </p:txBody>
      </p:sp>
      <p:sp>
        <p:nvSpPr>
          <p:cNvPr id="11275" name="Rectangle 14"/>
          <p:cNvSpPr>
            <a:spLocks noChangeArrowheads="1"/>
          </p:cNvSpPr>
          <p:nvPr/>
        </p:nvSpPr>
        <p:spPr bwMode="auto">
          <a:xfrm>
            <a:off x="755650" y="4922838"/>
            <a:ext cx="3744913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2400" noProof="1">
                <a:solidFill>
                  <a:srgbClr val="663300"/>
                </a:solidFill>
              </a:rPr>
              <a:t>3) Rencana Keuangan</a:t>
            </a:r>
          </a:p>
        </p:txBody>
      </p:sp>
    </p:spTree>
  </p:cSld>
  <p:clrMapOvr>
    <a:masterClrMapping/>
  </p:clrMapOvr>
  <p:transition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20</TotalTime>
  <Words>514</Words>
  <Application>Microsoft Office PowerPoint</Application>
  <PresentationFormat>On-screen Show (4:3)</PresentationFormat>
  <Paragraphs>176</Paragraphs>
  <Slides>20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2" baseType="lpstr">
      <vt:lpstr>Concourse</vt:lpstr>
      <vt:lpstr>Visio</vt:lpstr>
      <vt:lpstr>PERENCANAAN BISNIS </vt:lpstr>
      <vt:lpstr>Pertimbangan Pembuatan Rencana Bisnis</vt:lpstr>
      <vt:lpstr>Rencana Bisnis vs. Perencanaan Bisnis</vt:lpstr>
      <vt:lpstr>Apa Itu Rencana Bisnis</vt:lpstr>
      <vt:lpstr>Proses Kewirausahaan (Timmon’s Model)</vt:lpstr>
      <vt:lpstr>Slide 6</vt:lpstr>
      <vt:lpstr>Rencana Bisnis Yang Baik</vt:lpstr>
      <vt:lpstr>Hal Mendasar</vt:lpstr>
      <vt:lpstr>Bagian Utama Rencana Bisnis</vt:lpstr>
      <vt:lpstr>Komponen Rencana Bisnis</vt:lpstr>
      <vt:lpstr>1. Ringkasan Eksekutif</vt:lpstr>
      <vt:lpstr>2. Gambaran Perusahaan</vt:lpstr>
      <vt:lpstr>3. Strategi Pemasaran</vt:lpstr>
      <vt:lpstr>4. Analisis Persaingan</vt:lpstr>
      <vt:lpstr>5. RENCANA DESAIN &amp;       PENGEMBANGAN</vt:lpstr>
      <vt:lpstr>6. Rencana Operasi &amp; Manajemen</vt:lpstr>
      <vt:lpstr>7. Analisis Rencana Keuangan</vt:lpstr>
      <vt:lpstr>Slide 18</vt:lpstr>
      <vt:lpstr>Rencana Bisnis Yang Baik</vt:lpstr>
      <vt:lpstr>Slide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7</cp:revision>
  <dcterms:created xsi:type="dcterms:W3CDTF">2014-08-06T02:45:12Z</dcterms:created>
  <dcterms:modified xsi:type="dcterms:W3CDTF">2014-08-22T12:51:28Z</dcterms:modified>
</cp:coreProperties>
</file>