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4DBD929A-8EA0-4B71-B074-1E959C84B1DC}" type="datetimeFigureOut">
              <a:rPr lang="id-ID" smtClean="0"/>
              <a:pPr/>
              <a:t>28/06/2020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1B30178-3D7F-4D8A-AEB9-AFCB6D9FEE64}" type="slidenum">
              <a:rPr lang="id-ID" smtClean="0"/>
              <a:pPr/>
              <a:t>‹#›</a:t>
            </a:fld>
            <a:endParaRPr lang="id-ID"/>
          </a:p>
        </p:txBody>
      </p:sp>
    </p:spTree>
    <p:extLst>
      <p:ext uri="{BB962C8B-B14F-4D97-AF65-F5344CB8AC3E}">
        <p14:creationId xmlns:p14="http://schemas.microsoft.com/office/powerpoint/2010/main" xmlns="" val="39840285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4DBD929A-8EA0-4B71-B074-1E959C84B1DC}" type="datetimeFigureOut">
              <a:rPr lang="id-ID" smtClean="0"/>
              <a:pPr/>
              <a:t>28/06/2020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1B30178-3D7F-4D8A-AEB9-AFCB6D9FEE64}" type="slidenum">
              <a:rPr lang="id-ID" smtClean="0"/>
              <a:pPr/>
              <a:t>‹#›</a:t>
            </a:fld>
            <a:endParaRPr lang="id-ID"/>
          </a:p>
        </p:txBody>
      </p:sp>
    </p:spTree>
    <p:extLst>
      <p:ext uri="{BB962C8B-B14F-4D97-AF65-F5344CB8AC3E}">
        <p14:creationId xmlns:p14="http://schemas.microsoft.com/office/powerpoint/2010/main" xmlns="" val="3449251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4DBD929A-8EA0-4B71-B074-1E959C84B1DC}" type="datetimeFigureOut">
              <a:rPr lang="id-ID" smtClean="0"/>
              <a:pPr/>
              <a:t>28/06/2020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1B30178-3D7F-4D8A-AEB9-AFCB6D9FEE64}" type="slidenum">
              <a:rPr lang="id-ID" smtClean="0"/>
              <a:pPr/>
              <a:t>‹#›</a:t>
            </a:fld>
            <a:endParaRPr lang="id-ID"/>
          </a:p>
        </p:txBody>
      </p:sp>
    </p:spTree>
    <p:extLst>
      <p:ext uri="{BB962C8B-B14F-4D97-AF65-F5344CB8AC3E}">
        <p14:creationId xmlns:p14="http://schemas.microsoft.com/office/powerpoint/2010/main" xmlns="" val="27769547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4DBD929A-8EA0-4B71-B074-1E959C84B1DC}" type="datetimeFigureOut">
              <a:rPr lang="id-ID" smtClean="0"/>
              <a:pPr/>
              <a:t>28/06/2020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1B30178-3D7F-4D8A-AEB9-AFCB6D9FEE64}" type="slidenum">
              <a:rPr lang="id-ID" smtClean="0"/>
              <a:pPr/>
              <a:t>‹#›</a:t>
            </a:fld>
            <a:endParaRPr lang="id-ID"/>
          </a:p>
        </p:txBody>
      </p:sp>
    </p:spTree>
    <p:extLst>
      <p:ext uri="{BB962C8B-B14F-4D97-AF65-F5344CB8AC3E}">
        <p14:creationId xmlns:p14="http://schemas.microsoft.com/office/powerpoint/2010/main" xmlns="" val="26061891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DBD929A-8EA0-4B71-B074-1E959C84B1DC}" type="datetimeFigureOut">
              <a:rPr lang="id-ID" smtClean="0"/>
              <a:pPr/>
              <a:t>28/06/2020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1B30178-3D7F-4D8A-AEB9-AFCB6D9FEE64}" type="slidenum">
              <a:rPr lang="id-ID" smtClean="0"/>
              <a:pPr/>
              <a:t>‹#›</a:t>
            </a:fld>
            <a:endParaRPr lang="id-ID"/>
          </a:p>
        </p:txBody>
      </p:sp>
    </p:spTree>
    <p:extLst>
      <p:ext uri="{BB962C8B-B14F-4D97-AF65-F5344CB8AC3E}">
        <p14:creationId xmlns:p14="http://schemas.microsoft.com/office/powerpoint/2010/main" xmlns="" val="3064894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4DBD929A-8EA0-4B71-B074-1E959C84B1DC}" type="datetimeFigureOut">
              <a:rPr lang="id-ID" smtClean="0"/>
              <a:pPr/>
              <a:t>28/06/2020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01B30178-3D7F-4D8A-AEB9-AFCB6D9FEE64}" type="slidenum">
              <a:rPr lang="id-ID" smtClean="0"/>
              <a:pPr/>
              <a:t>‹#›</a:t>
            </a:fld>
            <a:endParaRPr lang="id-ID"/>
          </a:p>
        </p:txBody>
      </p:sp>
    </p:spTree>
    <p:extLst>
      <p:ext uri="{BB962C8B-B14F-4D97-AF65-F5344CB8AC3E}">
        <p14:creationId xmlns:p14="http://schemas.microsoft.com/office/powerpoint/2010/main" xmlns="" val="27474495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4DBD929A-8EA0-4B71-B074-1E959C84B1DC}" type="datetimeFigureOut">
              <a:rPr lang="id-ID" smtClean="0"/>
              <a:pPr/>
              <a:t>28/06/2020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01B30178-3D7F-4D8A-AEB9-AFCB6D9FEE64}" type="slidenum">
              <a:rPr lang="id-ID" smtClean="0"/>
              <a:pPr/>
              <a:t>‹#›</a:t>
            </a:fld>
            <a:endParaRPr lang="id-ID"/>
          </a:p>
        </p:txBody>
      </p:sp>
    </p:spTree>
    <p:extLst>
      <p:ext uri="{BB962C8B-B14F-4D97-AF65-F5344CB8AC3E}">
        <p14:creationId xmlns:p14="http://schemas.microsoft.com/office/powerpoint/2010/main" xmlns="" val="11587095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4DBD929A-8EA0-4B71-B074-1E959C84B1DC}" type="datetimeFigureOut">
              <a:rPr lang="id-ID" smtClean="0"/>
              <a:pPr/>
              <a:t>28/06/2020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1B30178-3D7F-4D8A-AEB9-AFCB6D9FEE64}" type="slidenum">
              <a:rPr lang="id-ID" smtClean="0"/>
              <a:pPr/>
              <a:t>‹#›</a:t>
            </a:fld>
            <a:endParaRPr lang="id-ID"/>
          </a:p>
        </p:txBody>
      </p:sp>
    </p:spTree>
    <p:extLst>
      <p:ext uri="{BB962C8B-B14F-4D97-AF65-F5344CB8AC3E}">
        <p14:creationId xmlns:p14="http://schemas.microsoft.com/office/powerpoint/2010/main" xmlns="" val="39399369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BD929A-8EA0-4B71-B074-1E959C84B1DC}" type="datetimeFigureOut">
              <a:rPr lang="id-ID" smtClean="0"/>
              <a:pPr/>
              <a:t>28/06/2020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01B30178-3D7F-4D8A-AEB9-AFCB6D9FEE64}" type="slidenum">
              <a:rPr lang="id-ID" smtClean="0"/>
              <a:pPr/>
              <a:t>‹#›</a:t>
            </a:fld>
            <a:endParaRPr lang="id-ID"/>
          </a:p>
        </p:txBody>
      </p:sp>
    </p:spTree>
    <p:extLst>
      <p:ext uri="{BB962C8B-B14F-4D97-AF65-F5344CB8AC3E}">
        <p14:creationId xmlns:p14="http://schemas.microsoft.com/office/powerpoint/2010/main" xmlns="" val="1915098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BD929A-8EA0-4B71-B074-1E959C84B1DC}" type="datetimeFigureOut">
              <a:rPr lang="id-ID" smtClean="0"/>
              <a:pPr/>
              <a:t>28/06/2020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01B30178-3D7F-4D8A-AEB9-AFCB6D9FEE64}" type="slidenum">
              <a:rPr lang="id-ID" smtClean="0"/>
              <a:pPr/>
              <a:t>‹#›</a:t>
            </a:fld>
            <a:endParaRPr lang="id-ID"/>
          </a:p>
        </p:txBody>
      </p:sp>
    </p:spTree>
    <p:extLst>
      <p:ext uri="{BB962C8B-B14F-4D97-AF65-F5344CB8AC3E}">
        <p14:creationId xmlns:p14="http://schemas.microsoft.com/office/powerpoint/2010/main" xmlns="" val="30564469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BD929A-8EA0-4B71-B074-1E959C84B1DC}" type="datetimeFigureOut">
              <a:rPr lang="id-ID" smtClean="0"/>
              <a:pPr/>
              <a:t>28/06/2020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01B30178-3D7F-4D8A-AEB9-AFCB6D9FEE64}" type="slidenum">
              <a:rPr lang="id-ID" smtClean="0"/>
              <a:pPr/>
              <a:t>‹#›</a:t>
            </a:fld>
            <a:endParaRPr lang="id-ID"/>
          </a:p>
        </p:txBody>
      </p:sp>
    </p:spTree>
    <p:extLst>
      <p:ext uri="{BB962C8B-B14F-4D97-AF65-F5344CB8AC3E}">
        <p14:creationId xmlns:p14="http://schemas.microsoft.com/office/powerpoint/2010/main" xmlns="" val="9785463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BD929A-8EA0-4B71-B074-1E959C84B1DC}" type="datetimeFigureOut">
              <a:rPr lang="id-ID" smtClean="0"/>
              <a:pPr/>
              <a:t>28/06/2020</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B30178-3D7F-4D8A-AEB9-AFCB6D9FEE64}" type="slidenum">
              <a:rPr lang="id-ID" smtClean="0"/>
              <a:pPr/>
              <a:t>‹#›</a:t>
            </a:fld>
            <a:endParaRPr lang="id-ID"/>
          </a:p>
        </p:txBody>
      </p:sp>
    </p:spTree>
    <p:extLst>
      <p:ext uri="{BB962C8B-B14F-4D97-AF65-F5344CB8AC3E}">
        <p14:creationId xmlns:p14="http://schemas.microsoft.com/office/powerpoint/2010/main" xmlns="" val="23757851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id-ID" sz="5000" b="1" dirty="0" smtClean="0"/>
              <a:t>REVENUE STREAM - BMC</a:t>
            </a:r>
            <a:endParaRPr lang="id-ID" sz="5000" b="1" dirty="0"/>
          </a:p>
        </p:txBody>
      </p:sp>
      <p:sp>
        <p:nvSpPr>
          <p:cNvPr id="3" name="Subtitle 2"/>
          <p:cNvSpPr>
            <a:spLocks noGrp="1"/>
          </p:cNvSpPr>
          <p:nvPr>
            <p:ph type="subTitle" idx="1"/>
          </p:nvPr>
        </p:nvSpPr>
        <p:spPr>
          <a:solidFill>
            <a:schemeClr val="accent3">
              <a:lumMod val="75000"/>
            </a:schemeClr>
          </a:solidFill>
        </p:spPr>
        <p:txBody>
          <a:bodyPr/>
          <a:lstStyle/>
          <a:p>
            <a:r>
              <a:rPr lang="en-US" dirty="0" err="1" smtClean="0">
                <a:solidFill>
                  <a:schemeClr val="bg1"/>
                </a:solidFill>
              </a:rPr>
              <a:t>Lill</a:t>
            </a:r>
            <a:r>
              <a:rPr lang="en-US" dirty="0" err="1" smtClean="0">
                <a:solidFill>
                  <a:schemeClr val="bg1"/>
                </a:solidFill>
              </a:rPr>
              <a:t>a</a:t>
            </a:r>
            <a:r>
              <a:rPr lang="en-US" dirty="0" smtClean="0">
                <a:solidFill>
                  <a:schemeClr val="bg1"/>
                </a:solidFill>
              </a:rPr>
              <a:t> </a:t>
            </a:r>
            <a:r>
              <a:rPr lang="en-US" dirty="0" err="1" smtClean="0">
                <a:solidFill>
                  <a:schemeClr val="bg1"/>
                </a:solidFill>
              </a:rPr>
              <a:t>Rahmawati</a:t>
            </a:r>
            <a:r>
              <a:rPr lang="en-US" dirty="0" smtClean="0">
                <a:solidFill>
                  <a:schemeClr val="bg1"/>
                </a:solidFill>
              </a:rPr>
              <a:t>, </a:t>
            </a:r>
            <a:r>
              <a:rPr lang="en-US" dirty="0" err="1" smtClean="0">
                <a:solidFill>
                  <a:schemeClr val="bg1"/>
                </a:solidFill>
              </a:rPr>
              <a:t>S.Sos</a:t>
            </a:r>
            <a:r>
              <a:rPr lang="id-ID" dirty="0" smtClean="0">
                <a:solidFill>
                  <a:schemeClr val="bg1"/>
                </a:solidFill>
              </a:rPr>
              <a:t>., </a:t>
            </a:r>
            <a:r>
              <a:rPr lang="id-ID" dirty="0" smtClean="0">
                <a:solidFill>
                  <a:schemeClr val="bg1"/>
                </a:solidFill>
              </a:rPr>
              <a:t>MM.</a:t>
            </a:r>
            <a:endParaRPr lang="id-ID" dirty="0">
              <a:solidFill>
                <a:schemeClr val="bg1"/>
              </a:solidFill>
            </a:endParaRPr>
          </a:p>
        </p:txBody>
      </p:sp>
    </p:spTree>
    <p:extLst>
      <p:ext uri="{BB962C8B-B14F-4D97-AF65-F5344CB8AC3E}">
        <p14:creationId xmlns:p14="http://schemas.microsoft.com/office/powerpoint/2010/main" xmlns="" val="15813670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p:cNvSpPr/>
          <p:nvPr/>
        </p:nvSpPr>
        <p:spPr>
          <a:xfrm>
            <a:off x="637335" y="797281"/>
            <a:ext cx="5629800" cy="353426"/>
          </a:xfrm>
          <a:prstGeom prst="rect">
            <a:avLst/>
          </a:prstGeom>
          <a:blipFill>
            <a:blip r:embed="rId2" cstate="print"/>
            <a:stretch>
              <a:fillRect/>
            </a:stretch>
          </a:blipFill>
        </p:spPr>
        <p:txBody>
          <a:bodyPr wrap="square" lIns="0" tIns="0" rIns="0" bIns="0" rtlCol="0"/>
          <a:lstStyle/>
          <a:p>
            <a:endParaRPr/>
          </a:p>
        </p:txBody>
      </p:sp>
      <p:sp>
        <p:nvSpPr>
          <p:cNvPr id="5" name="object 4"/>
          <p:cNvSpPr/>
          <p:nvPr/>
        </p:nvSpPr>
        <p:spPr>
          <a:xfrm>
            <a:off x="901509" y="2436533"/>
            <a:ext cx="7340981" cy="4191254"/>
          </a:xfrm>
          <a:prstGeom prst="rect">
            <a:avLst/>
          </a:prstGeom>
          <a:blipFill>
            <a:blip r:embed="rId3" cstate="print"/>
            <a:stretch>
              <a:fillRect/>
            </a:stretch>
          </a:blipFill>
        </p:spPr>
        <p:txBody>
          <a:bodyPr wrap="square" lIns="0" tIns="0" rIns="0" bIns="0" rtlCol="0"/>
          <a:lstStyle/>
          <a:p>
            <a:endParaRPr/>
          </a:p>
        </p:txBody>
      </p:sp>
      <p:sp>
        <p:nvSpPr>
          <p:cNvPr id="6" name="object 6"/>
          <p:cNvSpPr/>
          <p:nvPr/>
        </p:nvSpPr>
        <p:spPr>
          <a:xfrm>
            <a:off x="2933700" y="1371574"/>
            <a:ext cx="3276600" cy="1224178"/>
          </a:xfrm>
          <a:prstGeom prst="rect">
            <a:avLst/>
          </a:prstGeom>
          <a:blipFill>
            <a:blip r:embed="rId4"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xmlns="" val="11690176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295400"/>
          </a:xfrm>
        </p:spPr>
        <p:txBody>
          <a:bodyPr>
            <a:noAutofit/>
          </a:bodyPr>
          <a:lstStyle/>
          <a:p>
            <a:pPr algn="l"/>
            <a:r>
              <a:rPr lang="id-ID" sz="2500" b="1" dirty="0" smtClean="0"/>
              <a:t>Revenue Streams  </a:t>
            </a:r>
            <a:r>
              <a:rPr lang="id-ID" sz="2500" dirty="0" smtClean="0"/>
              <a:t>menggambarkan uang tunai yang dihasilkan perusahaan darsi masing-masing Segmen Pelanggan (biaya harus mengurangi pendapatan untuk menghasilkan pemasukan)</a:t>
            </a:r>
            <a:endParaRPr lang="id-ID" sz="2500" dirty="0"/>
          </a:p>
        </p:txBody>
      </p:sp>
      <p:pic>
        <p:nvPicPr>
          <p:cNvPr id="5" name="Picture 4"/>
          <p:cNvPicPr>
            <a:picLocks noChangeAspect="1"/>
          </p:cNvPicPr>
          <p:nvPr/>
        </p:nvPicPr>
        <p:blipFill rotWithShape="1">
          <a:blip r:embed="rId2">
            <a:extLst>
              <a:ext uri="{28A0092B-C50C-407E-A947-70E740481C1C}">
                <a14:useLocalDpi xmlns:a14="http://schemas.microsoft.com/office/drawing/2010/main" xmlns="" val="0"/>
              </a:ext>
            </a:extLst>
          </a:blip>
          <a:srcRect l="29583" r="-196"/>
          <a:stretch/>
        </p:blipFill>
        <p:spPr>
          <a:xfrm>
            <a:off x="1752600" y="2530423"/>
            <a:ext cx="5381469" cy="3831460"/>
          </a:xfrm>
          <a:prstGeom prst="rect">
            <a:avLst/>
          </a:prstGeom>
        </p:spPr>
      </p:pic>
    </p:spTree>
    <p:extLst>
      <p:ext uri="{BB962C8B-B14F-4D97-AF65-F5344CB8AC3E}">
        <p14:creationId xmlns:p14="http://schemas.microsoft.com/office/powerpoint/2010/main" xmlns="" val="19648380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506361" y="2590800"/>
            <a:ext cx="8229600" cy="3078163"/>
          </a:xfrm>
        </p:spPr>
        <p:txBody>
          <a:bodyPr>
            <a:normAutofit fontScale="85000" lnSpcReduction="10000"/>
          </a:bodyPr>
          <a:lstStyle/>
          <a:p>
            <a:r>
              <a:rPr lang="id-ID" b="1" dirty="0" smtClean="0"/>
              <a:t>Arus Pendapatan</a:t>
            </a:r>
          </a:p>
          <a:p>
            <a:pPr marL="514350" indent="-514350">
              <a:buAutoNum type="arabicPeriod"/>
            </a:pPr>
            <a:r>
              <a:rPr lang="id-ID" dirty="0" smtClean="0"/>
              <a:t>Pendapatan transaksi yang dihasilkandari satu kali pembayaran.</a:t>
            </a:r>
          </a:p>
          <a:p>
            <a:pPr marL="514350" indent="-514350">
              <a:buAutoNum type="arabicPeriod"/>
            </a:pPr>
            <a:r>
              <a:rPr lang="id-ID" dirty="0" smtClean="0"/>
              <a:t>Pendapatan berulanyang dihasilkan dari pembayaran berkelanjutan baik untuk memberikan Proposisi Nilai kepada pelanggan maupun menyediakan dukungan pelanggan pasca pembelian.</a:t>
            </a:r>
            <a:endParaRPr lang="id-ID" dirty="0"/>
          </a:p>
        </p:txBody>
      </p:sp>
      <p:sp>
        <p:nvSpPr>
          <p:cNvPr id="6" name="Rectangle 5"/>
          <p:cNvSpPr/>
          <p:nvPr/>
        </p:nvSpPr>
        <p:spPr>
          <a:xfrm>
            <a:off x="685800" y="914400"/>
            <a:ext cx="7543800" cy="1200329"/>
          </a:xfrm>
          <a:prstGeom prst="rect">
            <a:avLst/>
          </a:prstGeom>
        </p:spPr>
        <p:txBody>
          <a:bodyPr wrap="square">
            <a:spAutoFit/>
          </a:bodyPr>
          <a:lstStyle/>
          <a:p>
            <a:r>
              <a:rPr lang="id-ID" sz="2400" dirty="0" smtClean="0"/>
              <a:t>Arus pendapatan menampilkan keadaan dari keuangan perusahaan yang diperoleh dari uang tunai dari setiap segmen konsumen (Osterwalder &amp; Pigneur (2010).</a:t>
            </a:r>
            <a:endParaRPr lang="id-ID" sz="2400" dirty="0"/>
          </a:p>
        </p:txBody>
      </p:sp>
    </p:spTree>
    <p:extLst>
      <p:ext uri="{BB962C8B-B14F-4D97-AF65-F5344CB8AC3E}">
        <p14:creationId xmlns:p14="http://schemas.microsoft.com/office/powerpoint/2010/main" xmlns="" val="8909402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609600" y="609600"/>
            <a:ext cx="3350020" cy="430887"/>
          </a:xfrm>
          <a:prstGeom prst="rect">
            <a:avLst/>
          </a:prstGeom>
        </p:spPr>
        <p:txBody>
          <a:bodyPr wrap="none">
            <a:spAutoFit/>
          </a:bodyPr>
          <a:lstStyle/>
          <a:p>
            <a:r>
              <a:rPr lang="id-ID" sz="2200" b="1" dirty="0" smtClean="0"/>
              <a:t>Menghasilkan Pendapatan </a:t>
            </a:r>
            <a:endParaRPr lang="id-ID" sz="2200" b="1" dirty="0"/>
          </a:p>
        </p:txBody>
      </p:sp>
      <p:sp>
        <p:nvSpPr>
          <p:cNvPr id="10" name="Rectangle 9"/>
          <p:cNvSpPr/>
          <p:nvPr/>
        </p:nvSpPr>
        <p:spPr>
          <a:xfrm>
            <a:off x="609600" y="1295400"/>
            <a:ext cx="7924800" cy="5016758"/>
          </a:xfrm>
          <a:prstGeom prst="rect">
            <a:avLst/>
          </a:prstGeom>
        </p:spPr>
        <p:txBody>
          <a:bodyPr wrap="square">
            <a:spAutoFit/>
          </a:bodyPr>
          <a:lstStyle/>
          <a:p>
            <a:pPr lvl="0"/>
            <a:r>
              <a:rPr lang="id-ID" sz="2000" i="1" dirty="0" smtClean="0"/>
              <a:t>1. Asset </a:t>
            </a:r>
            <a:r>
              <a:rPr lang="id-ID" sz="2000" i="1" dirty="0"/>
              <a:t>Sale, </a:t>
            </a:r>
            <a:r>
              <a:rPr lang="id-ID" sz="2000" dirty="0"/>
              <a:t>yaitu perusahaan menjual asetnya untuk mendapatkan pendapatan.</a:t>
            </a:r>
          </a:p>
          <a:p>
            <a:endParaRPr lang="id-ID" sz="2000" dirty="0" smtClean="0"/>
          </a:p>
          <a:p>
            <a:r>
              <a:rPr lang="id-ID" sz="2000" i="1" dirty="0" smtClean="0"/>
              <a:t>2. Usage </a:t>
            </a:r>
            <a:r>
              <a:rPr lang="id-ID" sz="2000" i="1" dirty="0"/>
              <a:t>Fee, </a:t>
            </a:r>
            <a:r>
              <a:rPr lang="id-ID" sz="2000" dirty="0"/>
              <a:t>yaitu pendapatan yang didapat dari berapa banyak pelanggan yang menggunakan produk atau jasa yang ditawarkan oleh perusahaan. Semakin banyak dan lama produk tersebut digunakan, maka semakin besar biaya yang dikeluarkan oleh pelanggan.</a:t>
            </a:r>
          </a:p>
          <a:p>
            <a:pPr lvl="0"/>
            <a:endParaRPr lang="id-ID" sz="2000" i="1" dirty="0" smtClean="0"/>
          </a:p>
          <a:p>
            <a:pPr lvl="0"/>
            <a:r>
              <a:rPr lang="id-ID" sz="2000" i="1" dirty="0" smtClean="0"/>
              <a:t>3. Subcription </a:t>
            </a:r>
            <a:r>
              <a:rPr lang="id-ID" sz="2000" i="1" dirty="0"/>
              <a:t>Fee, </a:t>
            </a:r>
            <a:r>
              <a:rPr lang="id-ID" sz="2000" dirty="0"/>
              <a:t>yaitu pendapatan yang didapat dari menjual service secara terus menerus</a:t>
            </a:r>
            <a:r>
              <a:rPr lang="id-ID" sz="2000" dirty="0" smtClean="0"/>
              <a:t>.</a:t>
            </a:r>
          </a:p>
          <a:p>
            <a:pPr lvl="0"/>
            <a:endParaRPr lang="id-ID" sz="2000" dirty="0"/>
          </a:p>
          <a:p>
            <a:r>
              <a:rPr lang="id-ID" sz="2000" i="1" dirty="0" smtClean="0"/>
              <a:t>4. Lending / Renting / Leasing, </a:t>
            </a:r>
            <a:r>
              <a:rPr lang="id-ID" sz="2000" dirty="0" smtClean="0"/>
              <a:t>yaitu pendapatan yang didapat dengan cara memberikan kepada seseorang hak eksklusif untuk menggunakan asset tersebut dalam periode tertentu dan selama penyewaan tersebut, dikenakan biaya sewa yang harus dibayarkan kepada pemilik asset.</a:t>
            </a:r>
          </a:p>
          <a:p>
            <a:pPr lvl="0"/>
            <a:endParaRPr lang="id-ID" sz="2000" dirty="0"/>
          </a:p>
        </p:txBody>
      </p:sp>
    </p:spTree>
    <p:extLst>
      <p:ext uri="{BB962C8B-B14F-4D97-AF65-F5344CB8AC3E}">
        <p14:creationId xmlns:p14="http://schemas.microsoft.com/office/powerpoint/2010/main" xmlns="" val="15871222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62000" y="838200"/>
            <a:ext cx="6705600" cy="4154984"/>
          </a:xfrm>
          <a:prstGeom prst="rect">
            <a:avLst/>
          </a:prstGeom>
        </p:spPr>
        <p:txBody>
          <a:bodyPr wrap="square">
            <a:spAutoFit/>
          </a:bodyPr>
          <a:lstStyle/>
          <a:p>
            <a:pPr lvl="0"/>
            <a:r>
              <a:rPr lang="id-ID" sz="2200" i="1" dirty="0" smtClean="0"/>
              <a:t>5. Licensing</a:t>
            </a:r>
            <a:r>
              <a:rPr lang="id-ID" sz="2200" i="1" dirty="0"/>
              <a:t>, </a:t>
            </a:r>
            <a:r>
              <a:rPr lang="id-ID" sz="2200" dirty="0"/>
              <a:t>yaitu pendapatan yang didapat dari pemberian hak intelektual dari perusahaan agar orang yang membeli lisensi tersebut dapat memakai perusahaan mereka dalam membuka usaha yang sama</a:t>
            </a:r>
            <a:r>
              <a:rPr lang="id-ID" sz="2200" dirty="0" smtClean="0"/>
              <a:t>.</a:t>
            </a:r>
          </a:p>
          <a:p>
            <a:pPr lvl="0"/>
            <a:endParaRPr lang="id-ID" sz="2200" dirty="0"/>
          </a:p>
          <a:p>
            <a:pPr lvl="0"/>
            <a:r>
              <a:rPr lang="id-ID" sz="2200" i="1" dirty="0" smtClean="0"/>
              <a:t>6. Brokerages </a:t>
            </a:r>
            <a:r>
              <a:rPr lang="id-ID" sz="2200" i="1" dirty="0"/>
              <a:t>Fee, </a:t>
            </a:r>
            <a:r>
              <a:rPr lang="id-ID" sz="2200" dirty="0"/>
              <a:t>yaitu pendapatan yang didapat dari layanan </a:t>
            </a:r>
            <a:r>
              <a:rPr lang="id-ID" sz="2200" dirty="0" smtClean="0"/>
              <a:t>perantara </a:t>
            </a:r>
            <a:r>
              <a:rPr lang="id-ID" sz="2200" dirty="0"/>
              <a:t>yang besar biaya diperoleh dari besarnya persentase yang telah disepakati sebelumnya antara penjual dan pembeli.</a:t>
            </a:r>
          </a:p>
          <a:p>
            <a:pPr lvl="0"/>
            <a:endParaRPr lang="id-ID" sz="2200" i="1" dirty="0" smtClean="0"/>
          </a:p>
          <a:p>
            <a:pPr lvl="0"/>
            <a:r>
              <a:rPr lang="id-ID" sz="2200" i="1" dirty="0" smtClean="0"/>
              <a:t>7. Advertising</a:t>
            </a:r>
            <a:r>
              <a:rPr lang="id-ID" sz="2200" i="1" dirty="0"/>
              <a:t>, </a:t>
            </a:r>
            <a:r>
              <a:rPr lang="id-ID" sz="2200" dirty="0"/>
              <a:t>yaitu pendapatan yang diperoleh dari mengiklankan suatu produk, merek, ataupun jasa.</a:t>
            </a:r>
          </a:p>
        </p:txBody>
      </p:sp>
    </p:spTree>
    <p:extLst>
      <p:ext uri="{BB962C8B-B14F-4D97-AF65-F5344CB8AC3E}">
        <p14:creationId xmlns:p14="http://schemas.microsoft.com/office/powerpoint/2010/main" xmlns="" val="18727010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p:cNvSpPr/>
          <p:nvPr/>
        </p:nvSpPr>
        <p:spPr>
          <a:xfrm>
            <a:off x="0" y="4825"/>
            <a:ext cx="9143999" cy="6853171"/>
          </a:xfrm>
          <a:prstGeom prst="rect">
            <a:avLst/>
          </a:prstGeom>
          <a:blipFill>
            <a:blip r:embed="rId2" cstate="print"/>
            <a:stretch>
              <a:fillRect/>
            </a:stretch>
          </a:blipFill>
        </p:spPr>
        <p:txBody>
          <a:bodyPr wrap="square" lIns="0" tIns="0" rIns="0" bIns="0" rtlCol="0"/>
          <a:lstStyle/>
          <a:p>
            <a:endParaRPr/>
          </a:p>
        </p:txBody>
      </p:sp>
      <p:sp>
        <p:nvSpPr>
          <p:cNvPr id="5" name="object 3"/>
          <p:cNvSpPr txBox="1">
            <a:spLocks noGrp="1"/>
          </p:cNvSpPr>
          <p:nvPr>
            <p:ph type="title"/>
          </p:nvPr>
        </p:nvSpPr>
        <p:spPr>
          <a:xfrm>
            <a:off x="841044" y="476453"/>
            <a:ext cx="3327400" cy="1854835"/>
          </a:xfrm>
          <a:prstGeom prst="rect">
            <a:avLst/>
          </a:prstGeom>
        </p:spPr>
        <p:txBody>
          <a:bodyPr vert="horz" wrap="square" lIns="0" tIns="12065" rIns="0" bIns="0" rtlCol="0">
            <a:spAutoFit/>
          </a:bodyPr>
          <a:lstStyle/>
          <a:p>
            <a:pPr marL="12700" marR="5080">
              <a:lnSpc>
                <a:spcPct val="100000"/>
              </a:lnSpc>
              <a:spcBef>
                <a:spcPts val="95"/>
              </a:spcBef>
            </a:pPr>
            <a:r>
              <a:rPr sz="4000" b="1" spc="-10" dirty="0">
                <a:solidFill>
                  <a:srgbClr val="C00000"/>
                </a:solidFill>
                <a:latin typeface="Arial"/>
                <a:cs typeface="Arial"/>
              </a:rPr>
              <a:t>how </a:t>
            </a:r>
            <a:r>
              <a:rPr sz="4000" b="1" spc="-5" dirty="0">
                <a:solidFill>
                  <a:srgbClr val="C00000"/>
                </a:solidFill>
                <a:latin typeface="Arial"/>
                <a:cs typeface="Arial"/>
              </a:rPr>
              <a:t>can you  increase</a:t>
            </a:r>
            <a:r>
              <a:rPr sz="4000" b="1" spc="-45" dirty="0">
                <a:solidFill>
                  <a:srgbClr val="C00000"/>
                </a:solidFill>
                <a:latin typeface="Arial"/>
                <a:cs typeface="Arial"/>
              </a:rPr>
              <a:t> </a:t>
            </a:r>
            <a:r>
              <a:rPr sz="4000" b="1" spc="-10" dirty="0">
                <a:solidFill>
                  <a:srgbClr val="C00000"/>
                </a:solidFill>
                <a:latin typeface="Arial"/>
                <a:cs typeface="Arial"/>
              </a:rPr>
              <a:t>your  </a:t>
            </a:r>
            <a:r>
              <a:rPr sz="4000" b="1" spc="-5" dirty="0">
                <a:solidFill>
                  <a:srgbClr val="C00000"/>
                </a:solidFill>
                <a:latin typeface="Arial"/>
                <a:cs typeface="Arial"/>
              </a:rPr>
              <a:t>revenue?</a:t>
            </a:r>
            <a:endParaRPr sz="4000" dirty="0">
              <a:latin typeface="Arial"/>
              <a:cs typeface="Arial"/>
            </a:endParaRPr>
          </a:p>
        </p:txBody>
      </p:sp>
    </p:spTree>
    <p:extLst>
      <p:ext uri="{BB962C8B-B14F-4D97-AF65-F5344CB8AC3E}">
        <p14:creationId xmlns:p14="http://schemas.microsoft.com/office/powerpoint/2010/main" xmlns="" val="20942195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p:cNvSpPr/>
          <p:nvPr/>
        </p:nvSpPr>
        <p:spPr>
          <a:xfrm>
            <a:off x="769881" y="1894690"/>
            <a:ext cx="7752909" cy="4470218"/>
          </a:xfrm>
          <a:prstGeom prst="rect">
            <a:avLst/>
          </a:prstGeom>
          <a:blipFill>
            <a:blip r:embed="rId2"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xmlns="" val="20014276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p:cNvSpPr/>
          <p:nvPr/>
        </p:nvSpPr>
        <p:spPr>
          <a:xfrm>
            <a:off x="1198517" y="929056"/>
            <a:ext cx="7324273" cy="5435852"/>
          </a:xfrm>
          <a:prstGeom prst="rect">
            <a:avLst/>
          </a:prstGeom>
          <a:blipFill>
            <a:blip r:embed="rId2"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xmlns="" val="15196106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p:cNvSpPr/>
          <p:nvPr/>
        </p:nvSpPr>
        <p:spPr>
          <a:xfrm>
            <a:off x="613250" y="799915"/>
            <a:ext cx="7884646" cy="5574637"/>
          </a:xfrm>
          <a:prstGeom prst="rect">
            <a:avLst/>
          </a:prstGeom>
          <a:blipFill>
            <a:blip r:embed="rId2"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xmlns="" val="37283057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TotalTime>
  <Words>280</Words>
  <Application>Microsoft Office PowerPoint</Application>
  <PresentationFormat>On-screen Show (4:3)</PresentationFormat>
  <Paragraphs>21</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REVENUE STREAM - BMC</vt:lpstr>
      <vt:lpstr>Revenue Streams  menggambarkan uang tunai yang dihasilkan perusahaan darsi masing-masing Segmen Pelanggan (biaya harus mengurangi pendapatan untuk menghasilkan pemasukan)</vt:lpstr>
      <vt:lpstr>Slide 3</vt:lpstr>
      <vt:lpstr>Slide 4</vt:lpstr>
      <vt:lpstr>Slide 5</vt:lpstr>
      <vt:lpstr>how can you  increase your  revenue?</vt:lpstr>
      <vt:lpstr>Slide 7</vt:lpstr>
      <vt:lpstr>Slide 8</vt:lpstr>
      <vt:lpstr>Slide 9</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COST - BMC</dc:title>
  <dc:creator>inkubis</dc:creator>
  <cp:lastModifiedBy>USER</cp:lastModifiedBy>
  <cp:revision>5</cp:revision>
  <dcterms:created xsi:type="dcterms:W3CDTF">2020-06-26T08:25:52Z</dcterms:created>
  <dcterms:modified xsi:type="dcterms:W3CDTF">2020-06-28T13:58:01Z</dcterms:modified>
</cp:coreProperties>
</file>