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handoutMasterIdLst>
    <p:handoutMasterId r:id="rId14"/>
  </p:handoutMasterIdLst>
  <p:sldIdLst>
    <p:sldId id="256" r:id="rId2"/>
    <p:sldId id="318" r:id="rId3"/>
    <p:sldId id="348" r:id="rId4"/>
    <p:sldId id="349" r:id="rId5"/>
    <p:sldId id="350" r:id="rId6"/>
    <p:sldId id="354" r:id="rId7"/>
    <p:sldId id="351" r:id="rId8"/>
    <p:sldId id="355" r:id="rId9"/>
    <p:sldId id="356" r:id="rId10"/>
    <p:sldId id="357" r:id="rId11"/>
    <p:sldId id="352" r:id="rId12"/>
  </p:sldIdLst>
  <p:sldSz cx="9144000" cy="6858000" type="screen4x3"/>
  <p:notesSz cx="7045325" cy="93456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97" userDrawn="1">
          <p15:clr>
            <a:srgbClr val="A4A3A4"/>
          </p15:clr>
        </p15:guide>
      </p15:sldGuideLst>
    </p:ext>
    <p:ext uri="{2D200454-40CA-4A62-9FC3-DE9A4176ACB9}">
      <p15:notesGuideLst xmlns:p15="http://schemas.microsoft.com/office/powerpoint/2012/main">
        <p15:guide id="1" orient="horz" pos="2943">
          <p15:clr>
            <a:srgbClr val="A4A3A4"/>
          </p15:clr>
        </p15:guide>
        <p15:guide id="2" pos="223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0" autoAdjust="0"/>
    <p:restoredTop sz="94580" autoAdjust="0"/>
  </p:normalViewPr>
  <p:slideViewPr>
    <p:cSldViewPr showGuides="1">
      <p:cViewPr varScale="1">
        <p:scale>
          <a:sx n="56" d="100"/>
          <a:sy n="56" d="100"/>
        </p:scale>
        <p:origin x="1420" y="44"/>
      </p:cViewPr>
      <p:guideLst>
        <p:guide orient="horz" pos="2160"/>
        <p:guide pos="2897"/>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3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t>‹#›</a:t>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Kurator</a:t>
            </a:r>
            <a:r>
              <a:rPr lang="en-US" dirty="0"/>
              <a:t> </a:t>
            </a:r>
            <a:r>
              <a:rPr lang="en-US" dirty="0" err="1"/>
              <a:t>adalah</a:t>
            </a:r>
            <a:r>
              <a:rPr lang="en-US" dirty="0"/>
              <a:t> </a:t>
            </a:r>
            <a:r>
              <a:rPr lang="en-US" dirty="0" err="1"/>
              <a:t>pengurus</a:t>
            </a:r>
            <a:r>
              <a:rPr lang="en-US" dirty="0"/>
              <a:t> </a:t>
            </a:r>
            <a:r>
              <a:rPr lang="en-US" dirty="0" err="1"/>
              <a:t>atau</a:t>
            </a:r>
            <a:r>
              <a:rPr lang="en-US" dirty="0"/>
              <a:t> </a:t>
            </a:r>
            <a:r>
              <a:rPr lang="en-US" dirty="0" err="1"/>
              <a:t>pengawas</a:t>
            </a:r>
            <a:r>
              <a:rPr lang="en-US" dirty="0"/>
              <a:t> </a:t>
            </a:r>
            <a:r>
              <a:rPr lang="en-US" dirty="0" err="1"/>
              <a:t>harta</a:t>
            </a:r>
            <a:r>
              <a:rPr lang="en-US" dirty="0"/>
              <a:t> </a:t>
            </a:r>
            <a:r>
              <a:rPr lang="en-US" dirty="0" err="1"/>
              <a:t>benda</a:t>
            </a:r>
            <a:r>
              <a:rPr lang="en-US" dirty="0"/>
              <a:t> yang </a:t>
            </a:r>
            <a:r>
              <a:rPr lang="en-US" dirty="0" err="1"/>
              <a:t>pailit</a:t>
            </a:r>
            <a:r>
              <a:rPr lang="en-US" dirty="0"/>
              <a:t>, </a:t>
            </a:r>
            <a:r>
              <a:rPr lang="en-US" dirty="0" err="1"/>
              <a:t>anggota</a:t>
            </a:r>
            <a:r>
              <a:rPr lang="en-US" dirty="0"/>
              <a:t> </a:t>
            </a:r>
            <a:r>
              <a:rPr lang="en-US" dirty="0" err="1"/>
              <a:t>pengawas</a:t>
            </a:r>
            <a:r>
              <a:rPr lang="en-US" dirty="0"/>
              <a:t> </a:t>
            </a:r>
            <a:r>
              <a:rPr lang="en-US" dirty="0" err="1"/>
              <a:t>dari</a:t>
            </a:r>
            <a:r>
              <a:rPr lang="en-US" dirty="0"/>
              <a:t> PT</a:t>
            </a:r>
            <a:endParaRPr lang="en-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606377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HKB24221: HUKUM KEPAILITAN - </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PENUNDAAN PKPU DALAM KEPAILITAN</a:t>
            </a: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280B8FCF-1636-F5E0-0724-F145FB1A9015}"/>
              </a:ext>
            </a:extLst>
          </p:cNvPr>
          <p:cNvSpPr>
            <a:spLocks noChangeArrowheads="1"/>
          </p:cNvSpPr>
          <p:nvPr userDrawn="1"/>
        </p:nvSpPr>
        <p:spPr bwMode="auto">
          <a:xfrm>
            <a:off x="719572" y="260648"/>
            <a:ext cx="7704856" cy="260350"/>
          </a:xfrm>
          <a:prstGeom prst="rect">
            <a:avLst/>
          </a:prstGeom>
          <a:noFill/>
          <a:ln w="9525">
            <a:noFill/>
            <a:miter lim="800000"/>
          </a:ln>
          <a:effectLst/>
        </p:spPr>
        <p:txBody>
          <a:bodyPr vert="horz" wrap="square" lIns="91440" tIns="45720" rIns="91440" bIns="45720" numCol="1" anchor="ctr" anchorCtr="0" compatLnSpc="1">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HKB24221: HUKUM KEPAILITAN - </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PENUNDAAN PKPU DALAM KEPAILITAN</a:t>
            </a: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HKB24221: HUKUM KEPAILITAN - </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PENUNDAAN PKPU DALAM KEPAILITAN</a:t>
            </a: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36195" y="1989449"/>
            <a:ext cx="9144000" cy="1753235"/>
          </a:xfrm>
          <a:prstGeom prst="rect">
            <a:avLst/>
          </a:prstGeom>
          <a:noFill/>
        </p:spPr>
        <p:txBody>
          <a:bodyPr wrap="square" lIns="91440" tIns="45720" rIns="91440" bIns="45720">
            <a:spAutoFit/>
          </a:bodyPr>
          <a:lstStyle/>
          <a:p>
            <a:pPr algn="ctr"/>
            <a:r>
              <a:rPr lang="en-US" alt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Penundaan Kewajiban Pembayaran Utang (PKPU) dalam Kepailitan:</a:t>
            </a:r>
          </a:p>
          <a:p>
            <a:pPr algn="ct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11</a:t>
            </a: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a:t>TERIMAKASIH</a:t>
            </a:r>
          </a:p>
          <a:p>
            <a:r>
              <a:rPr lang="en-US"/>
              <a:t>:)</a:t>
            </a:r>
          </a:p>
          <a:p>
            <a:endParaRPr lang="en-US"/>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45185" y="673100"/>
            <a:ext cx="7510145" cy="5409565"/>
          </a:xfrm>
        </p:spPr>
        <p:txBody>
          <a:bodyPr>
            <a:noAutofit/>
          </a:bodyPr>
          <a:lstStyle/>
          <a:p>
            <a:r>
              <a:rPr lang="en-US" sz="2100" dirty="0" err="1">
                <a:solidFill>
                  <a:schemeClr val="tx1"/>
                </a:solidFill>
              </a:rPr>
              <a:t>Tahap</a:t>
            </a:r>
            <a:r>
              <a:rPr lang="en-US" sz="2100" dirty="0">
                <a:solidFill>
                  <a:schemeClr val="tx1"/>
                </a:solidFill>
              </a:rPr>
              <a:t> Proses PKPU</a:t>
            </a:r>
          </a:p>
          <a:p>
            <a:endParaRPr lang="en-US" sz="2100" dirty="0">
              <a:solidFill>
                <a:schemeClr val="tx1"/>
              </a:solidFill>
            </a:endParaRPr>
          </a:p>
          <a:p>
            <a:pPr marL="457200" indent="-457200" algn="just">
              <a:buFont typeface="+mj-lt"/>
              <a:buAutoNum type="arabicPeriod"/>
            </a:pPr>
            <a:r>
              <a:rPr lang="en-US" altLang="en-US" sz="2100" dirty="0">
                <a:solidFill>
                  <a:schemeClr val="tx1"/>
                </a:solidFill>
              </a:rPr>
              <a:t>PKPU </a:t>
            </a:r>
            <a:r>
              <a:rPr lang="en-US" altLang="en-US" sz="2100" dirty="0" err="1">
                <a:solidFill>
                  <a:schemeClr val="tx1"/>
                </a:solidFill>
              </a:rPr>
              <a:t>Sementara</a:t>
            </a:r>
            <a:r>
              <a:rPr lang="en-US" altLang="en-US" sz="2100" dirty="0">
                <a:solidFill>
                  <a:schemeClr val="tx1"/>
                </a:solidFill>
              </a:rPr>
              <a:t>: </a:t>
            </a:r>
            <a:r>
              <a:rPr lang="en-US" altLang="en-US" sz="2100" dirty="0" err="1">
                <a:solidFill>
                  <a:schemeClr val="tx1"/>
                </a:solidFill>
              </a:rPr>
              <a:t>Diberikan</a:t>
            </a:r>
            <a:r>
              <a:rPr lang="en-US" altLang="en-US" sz="2100" dirty="0">
                <a:solidFill>
                  <a:schemeClr val="tx1"/>
                </a:solidFill>
              </a:rPr>
              <a:t> paling lama 45 </a:t>
            </a:r>
            <a:r>
              <a:rPr lang="en-US" altLang="en-US" sz="2100" dirty="0" err="1">
                <a:solidFill>
                  <a:schemeClr val="tx1"/>
                </a:solidFill>
              </a:rPr>
              <a:t>hari</a:t>
            </a:r>
            <a:r>
              <a:rPr lang="en-US" altLang="en-US" sz="2100" dirty="0">
                <a:solidFill>
                  <a:schemeClr val="tx1"/>
                </a:solidFill>
              </a:rPr>
              <a:t>. </a:t>
            </a:r>
            <a:r>
              <a:rPr lang="en-US" altLang="en-US" sz="2100" dirty="0" err="1">
                <a:solidFill>
                  <a:schemeClr val="tx1"/>
                </a:solidFill>
              </a:rPr>
              <a:t>Selama</a:t>
            </a:r>
            <a:r>
              <a:rPr lang="en-US" altLang="en-US" sz="2100" dirty="0">
                <a:solidFill>
                  <a:schemeClr val="tx1"/>
                </a:solidFill>
              </a:rPr>
              <a:t> </a:t>
            </a:r>
            <a:r>
              <a:rPr lang="en-US" altLang="en-US" sz="2100" dirty="0" err="1">
                <a:solidFill>
                  <a:schemeClr val="tx1"/>
                </a:solidFill>
              </a:rPr>
              <a:t>periode</a:t>
            </a:r>
            <a:r>
              <a:rPr lang="en-US" altLang="en-US" sz="2100" dirty="0">
                <a:solidFill>
                  <a:schemeClr val="tx1"/>
                </a:solidFill>
              </a:rPr>
              <a:t> </a:t>
            </a:r>
            <a:r>
              <a:rPr lang="en-US" altLang="en-US" sz="2100" dirty="0" err="1">
                <a:solidFill>
                  <a:schemeClr val="tx1"/>
                </a:solidFill>
              </a:rPr>
              <a:t>ini</a:t>
            </a:r>
            <a:r>
              <a:rPr lang="en-US" altLang="en-US" sz="2100" dirty="0">
                <a:solidFill>
                  <a:schemeClr val="tx1"/>
                </a:solidFill>
              </a:rPr>
              <a:t>, </a:t>
            </a:r>
            <a:r>
              <a:rPr lang="en-US" altLang="en-US" sz="2100" dirty="0" err="1">
                <a:solidFill>
                  <a:schemeClr val="tx1"/>
                </a:solidFill>
              </a:rPr>
              <a:t>debitur</a:t>
            </a:r>
            <a:r>
              <a:rPr lang="en-US" altLang="en-US" sz="2100" dirty="0">
                <a:solidFill>
                  <a:schemeClr val="tx1"/>
                </a:solidFill>
              </a:rPr>
              <a:t> </a:t>
            </a:r>
            <a:r>
              <a:rPr lang="en-US" altLang="en-US" sz="2100" dirty="0" err="1">
                <a:solidFill>
                  <a:schemeClr val="tx1"/>
                </a:solidFill>
              </a:rPr>
              <a:t>wajib</a:t>
            </a:r>
            <a:r>
              <a:rPr lang="en-US" altLang="en-US" sz="2100" dirty="0">
                <a:solidFill>
                  <a:schemeClr val="tx1"/>
                </a:solidFill>
              </a:rPr>
              <a:t> </a:t>
            </a:r>
            <a:r>
              <a:rPr lang="en-US" altLang="en-US" sz="2100" dirty="0" err="1">
                <a:solidFill>
                  <a:schemeClr val="tx1"/>
                </a:solidFill>
              </a:rPr>
              <a:t>mengajukan</a:t>
            </a:r>
            <a:r>
              <a:rPr lang="en-US" altLang="en-US" sz="2100" dirty="0">
                <a:solidFill>
                  <a:schemeClr val="tx1"/>
                </a:solidFill>
              </a:rPr>
              <a:t> </a:t>
            </a:r>
            <a:r>
              <a:rPr lang="en-US" altLang="en-US" sz="2100" dirty="0" err="1">
                <a:solidFill>
                  <a:schemeClr val="tx1"/>
                </a:solidFill>
              </a:rPr>
              <a:t>rencana</a:t>
            </a:r>
            <a:r>
              <a:rPr lang="en-US" altLang="en-US" sz="2100" dirty="0">
                <a:solidFill>
                  <a:schemeClr val="tx1"/>
                </a:solidFill>
              </a:rPr>
              <a:t> </a:t>
            </a:r>
            <a:r>
              <a:rPr lang="en-US" altLang="en-US" sz="2100" dirty="0" err="1">
                <a:solidFill>
                  <a:schemeClr val="tx1"/>
                </a:solidFill>
              </a:rPr>
              <a:t>perdamaian</a:t>
            </a:r>
            <a:r>
              <a:rPr lang="en-US" altLang="en-US" sz="2100" dirty="0">
                <a:solidFill>
                  <a:schemeClr val="tx1"/>
                </a:solidFill>
              </a:rPr>
              <a:t> </a:t>
            </a:r>
            <a:r>
              <a:rPr lang="en-US" altLang="en-US" sz="2100" dirty="0" err="1">
                <a:solidFill>
                  <a:schemeClr val="tx1"/>
                </a:solidFill>
              </a:rPr>
              <a:t>awal</a:t>
            </a:r>
            <a:r>
              <a:rPr lang="en-US" altLang="en-US" sz="2100" dirty="0">
                <a:solidFill>
                  <a:schemeClr val="tx1"/>
                </a:solidFill>
              </a:rPr>
              <a:t>, dan </a:t>
            </a:r>
            <a:r>
              <a:rPr lang="en-US" altLang="en-US" sz="2100" dirty="0" err="1">
                <a:solidFill>
                  <a:schemeClr val="tx1"/>
                </a:solidFill>
              </a:rPr>
              <a:t>pengadilan</a:t>
            </a:r>
            <a:r>
              <a:rPr lang="en-US" altLang="en-US" sz="2100" dirty="0">
                <a:solidFill>
                  <a:schemeClr val="tx1"/>
                </a:solidFill>
              </a:rPr>
              <a:t> </a:t>
            </a:r>
            <a:r>
              <a:rPr lang="en-US" altLang="en-US" sz="2100" dirty="0" err="1">
                <a:solidFill>
                  <a:schemeClr val="tx1"/>
                </a:solidFill>
              </a:rPr>
              <a:t>menunjuk</a:t>
            </a:r>
            <a:r>
              <a:rPr lang="en-US" altLang="en-US" sz="2100" dirty="0">
                <a:solidFill>
                  <a:schemeClr val="tx1"/>
                </a:solidFill>
              </a:rPr>
              <a:t> </a:t>
            </a:r>
            <a:r>
              <a:rPr lang="en-US" altLang="en-US" sz="2100" dirty="0" err="1">
                <a:solidFill>
                  <a:schemeClr val="tx1"/>
                </a:solidFill>
              </a:rPr>
              <a:t>kurator</a:t>
            </a:r>
            <a:r>
              <a:rPr lang="en-US" altLang="en-US" sz="2100" dirty="0">
                <a:solidFill>
                  <a:schemeClr val="tx1"/>
                </a:solidFill>
              </a:rPr>
              <a:t> </a:t>
            </a:r>
            <a:r>
              <a:rPr lang="en-US" altLang="en-US" sz="2100" dirty="0" err="1">
                <a:solidFill>
                  <a:schemeClr val="tx1"/>
                </a:solidFill>
              </a:rPr>
              <a:t>sementara</a:t>
            </a:r>
            <a:r>
              <a:rPr lang="en-US" altLang="en-US" sz="2100" dirty="0">
                <a:solidFill>
                  <a:schemeClr val="tx1"/>
                </a:solidFill>
              </a:rPr>
              <a:t>/</a:t>
            </a:r>
            <a:r>
              <a:rPr lang="en-US" altLang="en-US" sz="2100" dirty="0" err="1">
                <a:solidFill>
                  <a:schemeClr val="tx1"/>
                </a:solidFill>
              </a:rPr>
              <a:t>pengurus</a:t>
            </a:r>
            <a:r>
              <a:rPr lang="en-US" altLang="en-US" sz="2100" dirty="0">
                <a:solidFill>
                  <a:schemeClr val="tx1"/>
                </a:solidFill>
              </a:rPr>
              <a:t>.</a:t>
            </a:r>
          </a:p>
          <a:p>
            <a:pPr marL="457200" indent="-457200" algn="just">
              <a:buFont typeface="+mj-lt"/>
              <a:buAutoNum type="arabicPeriod"/>
            </a:pPr>
            <a:endParaRPr lang="en-US" altLang="en-US" sz="2100" dirty="0">
              <a:solidFill>
                <a:schemeClr val="tx1"/>
              </a:solidFill>
            </a:endParaRPr>
          </a:p>
          <a:p>
            <a:pPr marL="457200" indent="-457200" algn="just">
              <a:buFont typeface="+mj-lt"/>
              <a:buAutoNum type="arabicPeriod"/>
            </a:pPr>
            <a:r>
              <a:rPr lang="en-US" altLang="en-US" sz="2100" dirty="0">
                <a:solidFill>
                  <a:schemeClr val="tx1"/>
                </a:solidFill>
              </a:rPr>
              <a:t>PKPU Tetap: Jika </a:t>
            </a:r>
            <a:r>
              <a:rPr lang="en-US" altLang="en-US" sz="2100" dirty="0" err="1">
                <a:solidFill>
                  <a:schemeClr val="tx1"/>
                </a:solidFill>
              </a:rPr>
              <a:t>dalam</a:t>
            </a:r>
            <a:r>
              <a:rPr lang="en-US" altLang="en-US" sz="2100" dirty="0">
                <a:solidFill>
                  <a:schemeClr val="tx1"/>
                </a:solidFill>
              </a:rPr>
              <a:t> PKPU </a:t>
            </a:r>
            <a:r>
              <a:rPr lang="en-US" altLang="en-US" sz="2100" dirty="0" err="1">
                <a:solidFill>
                  <a:schemeClr val="tx1"/>
                </a:solidFill>
              </a:rPr>
              <a:t>Sementara</a:t>
            </a:r>
            <a:r>
              <a:rPr lang="en-US" altLang="en-US" sz="2100" dirty="0">
                <a:solidFill>
                  <a:schemeClr val="tx1"/>
                </a:solidFill>
              </a:rPr>
              <a:t> </a:t>
            </a:r>
            <a:r>
              <a:rPr lang="en-US" altLang="en-US" sz="2100" dirty="0" err="1">
                <a:solidFill>
                  <a:schemeClr val="tx1"/>
                </a:solidFill>
              </a:rPr>
              <a:t>ada</a:t>
            </a:r>
            <a:r>
              <a:rPr lang="en-US" altLang="en-US" sz="2100" dirty="0">
                <a:solidFill>
                  <a:schemeClr val="tx1"/>
                </a:solidFill>
              </a:rPr>
              <a:t> </a:t>
            </a:r>
            <a:r>
              <a:rPr lang="en-US" altLang="en-US" sz="2100" dirty="0" err="1">
                <a:solidFill>
                  <a:schemeClr val="tx1"/>
                </a:solidFill>
              </a:rPr>
              <a:t>indikasi</a:t>
            </a:r>
            <a:r>
              <a:rPr lang="en-US" altLang="en-US" sz="2100" dirty="0">
                <a:solidFill>
                  <a:schemeClr val="tx1"/>
                </a:solidFill>
              </a:rPr>
              <a:t> </a:t>
            </a:r>
            <a:r>
              <a:rPr lang="en-US" altLang="en-US" sz="2100" dirty="0" err="1">
                <a:solidFill>
                  <a:schemeClr val="tx1"/>
                </a:solidFill>
              </a:rPr>
              <a:t>kemungkinan</a:t>
            </a:r>
            <a:r>
              <a:rPr lang="en-US" altLang="en-US" sz="2100" dirty="0">
                <a:solidFill>
                  <a:schemeClr val="tx1"/>
                </a:solidFill>
              </a:rPr>
              <a:t> </a:t>
            </a:r>
            <a:r>
              <a:rPr lang="en-US" altLang="en-US" sz="2100" dirty="0" err="1">
                <a:solidFill>
                  <a:schemeClr val="tx1"/>
                </a:solidFill>
              </a:rPr>
              <a:t>tercapainya</a:t>
            </a:r>
            <a:r>
              <a:rPr lang="en-US" altLang="en-US" sz="2100" dirty="0">
                <a:solidFill>
                  <a:schemeClr val="tx1"/>
                </a:solidFill>
              </a:rPr>
              <a:t> </a:t>
            </a:r>
            <a:r>
              <a:rPr lang="en-US" altLang="en-US" sz="2100" dirty="0" err="1">
                <a:solidFill>
                  <a:schemeClr val="tx1"/>
                </a:solidFill>
              </a:rPr>
              <a:t>perdamaian</a:t>
            </a:r>
            <a:r>
              <a:rPr lang="en-US" altLang="en-US" sz="2100" dirty="0">
                <a:solidFill>
                  <a:schemeClr val="tx1"/>
                </a:solidFill>
              </a:rPr>
              <a:t>, </a:t>
            </a:r>
            <a:r>
              <a:rPr lang="en-US" altLang="en-US" sz="2100" dirty="0" err="1">
                <a:solidFill>
                  <a:schemeClr val="tx1"/>
                </a:solidFill>
              </a:rPr>
              <a:t>pengadilan</a:t>
            </a:r>
            <a:r>
              <a:rPr lang="en-US" altLang="en-US" sz="2100" dirty="0">
                <a:solidFill>
                  <a:schemeClr val="tx1"/>
                </a:solidFill>
              </a:rPr>
              <a:t> </a:t>
            </a:r>
            <a:r>
              <a:rPr lang="en-US" altLang="en-US" sz="2100" dirty="0" err="1">
                <a:solidFill>
                  <a:schemeClr val="tx1"/>
                </a:solidFill>
              </a:rPr>
              <a:t>dapat</a:t>
            </a:r>
            <a:r>
              <a:rPr lang="en-US" altLang="en-US" sz="2100" dirty="0">
                <a:solidFill>
                  <a:schemeClr val="tx1"/>
                </a:solidFill>
              </a:rPr>
              <a:t> </a:t>
            </a:r>
            <a:r>
              <a:rPr lang="en-US" altLang="en-US" sz="2100" dirty="0" err="1">
                <a:solidFill>
                  <a:schemeClr val="tx1"/>
                </a:solidFill>
              </a:rPr>
              <a:t>memberikan</a:t>
            </a:r>
            <a:r>
              <a:rPr lang="en-US" altLang="en-US" sz="2100" dirty="0">
                <a:solidFill>
                  <a:schemeClr val="tx1"/>
                </a:solidFill>
              </a:rPr>
              <a:t> PKPU Tetap </a:t>
            </a:r>
            <a:r>
              <a:rPr lang="en-US" altLang="en-US" sz="2100" dirty="0" err="1">
                <a:solidFill>
                  <a:schemeClr val="tx1"/>
                </a:solidFill>
              </a:rPr>
              <a:t>hingga</a:t>
            </a:r>
            <a:r>
              <a:rPr lang="en-US" altLang="en-US" sz="2100" dirty="0">
                <a:solidFill>
                  <a:schemeClr val="tx1"/>
                </a:solidFill>
              </a:rPr>
              <a:t> paling lama 270 </a:t>
            </a:r>
            <a:r>
              <a:rPr lang="en-US" altLang="en-US" sz="2100" dirty="0" err="1">
                <a:solidFill>
                  <a:schemeClr val="tx1"/>
                </a:solidFill>
              </a:rPr>
              <a:t>hari</a:t>
            </a:r>
            <a:r>
              <a:rPr lang="en-US" altLang="en-US" sz="2100" dirty="0">
                <a:solidFill>
                  <a:schemeClr val="tx1"/>
                </a:solidFill>
              </a:rPr>
              <a:t> (</a:t>
            </a:r>
            <a:r>
              <a:rPr lang="en-US" altLang="en-US" sz="2100" dirty="0" err="1">
                <a:solidFill>
                  <a:schemeClr val="tx1"/>
                </a:solidFill>
              </a:rPr>
              <a:t>termasuk</a:t>
            </a:r>
            <a:r>
              <a:rPr lang="en-US" altLang="en-US" sz="2100" dirty="0">
                <a:solidFill>
                  <a:schemeClr val="tx1"/>
                </a:solidFill>
              </a:rPr>
              <a:t> masa PKPU </a:t>
            </a:r>
            <a:r>
              <a:rPr lang="en-US" altLang="en-US" sz="2100" dirty="0" err="1">
                <a:solidFill>
                  <a:schemeClr val="tx1"/>
                </a:solidFill>
              </a:rPr>
              <a:t>Sementara</a:t>
            </a:r>
            <a:r>
              <a:rPr lang="en-US" altLang="en-US" sz="2100" dirty="0">
                <a:solidFill>
                  <a:schemeClr val="tx1"/>
                </a:solidFill>
              </a:rPr>
              <a:t>). </a:t>
            </a:r>
            <a:r>
              <a:rPr lang="en-US" altLang="en-US" sz="2100" dirty="0" err="1">
                <a:solidFill>
                  <a:schemeClr val="tx1"/>
                </a:solidFill>
              </a:rPr>
              <a:t>Selama</a:t>
            </a:r>
            <a:r>
              <a:rPr lang="en-US" altLang="en-US" sz="2100" dirty="0">
                <a:solidFill>
                  <a:schemeClr val="tx1"/>
                </a:solidFill>
              </a:rPr>
              <a:t> PKPU Tetap, </a:t>
            </a:r>
            <a:r>
              <a:rPr lang="en-US" altLang="en-US" sz="2100" dirty="0" err="1">
                <a:solidFill>
                  <a:schemeClr val="tx1"/>
                </a:solidFill>
              </a:rPr>
              <a:t>debitur</a:t>
            </a:r>
            <a:r>
              <a:rPr lang="en-US" altLang="en-US" sz="2100" dirty="0">
                <a:solidFill>
                  <a:schemeClr val="tx1"/>
                </a:solidFill>
              </a:rPr>
              <a:t> dan </a:t>
            </a:r>
            <a:r>
              <a:rPr lang="en-US" altLang="en-US" sz="2100" dirty="0" err="1">
                <a:solidFill>
                  <a:schemeClr val="tx1"/>
                </a:solidFill>
              </a:rPr>
              <a:t>pengurus</a:t>
            </a:r>
            <a:r>
              <a:rPr lang="en-US" altLang="en-US" sz="2100" dirty="0">
                <a:solidFill>
                  <a:schemeClr val="tx1"/>
                </a:solidFill>
              </a:rPr>
              <a:t> </a:t>
            </a:r>
            <a:r>
              <a:rPr lang="en-US" altLang="en-US" sz="2100" dirty="0" err="1">
                <a:solidFill>
                  <a:schemeClr val="tx1"/>
                </a:solidFill>
              </a:rPr>
              <a:t>bekerja</a:t>
            </a:r>
            <a:r>
              <a:rPr lang="en-US" altLang="en-US" sz="2100" dirty="0">
                <a:solidFill>
                  <a:schemeClr val="tx1"/>
                </a:solidFill>
              </a:rPr>
              <a:t> </a:t>
            </a:r>
            <a:r>
              <a:rPr lang="en-US" altLang="en-US" sz="2100" dirty="0" err="1">
                <a:solidFill>
                  <a:schemeClr val="tx1"/>
                </a:solidFill>
              </a:rPr>
              <a:t>intensif</a:t>
            </a:r>
            <a:r>
              <a:rPr lang="en-US" altLang="en-US" sz="2100" dirty="0">
                <a:solidFill>
                  <a:schemeClr val="tx1"/>
                </a:solidFill>
              </a:rPr>
              <a:t> </a:t>
            </a:r>
            <a:r>
              <a:rPr lang="en-US" altLang="en-US" sz="2100" dirty="0" err="1">
                <a:solidFill>
                  <a:schemeClr val="tx1"/>
                </a:solidFill>
              </a:rPr>
              <a:t>untuk</a:t>
            </a:r>
            <a:r>
              <a:rPr lang="en-US" altLang="en-US" sz="2100" dirty="0">
                <a:solidFill>
                  <a:schemeClr val="tx1"/>
                </a:solidFill>
              </a:rPr>
              <a:t> </a:t>
            </a:r>
            <a:r>
              <a:rPr lang="en-US" altLang="en-US" sz="2100" dirty="0" err="1">
                <a:solidFill>
                  <a:schemeClr val="tx1"/>
                </a:solidFill>
              </a:rPr>
              <a:t>menyusun</a:t>
            </a:r>
            <a:r>
              <a:rPr lang="en-US" altLang="en-US" sz="2100" dirty="0">
                <a:solidFill>
                  <a:schemeClr val="tx1"/>
                </a:solidFill>
              </a:rPr>
              <a:t> </a:t>
            </a:r>
            <a:r>
              <a:rPr lang="en-US" altLang="en-US" sz="2100" dirty="0" err="1">
                <a:solidFill>
                  <a:schemeClr val="tx1"/>
                </a:solidFill>
              </a:rPr>
              <a:t>rencana</a:t>
            </a:r>
            <a:r>
              <a:rPr lang="en-US" altLang="en-US" sz="2100" dirty="0">
                <a:solidFill>
                  <a:schemeClr val="tx1"/>
                </a:solidFill>
              </a:rPr>
              <a:t> </a:t>
            </a:r>
            <a:r>
              <a:rPr lang="en-US" altLang="en-US" sz="2100" dirty="0" err="1">
                <a:solidFill>
                  <a:schemeClr val="tx1"/>
                </a:solidFill>
              </a:rPr>
              <a:t>perdamaian</a:t>
            </a:r>
            <a:r>
              <a:rPr lang="en-US" altLang="en-US" sz="2100" dirty="0">
                <a:solidFill>
                  <a:schemeClr val="tx1"/>
                </a:solidFill>
              </a:rPr>
              <a:t> yang </a:t>
            </a:r>
            <a:r>
              <a:rPr lang="en-US" altLang="en-US" sz="2100" dirty="0" err="1">
                <a:solidFill>
                  <a:schemeClr val="tx1"/>
                </a:solidFill>
              </a:rPr>
              <a:t>komprehensif</a:t>
            </a:r>
            <a:r>
              <a:rPr lang="en-US" altLang="en-US" sz="2100" dirty="0">
                <a:solidFill>
                  <a:schemeClr val="tx1"/>
                </a:solidFill>
              </a:rPr>
              <a:t>.</a:t>
            </a:r>
          </a:p>
          <a:p>
            <a:pPr marL="457200" indent="-457200" algn="just">
              <a:buFont typeface="+mj-lt"/>
              <a:buAutoNum type="arabicPeriod"/>
            </a:pPr>
            <a:endParaRPr lang="en-US" altLang="en-US" sz="2100" dirty="0">
              <a:solidFill>
                <a:schemeClr val="tx1"/>
              </a:solidFill>
            </a:endParaRPr>
          </a:p>
          <a:p>
            <a:pPr marL="457200" indent="-457200" algn="just">
              <a:buFont typeface="+mj-lt"/>
              <a:buAutoNum type="arabicPeriod"/>
            </a:pPr>
            <a:r>
              <a:rPr lang="en-US" altLang="en-US" sz="2100" dirty="0" err="1">
                <a:solidFill>
                  <a:schemeClr val="tx1"/>
                </a:solidFill>
              </a:rPr>
              <a:t>Rapat</a:t>
            </a:r>
            <a:r>
              <a:rPr lang="en-US" altLang="en-US" sz="2100" dirty="0">
                <a:solidFill>
                  <a:schemeClr val="tx1"/>
                </a:solidFill>
              </a:rPr>
              <a:t> </a:t>
            </a:r>
            <a:r>
              <a:rPr lang="en-US" altLang="en-US" sz="2100" dirty="0" err="1">
                <a:solidFill>
                  <a:schemeClr val="tx1"/>
                </a:solidFill>
              </a:rPr>
              <a:t>Kreditur</a:t>
            </a:r>
            <a:r>
              <a:rPr lang="en-US" altLang="en-US" sz="2100" dirty="0">
                <a:solidFill>
                  <a:schemeClr val="tx1"/>
                </a:solidFill>
              </a:rPr>
              <a:t>: </a:t>
            </a:r>
            <a:r>
              <a:rPr lang="en-US" altLang="en-US" sz="2100" dirty="0" err="1">
                <a:solidFill>
                  <a:schemeClr val="tx1"/>
                </a:solidFill>
              </a:rPr>
              <a:t>Dilakukan</a:t>
            </a:r>
            <a:r>
              <a:rPr lang="en-US" altLang="en-US" sz="2100" dirty="0">
                <a:solidFill>
                  <a:schemeClr val="tx1"/>
                </a:solidFill>
              </a:rPr>
              <a:t> </a:t>
            </a:r>
            <a:r>
              <a:rPr lang="en-US" altLang="en-US" sz="2100" dirty="0" err="1">
                <a:solidFill>
                  <a:schemeClr val="tx1"/>
                </a:solidFill>
              </a:rPr>
              <a:t>untuk</a:t>
            </a:r>
            <a:r>
              <a:rPr lang="en-US" altLang="en-US" sz="2100" dirty="0">
                <a:solidFill>
                  <a:schemeClr val="tx1"/>
                </a:solidFill>
              </a:rPr>
              <a:t> </a:t>
            </a:r>
            <a:r>
              <a:rPr lang="en-US" altLang="en-US" sz="2100" dirty="0" err="1">
                <a:solidFill>
                  <a:schemeClr val="tx1"/>
                </a:solidFill>
              </a:rPr>
              <a:t>membahas</a:t>
            </a:r>
            <a:r>
              <a:rPr lang="en-US" altLang="en-US" sz="2100" dirty="0">
                <a:solidFill>
                  <a:schemeClr val="tx1"/>
                </a:solidFill>
              </a:rPr>
              <a:t>, </a:t>
            </a:r>
            <a:r>
              <a:rPr lang="en-US" altLang="en-US" sz="2100" dirty="0" err="1">
                <a:solidFill>
                  <a:schemeClr val="tx1"/>
                </a:solidFill>
              </a:rPr>
              <a:t>meninjau</a:t>
            </a:r>
            <a:r>
              <a:rPr lang="en-US" altLang="en-US" sz="2100" dirty="0">
                <a:solidFill>
                  <a:schemeClr val="tx1"/>
                </a:solidFill>
              </a:rPr>
              <a:t>, dan </a:t>
            </a:r>
            <a:r>
              <a:rPr lang="en-US" altLang="en-US" sz="2100" dirty="0" err="1">
                <a:solidFill>
                  <a:schemeClr val="tx1"/>
                </a:solidFill>
              </a:rPr>
              <a:t>memberikan</a:t>
            </a:r>
            <a:r>
              <a:rPr lang="en-US" altLang="en-US" sz="2100" dirty="0">
                <a:solidFill>
                  <a:schemeClr val="tx1"/>
                </a:solidFill>
              </a:rPr>
              <a:t> </a:t>
            </a:r>
            <a:r>
              <a:rPr lang="en-US" altLang="en-US" sz="2100" dirty="0" err="1">
                <a:solidFill>
                  <a:schemeClr val="tx1"/>
                </a:solidFill>
              </a:rPr>
              <a:t>suara</a:t>
            </a:r>
            <a:r>
              <a:rPr lang="en-US" altLang="en-US" sz="2100" dirty="0">
                <a:solidFill>
                  <a:schemeClr val="tx1"/>
                </a:solidFill>
              </a:rPr>
              <a:t> </a:t>
            </a:r>
            <a:r>
              <a:rPr lang="en-US" altLang="en-US" sz="2100" dirty="0" err="1">
                <a:solidFill>
                  <a:schemeClr val="tx1"/>
                </a:solidFill>
              </a:rPr>
              <a:t>atas</a:t>
            </a:r>
            <a:r>
              <a:rPr lang="en-US" altLang="en-US" sz="2100" dirty="0">
                <a:solidFill>
                  <a:schemeClr val="tx1"/>
                </a:solidFill>
              </a:rPr>
              <a:t> </a:t>
            </a:r>
            <a:r>
              <a:rPr lang="en-US" altLang="en-US" sz="2100" dirty="0" err="1">
                <a:solidFill>
                  <a:schemeClr val="tx1"/>
                </a:solidFill>
              </a:rPr>
              <a:t>rencana</a:t>
            </a:r>
            <a:r>
              <a:rPr lang="en-US" altLang="en-US" sz="2100" dirty="0">
                <a:solidFill>
                  <a:schemeClr val="tx1"/>
                </a:solidFill>
              </a:rPr>
              <a:t> </a:t>
            </a:r>
            <a:r>
              <a:rPr lang="en-US" altLang="en-US" sz="2100" dirty="0" err="1">
                <a:solidFill>
                  <a:schemeClr val="tx1"/>
                </a:solidFill>
              </a:rPr>
              <a:t>perdamaian</a:t>
            </a:r>
            <a:r>
              <a:rPr lang="en-US" altLang="en-US" sz="2100" dirty="0">
                <a:solidFill>
                  <a:schemeClr val="tx1"/>
                </a:solidFill>
              </a:rPr>
              <a:t> yang </a:t>
            </a:r>
            <a:r>
              <a:rPr lang="en-US" altLang="en-US" sz="2100" dirty="0" err="1">
                <a:solidFill>
                  <a:schemeClr val="tx1"/>
                </a:solidFill>
              </a:rPr>
              <a:t>diajukan</a:t>
            </a:r>
            <a:r>
              <a:rPr lang="en-US" altLang="en-US" sz="2100" dirty="0">
                <a:solidFill>
                  <a:schemeClr val="tx1"/>
                </a:solidFill>
              </a:rPr>
              <a:t> oleh </a:t>
            </a:r>
            <a:r>
              <a:rPr lang="en-US" altLang="en-US" sz="2100" dirty="0" err="1">
                <a:solidFill>
                  <a:schemeClr val="tx1"/>
                </a:solidFill>
              </a:rPr>
              <a:t>debitur</a:t>
            </a:r>
            <a:r>
              <a:rPr lang="en-US" altLang="en-US" sz="2100" dirty="0">
                <a:solidFill>
                  <a:schemeClr val="tx1"/>
                </a:solidFill>
              </a:rPr>
              <a:t>.</a:t>
            </a:r>
          </a:p>
          <a:p>
            <a:pPr algn="just"/>
            <a:endParaRPr lang="en-US" altLang="en-US" sz="2100" dirty="0">
              <a:solidFill>
                <a:schemeClr val="tx1"/>
              </a:solidFil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p:nvPr/>
        </p:nvSpPr>
        <p:spPr>
          <a:xfrm>
            <a:off x="611505" y="1118870"/>
            <a:ext cx="7920990" cy="4973955"/>
          </a:xfrm>
          <a:prstGeom prst="rect">
            <a:avLst/>
          </a:prstGeom>
        </p:spPr>
        <p:txBody>
          <a:bodyPr vert="horz" lIns="91440" tIns="45720" rIns="91440" bIns="45720" rtlCol="0">
            <a:normAutofit fontScale="32500"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571500" indent="-571500" algn="just">
              <a:lnSpc>
                <a:spcPct val="150000"/>
              </a:lnSpc>
              <a:buFont typeface="Wingdings" panose="05000000000000000000" charset="0"/>
              <a:buChar char="v"/>
            </a:pPr>
            <a:r>
              <a:rPr lang="en-US" altLang="en-US" sz="6000" dirty="0">
                <a:solidFill>
                  <a:schemeClr val="tx1"/>
                </a:solidFill>
              </a:rPr>
              <a:t>PKPU adalah periode waktu yang diberikan oleh pengadilan kepada debitur (baik perorangan maupun badan hukum) yang tidak dapat atau diprediksi tidak dapat melanjutkan membayar utang-utangnya yang sudah jatuh tempo dan </a:t>
            </a:r>
            <a:r>
              <a:rPr lang="en-US" altLang="en-US" sz="6000" dirty="0" err="1">
                <a:solidFill>
                  <a:schemeClr val="tx1"/>
                </a:solidFill>
              </a:rPr>
              <a:t>dapat</a:t>
            </a:r>
            <a:r>
              <a:rPr lang="en-US" altLang="en-US" sz="6000" dirty="0">
                <a:solidFill>
                  <a:schemeClr val="tx1"/>
                </a:solidFill>
              </a:rPr>
              <a:t> </a:t>
            </a:r>
            <a:r>
              <a:rPr lang="en-US" altLang="en-US" sz="6000" dirty="0" err="1">
                <a:solidFill>
                  <a:schemeClr val="tx1"/>
                </a:solidFill>
              </a:rPr>
              <a:t>ditagih</a:t>
            </a:r>
            <a:endParaRPr lang="en-US" altLang="en-US" sz="6000" dirty="0">
              <a:solidFill>
                <a:schemeClr val="tx1"/>
              </a:solidFill>
            </a:endParaRPr>
          </a:p>
          <a:p>
            <a:pPr marL="571500" indent="-571500" algn="just">
              <a:lnSpc>
                <a:spcPct val="150000"/>
              </a:lnSpc>
              <a:buFont typeface="Wingdings" panose="05000000000000000000" charset="0"/>
              <a:buChar char="v"/>
            </a:pPr>
            <a:r>
              <a:rPr lang="en-US" altLang="en-US" sz="6000" dirty="0">
                <a:solidFill>
                  <a:schemeClr val="tx1"/>
                </a:solidFill>
              </a:rPr>
              <a:t>Dalam periode ini, debitur bersama dengan kurator sementara/pengurus PKPU berusaha untuk menyusun dan mengajukan rencana perdamaian kepada kreditur, dengan tujuan restrukturisasi utang dan menghindari kepailitan.</a:t>
            </a:r>
          </a:p>
          <a:p>
            <a:pPr algn="l"/>
            <a:endParaRPr lang="en-ID" sz="4000" b="1" dirty="0">
              <a:solidFill>
                <a:schemeClr val="tx1"/>
              </a:solidFill>
              <a:latin typeface="Cambria" panose="02040503050406030204" pitchFamily="18" charset="0"/>
              <a:cs typeface="Arial" panose="020B0604020202020204" pitchFamily="34" charset="0"/>
            </a:endParaRPr>
          </a:p>
          <a:p>
            <a:pPr algn="l"/>
            <a:endParaRPr lang="en-ID" sz="4000" b="1" dirty="0">
              <a:solidFill>
                <a:schemeClr val="tx1"/>
              </a:solidFill>
              <a:latin typeface="Cambria" panose="02040503050406030204" pitchFamily="18" charset="0"/>
              <a:cs typeface="Arial" panose="020B0604020202020204" pitchFamily="34" charset="0"/>
            </a:endParaRPr>
          </a:p>
          <a:p>
            <a:pPr algn="l"/>
            <a:endParaRPr lang="en-ID" dirty="0">
              <a:solidFill>
                <a:schemeClr val="tx1"/>
              </a:solidFill>
              <a:latin typeface="Cambria" panose="02040503050406030204" pitchFamily="18" charset="0"/>
              <a:cs typeface="Arial" panose="020B0604020202020204" pitchFamily="34" charset="0"/>
            </a:endParaRPr>
          </a:p>
          <a:p>
            <a:pPr algn="l"/>
            <a:endParaRPr lang="en-ID" dirty="0">
              <a:solidFill>
                <a:schemeClr val="tx1"/>
              </a:solidFill>
              <a:latin typeface="Cambria" panose="02040503050406030204" pitchFamily="18" charset="0"/>
              <a:cs typeface="Arial" panose="020B0604020202020204" pitchFamily="34" charset="0"/>
            </a:endParaRPr>
          </a:p>
          <a:p>
            <a:pPr algn="l"/>
            <a:endParaRPr lang="en-ID" dirty="0">
              <a:solidFill>
                <a:schemeClr val="tx1"/>
              </a:solidFill>
              <a:latin typeface="Cambria" panose="02040503050406030204" pitchFamily="18" charset="0"/>
              <a:cs typeface="Arial" panose="020B0604020202020204" pitchFamily="34" charset="0"/>
            </a:endParaRPr>
          </a:p>
          <a:p>
            <a:pPr algn="l"/>
            <a:endParaRPr lang="en-ID" dirty="0">
              <a:solidFill>
                <a:schemeClr val="tx1"/>
              </a:solidFill>
              <a:latin typeface="Cambria" panose="02040503050406030204" pitchFamily="18" charset="0"/>
              <a:cs typeface="Arial" panose="020B0604020202020204" pitchFamily="34" charset="0"/>
            </a:endParaRPr>
          </a:p>
          <a:p>
            <a:pPr algn="l"/>
            <a:r>
              <a:rPr lang="en-ID" dirty="0">
                <a:solidFill>
                  <a:schemeClr val="tx1"/>
                </a:solidFill>
                <a:latin typeface="Cambria" panose="02040503050406030204" pitchFamily="18" charset="0"/>
                <a:cs typeface="Arial" panose="020B0604020202020204" pitchFamily="34" charset="0"/>
              </a:rPr>
              <a:t> </a:t>
            </a: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16915" y="764704"/>
            <a:ext cx="7682865" cy="4853141"/>
          </a:xfrm>
        </p:spPr>
        <p:txBody>
          <a:bodyPr>
            <a:normAutofit fontScale="57500" lnSpcReduction="20000"/>
          </a:bodyPr>
          <a:lstStyle/>
          <a:p>
            <a:r>
              <a:rPr lang="en-US" altLang="en-US" sz="5400" b="1" dirty="0">
                <a:solidFill>
                  <a:schemeClr val="tx1"/>
                </a:solidFill>
              </a:rPr>
              <a:t>Tujuan Utama PKPU</a:t>
            </a:r>
          </a:p>
          <a:p>
            <a:pPr algn="just"/>
            <a:endParaRPr lang="en-US" altLang="en-US" b="1" dirty="0">
              <a:solidFill>
                <a:schemeClr val="tx1"/>
              </a:solidFill>
            </a:endParaRPr>
          </a:p>
          <a:p>
            <a:pPr algn="just"/>
            <a:r>
              <a:rPr lang="en-US" altLang="en-US" sz="3835" dirty="0" err="1">
                <a:solidFill>
                  <a:schemeClr val="tx1"/>
                </a:solidFill>
              </a:rPr>
              <a:t>Penyelesaian</a:t>
            </a:r>
            <a:r>
              <a:rPr lang="en-US" altLang="en-US" sz="3835" dirty="0">
                <a:solidFill>
                  <a:schemeClr val="tx1"/>
                </a:solidFill>
              </a:rPr>
              <a:t> Utang Damai: </a:t>
            </a:r>
            <a:r>
              <a:rPr lang="en-US" altLang="en-US" sz="3835" dirty="0" err="1">
                <a:solidFill>
                  <a:schemeClr val="tx1"/>
                </a:solidFill>
              </a:rPr>
              <a:t>Memberikan</a:t>
            </a:r>
            <a:r>
              <a:rPr lang="en-US" altLang="en-US" sz="3835" dirty="0">
                <a:solidFill>
                  <a:schemeClr val="tx1"/>
                </a:solidFill>
              </a:rPr>
              <a:t> </a:t>
            </a:r>
            <a:r>
              <a:rPr lang="en-US" altLang="en-US" sz="3835" dirty="0" err="1">
                <a:solidFill>
                  <a:schemeClr val="tx1"/>
                </a:solidFill>
              </a:rPr>
              <a:t>kesempatan</a:t>
            </a:r>
            <a:r>
              <a:rPr lang="en-US" altLang="en-US" sz="3835" dirty="0">
                <a:solidFill>
                  <a:schemeClr val="tx1"/>
                </a:solidFill>
              </a:rPr>
              <a:t> </a:t>
            </a:r>
            <a:r>
              <a:rPr lang="en-US" altLang="en-US" sz="3835" dirty="0" err="1">
                <a:solidFill>
                  <a:schemeClr val="tx1"/>
                </a:solidFill>
              </a:rPr>
              <a:t>kepada</a:t>
            </a:r>
            <a:r>
              <a:rPr lang="en-US" altLang="en-US" sz="3835" dirty="0">
                <a:solidFill>
                  <a:schemeClr val="tx1"/>
                </a:solidFill>
              </a:rPr>
              <a:t> </a:t>
            </a:r>
            <a:r>
              <a:rPr lang="en-US" altLang="en-US" sz="3835" dirty="0" err="1">
                <a:solidFill>
                  <a:schemeClr val="tx1"/>
                </a:solidFill>
              </a:rPr>
              <a:t>debitur</a:t>
            </a:r>
            <a:r>
              <a:rPr lang="en-US" altLang="en-US" sz="3835" dirty="0">
                <a:solidFill>
                  <a:schemeClr val="tx1"/>
                </a:solidFill>
              </a:rPr>
              <a:t> dan </a:t>
            </a:r>
            <a:r>
              <a:rPr lang="en-US" altLang="en-US" sz="3835" dirty="0" err="1">
                <a:solidFill>
                  <a:schemeClr val="tx1"/>
                </a:solidFill>
              </a:rPr>
              <a:t>kreditur</a:t>
            </a:r>
            <a:r>
              <a:rPr lang="en-US" altLang="en-US" sz="3835" dirty="0">
                <a:solidFill>
                  <a:schemeClr val="tx1"/>
                </a:solidFill>
              </a:rPr>
              <a:t> </a:t>
            </a:r>
            <a:r>
              <a:rPr lang="en-US" altLang="en-US" sz="3835" dirty="0" err="1">
                <a:solidFill>
                  <a:schemeClr val="tx1"/>
                </a:solidFill>
              </a:rPr>
              <a:t>untuk</a:t>
            </a:r>
            <a:r>
              <a:rPr lang="en-US" altLang="en-US" sz="3835" dirty="0">
                <a:solidFill>
                  <a:schemeClr val="tx1"/>
                </a:solidFill>
              </a:rPr>
              <a:t> </a:t>
            </a:r>
            <a:r>
              <a:rPr lang="en-US" altLang="en-US" sz="3835" dirty="0" err="1">
                <a:solidFill>
                  <a:schemeClr val="tx1"/>
                </a:solidFill>
              </a:rPr>
              <a:t>mencapai</a:t>
            </a:r>
            <a:r>
              <a:rPr lang="en-US" altLang="en-US" sz="3835" dirty="0">
                <a:solidFill>
                  <a:schemeClr val="tx1"/>
                </a:solidFill>
              </a:rPr>
              <a:t> </a:t>
            </a:r>
            <a:r>
              <a:rPr lang="en-US" altLang="en-US" sz="3835" dirty="0" err="1">
                <a:solidFill>
                  <a:schemeClr val="tx1"/>
                </a:solidFill>
              </a:rPr>
              <a:t>kesepakatan</a:t>
            </a:r>
            <a:r>
              <a:rPr lang="en-US" altLang="en-US" sz="3835" dirty="0">
                <a:solidFill>
                  <a:schemeClr val="tx1"/>
                </a:solidFill>
              </a:rPr>
              <a:t> </a:t>
            </a:r>
            <a:r>
              <a:rPr lang="en-US" altLang="en-US" sz="3835" dirty="0" err="1">
                <a:solidFill>
                  <a:schemeClr val="tx1"/>
                </a:solidFill>
              </a:rPr>
              <a:t>mengenai</a:t>
            </a:r>
            <a:r>
              <a:rPr lang="en-US" altLang="en-US" sz="3835" dirty="0">
                <a:solidFill>
                  <a:schemeClr val="tx1"/>
                </a:solidFill>
              </a:rPr>
              <a:t> </a:t>
            </a:r>
            <a:r>
              <a:rPr lang="en-US" altLang="en-US" sz="3835" dirty="0" err="1">
                <a:solidFill>
                  <a:schemeClr val="tx1"/>
                </a:solidFill>
              </a:rPr>
              <a:t>cara</a:t>
            </a:r>
            <a:r>
              <a:rPr lang="en-US" altLang="en-US" sz="3835" dirty="0">
                <a:solidFill>
                  <a:schemeClr val="tx1"/>
                </a:solidFill>
              </a:rPr>
              <a:t> </a:t>
            </a:r>
            <a:r>
              <a:rPr lang="en-US" altLang="en-US" sz="3835" dirty="0" err="1">
                <a:solidFill>
                  <a:schemeClr val="tx1"/>
                </a:solidFill>
              </a:rPr>
              <a:t>pembayaran</a:t>
            </a:r>
            <a:r>
              <a:rPr lang="en-US" altLang="en-US" sz="3835" dirty="0">
                <a:solidFill>
                  <a:schemeClr val="tx1"/>
                </a:solidFill>
              </a:rPr>
              <a:t> utang </a:t>
            </a:r>
            <a:r>
              <a:rPr lang="en-US" altLang="en-US" sz="3835" dirty="0" err="1">
                <a:solidFill>
                  <a:schemeClr val="tx1"/>
                </a:solidFill>
              </a:rPr>
              <a:t>tanpa</a:t>
            </a:r>
            <a:r>
              <a:rPr lang="en-US" altLang="en-US" sz="3835" dirty="0">
                <a:solidFill>
                  <a:schemeClr val="tx1"/>
                </a:solidFill>
              </a:rPr>
              <a:t> </a:t>
            </a:r>
            <a:r>
              <a:rPr lang="en-US" altLang="en-US" sz="3835" dirty="0" err="1">
                <a:solidFill>
                  <a:schemeClr val="tx1"/>
                </a:solidFill>
              </a:rPr>
              <a:t>melalui</a:t>
            </a:r>
            <a:r>
              <a:rPr lang="en-US" altLang="en-US" sz="3835" dirty="0">
                <a:solidFill>
                  <a:schemeClr val="tx1"/>
                </a:solidFill>
              </a:rPr>
              <a:t> proses </a:t>
            </a:r>
            <a:r>
              <a:rPr lang="en-US" altLang="en-US" sz="3835" dirty="0" err="1">
                <a:solidFill>
                  <a:schemeClr val="tx1"/>
                </a:solidFill>
              </a:rPr>
              <a:t>kepailitan</a:t>
            </a:r>
            <a:r>
              <a:rPr lang="en-US" altLang="en-US" sz="3835" dirty="0">
                <a:solidFill>
                  <a:schemeClr val="tx1"/>
                </a:solidFill>
              </a:rPr>
              <a:t> yang </a:t>
            </a:r>
            <a:r>
              <a:rPr lang="en-US" altLang="en-US" sz="3835" dirty="0" err="1">
                <a:solidFill>
                  <a:schemeClr val="tx1"/>
                </a:solidFill>
              </a:rPr>
              <a:t>seringkali</a:t>
            </a:r>
            <a:r>
              <a:rPr lang="en-US" altLang="en-US" sz="3835" dirty="0">
                <a:solidFill>
                  <a:schemeClr val="tx1"/>
                </a:solidFill>
              </a:rPr>
              <a:t> </a:t>
            </a:r>
            <a:r>
              <a:rPr lang="en-US" altLang="en-US" sz="3835" dirty="0" err="1">
                <a:solidFill>
                  <a:schemeClr val="tx1"/>
                </a:solidFill>
              </a:rPr>
              <a:t>merugikan</a:t>
            </a:r>
            <a:r>
              <a:rPr lang="en-US" altLang="en-US" sz="3835" dirty="0">
                <a:solidFill>
                  <a:schemeClr val="tx1"/>
                </a:solidFill>
              </a:rPr>
              <a:t> </a:t>
            </a:r>
            <a:r>
              <a:rPr lang="en-US" altLang="en-US" sz="3835" dirty="0" err="1">
                <a:solidFill>
                  <a:schemeClr val="tx1"/>
                </a:solidFill>
              </a:rPr>
              <a:t>semua</a:t>
            </a:r>
            <a:r>
              <a:rPr lang="en-US" altLang="en-US" sz="3835" dirty="0">
                <a:solidFill>
                  <a:schemeClr val="tx1"/>
                </a:solidFill>
              </a:rPr>
              <a:t> </a:t>
            </a:r>
            <a:r>
              <a:rPr lang="en-US" altLang="en-US" sz="3835" dirty="0" err="1">
                <a:solidFill>
                  <a:schemeClr val="tx1"/>
                </a:solidFill>
              </a:rPr>
              <a:t>pihak</a:t>
            </a:r>
            <a:r>
              <a:rPr lang="en-US" altLang="en-US" sz="3835" dirty="0">
                <a:solidFill>
                  <a:schemeClr val="tx1"/>
                </a:solidFill>
              </a:rPr>
              <a:t>.</a:t>
            </a:r>
          </a:p>
          <a:p>
            <a:pPr algn="just"/>
            <a:endParaRPr lang="en-US" altLang="en-US" sz="3835" dirty="0">
              <a:solidFill>
                <a:schemeClr val="tx1"/>
              </a:solidFill>
            </a:endParaRPr>
          </a:p>
          <a:p>
            <a:pPr algn="just"/>
            <a:r>
              <a:rPr lang="en-US" altLang="en-US" sz="3835" dirty="0" err="1">
                <a:solidFill>
                  <a:schemeClr val="tx1"/>
                </a:solidFill>
              </a:rPr>
              <a:t>Penyelamatan</a:t>
            </a:r>
            <a:r>
              <a:rPr lang="en-US" altLang="en-US" sz="3835" dirty="0">
                <a:solidFill>
                  <a:schemeClr val="tx1"/>
                </a:solidFill>
              </a:rPr>
              <a:t> Usaha: </a:t>
            </a:r>
            <a:r>
              <a:rPr lang="en-US" altLang="en-US" sz="3835" dirty="0" err="1">
                <a:solidFill>
                  <a:schemeClr val="tx1"/>
                </a:solidFill>
              </a:rPr>
              <a:t>Memungkinkan</a:t>
            </a:r>
            <a:r>
              <a:rPr lang="en-US" altLang="en-US" sz="3835" dirty="0">
                <a:solidFill>
                  <a:schemeClr val="tx1"/>
                </a:solidFill>
              </a:rPr>
              <a:t> </a:t>
            </a:r>
            <a:r>
              <a:rPr lang="en-US" altLang="en-US" sz="3835" dirty="0" err="1">
                <a:solidFill>
                  <a:schemeClr val="tx1"/>
                </a:solidFill>
              </a:rPr>
              <a:t>debitur</a:t>
            </a:r>
            <a:r>
              <a:rPr lang="en-US" altLang="en-US" sz="3835" dirty="0">
                <a:solidFill>
                  <a:schemeClr val="tx1"/>
                </a:solidFill>
              </a:rPr>
              <a:t> </a:t>
            </a:r>
            <a:r>
              <a:rPr lang="en-US" altLang="en-US" sz="3835" dirty="0" err="1">
                <a:solidFill>
                  <a:schemeClr val="tx1"/>
                </a:solidFill>
              </a:rPr>
              <a:t>untuk</a:t>
            </a:r>
            <a:r>
              <a:rPr lang="en-US" altLang="en-US" sz="3835" dirty="0">
                <a:solidFill>
                  <a:schemeClr val="tx1"/>
                </a:solidFill>
              </a:rPr>
              <a:t> </a:t>
            </a:r>
            <a:r>
              <a:rPr lang="en-US" altLang="en-US" sz="3835" dirty="0" err="1">
                <a:solidFill>
                  <a:schemeClr val="tx1"/>
                </a:solidFill>
              </a:rPr>
              <a:t>merestrukturisasi</a:t>
            </a:r>
            <a:r>
              <a:rPr lang="en-US" altLang="en-US" sz="3835" dirty="0">
                <a:solidFill>
                  <a:schemeClr val="tx1"/>
                </a:solidFill>
              </a:rPr>
              <a:t> </a:t>
            </a:r>
            <a:r>
              <a:rPr lang="en-US" altLang="en-US" sz="3835" dirty="0" err="1">
                <a:solidFill>
                  <a:schemeClr val="tx1"/>
                </a:solidFill>
              </a:rPr>
              <a:t>keuangannya</a:t>
            </a:r>
            <a:r>
              <a:rPr lang="en-US" altLang="en-US" sz="3835" dirty="0">
                <a:solidFill>
                  <a:schemeClr val="tx1"/>
                </a:solidFill>
              </a:rPr>
              <a:t> dan </a:t>
            </a:r>
            <a:r>
              <a:rPr lang="en-US" altLang="en-US" sz="3835" dirty="0" err="1">
                <a:solidFill>
                  <a:schemeClr val="tx1"/>
                </a:solidFill>
              </a:rPr>
              <a:t>melanjutkan</a:t>
            </a:r>
            <a:r>
              <a:rPr lang="en-US" altLang="en-US" sz="3835" dirty="0">
                <a:solidFill>
                  <a:schemeClr val="tx1"/>
                </a:solidFill>
              </a:rPr>
              <a:t> </a:t>
            </a:r>
            <a:r>
              <a:rPr lang="en-US" altLang="en-US" sz="3835" dirty="0" err="1">
                <a:solidFill>
                  <a:schemeClr val="tx1"/>
                </a:solidFill>
              </a:rPr>
              <a:t>kegiatan</a:t>
            </a:r>
            <a:r>
              <a:rPr lang="en-US" altLang="en-US" sz="3835" dirty="0">
                <a:solidFill>
                  <a:schemeClr val="tx1"/>
                </a:solidFill>
              </a:rPr>
              <a:t> </a:t>
            </a:r>
            <a:r>
              <a:rPr lang="en-US" altLang="en-US" sz="3835" dirty="0" err="1">
                <a:solidFill>
                  <a:schemeClr val="tx1"/>
                </a:solidFill>
              </a:rPr>
              <a:t>usahanya</a:t>
            </a:r>
            <a:r>
              <a:rPr lang="en-US" altLang="en-US" sz="3835" dirty="0">
                <a:solidFill>
                  <a:schemeClr val="tx1"/>
                </a:solidFill>
              </a:rPr>
              <a:t>, </a:t>
            </a:r>
            <a:r>
              <a:rPr lang="en-US" altLang="en-US" sz="3835" dirty="0" err="1">
                <a:solidFill>
                  <a:schemeClr val="tx1"/>
                </a:solidFill>
              </a:rPr>
              <a:t>sehingga</a:t>
            </a:r>
            <a:r>
              <a:rPr lang="en-US" altLang="en-US" sz="3835" dirty="0">
                <a:solidFill>
                  <a:schemeClr val="tx1"/>
                </a:solidFill>
              </a:rPr>
              <a:t> </a:t>
            </a:r>
            <a:r>
              <a:rPr lang="en-US" altLang="en-US" sz="3835" dirty="0" err="1">
                <a:solidFill>
                  <a:schemeClr val="tx1"/>
                </a:solidFill>
              </a:rPr>
              <a:t>dapat</a:t>
            </a:r>
            <a:r>
              <a:rPr lang="en-US" altLang="en-US" sz="3835" dirty="0">
                <a:solidFill>
                  <a:schemeClr val="tx1"/>
                </a:solidFill>
              </a:rPr>
              <a:t> </a:t>
            </a:r>
            <a:r>
              <a:rPr lang="en-US" altLang="en-US" sz="3835" dirty="0" err="1">
                <a:solidFill>
                  <a:schemeClr val="tx1"/>
                </a:solidFill>
              </a:rPr>
              <a:t>mempertahankan</a:t>
            </a:r>
            <a:r>
              <a:rPr lang="en-US" altLang="en-US" sz="3835" dirty="0">
                <a:solidFill>
                  <a:schemeClr val="tx1"/>
                </a:solidFill>
              </a:rPr>
              <a:t> </a:t>
            </a:r>
            <a:r>
              <a:rPr lang="en-US" altLang="en-US" sz="3835" dirty="0" err="1">
                <a:solidFill>
                  <a:schemeClr val="tx1"/>
                </a:solidFill>
              </a:rPr>
              <a:t>nilai</a:t>
            </a:r>
            <a:r>
              <a:rPr lang="en-US" altLang="en-US" sz="3835" dirty="0">
                <a:solidFill>
                  <a:schemeClr val="tx1"/>
                </a:solidFill>
              </a:rPr>
              <a:t> </a:t>
            </a:r>
            <a:r>
              <a:rPr lang="en-US" altLang="en-US" sz="3835" dirty="0" err="1">
                <a:solidFill>
                  <a:schemeClr val="tx1"/>
                </a:solidFill>
              </a:rPr>
              <a:t>aset</a:t>
            </a:r>
            <a:r>
              <a:rPr lang="en-US" altLang="en-US" sz="3835" dirty="0">
                <a:solidFill>
                  <a:schemeClr val="tx1"/>
                </a:solidFill>
              </a:rPr>
              <a:t> dan </a:t>
            </a:r>
            <a:r>
              <a:rPr lang="en-US" altLang="en-US" sz="3835" dirty="0" err="1">
                <a:solidFill>
                  <a:schemeClr val="tx1"/>
                </a:solidFill>
              </a:rPr>
              <a:t>pekerjaan</a:t>
            </a:r>
            <a:r>
              <a:rPr lang="en-US" altLang="en-US" sz="3835" dirty="0">
                <a:solidFill>
                  <a:schemeClr val="tx1"/>
                </a:solidFill>
              </a:rPr>
              <a:t>.</a:t>
            </a:r>
          </a:p>
          <a:p>
            <a:pPr algn="just"/>
            <a:endParaRPr lang="en-US" altLang="en-US" sz="3835" dirty="0">
              <a:solidFill>
                <a:schemeClr val="tx1"/>
              </a:solidFill>
            </a:endParaRPr>
          </a:p>
          <a:p>
            <a:pPr algn="just"/>
            <a:r>
              <a:rPr lang="en-US" altLang="en-US" sz="3835" dirty="0" err="1">
                <a:solidFill>
                  <a:schemeClr val="tx1"/>
                </a:solidFill>
              </a:rPr>
              <a:t>Perlindungan</a:t>
            </a:r>
            <a:r>
              <a:rPr lang="en-US" altLang="en-US" sz="3835" dirty="0">
                <a:solidFill>
                  <a:schemeClr val="tx1"/>
                </a:solidFill>
              </a:rPr>
              <a:t> </a:t>
            </a:r>
            <a:r>
              <a:rPr lang="en-US" altLang="en-US" sz="3835" dirty="0" err="1">
                <a:solidFill>
                  <a:schemeClr val="tx1"/>
                </a:solidFill>
              </a:rPr>
              <a:t>Debitur</a:t>
            </a:r>
            <a:r>
              <a:rPr lang="en-US" altLang="en-US" sz="3835" dirty="0">
                <a:solidFill>
                  <a:schemeClr val="tx1"/>
                </a:solidFill>
              </a:rPr>
              <a:t> dan </a:t>
            </a:r>
            <a:r>
              <a:rPr lang="en-US" altLang="en-US" sz="3835" dirty="0" err="1">
                <a:solidFill>
                  <a:schemeClr val="tx1"/>
                </a:solidFill>
              </a:rPr>
              <a:t>Kreditur</a:t>
            </a:r>
            <a:r>
              <a:rPr lang="en-US" altLang="en-US" sz="3835" dirty="0">
                <a:solidFill>
                  <a:schemeClr val="tx1"/>
                </a:solidFill>
              </a:rPr>
              <a:t>: </a:t>
            </a:r>
            <a:r>
              <a:rPr lang="en-US" altLang="en-US" sz="3835" dirty="0" err="1">
                <a:solidFill>
                  <a:schemeClr val="tx1"/>
                </a:solidFill>
              </a:rPr>
              <a:t>Selama</a:t>
            </a:r>
            <a:r>
              <a:rPr lang="en-US" altLang="en-US" sz="3835" dirty="0">
                <a:solidFill>
                  <a:schemeClr val="tx1"/>
                </a:solidFill>
              </a:rPr>
              <a:t> PKPU, </a:t>
            </a:r>
            <a:r>
              <a:rPr lang="en-US" altLang="en-US" sz="3835" dirty="0" err="1">
                <a:solidFill>
                  <a:schemeClr val="tx1"/>
                </a:solidFill>
              </a:rPr>
              <a:t>debitur</a:t>
            </a:r>
            <a:r>
              <a:rPr lang="en-US" altLang="en-US" sz="3835" dirty="0">
                <a:solidFill>
                  <a:schemeClr val="tx1"/>
                </a:solidFill>
              </a:rPr>
              <a:t> </a:t>
            </a:r>
            <a:r>
              <a:rPr lang="en-US" altLang="en-US" sz="3835" dirty="0" err="1">
                <a:solidFill>
                  <a:schemeClr val="tx1"/>
                </a:solidFill>
              </a:rPr>
              <a:t>mendapatkan</a:t>
            </a:r>
            <a:r>
              <a:rPr lang="en-US" altLang="en-US" sz="3835" dirty="0">
                <a:solidFill>
                  <a:schemeClr val="tx1"/>
                </a:solidFill>
              </a:rPr>
              <a:t> </a:t>
            </a:r>
            <a:r>
              <a:rPr lang="en-US" altLang="en-US" sz="3835" dirty="0" err="1">
                <a:solidFill>
                  <a:schemeClr val="tx1"/>
                </a:solidFill>
              </a:rPr>
              <a:t>perlindungan</a:t>
            </a:r>
            <a:r>
              <a:rPr lang="en-US" altLang="en-US" sz="3835" dirty="0">
                <a:solidFill>
                  <a:schemeClr val="tx1"/>
                </a:solidFill>
              </a:rPr>
              <a:t> </a:t>
            </a:r>
            <a:r>
              <a:rPr lang="en-US" altLang="en-US" sz="3835" dirty="0" err="1">
                <a:solidFill>
                  <a:schemeClr val="tx1"/>
                </a:solidFill>
              </a:rPr>
              <a:t>dari</a:t>
            </a:r>
            <a:r>
              <a:rPr lang="en-US" altLang="en-US" sz="3835" dirty="0">
                <a:solidFill>
                  <a:schemeClr val="tx1"/>
                </a:solidFill>
              </a:rPr>
              <a:t> </a:t>
            </a:r>
            <a:r>
              <a:rPr lang="en-US" altLang="en-US" sz="3835" dirty="0" err="1">
                <a:solidFill>
                  <a:schemeClr val="tx1"/>
                </a:solidFill>
              </a:rPr>
              <a:t>tuntutan</a:t>
            </a:r>
            <a:r>
              <a:rPr lang="en-US" altLang="en-US" sz="3835" dirty="0">
                <a:solidFill>
                  <a:schemeClr val="tx1"/>
                </a:solidFill>
              </a:rPr>
              <a:t> </a:t>
            </a:r>
            <a:r>
              <a:rPr lang="en-US" altLang="en-US" sz="3835" dirty="0" err="1">
                <a:solidFill>
                  <a:schemeClr val="tx1"/>
                </a:solidFill>
              </a:rPr>
              <a:t>hukum</a:t>
            </a:r>
            <a:r>
              <a:rPr lang="en-US" altLang="en-US" sz="3835" dirty="0">
                <a:solidFill>
                  <a:schemeClr val="tx1"/>
                </a:solidFill>
              </a:rPr>
              <a:t> </a:t>
            </a:r>
            <a:r>
              <a:rPr lang="en-US" altLang="en-US" sz="3835" dirty="0" err="1">
                <a:solidFill>
                  <a:schemeClr val="tx1"/>
                </a:solidFill>
              </a:rPr>
              <a:t>individu</a:t>
            </a:r>
            <a:r>
              <a:rPr lang="en-US" altLang="en-US" sz="3835" dirty="0">
                <a:solidFill>
                  <a:schemeClr val="tx1"/>
                </a:solidFill>
              </a:rPr>
              <a:t> </a:t>
            </a:r>
            <a:r>
              <a:rPr lang="en-US" altLang="en-US" sz="3835" dirty="0" err="1">
                <a:solidFill>
                  <a:schemeClr val="tx1"/>
                </a:solidFill>
              </a:rPr>
              <a:t>dari</a:t>
            </a:r>
            <a:r>
              <a:rPr lang="en-US" altLang="en-US" sz="3835" dirty="0">
                <a:solidFill>
                  <a:schemeClr val="tx1"/>
                </a:solidFill>
              </a:rPr>
              <a:t> </a:t>
            </a:r>
            <a:r>
              <a:rPr lang="en-US" altLang="en-US" sz="3835" dirty="0" err="1">
                <a:solidFill>
                  <a:schemeClr val="tx1"/>
                </a:solidFill>
              </a:rPr>
              <a:t>kreditur</a:t>
            </a:r>
            <a:r>
              <a:rPr lang="en-US" altLang="en-US" sz="3835" dirty="0">
                <a:solidFill>
                  <a:schemeClr val="tx1"/>
                </a:solidFill>
              </a:rPr>
              <a:t>, </a:t>
            </a:r>
            <a:r>
              <a:rPr lang="en-US" altLang="en-US" sz="3835" dirty="0" err="1">
                <a:solidFill>
                  <a:schemeClr val="tx1"/>
                </a:solidFill>
              </a:rPr>
              <a:t>sementara</a:t>
            </a:r>
            <a:r>
              <a:rPr lang="en-US" altLang="en-US" sz="3835" dirty="0">
                <a:solidFill>
                  <a:schemeClr val="tx1"/>
                </a:solidFill>
              </a:rPr>
              <a:t> </a:t>
            </a:r>
            <a:r>
              <a:rPr lang="en-US" altLang="en-US" sz="3835" dirty="0" err="1">
                <a:solidFill>
                  <a:schemeClr val="tx1"/>
                </a:solidFill>
              </a:rPr>
              <a:t>kreditur</a:t>
            </a:r>
            <a:r>
              <a:rPr lang="en-US" altLang="en-US" sz="3835" dirty="0">
                <a:solidFill>
                  <a:schemeClr val="tx1"/>
                </a:solidFill>
              </a:rPr>
              <a:t> </a:t>
            </a:r>
            <a:r>
              <a:rPr lang="en-US" altLang="en-US" sz="3835" dirty="0" err="1">
                <a:solidFill>
                  <a:schemeClr val="tx1"/>
                </a:solidFill>
              </a:rPr>
              <a:t>memiliki</a:t>
            </a:r>
            <a:r>
              <a:rPr lang="en-US" altLang="en-US" sz="3835" dirty="0">
                <a:solidFill>
                  <a:schemeClr val="tx1"/>
                </a:solidFill>
              </a:rPr>
              <a:t> forum </a:t>
            </a:r>
            <a:r>
              <a:rPr lang="en-US" altLang="en-US" sz="3835" dirty="0" err="1">
                <a:solidFill>
                  <a:schemeClr val="tx1"/>
                </a:solidFill>
              </a:rPr>
              <a:t>kolektif</a:t>
            </a:r>
            <a:r>
              <a:rPr lang="en-US" altLang="en-US" sz="3835" dirty="0">
                <a:solidFill>
                  <a:schemeClr val="tx1"/>
                </a:solidFill>
              </a:rPr>
              <a:t> </a:t>
            </a:r>
            <a:r>
              <a:rPr lang="en-US" altLang="en-US" sz="3835" dirty="0" err="1">
                <a:solidFill>
                  <a:schemeClr val="tx1"/>
                </a:solidFill>
              </a:rPr>
              <a:t>untuk</a:t>
            </a:r>
            <a:r>
              <a:rPr lang="en-US" altLang="en-US" sz="3835" dirty="0">
                <a:solidFill>
                  <a:schemeClr val="tx1"/>
                </a:solidFill>
              </a:rPr>
              <a:t> </a:t>
            </a:r>
            <a:r>
              <a:rPr lang="en-US" altLang="en-US" sz="3835" dirty="0" err="1">
                <a:solidFill>
                  <a:schemeClr val="tx1"/>
                </a:solidFill>
              </a:rPr>
              <a:t>membahas</a:t>
            </a:r>
            <a:r>
              <a:rPr lang="en-US" altLang="en-US" sz="3835" dirty="0">
                <a:solidFill>
                  <a:schemeClr val="tx1"/>
                </a:solidFill>
              </a:rPr>
              <a:t> </a:t>
            </a:r>
            <a:r>
              <a:rPr lang="en-US" altLang="en-US" sz="3835" dirty="0" err="1">
                <a:solidFill>
                  <a:schemeClr val="tx1"/>
                </a:solidFill>
              </a:rPr>
              <a:t>penyelesaian</a:t>
            </a:r>
            <a:r>
              <a:rPr lang="en-US" altLang="en-US" sz="3835" dirty="0">
                <a:solidFill>
                  <a:schemeClr val="tx1"/>
                </a:solidFill>
              </a:rPr>
              <a:t> utang.</a:t>
            </a: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937895" y="836930"/>
            <a:ext cx="7193280" cy="4784725"/>
          </a:xfrm>
        </p:spPr>
        <p:txBody>
          <a:bodyPr/>
          <a:lstStyle/>
          <a:p>
            <a:r>
              <a:rPr lang="en-US" altLang="en-US" b="1">
                <a:solidFill>
                  <a:schemeClr val="tx1"/>
                </a:solidFill>
              </a:rPr>
              <a:t>Perbedaan Mendasar PKPU dan Kepailitan</a:t>
            </a:r>
          </a:p>
          <a:p>
            <a:endParaRPr lang="en-US" altLang="en-US" b="1">
              <a:solidFill>
                <a:schemeClr val="tx1"/>
              </a:solidFill>
            </a:endParaRPr>
          </a:p>
          <a:p>
            <a:pPr algn="just"/>
            <a:endParaRPr lang="en-US" altLang="en-US" b="1">
              <a:solidFill>
                <a:schemeClr val="tx1"/>
              </a:solidFill>
            </a:endParaRPr>
          </a:p>
        </p:txBody>
      </p:sp>
      <p:graphicFrame>
        <p:nvGraphicFramePr>
          <p:cNvPr id="3" name="Table 2"/>
          <p:cNvGraphicFramePr/>
          <p:nvPr>
            <p:custDataLst>
              <p:tags r:id="rId1"/>
            </p:custDataLst>
          </p:nvPr>
        </p:nvGraphicFramePr>
        <p:xfrm>
          <a:off x="787400" y="1974215"/>
          <a:ext cx="7553325" cy="3215640"/>
        </p:xfrm>
        <a:graphic>
          <a:graphicData uri="http://schemas.openxmlformats.org/drawingml/2006/table">
            <a:tbl>
              <a:tblPr firstRow="1" bandRow="1">
                <a:tableStyleId>{5C22544A-7EE6-4342-B048-85BDC9FD1C3A}</a:tableStyleId>
              </a:tblPr>
              <a:tblGrid>
                <a:gridCol w="1793240">
                  <a:extLst>
                    <a:ext uri="{9D8B030D-6E8A-4147-A177-3AD203B41FA5}">
                      <a16:colId xmlns:a16="http://schemas.microsoft.com/office/drawing/2014/main" val="20000"/>
                    </a:ext>
                  </a:extLst>
                </a:gridCol>
                <a:gridCol w="3242310">
                  <a:extLst>
                    <a:ext uri="{9D8B030D-6E8A-4147-A177-3AD203B41FA5}">
                      <a16:colId xmlns:a16="http://schemas.microsoft.com/office/drawing/2014/main" val="20001"/>
                    </a:ext>
                  </a:extLst>
                </a:gridCol>
                <a:gridCol w="2517775">
                  <a:extLst>
                    <a:ext uri="{9D8B030D-6E8A-4147-A177-3AD203B41FA5}">
                      <a16:colId xmlns:a16="http://schemas.microsoft.com/office/drawing/2014/main" val="20002"/>
                    </a:ext>
                  </a:extLst>
                </a:gridCol>
              </a:tblGrid>
              <a:tr h="381000">
                <a:tc>
                  <a:txBody>
                    <a:bodyPr/>
                    <a:lstStyle/>
                    <a:p>
                      <a:pPr algn="ctr">
                        <a:buNone/>
                      </a:pPr>
                      <a:r>
                        <a:rPr lang="en-US"/>
                        <a:t>FITUR</a:t>
                      </a:r>
                    </a:p>
                  </a:txBody>
                  <a:tcPr anchor="ctr"/>
                </a:tc>
                <a:tc>
                  <a:txBody>
                    <a:bodyPr/>
                    <a:lstStyle/>
                    <a:p>
                      <a:pPr algn="ctr">
                        <a:buNone/>
                      </a:pPr>
                      <a:r>
                        <a:rPr lang="en-US"/>
                        <a:t>PKPU (Penundaan)</a:t>
                      </a:r>
                    </a:p>
                  </a:txBody>
                  <a:tcPr anchor="ctr"/>
                </a:tc>
                <a:tc>
                  <a:txBody>
                    <a:bodyPr/>
                    <a:lstStyle/>
                    <a:p>
                      <a:pPr algn="ctr">
                        <a:buNone/>
                      </a:pPr>
                      <a:r>
                        <a:rPr lang="en-US"/>
                        <a:t>KEPAILITAN (Bangkrut)</a:t>
                      </a:r>
                    </a:p>
                  </a:txBody>
                  <a:tcPr anchor="ctr"/>
                </a:tc>
                <a:extLst>
                  <a:ext uri="{0D108BD9-81ED-4DB2-BD59-A6C34878D82A}">
                    <a16:rowId xmlns:a16="http://schemas.microsoft.com/office/drawing/2014/main" val="10000"/>
                  </a:ext>
                </a:extLst>
              </a:tr>
              <a:tr h="381000">
                <a:tc>
                  <a:txBody>
                    <a:bodyPr/>
                    <a:lstStyle/>
                    <a:p>
                      <a:pPr>
                        <a:buNone/>
                      </a:pPr>
                      <a:r>
                        <a:rPr lang="en-US"/>
                        <a:t>Tujuan Akhir</a:t>
                      </a:r>
                    </a:p>
                  </a:txBody>
                  <a:tcPr/>
                </a:tc>
                <a:tc>
                  <a:txBody>
                    <a:bodyPr/>
                    <a:lstStyle/>
                    <a:p>
                      <a:pPr>
                        <a:buNone/>
                      </a:pPr>
                      <a:r>
                        <a:rPr lang="en-US" altLang="en-US"/>
                        <a:t>Restrukturisasi utang dan perdamaian</a:t>
                      </a:r>
                    </a:p>
                  </a:txBody>
                  <a:tcPr/>
                </a:tc>
                <a:tc>
                  <a:txBody>
                    <a:bodyPr/>
                    <a:lstStyle/>
                    <a:p>
                      <a:pPr>
                        <a:buNone/>
                      </a:pPr>
                      <a:r>
                        <a:rPr lang="en-US" altLang="en-US"/>
                        <a:t>Likuidasi aset untuk melunasi utang</a:t>
                      </a:r>
                    </a:p>
                  </a:txBody>
                  <a:tcPr/>
                </a:tc>
                <a:extLst>
                  <a:ext uri="{0D108BD9-81ED-4DB2-BD59-A6C34878D82A}">
                    <a16:rowId xmlns:a16="http://schemas.microsoft.com/office/drawing/2014/main" val="10001"/>
                  </a:ext>
                </a:extLst>
              </a:tr>
              <a:tr h="381000">
                <a:tc>
                  <a:txBody>
                    <a:bodyPr/>
                    <a:lstStyle/>
                    <a:p>
                      <a:pPr>
                        <a:buNone/>
                      </a:pPr>
                      <a:r>
                        <a:rPr lang="en-US"/>
                        <a:t>Pengelolaan Harta</a:t>
                      </a:r>
                    </a:p>
                  </a:txBody>
                  <a:tcPr/>
                </a:tc>
                <a:tc>
                  <a:txBody>
                    <a:bodyPr/>
                    <a:lstStyle/>
                    <a:p>
                      <a:pPr>
                        <a:buNone/>
                      </a:pPr>
                      <a:r>
                        <a:rPr lang="en-US" altLang="en-US"/>
                        <a:t>Debitur mengelola harta di bawah pengawasan pengurus</a:t>
                      </a:r>
                    </a:p>
                  </a:txBody>
                  <a:tcPr/>
                </a:tc>
                <a:tc>
                  <a:txBody>
                    <a:bodyPr/>
                    <a:lstStyle/>
                    <a:p>
                      <a:pPr>
                        <a:buNone/>
                      </a:pPr>
                      <a:r>
                        <a:rPr lang="en-US" altLang="en-US"/>
                        <a:t>Kurator mengelola dan membereskan harta</a:t>
                      </a:r>
                    </a:p>
                  </a:txBody>
                  <a:tcPr/>
                </a:tc>
                <a:extLst>
                  <a:ext uri="{0D108BD9-81ED-4DB2-BD59-A6C34878D82A}">
                    <a16:rowId xmlns:a16="http://schemas.microsoft.com/office/drawing/2014/main" val="10002"/>
                  </a:ext>
                </a:extLst>
              </a:tr>
              <a:tr h="381000">
                <a:tc>
                  <a:txBody>
                    <a:bodyPr/>
                    <a:lstStyle/>
                    <a:p>
                      <a:pPr>
                        <a:buNone/>
                      </a:pPr>
                      <a:r>
                        <a:rPr lang="en-US"/>
                        <a:t>Status Debitur</a:t>
                      </a:r>
                    </a:p>
                  </a:txBody>
                  <a:tcPr/>
                </a:tc>
                <a:tc>
                  <a:txBody>
                    <a:bodyPr/>
                    <a:lstStyle/>
                    <a:p>
                      <a:pPr>
                        <a:buNone/>
                      </a:pPr>
                      <a:r>
                        <a:rPr lang="en-US" altLang="en-US"/>
                        <a:t>Berpotensi terhindar dari status pailit</a:t>
                      </a:r>
                    </a:p>
                  </a:txBody>
                  <a:tcPr/>
                </a:tc>
                <a:tc>
                  <a:txBody>
                    <a:bodyPr/>
                    <a:lstStyle/>
                    <a:p>
                      <a:pPr>
                        <a:buNone/>
                      </a:pPr>
                      <a:r>
                        <a:rPr lang="en-US" altLang="en-US" sz="1800">
                          <a:sym typeface="+mn-ea"/>
                        </a:rPr>
                        <a:t>Resmi dinyatakan pailit</a:t>
                      </a:r>
                      <a:endParaRPr lang="en-US" altLang="en-US" sz="1800"/>
                    </a:p>
                    <a:p>
                      <a:pPr>
                        <a:buNone/>
                      </a:pPr>
                      <a:endParaRPr lang="en-US"/>
                    </a:p>
                  </a:txBody>
                  <a:tcPr/>
                </a:tc>
                <a:extLst>
                  <a:ext uri="{0D108BD9-81ED-4DB2-BD59-A6C34878D82A}">
                    <a16:rowId xmlns:a16="http://schemas.microsoft.com/office/drawing/2014/main" val="10003"/>
                  </a:ext>
                </a:extLst>
              </a:tr>
              <a:tr h="381000">
                <a:tc>
                  <a:txBody>
                    <a:bodyPr/>
                    <a:lstStyle/>
                    <a:p>
                      <a:pPr>
                        <a:buNone/>
                      </a:pPr>
                      <a:r>
                        <a:rPr lang="en-US"/>
                        <a:t>Sifat Proses</a:t>
                      </a:r>
                    </a:p>
                  </a:txBody>
                  <a:tcPr/>
                </a:tc>
                <a:tc>
                  <a:txBody>
                    <a:bodyPr/>
                    <a:lstStyle/>
                    <a:p>
                      <a:pPr>
                        <a:buNone/>
                      </a:pPr>
                      <a:r>
                        <a:rPr lang="en-US" altLang="en-US"/>
                        <a:t>Upaya preventif/penyelamatan</a:t>
                      </a:r>
                    </a:p>
                  </a:txBody>
                  <a:tcPr/>
                </a:tc>
                <a:tc>
                  <a:txBody>
                    <a:bodyPr/>
                    <a:lstStyle/>
                    <a:p>
                      <a:pPr>
                        <a:buNone/>
                      </a:pPr>
                      <a:r>
                        <a:rPr lang="en-US" altLang="en-US"/>
                        <a:t>Upaya eksekusi/pemecahan masalah</a:t>
                      </a:r>
                    </a:p>
                  </a:txBody>
                  <a:tcPr/>
                </a:tc>
                <a:extLst>
                  <a:ext uri="{0D108BD9-81ED-4DB2-BD59-A6C34878D82A}">
                    <a16:rowId xmlns:a16="http://schemas.microsoft.com/office/drawing/2014/main" val="10004"/>
                  </a:ext>
                </a:extLst>
              </a:tr>
            </a:tbl>
          </a:graphicData>
        </a:graphic>
      </p:graphicFrame>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967105" y="980728"/>
            <a:ext cx="7192645" cy="4873337"/>
          </a:xfrm>
        </p:spPr>
        <p:txBody>
          <a:bodyPr>
            <a:normAutofit fontScale="77500" lnSpcReduction="20000"/>
          </a:bodyPr>
          <a:lstStyle/>
          <a:p>
            <a:r>
              <a:rPr lang="en-US" altLang="en-US" sz="4285" b="1" dirty="0">
                <a:solidFill>
                  <a:schemeClr val="tx1"/>
                </a:solidFill>
              </a:rPr>
              <a:t>Mekanisme </a:t>
            </a:r>
            <a:r>
              <a:rPr lang="en-US" altLang="en-US" sz="4285" b="1" dirty="0" err="1">
                <a:solidFill>
                  <a:schemeClr val="tx1"/>
                </a:solidFill>
              </a:rPr>
              <a:t>Pengajuan</a:t>
            </a:r>
            <a:r>
              <a:rPr lang="en-US" altLang="en-US" sz="4285" b="1" dirty="0">
                <a:solidFill>
                  <a:schemeClr val="tx1"/>
                </a:solidFill>
              </a:rPr>
              <a:t> PKPU</a:t>
            </a:r>
          </a:p>
          <a:p>
            <a:endParaRPr lang="en-US" altLang="en-US" b="1" dirty="0">
              <a:solidFill>
                <a:schemeClr val="tx1"/>
              </a:solidFill>
            </a:endParaRPr>
          </a:p>
          <a:p>
            <a:pPr algn="just"/>
            <a:r>
              <a:rPr lang="en-US" altLang="en-US" dirty="0" err="1">
                <a:solidFill>
                  <a:schemeClr val="tx1"/>
                </a:solidFill>
              </a:rPr>
              <a:t>Permohonan</a:t>
            </a:r>
            <a:r>
              <a:rPr lang="en-US" altLang="en-US" dirty="0">
                <a:solidFill>
                  <a:schemeClr val="tx1"/>
                </a:solidFill>
              </a:rPr>
              <a:t> PKPU </a:t>
            </a:r>
            <a:r>
              <a:rPr lang="en-US" altLang="en-US" dirty="0" err="1">
                <a:solidFill>
                  <a:schemeClr val="tx1"/>
                </a:solidFill>
              </a:rPr>
              <a:t>dapat</a:t>
            </a:r>
            <a:r>
              <a:rPr lang="en-US" altLang="en-US" dirty="0">
                <a:solidFill>
                  <a:schemeClr val="tx1"/>
                </a:solidFill>
              </a:rPr>
              <a:t> </a:t>
            </a:r>
            <a:r>
              <a:rPr lang="en-US" altLang="en-US" dirty="0" err="1">
                <a:solidFill>
                  <a:schemeClr val="tx1"/>
                </a:solidFill>
              </a:rPr>
              <a:t>diajukan</a:t>
            </a:r>
            <a:r>
              <a:rPr lang="en-US" altLang="en-US" dirty="0">
                <a:solidFill>
                  <a:schemeClr val="tx1"/>
                </a:solidFill>
              </a:rPr>
              <a:t> oleh:</a:t>
            </a:r>
          </a:p>
          <a:p>
            <a:pPr algn="just"/>
            <a:endParaRPr lang="en-US" altLang="en-US" dirty="0"/>
          </a:p>
          <a:p>
            <a:pPr algn="just"/>
            <a:r>
              <a:rPr lang="en-US" altLang="en-US" dirty="0" err="1">
                <a:solidFill>
                  <a:schemeClr val="tx1"/>
                </a:solidFill>
              </a:rPr>
              <a:t>Debitur</a:t>
            </a:r>
            <a:r>
              <a:rPr lang="en-US" altLang="en-US" dirty="0">
                <a:solidFill>
                  <a:schemeClr val="tx1"/>
                </a:solidFill>
              </a:rPr>
              <a:t> </a:t>
            </a:r>
            <a:r>
              <a:rPr lang="en-US" altLang="en-US" dirty="0" err="1">
                <a:solidFill>
                  <a:schemeClr val="tx1"/>
                </a:solidFill>
              </a:rPr>
              <a:t>sendiri</a:t>
            </a:r>
            <a:r>
              <a:rPr lang="en-US" altLang="en-US" dirty="0">
                <a:solidFill>
                  <a:schemeClr val="tx1"/>
                </a:solidFill>
              </a:rPr>
              <a:t>: Jika </a:t>
            </a:r>
            <a:r>
              <a:rPr lang="en-US" altLang="en-US" dirty="0" err="1">
                <a:solidFill>
                  <a:schemeClr val="tx1"/>
                </a:solidFill>
              </a:rPr>
              <a:t>debitur</a:t>
            </a:r>
            <a:r>
              <a:rPr lang="en-US" altLang="en-US" dirty="0">
                <a:solidFill>
                  <a:schemeClr val="tx1"/>
                </a:solidFill>
              </a:rPr>
              <a:t> </a:t>
            </a:r>
            <a:r>
              <a:rPr lang="en-US" altLang="en-US" dirty="0" err="1">
                <a:solidFill>
                  <a:schemeClr val="tx1"/>
                </a:solidFill>
              </a:rPr>
              <a:t>merasa</a:t>
            </a:r>
            <a:r>
              <a:rPr lang="en-US" altLang="en-US" dirty="0">
                <a:solidFill>
                  <a:schemeClr val="tx1"/>
                </a:solidFill>
              </a:rPr>
              <a:t> </a:t>
            </a:r>
            <a:r>
              <a:rPr lang="en-US" altLang="en-US" dirty="0" err="1">
                <a:solidFill>
                  <a:schemeClr val="tx1"/>
                </a:solidFill>
              </a:rPr>
              <a:t>tidak</a:t>
            </a:r>
            <a:r>
              <a:rPr lang="en-US" altLang="en-US" dirty="0">
                <a:solidFill>
                  <a:schemeClr val="tx1"/>
                </a:solidFill>
              </a:rPr>
              <a:t> </a:t>
            </a:r>
            <a:r>
              <a:rPr lang="en-US" altLang="en-US" dirty="0" err="1">
                <a:solidFill>
                  <a:schemeClr val="tx1"/>
                </a:solidFill>
              </a:rPr>
              <a:t>dapat</a:t>
            </a:r>
            <a:r>
              <a:rPr lang="en-US" altLang="en-US" dirty="0">
                <a:solidFill>
                  <a:schemeClr val="tx1"/>
                </a:solidFill>
              </a:rPr>
              <a:t> </a:t>
            </a:r>
            <a:r>
              <a:rPr lang="en-US" altLang="en-US" dirty="0" err="1">
                <a:solidFill>
                  <a:schemeClr val="tx1"/>
                </a:solidFill>
              </a:rPr>
              <a:t>membayar</a:t>
            </a:r>
            <a:r>
              <a:rPr lang="en-US" altLang="en-US" dirty="0">
                <a:solidFill>
                  <a:schemeClr val="tx1"/>
                </a:solidFill>
              </a:rPr>
              <a:t> utang-</a:t>
            </a:r>
            <a:r>
              <a:rPr lang="en-US" altLang="en-US" dirty="0" err="1">
                <a:solidFill>
                  <a:schemeClr val="tx1"/>
                </a:solidFill>
              </a:rPr>
              <a:t>utangnya</a:t>
            </a:r>
            <a:r>
              <a:rPr lang="en-US" altLang="en-US" dirty="0">
                <a:solidFill>
                  <a:schemeClr val="tx1"/>
                </a:solidFill>
              </a:rPr>
              <a:t>.</a:t>
            </a:r>
          </a:p>
          <a:p>
            <a:pPr algn="just"/>
            <a:endParaRPr lang="en-US" altLang="en-US" dirty="0">
              <a:solidFill>
                <a:schemeClr val="tx1"/>
              </a:solidFill>
            </a:endParaRPr>
          </a:p>
          <a:p>
            <a:pPr algn="just"/>
            <a:r>
              <a:rPr lang="en-US" altLang="en-US" dirty="0" err="1">
                <a:solidFill>
                  <a:schemeClr val="tx1"/>
                </a:solidFill>
              </a:rPr>
              <a:t>Kreditur</a:t>
            </a:r>
            <a:r>
              <a:rPr lang="en-US" altLang="en-US" dirty="0">
                <a:solidFill>
                  <a:schemeClr val="tx1"/>
                </a:solidFill>
              </a:rPr>
              <a:t>	: Jika </a:t>
            </a:r>
            <a:r>
              <a:rPr lang="en-US" altLang="en-US" dirty="0" err="1">
                <a:solidFill>
                  <a:schemeClr val="tx1"/>
                </a:solidFill>
              </a:rPr>
              <a:t>kreditur</a:t>
            </a:r>
            <a:r>
              <a:rPr lang="en-US" altLang="en-US" dirty="0">
                <a:solidFill>
                  <a:schemeClr val="tx1"/>
                </a:solidFill>
              </a:rPr>
              <a:t> </a:t>
            </a:r>
            <a:r>
              <a:rPr lang="en-US" altLang="en-US" dirty="0" err="1">
                <a:solidFill>
                  <a:schemeClr val="tx1"/>
                </a:solidFill>
              </a:rPr>
              <a:t>memiliki</a:t>
            </a:r>
            <a:r>
              <a:rPr lang="en-US" altLang="en-US" dirty="0">
                <a:solidFill>
                  <a:schemeClr val="tx1"/>
                </a:solidFill>
              </a:rPr>
              <a:t> </a:t>
            </a:r>
            <a:r>
              <a:rPr lang="en-US" altLang="en-US" dirty="0" err="1">
                <a:solidFill>
                  <a:schemeClr val="tx1"/>
                </a:solidFill>
              </a:rPr>
              <a:t>lebih</a:t>
            </a:r>
            <a:r>
              <a:rPr lang="en-US" altLang="en-US" dirty="0">
                <a:solidFill>
                  <a:schemeClr val="tx1"/>
                </a:solidFill>
              </a:rPr>
              <a:t> </a:t>
            </a:r>
            <a:r>
              <a:rPr lang="en-US" altLang="en-US" dirty="0" err="1">
                <a:solidFill>
                  <a:schemeClr val="tx1"/>
                </a:solidFill>
              </a:rPr>
              <a:t>dari</a:t>
            </a:r>
            <a:r>
              <a:rPr lang="en-US" altLang="en-US" dirty="0">
                <a:solidFill>
                  <a:schemeClr val="tx1"/>
                </a:solidFill>
              </a:rPr>
              <a:t> </a:t>
            </a:r>
            <a:r>
              <a:rPr lang="en-US" altLang="en-US" dirty="0" err="1">
                <a:solidFill>
                  <a:schemeClr val="tx1"/>
                </a:solidFill>
              </a:rPr>
              <a:t>satu</a:t>
            </a:r>
            <a:r>
              <a:rPr lang="en-US" altLang="en-US" dirty="0">
                <a:solidFill>
                  <a:schemeClr val="tx1"/>
                </a:solidFill>
              </a:rPr>
              <a:t> </a:t>
            </a:r>
            <a:r>
              <a:rPr lang="en-US" altLang="en-US" dirty="0" err="1">
                <a:solidFill>
                  <a:schemeClr val="tx1"/>
                </a:solidFill>
              </a:rPr>
              <a:t>kreditur</a:t>
            </a:r>
            <a:r>
              <a:rPr lang="en-US" altLang="en-US" dirty="0">
                <a:solidFill>
                  <a:schemeClr val="tx1"/>
                </a:solidFill>
              </a:rPr>
              <a:t> dan salah </a:t>
            </a:r>
            <a:r>
              <a:rPr lang="en-US" altLang="en-US" dirty="0" err="1">
                <a:solidFill>
                  <a:schemeClr val="tx1"/>
                </a:solidFill>
              </a:rPr>
              <a:t>satu</a:t>
            </a:r>
            <a:r>
              <a:rPr lang="en-US" altLang="en-US" dirty="0">
                <a:solidFill>
                  <a:schemeClr val="tx1"/>
                </a:solidFill>
              </a:rPr>
              <a:t> </a:t>
            </a:r>
            <a:r>
              <a:rPr lang="en-US" altLang="en-US" dirty="0" err="1">
                <a:solidFill>
                  <a:schemeClr val="tx1"/>
                </a:solidFill>
              </a:rPr>
              <a:t>utangnya</a:t>
            </a:r>
            <a:r>
              <a:rPr lang="en-US" altLang="en-US" dirty="0">
                <a:solidFill>
                  <a:schemeClr val="tx1"/>
                </a:solidFill>
              </a:rPr>
              <a:t> </a:t>
            </a:r>
            <a:r>
              <a:rPr lang="en-US" altLang="en-US" dirty="0" err="1">
                <a:solidFill>
                  <a:schemeClr val="tx1"/>
                </a:solidFill>
              </a:rPr>
              <a:t>telah</a:t>
            </a:r>
            <a:r>
              <a:rPr lang="en-US" altLang="en-US" dirty="0">
                <a:solidFill>
                  <a:schemeClr val="tx1"/>
                </a:solidFill>
              </a:rPr>
              <a:t> </a:t>
            </a:r>
            <a:r>
              <a:rPr lang="en-US" altLang="en-US" dirty="0" err="1">
                <a:solidFill>
                  <a:schemeClr val="tx1"/>
                </a:solidFill>
              </a:rPr>
              <a:t>jatuh</a:t>
            </a:r>
            <a:r>
              <a:rPr lang="en-US" altLang="en-US" dirty="0">
                <a:solidFill>
                  <a:schemeClr val="tx1"/>
                </a:solidFill>
              </a:rPr>
              <a:t> tempo dan </a:t>
            </a:r>
            <a:r>
              <a:rPr lang="en-US" altLang="en-US" dirty="0" err="1">
                <a:solidFill>
                  <a:schemeClr val="tx1"/>
                </a:solidFill>
              </a:rPr>
              <a:t>dapat</a:t>
            </a:r>
            <a:r>
              <a:rPr lang="en-US" altLang="en-US" dirty="0">
                <a:solidFill>
                  <a:schemeClr val="tx1"/>
                </a:solidFill>
              </a:rPr>
              <a:t> </a:t>
            </a:r>
            <a:r>
              <a:rPr lang="en-US" altLang="en-US" dirty="0" err="1">
                <a:solidFill>
                  <a:schemeClr val="tx1"/>
                </a:solidFill>
              </a:rPr>
              <a:t>ditagih</a:t>
            </a:r>
            <a:r>
              <a:rPr lang="en-US" altLang="en-US" dirty="0">
                <a:solidFill>
                  <a:schemeClr val="tx1"/>
                </a:solidFill>
              </a:rPr>
              <a:t>.</a:t>
            </a:r>
          </a:p>
          <a:p>
            <a:pPr algn="just"/>
            <a:endParaRPr lang="en-US" altLang="en-US" dirty="0">
              <a:solidFill>
                <a:schemeClr val="tx1"/>
              </a:solidFill>
            </a:endParaRPr>
          </a:p>
          <a:p>
            <a:pPr algn="just"/>
            <a:r>
              <a:rPr lang="en-US" altLang="en-US" dirty="0" err="1">
                <a:solidFill>
                  <a:schemeClr val="tx1"/>
                </a:solidFill>
              </a:rPr>
              <a:t>Setelah</a:t>
            </a:r>
            <a:r>
              <a:rPr lang="en-US" altLang="en-US" dirty="0">
                <a:solidFill>
                  <a:schemeClr val="tx1"/>
                </a:solidFill>
              </a:rPr>
              <a:t> </a:t>
            </a:r>
            <a:r>
              <a:rPr lang="en-US" altLang="en-US" dirty="0" err="1">
                <a:solidFill>
                  <a:schemeClr val="tx1"/>
                </a:solidFill>
              </a:rPr>
              <a:t>permohonan</a:t>
            </a:r>
            <a:r>
              <a:rPr lang="en-US" altLang="en-US" dirty="0">
                <a:solidFill>
                  <a:schemeClr val="tx1"/>
                </a:solidFill>
              </a:rPr>
              <a:t> </a:t>
            </a:r>
            <a:r>
              <a:rPr lang="en-US" altLang="en-US" dirty="0" err="1">
                <a:solidFill>
                  <a:schemeClr val="tx1"/>
                </a:solidFill>
              </a:rPr>
              <a:t>diajukan</a:t>
            </a:r>
            <a:r>
              <a:rPr lang="en-US" altLang="en-US" dirty="0">
                <a:solidFill>
                  <a:schemeClr val="tx1"/>
                </a:solidFill>
              </a:rPr>
              <a:t>, </a:t>
            </a:r>
            <a:r>
              <a:rPr lang="en-US" altLang="en-US" dirty="0" err="1">
                <a:solidFill>
                  <a:schemeClr val="tx1"/>
                </a:solidFill>
              </a:rPr>
              <a:t>pengadilan</a:t>
            </a:r>
            <a:r>
              <a:rPr lang="en-US" altLang="en-US" dirty="0">
                <a:solidFill>
                  <a:schemeClr val="tx1"/>
                </a:solidFill>
              </a:rPr>
              <a:t> </a:t>
            </a:r>
            <a:r>
              <a:rPr lang="en-US" altLang="en-US" dirty="0" err="1">
                <a:solidFill>
                  <a:schemeClr val="tx1"/>
                </a:solidFill>
              </a:rPr>
              <a:t>akan</a:t>
            </a:r>
            <a:r>
              <a:rPr lang="en-US" altLang="en-US" dirty="0">
                <a:solidFill>
                  <a:schemeClr val="tx1"/>
                </a:solidFill>
              </a:rPr>
              <a:t> </a:t>
            </a:r>
            <a:r>
              <a:rPr lang="en-US" altLang="en-US" dirty="0" err="1">
                <a:solidFill>
                  <a:schemeClr val="tx1"/>
                </a:solidFill>
              </a:rPr>
              <a:t>memeriksa</a:t>
            </a:r>
            <a:r>
              <a:rPr lang="en-US" altLang="en-US" dirty="0">
                <a:solidFill>
                  <a:schemeClr val="tx1"/>
                </a:solidFill>
              </a:rPr>
              <a:t> </a:t>
            </a:r>
            <a:r>
              <a:rPr lang="en-US" altLang="en-US" dirty="0" err="1">
                <a:solidFill>
                  <a:schemeClr val="tx1"/>
                </a:solidFill>
              </a:rPr>
              <a:t>kelengkapan</a:t>
            </a:r>
            <a:r>
              <a:rPr lang="en-US" altLang="en-US" dirty="0">
                <a:solidFill>
                  <a:schemeClr val="tx1"/>
                </a:solidFill>
              </a:rPr>
              <a:t> dan </a:t>
            </a:r>
            <a:r>
              <a:rPr lang="en-US" altLang="en-US" dirty="0" err="1">
                <a:solidFill>
                  <a:schemeClr val="tx1"/>
                </a:solidFill>
              </a:rPr>
              <a:t>keabsahannya</a:t>
            </a:r>
            <a:r>
              <a:rPr lang="en-US" altLang="en-US" dirty="0">
                <a:solidFill>
                  <a:schemeClr val="tx1"/>
                </a:solidFill>
              </a:rPr>
              <a:t>. Jika </a:t>
            </a:r>
            <a:r>
              <a:rPr lang="en-US" altLang="en-US" dirty="0" err="1">
                <a:solidFill>
                  <a:schemeClr val="tx1"/>
                </a:solidFill>
              </a:rPr>
              <a:t>memenuhi</a:t>
            </a:r>
            <a:r>
              <a:rPr lang="en-US" altLang="en-US" dirty="0">
                <a:solidFill>
                  <a:schemeClr val="tx1"/>
                </a:solidFill>
              </a:rPr>
              <a:t> </a:t>
            </a:r>
            <a:r>
              <a:rPr lang="en-US" altLang="en-US" dirty="0" err="1">
                <a:solidFill>
                  <a:schemeClr val="tx1"/>
                </a:solidFill>
              </a:rPr>
              <a:t>syarat</a:t>
            </a:r>
            <a:r>
              <a:rPr lang="en-US" altLang="en-US" dirty="0">
                <a:solidFill>
                  <a:schemeClr val="tx1"/>
                </a:solidFill>
              </a:rPr>
              <a:t>, </a:t>
            </a:r>
            <a:r>
              <a:rPr lang="en-US" altLang="en-US" dirty="0" err="1">
                <a:solidFill>
                  <a:schemeClr val="tx1"/>
                </a:solidFill>
              </a:rPr>
              <a:t>pengadilan</a:t>
            </a:r>
            <a:r>
              <a:rPr lang="en-US" altLang="en-US" dirty="0">
                <a:solidFill>
                  <a:schemeClr val="tx1"/>
                </a:solidFill>
              </a:rPr>
              <a:t> </a:t>
            </a:r>
            <a:r>
              <a:rPr lang="en-US" altLang="en-US" dirty="0" err="1">
                <a:solidFill>
                  <a:schemeClr val="tx1"/>
                </a:solidFill>
              </a:rPr>
              <a:t>akan</a:t>
            </a:r>
            <a:r>
              <a:rPr lang="en-US" altLang="en-US" dirty="0">
                <a:solidFill>
                  <a:schemeClr val="tx1"/>
                </a:solidFill>
              </a:rPr>
              <a:t> </a:t>
            </a:r>
            <a:r>
              <a:rPr lang="en-US" altLang="en-US" dirty="0" err="1">
                <a:solidFill>
                  <a:schemeClr val="tx1"/>
                </a:solidFill>
              </a:rPr>
              <a:t>mengeluarkan</a:t>
            </a:r>
            <a:r>
              <a:rPr lang="en-US" altLang="en-US" dirty="0">
                <a:solidFill>
                  <a:schemeClr val="tx1"/>
                </a:solidFill>
              </a:rPr>
              <a:t> </a:t>
            </a:r>
            <a:r>
              <a:rPr lang="en-US" altLang="en-US" dirty="0" err="1">
                <a:solidFill>
                  <a:schemeClr val="tx1"/>
                </a:solidFill>
              </a:rPr>
              <a:t>putusan</a:t>
            </a:r>
            <a:r>
              <a:rPr lang="en-US" altLang="en-US" dirty="0">
                <a:solidFill>
                  <a:schemeClr val="tx1"/>
                </a:solidFill>
              </a:rPr>
              <a:t> PKPU </a:t>
            </a:r>
            <a:r>
              <a:rPr lang="en-US" altLang="en-US" dirty="0" err="1">
                <a:solidFill>
                  <a:schemeClr val="tx1"/>
                </a:solidFill>
              </a:rPr>
              <a:t>Sementara</a:t>
            </a:r>
            <a:r>
              <a:rPr lang="en-US" altLang="en-US" dirty="0">
                <a:solidFill>
                  <a:schemeClr val="tx1"/>
                </a:solidFill>
              </a:rPr>
              <a:t>.</a:t>
            </a: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27405" y="644525"/>
            <a:ext cx="7848600" cy="5376545"/>
          </a:xfrm>
        </p:spPr>
        <p:txBody>
          <a:bodyPr>
            <a:noAutofit/>
          </a:bodyPr>
          <a:lstStyle/>
          <a:p>
            <a:pPr algn="ctr">
              <a:buFont typeface="Wingdings" panose="05000000000000000000" charset="0"/>
            </a:pPr>
            <a:r>
              <a:rPr lang="en-US" altLang="en-US" sz="3000" b="1" dirty="0">
                <a:solidFill>
                  <a:schemeClr val="tx1"/>
                </a:solidFill>
                <a:sym typeface="+mn-ea"/>
              </a:rPr>
              <a:t>Tantangan dan Keuntungan PKPU</a:t>
            </a:r>
          </a:p>
          <a:p>
            <a:pPr algn="ctr">
              <a:buFont typeface="Wingdings" panose="05000000000000000000" charset="0"/>
            </a:pPr>
            <a:endParaRPr lang="en-US" altLang="en-US" sz="2000" dirty="0">
              <a:solidFill>
                <a:schemeClr val="tx1"/>
              </a:solidFill>
              <a:sym typeface="+mn-ea"/>
            </a:endParaRPr>
          </a:p>
          <a:p>
            <a:pPr marL="457200" indent="-457200" algn="just">
              <a:buFont typeface="+mj-lt"/>
              <a:buAutoNum type="arabicPeriod"/>
            </a:pPr>
            <a:r>
              <a:rPr lang="en-US" altLang="en-US" sz="2500" b="1" dirty="0">
                <a:solidFill>
                  <a:schemeClr val="tx1"/>
                </a:solidFill>
                <a:sym typeface="+mn-ea"/>
              </a:rPr>
              <a:t>Keuntungan:</a:t>
            </a:r>
          </a:p>
          <a:p>
            <a:pPr marL="342900" indent="-342900" algn="just">
              <a:buFont typeface="Arial" panose="020B0604020202020204" pitchFamily="34" charset="0"/>
              <a:buChar char="•"/>
            </a:pPr>
            <a:r>
              <a:rPr lang="en-US" altLang="en-US" sz="2500" dirty="0">
                <a:solidFill>
                  <a:schemeClr val="tx1"/>
                </a:solidFill>
                <a:sym typeface="+mn-ea"/>
              </a:rPr>
              <a:t>Bagi Debitur: Kesempatan untuk bernapas dan merestrukturisasi utang, menghindari citra negatif kepailitan, dan mempertahankan bisnis.</a:t>
            </a:r>
          </a:p>
          <a:p>
            <a:pPr marL="342900" indent="-342900" algn="just">
              <a:buFont typeface="Arial" panose="020B0604020202020204" pitchFamily="34" charset="0"/>
              <a:buChar char="•"/>
            </a:pPr>
            <a:r>
              <a:rPr lang="en-US" altLang="en-US" sz="2500" dirty="0">
                <a:solidFill>
                  <a:schemeClr val="tx1"/>
                </a:solidFill>
                <a:sym typeface="+mn-ea"/>
              </a:rPr>
              <a:t>Bagi Kreditur: Kesempatan untuk mendapatkan pembayaran utang yang lebih besar dibandingkan jika aset debitur dilikuidasi dalam kepailitan, serta menghindari biaya dan waktu yang panjang dalam proses kepailitan.</a:t>
            </a: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68680" y="1052736"/>
            <a:ext cx="7426960" cy="5056599"/>
          </a:xfrm>
        </p:spPr>
        <p:txBody>
          <a:bodyPr>
            <a:normAutofit/>
          </a:bodyPr>
          <a:lstStyle/>
          <a:p>
            <a:pPr marL="457200" indent="-457200" algn="just">
              <a:buFont typeface="+mj-lt"/>
              <a:buAutoNum type="arabicPeriod" startAt="4"/>
            </a:pPr>
            <a:r>
              <a:rPr lang="en-US" altLang="en-US" sz="2200" dirty="0" err="1">
                <a:solidFill>
                  <a:schemeClr val="tx1"/>
                </a:solidFill>
                <a:sym typeface="+mn-ea"/>
              </a:rPr>
              <a:t>Pengesahan</a:t>
            </a:r>
            <a:r>
              <a:rPr lang="en-US" altLang="en-US" sz="2200" dirty="0">
                <a:solidFill>
                  <a:schemeClr val="tx1"/>
                </a:solidFill>
                <a:sym typeface="+mn-ea"/>
              </a:rPr>
              <a:t> </a:t>
            </a:r>
            <a:r>
              <a:rPr lang="en-US" altLang="en-US" sz="2200" dirty="0" err="1">
                <a:solidFill>
                  <a:schemeClr val="tx1"/>
                </a:solidFill>
                <a:sym typeface="+mn-ea"/>
              </a:rPr>
              <a:t>Perdamaian</a:t>
            </a:r>
            <a:r>
              <a:rPr lang="en-US" altLang="en-US" sz="2200" dirty="0">
                <a:solidFill>
                  <a:schemeClr val="tx1"/>
                </a:solidFill>
                <a:sym typeface="+mn-ea"/>
              </a:rPr>
              <a:t> (</a:t>
            </a:r>
            <a:r>
              <a:rPr lang="en-US" altLang="en-US" sz="2200" dirty="0" err="1">
                <a:solidFill>
                  <a:schemeClr val="tx1"/>
                </a:solidFill>
                <a:sym typeface="+mn-ea"/>
              </a:rPr>
              <a:t>Homologasi</a:t>
            </a:r>
            <a:r>
              <a:rPr lang="en-US" altLang="en-US" sz="2200" dirty="0">
                <a:solidFill>
                  <a:schemeClr val="tx1"/>
                </a:solidFill>
                <a:sym typeface="+mn-ea"/>
              </a:rPr>
              <a:t>): Jika </a:t>
            </a:r>
            <a:r>
              <a:rPr lang="en-US" altLang="en-US" sz="2200" dirty="0" err="1">
                <a:solidFill>
                  <a:schemeClr val="tx1"/>
                </a:solidFill>
                <a:sym typeface="+mn-ea"/>
              </a:rPr>
              <a:t>rencana</a:t>
            </a:r>
            <a:r>
              <a:rPr lang="en-US" altLang="en-US" sz="2200" dirty="0">
                <a:solidFill>
                  <a:schemeClr val="tx1"/>
                </a:solidFill>
                <a:sym typeface="+mn-ea"/>
              </a:rPr>
              <a:t> </a:t>
            </a:r>
            <a:r>
              <a:rPr lang="en-US" altLang="en-US" sz="2200" dirty="0" err="1">
                <a:solidFill>
                  <a:schemeClr val="tx1"/>
                </a:solidFill>
                <a:sym typeface="+mn-ea"/>
              </a:rPr>
              <a:t>perdamaian</a:t>
            </a:r>
            <a:r>
              <a:rPr lang="en-US" altLang="en-US" sz="2200" dirty="0">
                <a:solidFill>
                  <a:schemeClr val="tx1"/>
                </a:solidFill>
                <a:sym typeface="+mn-ea"/>
              </a:rPr>
              <a:t> </a:t>
            </a:r>
            <a:r>
              <a:rPr lang="en-US" altLang="en-US" sz="2200" dirty="0" err="1">
                <a:solidFill>
                  <a:schemeClr val="tx1"/>
                </a:solidFill>
                <a:sym typeface="+mn-ea"/>
              </a:rPr>
              <a:t>disetujui</a:t>
            </a:r>
            <a:r>
              <a:rPr lang="en-US" altLang="en-US" sz="2200" dirty="0">
                <a:solidFill>
                  <a:schemeClr val="tx1"/>
                </a:solidFill>
                <a:sym typeface="+mn-ea"/>
              </a:rPr>
              <a:t> oleh </a:t>
            </a:r>
            <a:r>
              <a:rPr lang="en-US" altLang="en-US" sz="2200" dirty="0" err="1">
                <a:solidFill>
                  <a:schemeClr val="tx1"/>
                </a:solidFill>
                <a:sym typeface="+mn-ea"/>
              </a:rPr>
              <a:t>mayoritas</a:t>
            </a:r>
            <a:r>
              <a:rPr lang="en-US" altLang="en-US" sz="2200" dirty="0">
                <a:solidFill>
                  <a:schemeClr val="tx1"/>
                </a:solidFill>
                <a:sym typeface="+mn-ea"/>
              </a:rPr>
              <a:t> </a:t>
            </a:r>
            <a:r>
              <a:rPr lang="en-US" altLang="en-US" sz="2200" dirty="0" err="1">
                <a:solidFill>
                  <a:schemeClr val="tx1"/>
                </a:solidFill>
                <a:sym typeface="+mn-ea"/>
              </a:rPr>
              <a:t>kreditur</a:t>
            </a:r>
            <a:r>
              <a:rPr lang="en-US" altLang="en-US" sz="2200" dirty="0">
                <a:solidFill>
                  <a:schemeClr val="tx1"/>
                </a:solidFill>
                <a:sym typeface="+mn-ea"/>
              </a:rPr>
              <a:t> (</a:t>
            </a:r>
            <a:r>
              <a:rPr lang="en-US" altLang="en-US" sz="2200" dirty="0" err="1">
                <a:solidFill>
                  <a:schemeClr val="tx1"/>
                </a:solidFill>
                <a:sym typeface="+mn-ea"/>
              </a:rPr>
              <a:t>sesuai</a:t>
            </a:r>
            <a:r>
              <a:rPr lang="en-US" altLang="en-US" sz="2200" dirty="0">
                <a:solidFill>
                  <a:schemeClr val="tx1"/>
                </a:solidFill>
                <a:sym typeface="+mn-ea"/>
              </a:rPr>
              <a:t> </a:t>
            </a:r>
            <a:r>
              <a:rPr lang="en-US" altLang="en-US" sz="2200" dirty="0" err="1">
                <a:solidFill>
                  <a:schemeClr val="tx1"/>
                </a:solidFill>
                <a:sym typeface="+mn-ea"/>
              </a:rPr>
              <a:t>ketentuan</a:t>
            </a:r>
            <a:r>
              <a:rPr lang="en-US" altLang="en-US" sz="2200" dirty="0">
                <a:solidFill>
                  <a:schemeClr val="tx1"/>
                </a:solidFill>
                <a:sym typeface="+mn-ea"/>
              </a:rPr>
              <a:t> UU </a:t>
            </a:r>
            <a:r>
              <a:rPr lang="en-US" altLang="en-US" sz="2200" dirty="0" err="1">
                <a:solidFill>
                  <a:schemeClr val="tx1"/>
                </a:solidFill>
                <a:sym typeface="+mn-ea"/>
              </a:rPr>
              <a:t>Kepailitan</a:t>
            </a:r>
            <a:r>
              <a:rPr lang="en-US" altLang="en-US" sz="2200" dirty="0">
                <a:solidFill>
                  <a:schemeClr val="tx1"/>
                </a:solidFill>
                <a:sym typeface="+mn-ea"/>
              </a:rPr>
              <a:t> dan PKPU), </a:t>
            </a:r>
            <a:r>
              <a:rPr lang="en-US" altLang="en-US" sz="2200" dirty="0" err="1">
                <a:solidFill>
                  <a:schemeClr val="tx1"/>
                </a:solidFill>
                <a:sym typeface="+mn-ea"/>
              </a:rPr>
              <a:t>pengadilan</a:t>
            </a:r>
            <a:r>
              <a:rPr lang="en-US" altLang="en-US" sz="2200" dirty="0">
                <a:solidFill>
                  <a:schemeClr val="tx1"/>
                </a:solidFill>
                <a:sym typeface="+mn-ea"/>
              </a:rPr>
              <a:t> </a:t>
            </a:r>
            <a:r>
              <a:rPr lang="en-US" altLang="en-US" sz="2200" dirty="0" err="1">
                <a:solidFill>
                  <a:schemeClr val="tx1"/>
                </a:solidFill>
                <a:sym typeface="+mn-ea"/>
              </a:rPr>
              <a:t>akan</a:t>
            </a:r>
            <a:r>
              <a:rPr lang="en-US" altLang="en-US" sz="2200" dirty="0">
                <a:solidFill>
                  <a:schemeClr val="tx1"/>
                </a:solidFill>
                <a:sym typeface="+mn-ea"/>
              </a:rPr>
              <a:t> </a:t>
            </a:r>
            <a:r>
              <a:rPr lang="en-US" altLang="en-US" sz="2200" dirty="0" err="1">
                <a:solidFill>
                  <a:schemeClr val="tx1"/>
                </a:solidFill>
                <a:sym typeface="+mn-ea"/>
              </a:rPr>
              <a:t>mengesahkan</a:t>
            </a:r>
            <a:r>
              <a:rPr lang="en-US" altLang="en-US" sz="2200" dirty="0">
                <a:solidFill>
                  <a:schemeClr val="tx1"/>
                </a:solidFill>
                <a:sym typeface="+mn-ea"/>
              </a:rPr>
              <a:t> </a:t>
            </a:r>
            <a:r>
              <a:rPr lang="en-US" altLang="en-US" sz="2200" dirty="0" err="1">
                <a:solidFill>
                  <a:schemeClr val="tx1"/>
                </a:solidFill>
                <a:sym typeface="+mn-ea"/>
              </a:rPr>
              <a:t>rencana</a:t>
            </a:r>
            <a:r>
              <a:rPr lang="en-US" altLang="en-US" sz="2200" dirty="0">
                <a:solidFill>
                  <a:schemeClr val="tx1"/>
                </a:solidFill>
                <a:sym typeface="+mn-ea"/>
              </a:rPr>
              <a:t> </a:t>
            </a:r>
            <a:r>
              <a:rPr lang="en-US" altLang="en-US" sz="2200" dirty="0" err="1">
                <a:solidFill>
                  <a:schemeClr val="tx1"/>
                </a:solidFill>
                <a:sym typeface="+mn-ea"/>
              </a:rPr>
              <a:t>perdamaian</a:t>
            </a:r>
            <a:r>
              <a:rPr lang="en-US" altLang="en-US" sz="2200" dirty="0">
                <a:solidFill>
                  <a:schemeClr val="tx1"/>
                </a:solidFill>
                <a:sym typeface="+mn-ea"/>
              </a:rPr>
              <a:t> </a:t>
            </a:r>
            <a:r>
              <a:rPr lang="en-US" altLang="en-US" sz="2200" dirty="0" err="1">
                <a:solidFill>
                  <a:schemeClr val="tx1"/>
                </a:solidFill>
                <a:sym typeface="+mn-ea"/>
              </a:rPr>
              <a:t>tersebut</a:t>
            </a:r>
            <a:r>
              <a:rPr lang="en-US" altLang="en-US" sz="2200" dirty="0">
                <a:solidFill>
                  <a:schemeClr val="tx1"/>
                </a:solidFill>
                <a:sym typeface="+mn-ea"/>
              </a:rPr>
              <a:t> (</a:t>
            </a:r>
            <a:r>
              <a:rPr lang="en-US" altLang="en-US" sz="2200" dirty="0" err="1">
                <a:solidFill>
                  <a:schemeClr val="tx1"/>
                </a:solidFill>
                <a:sym typeface="+mn-ea"/>
              </a:rPr>
              <a:t>homologasi</a:t>
            </a:r>
            <a:r>
              <a:rPr lang="en-US" altLang="en-US" sz="2200" dirty="0">
                <a:solidFill>
                  <a:schemeClr val="tx1"/>
                </a:solidFill>
                <a:sym typeface="+mn-ea"/>
              </a:rPr>
              <a:t>). </a:t>
            </a:r>
            <a:r>
              <a:rPr lang="en-US" altLang="en-US" sz="2200" dirty="0" err="1">
                <a:solidFill>
                  <a:schemeClr val="tx1"/>
                </a:solidFill>
                <a:sym typeface="+mn-ea"/>
              </a:rPr>
              <a:t>Dengan</a:t>
            </a:r>
            <a:r>
              <a:rPr lang="en-US" altLang="en-US" sz="2200" dirty="0">
                <a:solidFill>
                  <a:schemeClr val="tx1"/>
                </a:solidFill>
                <a:sym typeface="+mn-ea"/>
              </a:rPr>
              <a:t> </a:t>
            </a:r>
            <a:r>
              <a:rPr lang="en-US" altLang="en-US" sz="2200" dirty="0" err="1">
                <a:solidFill>
                  <a:schemeClr val="tx1"/>
                </a:solidFill>
                <a:sym typeface="+mn-ea"/>
              </a:rPr>
              <a:t>homologasi</a:t>
            </a:r>
            <a:r>
              <a:rPr lang="en-US" altLang="en-US" sz="2200" dirty="0">
                <a:solidFill>
                  <a:schemeClr val="tx1"/>
                </a:solidFill>
                <a:sym typeface="+mn-ea"/>
              </a:rPr>
              <a:t>, </a:t>
            </a:r>
            <a:r>
              <a:rPr lang="en-US" altLang="en-US" sz="2200" dirty="0" err="1">
                <a:solidFill>
                  <a:schemeClr val="tx1"/>
                </a:solidFill>
                <a:sym typeface="+mn-ea"/>
              </a:rPr>
              <a:t>rencana</a:t>
            </a:r>
            <a:r>
              <a:rPr lang="en-US" altLang="en-US" sz="2200" dirty="0">
                <a:solidFill>
                  <a:schemeClr val="tx1"/>
                </a:solidFill>
                <a:sym typeface="+mn-ea"/>
              </a:rPr>
              <a:t> </a:t>
            </a:r>
            <a:r>
              <a:rPr lang="en-US" altLang="en-US" sz="2200" dirty="0" err="1">
                <a:solidFill>
                  <a:schemeClr val="tx1"/>
                </a:solidFill>
                <a:sym typeface="+mn-ea"/>
              </a:rPr>
              <a:t>perdamaian</a:t>
            </a:r>
            <a:r>
              <a:rPr lang="en-US" altLang="en-US" sz="2200" dirty="0">
                <a:solidFill>
                  <a:schemeClr val="tx1"/>
                </a:solidFill>
                <a:sym typeface="+mn-ea"/>
              </a:rPr>
              <a:t> </a:t>
            </a:r>
            <a:r>
              <a:rPr lang="en-US" altLang="en-US" sz="2200" dirty="0" err="1">
                <a:solidFill>
                  <a:schemeClr val="tx1"/>
                </a:solidFill>
                <a:sym typeface="+mn-ea"/>
              </a:rPr>
              <a:t>menjadi</a:t>
            </a:r>
            <a:r>
              <a:rPr lang="en-US" altLang="en-US" sz="2200" dirty="0">
                <a:solidFill>
                  <a:schemeClr val="tx1"/>
                </a:solidFill>
                <a:sym typeface="+mn-ea"/>
              </a:rPr>
              <a:t> </a:t>
            </a:r>
            <a:r>
              <a:rPr lang="en-US" altLang="en-US" sz="2200" dirty="0" err="1">
                <a:solidFill>
                  <a:schemeClr val="tx1"/>
                </a:solidFill>
                <a:sym typeface="+mn-ea"/>
              </a:rPr>
              <a:t>mengikat</a:t>
            </a:r>
            <a:r>
              <a:rPr lang="en-US" altLang="en-US" sz="2200" dirty="0">
                <a:solidFill>
                  <a:schemeClr val="tx1"/>
                </a:solidFill>
                <a:sym typeface="+mn-ea"/>
              </a:rPr>
              <a:t> </a:t>
            </a:r>
            <a:r>
              <a:rPr lang="en-US" altLang="en-US" sz="2200" dirty="0" err="1">
                <a:solidFill>
                  <a:schemeClr val="tx1"/>
                </a:solidFill>
                <a:sym typeface="+mn-ea"/>
              </a:rPr>
              <a:t>bagi</a:t>
            </a:r>
            <a:r>
              <a:rPr lang="en-US" altLang="en-US" sz="2200" dirty="0">
                <a:solidFill>
                  <a:schemeClr val="tx1"/>
                </a:solidFill>
                <a:sym typeface="+mn-ea"/>
              </a:rPr>
              <a:t> </a:t>
            </a:r>
            <a:r>
              <a:rPr lang="en-US" altLang="en-US" sz="2200" dirty="0" err="1">
                <a:solidFill>
                  <a:schemeClr val="tx1"/>
                </a:solidFill>
                <a:sym typeface="+mn-ea"/>
              </a:rPr>
              <a:t>seluruh</a:t>
            </a:r>
            <a:r>
              <a:rPr lang="en-US" altLang="en-US" sz="2200" dirty="0">
                <a:solidFill>
                  <a:schemeClr val="tx1"/>
                </a:solidFill>
                <a:sym typeface="+mn-ea"/>
              </a:rPr>
              <a:t> </a:t>
            </a:r>
            <a:r>
              <a:rPr lang="en-US" altLang="en-US" sz="2200" dirty="0" err="1">
                <a:solidFill>
                  <a:schemeClr val="tx1"/>
                </a:solidFill>
                <a:sym typeface="+mn-ea"/>
              </a:rPr>
              <a:t>kreditur</a:t>
            </a:r>
            <a:r>
              <a:rPr lang="en-US" altLang="en-US" sz="2200" dirty="0">
                <a:solidFill>
                  <a:schemeClr val="tx1"/>
                </a:solidFill>
                <a:sym typeface="+mn-ea"/>
              </a:rPr>
              <a:t>.</a:t>
            </a:r>
          </a:p>
          <a:p>
            <a:pPr marL="457200" indent="-457200" algn="just">
              <a:buFont typeface="+mj-lt"/>
              <a:buAutoNum type="arabicPeriod" startAt="4"/>
            </a:pPr>
            <a:endParaRPr lang="en-US" altLang="en-US" sz="2200" dirty="0">
              <a:solidFill>
                <a:schemeClr val="tx1"/>
              </a:solidFill>
              <a:sym typeface="+mn-ea"/>
            </a:endParaRPr>
          </a:p>
          <a:p>
            <a:pPr marL="457200" indent="-457200" algn="just">
              <a:buFont typeface="+mj-lt"/>
              <a:buAutoNum type="arabicPeriod" startAt="4"/>
            </a:pPr>
            <a:r>
              <a:rPr lang="en-US" altLang="en-US" sz="2200" dirty="0" err="1">
                <a:solidFill>
                  <a:schemeClr val="tx1"/>
                </a:solidFill>
                <a:sym typeface="+mn-ea"/>
              </a:rPr>
              <a:t>Pembatalan</a:t>
            </a:r>
            <a:r>
              <a:rPr lang="en-US" altLang="en-US" sz="2200" dirty="0">
                <a:solidFill>
                  <a:schemeClr val="tx1"/>
                </a:solidFill>
                <a:sym typeface="+mn-ea"/>
              </a:rPr>
              <a:t> PKPU: Jika </a:t>
            </a:r>
            <a:r>
              <a:rPr lang="en-US" altLang="en-US" sz="2200" dirty="0" err="1">
                <a:solidFill>
                  <a:schemeClr val="tx1"/>
                </a:solidFill>
                <a:sym typeface="+mn-ea"/>
              </a:rPr>
              <a:t>tidak</a:t>
            </a:r>
            <a:r>
              <a:rPr lang="en-US" altLang="en-US" sz="2200" dirty="0">
                <a:solidFill>
                  <a:schemeClr val="tx1"/>
                </a:solidFill>
                <a:sym typeface="+mn-ea"/>
              </a:rPr>
              <a:t> </a:t>
            </a:r>
            <a:r>
              <a:rPr lang="en-US" altLang="en-US" sz="2200" dirty="0" err="1">
                <a:solidFill>
                  <a:schemeClr val="tx1"/>
                </a:solidFill>
                <a:sym typeface="+mn-ea"/>
              </a:rPr>
              <a:t>ada</a:t>
            </a:r>
            <a:r>
              <a:rPr lang="en-US" altLang="en-US" sz="2200" dirty="0">
                <a:solidFill>
                  <a:schemeClr val="tx1"/>
                </a:solidFill>
                <a:sym typeface="+mn-ea"/>
              </a:rPr>
              <a:t> </a:t>
            </a:r>
            <a:r>
              <a:rPr lang="en-US" altLang="en-US" sz="2200" dirty="0" err="1">
                <a:solidFill>
                  <a:schemeClr val="tx1"/>
                </a:solidFill>
                <a:sym typeface="+mn-ea"/>
              </a:rPr>
              <a:t>rencana</a:t>
            </a:r>
            <a:r>
              <a:rPr lang="en-US" altLang="en-US" sz="2200" dirty="0">
                <a:solidFill>
                  <a:schemeClr val="tx1"/>
                </a:solidFill>
                <a:sym typeface="+mn-ea"/>
              </a:rPr>
              <a:t> </a:t>
            </a:r>
            <a:r>
              <a:rPr lang="en-US" altLang="en-US" sz="2200" dirty="0" err="1">
                <a:solidFill>
                  <a:schemeClr val="tx1"/>
                </a:solidFill>
                <a:sym typeface="+mn-ea"/>
              </a:rPr>
              <a:t>perdamaian</a:t>
            </a:r>
            <a:r>
              <a:rPr lang="en-US" altLang="en-US" sz="2200" dirty="0">
                <a:solidFill>
                  <a:schemeClr val="tx1"/>
                </a:solidFill>
                <a:sym typeface="+mn-ea"/>
              </a:rPr>
              <a:t> yang </a:t>
            </a:r>
            <a:r>
              <a:rPr lang="en-US" altLang="en-US" sz="2200" dirty="0" err="1">
                <a:solidFill>
                  <a:schemeClr val="tx1"/>
                </a:solidFill>
                <a:sym typeface="+mn-ea"/>
              </a:rPr>
              <a:t>disepakati</a:t>
            </a:r>
            <a:r>
              <a:rPr lang="en-US" altLang="en-US" sz="2200" dirty="0">
                <a:solidFill>
                  <a:schemeClr val="tx1"/>
                </a:solidFill>
                <a:sym typeface="+mn-ea"/>
              </a:rPr>
              <a:t>, </a:t>
            </a:r>
            <a:r>
              <a:rPr lang="en-US" altLang="en-US" sz="2200" dirty="0" err="1">
                <a:solidFill>
                  <a:schemeClr val="tx1"/>
                </a:solidFill>
                <a:sym typeface="+mn-ea"/>
              </a:rPr>
              <a:t>atau</a:t>
            </a:r>
            <a:r>
              <a:rPr lang="en-US" altLang="en-US" sz="2200" dirty="0">
                <a:solidFill>
                  <a:schemeClr val="tx1"/>
                </a:solidFill>
                <a:sym typeface="+mn-ea"/>
              </a:rPr>
              <a:t> </a:t>
            </a:r>
            <a:r>
              <a:rPr lang="en-US" altLang="en-US" sz="2200" dirty="0" err="1">
                <a:solidFill>
                  <a:schemeClr val="tx1"/>
                </a:solidFill>
                <a:sym typeface="+mn-ea"/>
              </a:rPr>
              <a:t>rencana</a:t>
            </a:r>
            <a:r>
              <a:rPr lang="en-US" altLang="en-US" sz="2200" dirty="0">
                <a:solidFill>
                  <a:schemeClr val="tx1"/>
                </a:solidFill>
                <a:sym typeface="+mn-ea"/>
              </a:rPr>
              <a:t> </a:t>
            </a:r>
            <a:r>
              <a:rPr lang="en-US" altLang="en-US" sz="2200" dirty="0" err="1">
                <a:solidFill>
                  <a:schemeClr val="tx1"/>
                </a:solidFill>
                <a:sym typeface="+mn-ea"/>
              </a:rPr>
              <a:t>perdamaian</a:t>
            </a:r>
            <a:r>
              <a:rPr lang="en-US" altLang="en-US" sz="2200" dirty="0">
                <a:solidFill>
                  <a:schemeClr val="tx1"/>
                </a:solidFill>
                <a:sym typeface="+mn-ea"/>
              </a:rPr>
              <a:t> yang </a:t>
            </a:r>
            <a:r>
              <a:rPr lang="en-US" altLang="en-US" sz="2200" dirty="0" err="1">
                <a:solidFill>
                  <a:schemeClr val="tx1"/>
                </a:solidFill>
                <a:sym typeface="+mn-ea"/>
              </a:rPr>
              <a:t>disepakati</a:t>
            </a:r>
            <a:r>
              <a:rPr lang="en-US" altLang="en-US" sz="2200" dirty="0">
                <a:solidFill>
                  <a:schemeClr val="tx1"/>
                </a:solidFill>
                <a:sym typeface="+mn-ea"/>
              </a:rPr>
              <a:t> </a:t>
            </a:r>
            <a:r>
              <a:rPr lang="en-US" altLang="en-US" sz="2200" dirty="0" err="1">
                <a:solidFill>
                  <a:schemeClr val="tx1"/>
                </a:solidFill>
                <a:sym typeface="+mn-ea"/>
              </a:rPr>
              <a:t>tidak</a:t>
            </a:r>
            <a:r>
              <a:rPr lang="en-US" altLang="en-US" sz="2200" dirty="0">
                <a:solidFill>
                  <a:schemeClr val="tx1"/>
                </a:solidFill>
                <a:sym typeface="+mn-ea"/>
              </a:rPr>
              <a:t> </a:t>
            </a:r>
            <a:r>
              <a:rPr lang="en-US" altLang="en-US" sz="2200" dirty="0" err="1">
                <a:solidFill>
                  <a:schemeClr val="tx1"/>
                </a:solidFill>
                <a:sym typeface="+mn-ea"/>
              </a:rPr>
              <a:t>disahkan</a:t>
            </a:r>
            <a:r>
              <a:rPr lang="en-US" altLang="en-US" sz="2200" dirty="0">
                <a:solidFill>
                  <a:schemeClr val="tx1"/>
                </a:solidFill>
                <a:sym typeface="+mn-ea"/>
              </a:rPr>
              <a:t> oleh </a:t>
            </a:r>
            <a:r>
              <a:rPr lang="en-US" altLang="en-US" sz="2200" dirty="0" err="1">
                <a:solidFill>
                  <a:schemeClr val="tx1"/>
                </a:solidFill>
                <a:sym typeface="+mn-ea"/>
              </a:rPr>
              <a:t>pengadilan</a:t>
            </a:r>
            <a:r>
              <a:rPr lang="en-US" altLang="en-US" sz="2200" dirty="0">
                <a:solidFill>
                  <a:schemeClr val="tx1"/>
                </a:solidFill>
                <a:sym typeface="+mn-ea"/>
              </a:rPr>
              <a:t>, </a:t>
            </a:r>
            <a:r>
              <a:rPr lang="en-US" altLang="en-US" sz="2200" dirty="0" err="1">
                <a:solidFill>
                  <a:schemeClr val="tx1"/>
                </a:solidFill>
                <a:sym typeface="+mn-ea"/>
              </a:rPr>
              <a:t>atau</a:t>
            </a:r>
            <a:r>
              <a:rPr lang="en-US" altLang="en-US" sz="2200" dirty="0">
                <a:solidFill>
                  <a:schemeClr val="tx1"/>
                </a:solidFill>
                <a:sym typeface="+mn-ea"/>
              </a:rPr>
              <a:t> </a:t>
            </a:r>
            <a:r>
              <a:rPr lang="en-US" altLang="en-US" sz="2200" dirty="0" err="1">
                <a:solidFill>
                  <a:schemeClr val="tx1"/>
                </a:solidFill>
                <a:sym typeface="+mn-ea"/>
              </a:rPr>
              <a:t>debitur</a:t>
            </a:r>
            <a:r>
              <a:rPr lang="en-US" altLang="en-US" sz="2200" dirty="0">
                <a:solidFill>
                  <a:schemeClr val="tx1"/>
                </a:solidFill>
                <a:sym typeface="+mn-ea"/>
              </a:rPr>
              <a:t> </a:t>
            </a:r>
            <a:r>
              <a:rPr lang="en-US" altLang="en-US" sz="2200" dirty="0" err="1">
                <a:solidFill>
                  <a:schemeClr val="tx1"/>
                </a:solidFill>
                <a:sym typeface="+mn-ea"/>
              </a:rPr>
              <a:t>wanprestasi</a:t>
            </a:r>
            <a:r>
              <a:rPr lang="en-US" altLang="en-US" sz="2200" dirty="0">
                <a:solidFill>
                  <a:schemeClr val="tx1"/>
                </a:solidFill>
                <a:sym typeface="+mn-ea"/>
              </a:rPr>
              <a:t> </a:t>
            </a:r>
            <a:r>
              <a:rPr lang="en-US" altLang="en-US" sz="2200" dirty="0" err="1">
                <a:solidFill>
                  <a:schemeClr val="tx1"/>
                </a:solidFill>
                <a:sym typeface="+mn-ea"/>
              </a:rPr>
              <a:t>terhadap</a:t>
            </a:r>
            <a:r>
              <a:rPr lang="en-US" altLang="en-US" sz="2200" dirty="0">
                <a:solidFill>
                  <a:schemeClr val="tx1"/>
                </a:solidFill>
                <a:sym typeface="+mn-ea"/>
              </a:rPr>
              <a:t> </a:t>
            </a:r>
            <a:r>
              <a:rPr lang="en-US" altLang="en-US" sz="2200" dirty="0" err="1">
                <a:solidFill>
                  <a:schemeClr val="tx1"/>
                </a:solidFill>
                <a:sym typeface="+mn-ea"/>
              </a:rPr>
              <a:t>rencana</a:t>
            </a:r>
            <a:r>
              <a:rPr lang="en-US" altLang="en-US" sz="2200" dirty="0">
                <a:solidFill>
                  <a:schemeClr val="tx1"/>
                </a:solidFill>
                <a:sym typeface="+mn-ea"/>
              </a:rPr>
              <a:t> </a:t>
            </a:r>
            <a:r>
              <a:rPr lang="en-US" altLang="en-US" sz="2200" dirty="0" err="1">
                <a:solidFill>
                  <a:schemeClr val="tx1"/>
                </a:solidFill>
                <a:sym typeface="+mn-ea"/>
              </a:rPr>
              <a:t>perdamaian</a:t>
            </a:r>
            <a:r>
              <a:rPr lang="en-US" altLang="en-US" sz="2200" dirty="0">
                <a:solidFill>
                  <a:schemeClr val="tx1"/>
                </a:solidFill>
                <a:sym typeface="+mn-ea"/>
              </a:rPr>
              <a:t> yang </a:t>
            </a:r>
            <a:r>
              <a:rPr lang="en-US" altLang="en-US" sz="2200" dirty="0" err="1">
                <a:solidFill>
                  <a:schemeClr val="tx1"/>
                </a:solidFill>
                <a:sym typeface="+mn-ea"/>
              </a:rPr>
              <a:t>telah</a:t>
            </a:r>
            <a:r>
              <a:rPr lang="en-US" altLang="en-US" sz="2200" dirty="0">
                <a:solidFill>
                  <a:schemeClr val="tx1"/>
                </a:solidFill>
                <a:sym typeface="+mn-ea"/>
              </a:rPr>
              <a:t> </a:t>
            </a:r>
            <a:r>
              <a:rPr lang="en-US" altLang="en-US" sz="2200" dirty="0" err="1">
                <a:solidFill>
                  <a:schemeClr val="tx1"/>
                </a:solidFill>
                <a:sym typeface="+mn-ea"/>
              </a:rPr>
              <a:t>disahkan</a:t>
            </a:r>
            <a:r>
              <a:rPr lang="en-US" altLang="en-US" sz="2200" dirty="0">
                <a:solidFill>
                  <a:schemeClr val="tx1"/>
                </a:solidFill>
                <a:sym typeface="+mn-ea"/>
              </a:rPr>
              <a:t>, </a:t>
            </a:r>
            <a:r>
              <a:rPr lang="en-US" altLang="en-US" sz="2200" dirty="0" err="1">
                <a:solidFill>
                  <a:schemeClr val="tx1"/>
                </a:solidFill>
                <a:sym typeface="+mn-ea"/>
              </a:rPr>
              <a:t>maka</a:t>
            </a:r>
            <a:r>
              <a:rPr lang="en-US" altLang="en-US" sz="2200" dirty="0">
                <a:solidFill>
                  <a:schemeClr val="tx1"/>
                </a:solidFill>
                <a:sym typeface="+mn-ea"/>
              </a:rPr>
              <a:t> PKPU </a:t>
            </a:r>
            <a:r>
              <a:rPr lang="en-US" altLang="en-US" sz="2200" dirty="0" err="1">
                <a:solidFill>
                  <a:schemeClr val="tx1"/>
                </a:solidFill>
                <a:sym typeface="+mn-ea"/>
              </a:rPr>
              <a:t>dapat</a:t>
            </a:r>
            <a:r>
              <a:rPr lang="en-US" altLang="en-US" sz="2200" dirty="0">
                <a:solidFill>
                  <a:schemeClr val="tx1"/>
                </a:solidFill>
                <a:sym typeface="+mn-ea"/>
              </a:rPr>
              <a:t> </a:t>
            </a:r>
            <a:r>
              <a:rPr lang="en-US" altLang="en-US" sz="2200" dirty="0" err="1">
                <a:solidFill>
                  <a:schemeClr val="tx1"/>
                </a:solidFill>
                <a:sym typeface="+mn-ea"/>
              </a:rPr>
              <a:t>diakhiri</a:t>
            </a:r>
            <a:r>
              <a:rPr lang="en-US" altLang="en-US" sz="2200" dirty="0">
                <a:solidFill>
                  <a:schemeClr val="tx1"/>
                </a:solidFill>
                <a:sym typeface="+mn-ea"/>
              </a:rPr>
              <a:t> </a:t>
            </a:r>
            <a:r>
              <a:rPr lang="en-US" altLang="en-US" sz="2200" dirty="0" err="1">
                <a:solidFill>
                  <a:schemeClr val="tx1"/>
                </a:solidFill>
                <a:sym typeface="+mn-ea"/>
              </a:rPr>
              <a:t>dengan</a:t>
            </a:r>
            <a:r>
              <a:rPr lang="en-US" altLang="en-US" sz="2200" dirty="0">
                <a:solidFill>
                  <a:schemeClr val="tx1"/>
                </a:solidFill>
                <a:sym typeface="+mn-ea"/>
              </a:rPr>
              <a:t> </a:t>
            </a:r>
            <a:r>
              <a:rPr lang="en-US" altLang="en-US" sz="2200" dirty="0" err="1">
                <a:solidFill>
                  <a:schemeClr val="tx1"/>
                </a:solidFill>
                <a:sym typeface="+mn-ea"/>
              </a:rPr>
              <a:t>pernyataan</a:t>
            </a:r>
            <a:r>
              <a:rPr lang="en-US" altLang="en-US" sz="2200" dirty="0">
                <a:solidFill>
                  <a:schemeClr val="tx1"/>
                </a:solidFill>
                <a:sym typeface="+mn-ea"/>
              </a:rPr>
              <a:t> </a:t>
            </a:r>
            <a:r>
              <a:rPr lang="en-US" altLang="en-US" sz="2200" dirty="0" err="1">
                <a:solidFill>
                  <a:schemeClr val="tx1"/>
                </a:solidFill>
                <a:sym typeface="+mn-ea"/>
              </a:rPr>
              <a:t>pailit</a:t>
            </a:r>
            <a:r>
              <a:rPr lang="en-US" altLang="en-US" sz="2200" dirty="0">
                <a:solidFill>
                  <a:schemeClr val="tx1"/>
                </a:solidFill>
                <a:sym typeface="+mn-ea"/>
              </a:rPr>
              <a:t>.</a:t>
            </a:r>
            <a:endParaRPr lang="en-US" altLang="en-US" sz="2200" dirty="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916305" y="857885"/>
            <a:ext cx="7395210" cy="4780915"/>
          </a:xfrm>
        </p:spPr>
        <p:txBody>
          <a:bodyPr>
            <a:normAutofit/>
          </a:bodyPr>
          <a:lstStyle/>
          <a:p>
            <a:pPr algn="just"/>
            <a:r>
              <a:rPr lang="en-US" altLang="en-US" b="1">
                <a:solidFill>
                  <a:schemeClr val="tx1"/>
                </a:solidFill>
              </a:rPr>
              <a:t>2. Tantangan:</a:t>
            </a:r>
            <a:endParaRPr lang="en-US" altLang="en-US">
              <a:solidFill>
                <a:schemeClr val="tx1"/>
              </a:solidFill>
            </a:endParaRPr>
          </a:p>
          <a:p>
            <a:pPr marL="457200" indent="-457200" algn="just">
              <a:buFont typeface="Arial" panose="020B0604020202020204" pitchFamily="34" charset="0"/>
              <a:buChar char="•"/>
            </a:pPr>
            <a:r>
              <a:rPr lang="en-US" altLang="en-US">
                <a:solidFill>
                  <a:schemeClr val="tx1"/>
                </a:solidFill>
              </a:rPr>
              <a:t>Kompleksitas Proses: Proses PKPU melibatkan banyak pihak dan memerlukan negosiasi yang intensif.</a:t>
            </a:r>
          </a:p>
          <a:p>
            <a:pPr marL="457200" indent="-457200" algn="just">
              <a:buFont typeface="Arial" panose="020B0604020202020204" pitchFamily="34" charset="0"/>
              <a:buChar char="•"/>
            </a:pPr>
            <a:r>
              <a:rPr lang="en-US" altLang="en-US">
                <a:solidFill>
                  <a:schemeClr val="tx1"/>
                </a:solidFill>
              </a:rPr>
              <a:t>Tenggat Waktu Ketat: Ada batasan waktu yang jelas untuk mencapai perdamaian.</a:t>
            </a:r>
          </a:p>
          <a:p>
            <a:pPr marL="457200" indent="-457200" algn="just">
              <a:buFont typeface="Arial" panose="020B0604020202020204" pitchFamily="34" charset="0"/>
              <a:buChar char="•"/>
            </a:pPr>
            <a:r>
              <a:rPr lang="en-US" altLang="en-US">
                <a:solidFill>
                  <a:schemeClr val="tx1"/>
                </a:solidFill>
              </a:rPr>
              <a:t>Risiko Gagal: Jika perdamaian tidak tercapai, debitur akan dinyatakan pailit.</a:t>
            </a:r>
          </a:p>
          <a:p>
            <a:pPr marL="457200" indent="-457200" algn="just">
              <a:buFont typeface="Arial" panose="020B0604020202020204" pitchFamily="34" charset="0"/>
              <a:buChar char="•"/>
            </a:pPr>
            <a:r>
              <a:rPr lang="en-US" altLang="en-US">
                <a:solidFill>
                  <a:schemeClr val="tx1"/>
                </a:solidFill>
              </a:rPr>
              <a:t>Keterbukaan Informasi: Debitur harus transparan mengenai kondisi keuangannya.</a:t>
            </a: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73760" y="1218565"/>
            <a:ext cx="7374255" cy="4420235"/>
          </a:xfrm>
        </p:spPr>
        <p:txBody>
          <a:bodyPr>
            <a:normAutofit/>
          </a:bodyPr>
          <a:lstStyle/>
          <a:p>
            <a:r>
              <a:rPr lang="en-US" altLang="en-US">
                <a:solidFill>
                  <a:schemeClr val="tx1"/>
                </a:solidFill>
              </a:rPr>
              <a:t>PKPU itu ibarat "kesempatan kedua" bagi kamu yang lagi kesulitan bayar utang.</a:t>
            </a:r>
          </a:p>
          <a:p>
            <a:endParaRPr lang="en-US" altLang="en-US">
              <a:solidFill>
                <a:schemeClr val="tx1"/>
              </a:solidFill>
            </a:endParaRPr>
          </a:p>
          <a:p>
            <a:r>
              <a:rPr lang="en-US" altLang="en-US">
                <a:solidFill>
                  <a:schemeClr val="tx1"/>
                </a:solidFill>
              </a:rPr>
              <a:t>Ini bukan jalan pintas untuk lari dari tanggung jawab, tapi cara yang legal dan teratur untuk mencari solusi bersama para kreditur, agar semua pihak bisa mendapatkan yang terbaik dan kamu bisa melanjutkan hidup atau bisnismu.</a:t>
            </a:r>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TABLE_ENDDRAG_ORIGIN_RECT" val="594*150"/>
  <p:tag name="TABLE_ENDDRAG_RECT" val="62*195*594*15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349</TotalTime>
  <Words>634</Words>
  <Application>Microsoft Office PowerPoint</Application>
  <PresentationFormat>On-screen Show (4:3)</PresentationFormat>
  <Paragraphs>69</Paragraphs>
  <Slides>11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584</cp:revision>
  <cp:lastPrinted>2017-08-29T02:54:00Z</cp:lastPrinted>
  <dcterms:created xsi:type="dcterms:W3CDTF">2010-04-18T12:06:00Z</dcterms:created>
  <dcterms:modified xsi:type="dcterms:W3CDTF">2025-06-10T07:29:57Z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11F2F43ED6E444E5898BEB0A8EE9AE9D_13</vt:lpwstr>
  </property>
  <property fmtid="{D5CDD505-2E9C-101B-9397-08002B2CF9AE}" pid="3" name="KSOProductBuildVer">
    <vt:lpwstr>1033-12.2.0.20795</vt:lpwstr>
  </property>
</Properties>
</file>