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331" r:id="rId3"/>
    <p:sldId id="318" r:id="rId4"/>
    <p:sldId id="348" r:id="rId5"/>
    <p:sldId id="326" r:id="rId6"/>
    <p:sldId id="353" r:id="rId7"/>
    <p:sldId id="347" r:id="rId8"/>
    <p:sldId id="349" r:id="rId9"/>
    <p:sldId id="350" r:id="rId10"/>
    <p:sldId id="356" r:id="rId11"/>
    <p:sldId id="355" r:id="rId12"/>
    <p:sldId id="357" r:id="rId13"/>
    <p:sldId id="354" r:id="rId14"/>
    <p:sldId id="358" r:id="rId15"/>
    <p:sldId id="328" r:id="rId16"/>
    <p:sldId id="351" r:id="rId17"/>
    <p:sldId id="333" r:id="rId18"/>
    <p:sldId id="321" r:id="rId19"/>
    <p:sldId id="352" r:id="rId20"/>
    <p:sldId id="359" r:id="rId21"/>
    <p:sldId id="360" r:id="rId22"/>
    <p:sldId id="361" r:id="rId23"/>
    <p:sldId id="362" r:id="rId24"/>
    <p:sldId id="363" r:id="rId25"/>
    <p:sldId id="364" r:id="rId26"/>
    <p:sldId id="300" r:id="rId27"/>
  </p:sldIdLst>
  <p:sldSz cx="9144000" cy="6858000" type="screen4x3"/>
  <p:notesSz cx="7045325" cy="9345613"/>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6" autoAdjust="0"/>
    <p:restoredTop sz="94580" autoAdjust="0"/>
  </p:normalViewPr>
  <p:slideViewPr>
    <p:cSldViewPr>
      <p:cViewPr varScale="1">
        <p:scale>
          <a:sx n="55" d="100"/>
          <a:sy n="55" d="100"/>
        </p:scale>
        <p:origin x="1516"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227606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06837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6723432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742784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527486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8225399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516903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0779589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2117615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456789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9529342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4922326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err="1"/>
              <a:t>Sebelum</a:t>
            </a:r>
            <a:r>
              <a:rPr lang="en-ID" dirty="0"/>
              <a:t> OJK, bursa </a:t>
            </a:r>
            <a:r>
              <a:rPr lang="en-ID" dirty="0" err="1"/>
              <a:t>efek</a:t>
            </a:r>
            <a:r>
              <a:rPr lang="en-ID" dirty="0"/>
              <a:t> oleh Badan </a:t>
            </a:r>
            <a:r>
              <a:rPr lang="en-ID" dirty="0" err="1"/>
              <a:t>Pengawas</a:t>
            </a:r>
            <a:r>
              <a:rPr lang="en-ID" dirty="0"/>
              <a:t> </a:t>
            </a:r>
            <a:r>
              <a:rPr lang="en-ID" dirty="0" err="1"/>
              <a:t>Pasmod</a:t>
            </a:r>
            <a:r>
              <a:rPr lang="en-ID" dirty="0"/>
              <a:t>. </a:t>
            </a:r>
            <a:r>
              <a:rPr lang="en-ID" dirty="0" err="1"/>
              <a:t>Asuransi</a:t>
            </a:r>
            <a:r>
              <a:rPr lang="en-ID" dirty="0"/>
              <a:t> oleh </a:t>
            </a:r>
            <a:r>
              <a:rPr lang="en-ID" dirty="0" err="1"/>
              <a:t>Menkeu</a:t>
            </a:r>
            <a:r>
              <a:rPr lang="en-ID" dirty="0"/>
              <a:t>.</a:t>
            </a:r>
          </a:p>
          <a:p>
            <a:r>
              <a:rPr lang="en-ID" dirty="0" err="1"/>
              <a:t>Tujuannya</a:t>
            </a:r>
            <a:r>
              <a:rPr lang="en-ID" dirty="0"/>
              <a:t> </a:t>
            </a:r>
            <a:r>
              <a:rPr lang="en-ID" dirty="0" err="1"/>
              <a:t>adalah</a:t>
            </a:r>
            <a:r>
              <a:rPr lang="en-ID" dirty="0"/>
              <a:t> </a:t>
            </a:r>
            <a:r>
              <a:rPr lang="en-ID" dirty="0" err="1"/>
              <a:t>melindungi</a:t>
            </a:r>
            <a:r>
              <a:rPr lang="en-ID" dirty="0"/>
              <a:t> </a:t>
            </a:r>
            <a:r>
              <a:rPr lang="en-ID" dirty="0" err="1"/>
              <a:t>stabilitas</a:t>
            </a:r>
            <a:r>
              <a:rPr lang="en-ID" dirty="0"/>
              <a:t> </a:t>
            </a:r>
            <a:r>
              <a:rPr lang="en-ID" dirty="0" err="1"/>
              <a:t>sistem</a:t>
            </a:r>
            <a:r>
              <a:rPr lang="en-ID" dirty="0"/>
              <a:t> </a:t>
            </a:r>
            <a:r>
              <a:rPr lang="en-ID" dirty="0" err="1"/>
              <a:t>keuangan</a:t>
            </a:r>
            <a:r>
              <a:rPr lang="en-ID" dirty="0"/>
              <a:t> dan </a:t>
            </a:r>
            <a:r>
              <a:rPr lang="en-ID" dirty="0" err="1"/>
              <a:t>kepentingan</a:t>
            </a:r>
            <a:r>
              <a:rPr lang="en-ID" dirty="0"/>
              <a:t> investor </a:t>
            </a:r>
            <a:r>
              <a:rPr lang="en-ID" dirty="0" err="1"/>
              <a:t>atau</a:t>
            </a:r>
            <a:r>
              <a:rPr lang="en-ID" dirty="0"/>
              <a:t> </a:t>
            </a:r>
            <a:r>
              <a:rPr lang="en-ID" dirty="0" err="1"/>
              <a:t>nasabah</a:t>
            </a:r>
            <a:r>
              <a:rPr lang="en-ID" dirty="0"/>
              <a:t>.</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0314868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087896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41785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495046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203880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Pari passu: </a:t>
            </a:r>
            <a:r>
              <a:rPr lang="en-ID" b="0" i="0" dirty="0" err="1">
                <a:solidFill>
                  <a:srgbClr val="EEF0FF"/>
                </a:solidFill>
                <a:effectLst/>
                <a:latin typeface="Google Sans"/>
              </a:rPr>
              <a:t>semua</a:t>
            </a:r>
            <a:r>
              <a:rPr lang="en-ID" b="0" i="0" dirty="0">
                <a:solidFill>
                  <a:srgbClr val="EEF0FF"/>
                </a:solidFill>
                <a:effectLst/>
                <a:latin typeface="Google Sans"/>
              </a:rPr>
              <a:t> </a:t>
            </a:r>
            <a:r>
              <a:rPr lang="en-ID" b="0" i="0" dirty="0" err="1">
                <a:solidFill>
                  <a:srgbClr val="EEF0FF"/>
                </a:solidFill>
                <a:effectLst/>
                <a:latin typeface="Google Sans"/>
              </a:rPr>
              <a:t>kreditor</a:t>
            </a:r>
            <a:r>
              <a:rPr lang="en-ID" b="0" i="0" dirty="0">
                <a:solidFill>
                  <a:srgbClr val="EEF0FF"/>
                </a:solidFill>
                <a:effectLst/>
                <a:latin typeface="Google Sans"/>
              </a:rPr>
              <a:t> </a:t>
            </a:r>
            <a:r>
              <a:rPr lang="en-ID" b="0" i="0" dirty="0" err="1">
                <a:solidFill>
                  <a:srgbClr val="EEF0FF"/>
                </a:solidFill>
                <a:effectLst/>
                <a:latin typeface="Google Sans"/>
              </a:rPr>
              <a:t>memiliki</a:t>
            </a:r>
            <a:r>
              <a:rPr lang="en-ID" b="0" i="0" dirty="0">
                <a:solidFill>
                  <a:srgbClr val="EEF0FF"/>
                </a:solidFill>
                <a:effectLst/>
                <a:latin typeface="Google Sans"/>
              </a:rPr>
              <a:t> </a:t>
            </a:r>
            <a:r>
              <a:rPr lang="en-ID" b="0" i="0" dirty="0" err="1">
                <a:solidFill>
                  <a:srgbClr val="EEF0FF"/>
                </a:solidFill>
                <a:effectLst/>
                <a:latin typeface="Google Sans"/>
              </a:rPr>
              <a:t>hak</a:t>
            </a:r>
            <a:r>
              <a:rPr lang="en-ID" b="0" i="0" dirty="0">
                <a:solidFill>
                  <a:srgbClr val="EEF0FF"/>
                </a:solidFill>
                <a:effectLst/>
                <a:latin typeface="Google Sans"/>
              </a:rPr>
              <a:t> yang </a:t>
            </a:r>
            <a:r>
              <a:rPr lang="en-ID" b="0" i="0" dirty="0" err="1">
                <a:solidFill>
                  <a:srgbClr val="EEF0FF"/>
                </a:solidFill>
                <a:effectLst/>
                <a:latin typeface="Google Sans"/>
              </a:rPr>
              <a:t>sama</a:t>
            </a:r>
            <a:r>
              <a:rPr lang="en-ID" b="0" i="0" dirty="0">
                <a:solidFill>
                  <a:srgbClr val="EEF0FF"/>
                </a:solidFill>
                <a:effectLst/>
                <a:latin typeface="Google Sans"/>
              </a:rPr>
              <a:t> </a:t>
            </a:r>
            <a:r>
              <a:rPr lang="en-ID" b="0" i="0" dirty="0" err="1">
                <a:solidFill>
                  <a:srgbClr val="EEF0FF"/>
                </a:solidFill>
                <a:effectLst/>
                <a:latin typeface="Google Sans"/>
              </a:rPr>
              <a:t>atas</a:t>
            </a:r>
            <a:r>
              <a:rPr lang="en-ID" b="0" i="0" dirty="0">
                <a:solidFill>
                  <a:srgbClr val="EEF0FF"/>
                </a:solidFill>
                <a:effectLst/>
                <a:latin typeface="Google Sans"/>
              </a:rPr>
              <a:t> </a:t>
            </a:r>
            <a:r>
              <a:rPr lang="en-ID" b="0" i="0" dirty="0" err="1">
                <a:solidFill>
                  <a:srgbClr val="EEF0FF"/>
                </a:solidFill>
                <a:effectLst/>
                <a:latin typeface="Google Sans"/>
              </a:rPr>
              <a:t>aset</a:t>
            </a:r>
            <a:r>
              <a:rPr lang="en-ID" b="0" i="0" dirty="0">
                <a:solidFill>
                  <a:srgbClr val="EEF0FF"/>
                </a:solidFill>
                <a:effectLst/>
                <a:latin typeface="Google Sans"/>
              </a:rPr>
              <a:t> </a:t>
            </a:r>
            <a:r>
              <a:rPr lang="en-ID" b="0" i="0" dirty="0" err="1">
                <a:solidFill>
                  <a:srgbClr val="EEF0FF"/>
                </a:solidFill>
                <a:effectLst/>
                <a:latin typeface="Google Sans"/>
              </a:rPr>
              <a:t>debitur</a:t>
            </a:r>
            <a:r>
              <a:rPr lang="en-ID" b="0" i="0" dirty="0">
                <a:solidFill>
                  <a:srgbClr val="EEF0FF"/>
                </a:solidFill>
                <a:effectLst/>
                <a:latin typeface="Google Sans"/>
              </a:rPr>
              <a:t>, </a:t>
            </a:r>
            <a:r>
              <a:rPr lang="en-ID" b="0" i="0" dirty="0" err="1">
                <a:solidFill>
                  <a:srgbClr val="EEF0FF"/>
                </a:solidFill>
                <a:effectLst/>
                <a:latin typeface="Google Sans"/>
              </a:rPr>
              <a:t>kecuali</a:t>
            </a:r>
            <a:r>
              <a:rPr lang="en-ID" b="0" i="0" dirty="0">
                <a:solidFill>
                  <a:srgbClr val="EEF0FF"/>
                </a:solidFill>
                <a:effectLst/>
                <a:latin typeface="Google Sans"/>
              </a:rPr>
              <a:t> </a:t>
            </a:r>
            <a:r>
              <a:rPr lang="en-ID" b="0" i="0" dirty="0" err="1">
                <a:solidFill>
                  <a:srgbClr val="EEF0FF"/>
                </a:solidFill>
                <a:effectLst/>
                <a:latin typeface="Google Sans"/>
              </a:rPr>
              <a:t>ada</a:t>
            </a:r>
            <a:r>
              <a:rPr lang="en-ID" b="0" i="0" dirty="0">
                <a:solidFill>
                  <a:srgbClr val="EEF0FF"/>
                </a:solidFill>
                <a:effectLst/>
                <a:latin typeface="Google Sans"/>
              </a:rPr>
              <a:t> </a:t>
            </a:r>
            <a:r>
              <a:rPr lang="en-ID" b="0" i="0" dirty="0" err="1">
                <a:solidFill>
                  <a:srgbClr val="EEF0FF"/>
                </a:solidFill>
                <a:effectLst/>
                <a:latin typeface="Google Sans"/>
              </a:rPr>
              <a:t>alasan-alasan</a:t>
            </a:r>
            <a:r>
              <a:rPr lang="en-ID" b="0" i="0" dirty="0">
                <a:solidFill>
                  <a:srgbClr val="EEF0FF"/>
                </a:solidFill>
                <a:effectLst/>
                <a:latin typeface="Google Sans"/>
              </a:rPr>
              <a:t> yang </a:t>
            </a:r>
            <a:r>
              <a:rPr lang="en-ID" b="0" i="0" dirty="0" err="1">
                <a:solidFill>
                  <a:srgbClr val="EEF0FF"/>
                </a:solidFill>
                <a:effectLst/>
                <a:latin typeface="Google Sans"/>
              </a:rPr>
              <a:t>sah</a:t>
            </a:r>
            <a:r>
              <a:rPr lang="en-ID" b="0" i="0" dirty="0">
                <a:solidFill>
                  <a:srgbClr val="EEF0FF"/>
                </a:solidFill>
                <a:effectLst/>
                <a:latin typeface="Google Sans"/>
              </a:rPr>
              <a:t> </a:t>
            </a:r>
            <a:r>
              <a:rPr lang="en-ID" b="0" i="0" dirty="0" err="1">
                <a:solidFill>
                  <a:srgbClr val="EEF0FF"/>
                </a:solidFill>
                <a:effectLst/>
                <a:latin typeface="Google Sans"/>
              </a:rPr>
              <a:t>untuk</a:t>
            </a:r>
            <a:r>
              <a:rPr lang="en-ID" b="0" i="0" dirty="0">
                <a:solidFill>
                  <a:srgbClr val="EEF0FF"/>
                </a:solidFill>
                <a:effectLst/>
                <a:latin typeface="Google Sans"/>
              </a:rPr>
              <a:t> </a:t>
            </a:r>
            <a:r>
              <a:rPr lang="en-ID" b="0" i="0" dirty="0" err="1">
                <a:solidFill>
                  <a:srgbClr val="EEF0FF"/>
                </a:solidFill>
                <a:effectLst/>
                <a:latin typeface="Google Sans"/>
              </a:rPr>
              <a:t>didahulukan</a:t>
            </a:r>
            <a:r>
              <a:rPr lang="en-ID" b="0" i="0" dirty="0">
                <a:solidFill>
                  <a:srgbClr val="EEF0FF"/>
                </a:solidFill>
                <a:effectLst/>
                <a:latin typeface="Google Sans"/>
              </a:rPr>
              <a:t> </a:t>
            </a:r>
          </a:p>
          <a:p>
            <a:r>
              <a:rPr lang="en-ID" b="0" i="0" dirty="0">
                <a:solidFill>
                  <a:srgbClr val="EEF0FF"/>
                </a:solidFill>
                <a:effectLst/>
                <a:latin typeface="Google Sans"/>
              </a:rPr>
              <a:t>Pro rate: </a:t>
            </a:r>
            <a:r>
              <a:rPr lang="it-IT" b="0" i="0" dirty="0">
                <a:solidFill>
                  <a:srgbClr val="EEF0FF"/>
                </a:solidFill>
                <a:effectLst/>
                <a:latin typeface="Google Sans"/>
              </a:rPr>
              <a:t> kreditor diberi bagian pro rata dari aset yang diperoleh kembali ps 1132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760296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405920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764469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err="1"/>
              <a:t>Kreditur</a:t>
            </a:r>
            <a:r>
              <a:rPr lang="en-ID" dirty="0"/>
              <a:t> </a:t>
            </a:r>
            <a:r>
              <a:rPr lang="en-ID" dirty="0" err="1"/>
              <a:t>separatis</a:t>
            </a:r>
            <a:r>
              <a:rPr lang="en-ID" dirty="0"/>
              <a:t> punya </a:t>
            </a:r>
            <a:r>
              <a:rPr lang="en-ID" dirty="0" err="1"/>
              <a:t>hak</a:t>
            </a:r>
            <a:r>
              <a:rPr lang="en-ID" dirty="0"/>
              <a:t> </a:t>
            </a:r>
            <a:r>
              <a:rPr lang="en-ID" dirty="0" err="1"/>
              <a:t>untuk</a:t>
            </a:r>
            <a:r>
              <a:rPr lang="en-ID" dirty="0"/>
              <a:t> </a:t>
            </a:r>
            <a:r>
              <a:rPr lang="en-ID" b="1" dirty="0" err="1"/>
              <a:t>mengeksekusi</a:t>
            </a:r>
            <a:r>
              <a:rPr lang="en-ID" b="1" dirty="0"/>
              <a:t> </a:t>
            </a:r>
            <a:r>
              <a:rPr lang="en-ID" b="1" dirty="0" err="1"/>
              <a:t>jaminannya</a:t>
            </a:r>
            <a:r>
              <a:rPr lang="en-ID" b="1" dirty="0"/>
              <a:t> </a:t>
            </a:r>
            <a:r>
              <a:rPr lang="en-ID" b="1" dirty="0" err="1"/>
              <a:t>sendiri</a:t>
            </a:r>
            <a:r>
              <a:rPr lang="en-ID" dirty="0"/>
              <a:t>, </a:t>
            </a:r>
            <a:r>
              <a:rPr lang="en-ID" dirty="0" err="1"/>
              <a:t>misalnya</a:t>
            </a:r>
            <a:r>
              <a:rPr lang="en-ID" dirty="0"/>
              <a:t> </a:t>
            </a:r>
            <a:r>
              <a:rPr lang="en-ID" dirty="0" err="1"/>
              <a:t>menjual</a:t>
            </a:r>
            <a:r>
              <a:rPr lang="en-ID" dirty="0"/>
              <a:t> </a:t>
            </a:r>
            <a:r>
              <a:rPr lang="en-ID" dirty="0" err="1"/>
              <a:t>rumah</a:t>
            </a:r>
            <a:r>
              <a:rPr lang="en-ID" dirty="0"/>
              <a:t> </a:t>
            </a:r>
            <a:r>
              <a:rPr lang="en-ID" dirty="0" err="1"/>
              <a:t>atau</a:t>
            </a:r>
            <a:r>
              <a:rPr lang="en-ID" dirty="0"/>
              <a:t> </a:t>
            </a:r>
            <a:r>
              <a:rPr lang="en-ID" dirty="0" err="1"/>
              <a:t>kendaraan</a:t>
            </a:r>
            <a:r>
              <a:rPr lang="en-ID" dirty="0"/>
              <a:t> yang </a:t>
            </a:r>
            <a:r>
              <a:rPr lang="en-ID" dirty="0" err="1"/>
              <a:t>dijaminkan</a:t>
            </a:r>
            <a:r>
              <a:rPr lang="en-ID" dirty="0"/>
              <a:t> oleh </a:t>
            </a:r>
            <a:r>
              <a:rPr lang="en-ID" dirty="0" err="1"/>
              <a:t>debitur</a:t>
            </a:r>
            <a:r>
              <a:rPr lang="en-ID" dirty="0"/>
              <a:t>. </a:t>
            </a:r>
          </a:p>
          <a:p>
            <a:r>
              <a:rPr lang="en-ID" dirty="0"/>
              <a:t>Nilai utang 1m, </a:t>
            </a:r>
            <a:r>
              <a:rPr lang="en-ID" dirty="0" err="1"/>
              <a:t>tp</a:t>
            </a:r>
            <a:r>
              <a:rPr lang="en-ID" dirty="0"/>
              <a:t> </a:t>
            </a:r>
            <a:r>
              <a:rPr lang="en-ID" dirty="0" err="1"/>
              <a:t>tanah</a:t>
            </a:r>
            <a:r>
              <a:rPr lang="en-ID" dirty="0"/>
              <a:t> </a:t>
            </a:r>
            <a:r>
              <a:rPr lang="en-ID" dirty="0" err="1"/>
              <a:t>hanya</a:t>
            </a:r>
            <a:r>
              <a:rPr lang="en-ID" dirty="0"/>
              <a:t> </a:t>
            </a:r>
            <a:r>
              <a:rPr lang="en-ID" dirty="0" err="1"/>
              <a:t>kejual</a:t>
            </a:r>
            <a:r>
              <a:rPr lang="en-ID" dirty="0"/>
              <a:t> 600jt, </a:t>
            </a:r>
            <a:r>
              <a:rPr lang="en-ID" dirty="0" err="1"/>
              <a:t>maka</a:t>
            </a:r>
            <a:r>
              <a:rPr lang="en-ID" dirty="0"/>
              <a:t> </a:t>
            </a:r>
            <a:r>
              <a:rPr lang="en-ID" dirty="0" err="1"/>
              <a:t>sisa</a:t>
            </a:r>
            <a:r>
              <a:rPr lang="en-ID" dirty="0"/>
              <a:t> 400jt </a:t>
            </a:r>
            <a:r>
              <a:rPr lang="en-ID" dirty="0" err="1"/>
              <a:t>bkn</a:t>
            </a:r>
            <a:r>
              <a:rPr lang="en-ID" dirty="0"/>
              <a:t> </a:t>
            </a:r>
            <a:r>
              <a:rPr lang="en-ID" dirty="0" err="1"/>
              <a:t>dijamin</a:t>
            </a:r>
            <a:r>
              <a:rPr lang="en-ID" dirty="0"/>
              <a:t> </a:t>
            </a:r>
            <a:r>
              <a:rPr lang="en-ID" dirty="0" err="1"/>
              <a:t>jaminan</a:t>
            </a:r>
            <a:r>
              <a:rPr lang="en-ID" dirty="0"/>
              <a:t>, </a:t>
            </a:r>
            <a:r>
              <a:rPr lang="en-ID" dirty="0" err="1"/>
              <a:t>tp</a:t>
            </a:r>
            <a:r>
              <a:rPr lang="en-ID" dirty="0"/>
              <a:t> </a:t>
            </a:r>
            <a:r>
              <a:rPr lang="en-ID" dirty="0" err="1"/>
              <a:t>jd</a:t>
            </a:r>
            <a:r>
              <a:rPr lang="en-ID" dirty="0"/>
              <a:t> </a:t>
            </a:r>
            <a:r>
              <a:rPr lang="en-ID" dirty="0" err="1"/>
              <a:t>piutang</a:t>
            </a:r>
            <a:r>
              <a:rPr lang="en-ID" dirty="0"/>
              <a:t> </a:t>
            </a:r>
            <a:r>
              <a:rPr lang="en-ID" dirty="0" err="1"/>
              <a:t>biasa</a:t>
            </a:r>
            <a:r>
              <a:rPr lang="en-ID" dirty="0"/>
              <a:t> dan </a:t>
            </a:r>
            <a:r>
              <a:rPr lang="en-ID" dirty="0" err="1"/>
              <a:t>dianggap</a:t>
            </a:r>
            <a:r>
              <a:rPr lang="en-ID" dirty="0"/>
              <a:t> </a:t>
            </a:r>
            <a:r>
              <a:rPr lang="en-ID" dirty="0" err="1"/>
              <a:t>sbg</a:t>
            </a:r>
            <a:r>
              <a:rPr lang="en-ID" dirty="0"/>
              <a:t> </a:t>
            </a:r>
            <a:r>
              <a:rPr lang="en-ID" dirty="0" err="1"/>
              <a:t>kreditur</a:t>
            </a:r>
            <a:r>
              <a:rPr lang="en-ID" dirty="0"/>
              <a:t> </a:t>
            </a:r>
            <a:r>
              <a:rPr lang="en-ID" dirty="0" err="1"/>
              <a:t>konkruen</a:t>
            </a:r>
            <a:r>
              <a:rPr lang="en-ID" dirty="0"/>
              <a:t> dan </a:t>
            </a:r>
            <a:r>
              <a:rPr lang="en-ID" dirty="0" err="1"/>
              <a:t>ikut</a:t>
            </a:r>
            <a:r>
              <a:rPr lang="en-ID" dirty="0"/>
              <a:t> </a:t>
            </a:r>
            <a:r>
              <a:rPr lang="en-ID" dirty="0" err="1"/>
              <a:t>antri</a:t>
            </a:r>
            <a:r>
              <a:rPr lang="en-ID" dirty="0"/>
              <a:t>.</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125935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HKB24221:</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KEPAILITAN – SYARAT DAN PIHAK DALAM KEPAILITAN</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HKB24221:</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KEPAILITAN – SYARAT DAN PIHAK DALAM KEPAILITAN</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138773"/>
          </a:xfrm>
          <a:prstGeom prst="rect">
            <a:avLst/>
          </a:prstGeom>
          <a:noFill/>
        </p:spPr>
        <p:txBody>
          <a:bodyPr wrap="square" lIns="91440" tIns="45720" rIns="91440" bIns="45720">
            <a:spAutoFit/>
          </a:bodyPr>
          <a:lstStyle/>
          <a:p>
            <a:pPr algn="ctr"/>
            <a:r>
              <a:rPr lang="en-US"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SYARAT DAN PIHAK DALAM KEPAILITAN</a:t>
            </a:r>
            <a:endParaRPr lang="id-ID"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2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ID" sz="32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endParaRPr lang="en-US" sz="32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1. Adanya dua kreditur atau lebih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a:pPr>
            <a:r>
              <a:rPr lang="nn-NO" sz="2400" b="1" dirty="0">
                <a:solidFill>
                  <a:schemeClr val="tx1"/>
                </a:solidFill>
                <a:latin typeface="Cambria" panose="02040503050406030204" pitchFamily="18" charset="0"/>
                <a:cs typeface="Arial" panose="020B0604020202020204" pitchFamily="34" charset="0"/>
              </a:rPr>
              <a:t>Kreditur Konkruen</a:t>
            </a:r>
            <a:r>
              <a:rPr lang="nn-NO" sz="2400" dirty="0">
                <a:solidFill>
                  <a:schemeClr val="tx1"/>
                </a:solidFill>
                <a:latin typeface="Cambria" panose="02040503050406030204" pitchFamily="18" charset="0"/>
                <a:cs typeface="Arial" panose="020B0604020202020204" pitchFamily="34" charset="0"/>
              </a:rPr>
              <a:t> </a:t>
            </a:r>
          </a:p>
          <a:p>
            <a:pPr algn="l"/>
            <a:r>
              <a:rPr lang="nn-NO" sz="2400" dirty="0">
                <a:solidFill>
                  <a:schemeClr val="tx1"/>
                </a:solidFill>
                <a:latin typeface="Cambria" panose="02040503050406030204" pitchFamily="18" charset="0"/>
                <a:cs typeface="Arial" panose="020B0604020202020204" pitchFamily="34" charset="0"/>
              </a:rPr>
              <a:t>Kreditur ini merupakan kreditur biasa yg tidak memiliki hak istimewa atau jaminan khusus atas harta debitur. Mereka memiliki piutang tanpa jaminan dan pembayaran terhadapnya dilakukan setelah kreditur preferen dan separatis. </a:t>
            </a:r>
          </a:p>
          <a:p>
            <a:pPr algn="l"/>
            <a:r>
              <a:rPr lang="nn-NO" sz="2400" b="1" dirty="0">
                <a:solidFill>
                  <a:schemeClr val="tx1"/>
                </a:solidFill>
                <a:latin typeface="Cambria" panose="02040503050406030204" pitchFamily="18" charset="0"/>
                <a:cs typeface="Arial" panose="020B0604020202020204" pitchFamily="34" charset="0"/>
              </a:rPr>
              <a:t>Cth: </a:t>
            </a:r>
            <a:r>
              <a:rPr lang="nn-NO" sz="2400" dirty="0">
                <a:solidFill>
                  <a:schemeClr val="tx1"/>
                </a:solidFill>
                <a:latin typeface="Cambria" panose="02040503050406030204" pitchFamily="18" charset="0"/>
                <a:cs typeface="Arial" panose="020B0604020202020204" pitchFamily="34" charset="0"/>
              </a:rPr>
              <a:t>tagihan dari pemasok/vendor, tagihan pembelian barang biasa</a:t>
            </a:r>
            <a:endParaRPr lang="nn-NO"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10204697"/>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1. Adanya dua kreditur atau lebih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2"/>
            </a:pPr>
            <a:r>
              <a:rPr lang="nn-NO" sz="2600" b="1" dirty="0">
                <a:solidFill>
                  <a:schemeClr val="tx1"/>
                </a:solidFill>
                <a:latin typeface="Cambria" panose="02040503050406030204" pitchFamily="18" charset="0"/>
                <a:cs typeface="Arial" panose="020B0604020202020204" pitchFamily="34" charset="0"/>
              </a:rPr>
              <a:t>Kreditur Separatis</a:t>
            </a:r>
          </a:p>
          <a:p>
            <a:pPr algn="l"/>
            <a:r>
              <a:rPr lang="nn-NO" sz="2600" dirty="0">
                <a:solidFill>
                  <a:schemeClr val="tx1"/>
                </a:solidFill>
                <a:latin typeface="Cambria" panose="02040503050406030204" pitchFamily="18" charset="0"/>
                <a:cs typeface="Arial" panose="020B0604020202020204" pitchFamily="34" charset="0"/>
              </a:rPr>
              <a:t>kreditur yang mempunyak hak sangat istimewa, yatu kreditur pemegang hak jaminan kebendaan seperti hak tanggungan, gadai, fidusia, atau hak kebendaan lainnya yang kedudukannya lebih tinggi dari kreditur preferen, kecuali ditentukan lain oleh UU.</a:t>
            </a:r>
          </a:p>
        </p:txBody>
      </p:sp>
    </p:spTree>
    <p:extLst>
      <p:ext uri="{BB962C8B-B14F-4D97-AF65-F5344CB8AC3E}">
        <p14:creationId xmlns:p14="http://schemas.microsoft.com/office/powerpoint/2010/main" val="54424978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1. Adanya dua kreditur atau lebih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2"/>
            </a:pPr>
            <a:r>
              <a:rPr lang="nn-NO" sz="2400" b="1" dirty="0">
                <a:solidFill>
                  <a:schemeClr val="tx1"/>
                </a:solidFill>
                <a:latin typeface="Cambria" panose="02040503050406030204" pitchFamily="18" charset="0"/>
                <a:cs typeface="Arial" panose="020B0604020202020204" pitchFamily="34" charset="0"/>
              </a:rPr>
              <a:t>Kreditur Separatis</a:t>
            </a:r>
          </a:p>
          <a:p>
            <a:pPr algn="l"/>
            <a:r>
              <a:rPr lang="nn-NO" sz="2400" dirty="0">
                <a:solidFill>
                  <a:schemeClr val="tx1"/>
                </a:solidFill>
                <a:latin typeface="Cambria" panose="02040503050406030204" pitchFamily="18" charset="0"/>
                <a:cs typeface="Arial" panose="020B0604020202020204" pitchFamily="34" charset="0"/>
              </a:rPr>
              <a:t>Hak dari kreditur ini bersifat dapat dipisahkan dari harta pailit, sehingga mereka berhak mengeksekusi jaminan tsb secara langsung meskipun debitur pailit (tanpa menunggu pemberesan selesai). </a:t>
            </a:r>
          </a:p>
          <a:p>
            <a:pPr algn="l"/>
            <a:r>
              <a:rPr lang="nn-NO" sz="2400" dirty="0">
                <a:solidFill>
                  <a:schemeClr val="tx1"/>
                </a:solidFill>
                <a:latin typeface="Cambria" panose="02040503050406030204" pitchFamily="18" charset="0"/>
                <a:cs typeface="Arial" panose="020B0604020202020204" pitchFamily="34" charset="0"/>
              </a:rPr>
              <a:t>Jika hasil eksekusi tidak cukup, sisa piutang menjadi bagian dari kreditur konkuren. </a:t>
            </a:r>
            <a:r>
              <a:rPr lang="fi-FI" sz="2400" dirty="0">
                <a:solidFill>
                  <a:schemeClr val="tx1"/>
                </a:solidFill>
                <a:latin typeface="Cambria" panose="02040503050406030204" pitchFamily="18" charset="0"/>
                <a:cs typeface="Arial" panose="020B0604020202020204" pitchFamily="34" charset="0"/>
              </a:rPr>
              <a:t>Jika hasilnya lebih, kelebihan dikembalikan ke harta pailit.</a:t>
            </a:r>
          </a:p>
          <a:p>
            <a:pPr algn="l"/>
            <a:r>
              <a:rPr lang="nn-NO" sz="2400" b="1" dirty="0">
                <a:solidFill>
                  <a:schemeClr val="tx1"/>
                </a:solidFill>
                <a:latin typeface="Cambria" panose="02040503050406030204" pitchFamily="18" charset="0"/>
                <a:cs typeface="Arial" panose="020B0604020202020204" pitchFamily="34" charset="0"/>
              </a:rPr>
              <a:t>Cth: </a:t>
            </a:r>
            <a:r>
              <a:rPr lang="nn-NO" sz="2400" dirty="0">
                <a:solidFill>
                  <a:schemeClr val="tx1"/>
                </a:solidFill>
                <a:latin typeface="Cambria" panose="02040503050406030204" pitchFamily="18" charset="0"/>
                <a:cs typeface="Arial" panose="020B0604020202020204" pitchFamily="34" charset="0"/>
              </a:rPr>
              <a:t>Bank yang memegang jaminan berupa hipotek atas tanah dan bangunan; fidusia atas kendaraan</a:t>
            </a:r>
            <a:endParaRPr lang="nn-NO"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647817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1. Adanya dua kreditur atau lebih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3"/>
            </a:pPr>
            <a:r>
              <a:rPr lang="nn-NO" sz="2600" b="1" dirty="0">
                <a:solidFill>
                  <a:schemeClr val="tx1"/>
                </a:solidFill>
                <a:latin typeface="Cambria" panose="02040503050406030204" pitchFamily="18" charset="0"/>
                <a:cs typeface="Arial" panose="020B0604020202020204" pitchFamily="34" charset="0"/>
              </a:rPr>
              <a:t>Kreditur Preferen</a:t>
            </a:r>
          </a:p>
          <a:p>
            <a:pPr algn="l"/>
            <a:r>
              <a:rPr lang="nn-NO" sz="2600" dirty="0">
                <a:solidFill>
                  <a:schemeClr val="tx1"/>
                </a:solidFill>
                <a:latin typeface="Cambria" panose="02040503050406030204" pitchFamily="18" charset="0"/>
                <a:cs typeface="Arial" panose="020B0604020202020204" pitchFamily="34" charset="0"/>
              </a:rPr>
              <a:t>kreditur yang oleh UU, semata-mata karena sifat piutangnya, mendapatkan pelunasan terlebih dahulu. Kreditur ini mempunyak hak istimewa, yaitu hak yang oleh UU diberikan kepada seorang yang berpiutang sehingga tingkatnya lebih tinggi daripada yang lain. </a:t>
            </a:r>
          </a:p>
        </p:txBody>
      </p:sp>
    </p:spTree>
    <p:extLst>
      <p:ext uri="{BB962C8B-B14F-4D97-AF65-F5344CB8AC3E}">
        <p14:creationId xmlns:p14="http://schemas.microsoft.com/office/powerpoint/2010/main" val="3577123164"/>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1. Adanya dua kreditur atau lebih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3"/>
            </a:pPr>
            <a:r>
              <a:rPr lang="nn-NO" sz="2600" b="1" dirty="0">
                <a:solidFill>
                  <a:schemeClr val="tx1"/>
                </a:solidFill>
                <a:latin typeface="Cambria" panose="02040503050406030204" pitchFamily="18" charset="0"/>
                <a:cs typeface="Arial" panose="020B0604020202020204" pitchFamily="34" charset="0"/>
              </a:rPr>
              <a:t>Kreditur Preferen</a:t>
            </a:r>
          </a:p>
          <a:p>
            <a:pPr algn="l"/>
            <a:r>
              <a:rPr lang="nn-NO" sz="2600" dirty="0">
                <a:solidFill>
                  <a:schemeClr val="tx1"/>
                </a:solidFill>
                <a:latin typeface="Cambria" panose="02040503050406030204" pitchFamily="18" charset="0"/>
                <a:cs typeface="Arial" panose="020B0604020202020204" pitchFamily="34" charset="0"/>
              </a:rPr>
              <a:t>Sederhananya, kreditur ini mendapat prioritas pembayaran dari harta pailit sebelum kreditur yang lain, walaupun tidak memiliki jaminan kebendaan.</a:t>
            </a:r>
          </a:p>
          <a:p>
            <a:pPr algn="l"/>
            <a:r>
              <a:rPr lang="nn-NO" sz="2600" b="1" dirty="0">
                <a:solidFill>
                  <a:schemeClr val="tx1"/>
                </a:solidFill>
                <a:latin typeface="Cambria" panose="02040503050406030204" pitchFamily="18" charset="0"/>
                <a:cs typeface="Arial" panose="020B0604020202020204" pitchFamily="34" charset="0"/>
              </a:rPr>
              <a:t>Cth:</a:t>
            </a:r>
            <a:r>
              <a:rPr lang="nn-NO"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nn-NO" sz="2600" dirty="0">
                <a:solidFill>
                  <a:schemeClr val="tx1"/>
                </a:solidFill>
                <a:latin typeface="Cambria" panose="02040503050406030204" pitchFamily="18" charset="0"/>
                <a:cs typeface="Arial" panose="020B0604020202020204" pitchFamily="34" charset="0"/>
              </a:rPr>
              <a:t>negara atas utang pajak (Ps 21 UU Pajak); </a:t>
            </a:r>
          </a:p>
          <a:p>
            <a:pPr marL="457200" indent="-457200" algn="l">
              <a:buFontTx/>
              <a:buChar char="-"/>
            </a:pPr>
            <a:r>
              <a:rPr lang="nn-NO" sz="2600" dirty="0">
                <a:solidFill>
                  <a:schemeClr val="tx1"/>
                </a:solidFill>
                <a:latin typeface="Cambria" panose="02040503050406030204" pitchFamily="18" charset="0"/>
                <a:cs typeface="Arial" panose="020B0604020202020204" pitchFamily="34" charset="0"/>
              </a:rPr>
              <a:t>Karyawan atas gaji atau upah yang belum dibayar (UU Ketenagakerjaan)</a:t>
            </a:r>
          </a:p>
          <a:p>
            <a:pPr marL="457200" indent="-457200" algn="l">
              <a:buFontTx/>
              <a:buChar char="-"/>
            </a:pPr>
            <a:r>
              <a:rPr lang="nn-NO" sz="2600" dirty="0">
                <a:solidFill>
                  <a:schemeClr val="tx1"/>
                </a:solidFill>
                <a:latin typeface="Cambria" panose="02040503050406030204" pitchFamily="18" charset="0"/>
                <a:cs typeface="Arial" panose="020B0604020202020204" pitchFamily="34" charset="0"/>
              </a:rPr>
              <a:t>Biaya perkara (hak kurator, pengurus, dan hakim pengawas)</a:t>
            </a:r>
          </a:p>
          <a:p>
            <a:pPr algn="l"/>
            <a:endParaRPr lang="nn-NO"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28702642"/>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spcBef>
                <a:spcPct val="0"/>
              </a:spcBef>
              <a:defRPr/>
            </a:pPr>
            <a:r>
              <a:rPr lang="sv-SE" sz="3600" b="1" dirty="0">
                <a:latin typeface="Arial" panose="020B0604020202020204" pitchFamily="34" charset="0"/>
                <a:ea typeface="+mj-ea"/>
                <a:cs typeface="Arial" panose="020B0604020202020204" pitchFamily="34" charset="0"/>
              </a:rPr>
              <a:t>Urutan Pembayaran dalam Kepailitan secara Umum</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AutoNum type="arabicPeriod"/>
            </a:pPr>
            <a:r>
              <a:rPr lang="en-US" dirty="0" err="1">
                <a:solidFill>
                  <a:schemeClr val="tx1"/>
                </a:solidFill>
                <a:latin typeface="Cambria" panose="02040503050406030204" pitchFamily="18" charset="0"/>
                <a:cs typeface="Arial" panose="020B0604020202020204" pitchFamily="34" charset="0"/>
              </a:rPr>
              <a:t>Biaya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Kepailitan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Biaya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perkara</a:t>
            </a:r>
            <a:r>
              <a:rPr lang="en-US" dirty="0">
                <a:solidFill>
                  <a:schemeClr val="tx1"/>
                </a:solidFill>
                <a:latin typeface="Cambria" panose="02040503050406030204" pitchFamily="18" charset="0"/>
                <a:cs typeface="Arial" panose="020B0604020202020204" pitchFamily="34" charset="0"/>
              </a:rPr>
              <a:t>, honor </a:t>
            </a:r>
            <a:r>
              <a:rPr lang="en-US" dirty="0" err="1">
                <a:solidFill>
                  <a:schemeClr val="tx1"/>
                </a:solidFill>
                <a:latin typeface="Cambria" panose="02040503050406030204" pitchFamily="18" charset="0"/>
                <a:cs typeface="Arial" panose="020B0604020202020204" pitchFamily="34" charset="0"/>
              </a:rPr>
              <a:t>kurator</a:t>
            </a:r>
            <a:r>
              <a:rPr lang="en-US"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US" dirty="0" err="1">
                <a:solidFill>
                  <a:schemeClr val="tx1"/>
                </a:solidFill>
                <a:latin typeface="Cambria" panose="02040503050406030204" pitchFamily="18" charset="0"/>
                <a:cs typeface="Arial" panose="020B0604020202020204" pitchFamily="34" charset="0"/>
              </a:rPr>
              <a:t>Kreditur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Separatis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melalui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eksekusi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jaminan</a:t>
            </a:r>
            <a:r>
              <a:rPr lang="en-US"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US" dirty="0" err="1">
                <a:solidFill>
                  <a:schemeClr val="tx1"/>
                </a:solidFill>
                <a:latin typeface="Cambria" panose="02040503050406030204" pitchFamily="18" charset="0"/>
                <a:cs typeface="Arial" panose="020B0604020202020204" pitchFamily="34" charset="0"/>
              </a:rPr>
              <a:t>Kreditur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Preferen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sesuai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prioritas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US" dirty="0" err="1">
                <a:solidFill>
                  <a:schemeClr val="tx1"/>
                </a:solidFill>
                <a:latin typeface="Cambria" panose="02040503050406030204" pitchFamily="18" charset="0"/>
                <a:cs typeface="Arial" panose="020B0604020202020204" pitchFamily="34" charset="0"/>
              </a:rPr>
              <a:t>Kreditur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Konkruen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sisa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dibagi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secara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proporsional</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534795643"/>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600" b="1" dirty="0">
                <a:latin typeface="Arial" panose="020B0604020202020204" pitchFamily="34" charset="0"/>
                <a:ea typeface="+mj-ea"/>
                <a:cs typeface="Arial" panose="020B0604020202020204" pitchFamily="34" charset="0"/>
              </a:rPr>
              <a:t>Contoh Ilustrasi Pembayaran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a:solidFill>
                  <a:schemeClr val="tx1"/>
                </a:solidFill>
                <a:latin typeface="Cambria" panose="02040503050406030204" pitchFamily="18" charset="0"/>
                <a:cs typeface="Arial" panose="020B0604020202020204" pitchFamily="34" charset="0"/>
              </a:rPr>
              <a:t>PT ABC </a:t>
            </a:r>
            <a:r>
              <a:rPr lang="en-US" sz="2400" dirty="0" err="1">
                <a:solidFill>
                  <a:schemeClr val="tx1"/>
                </a:solidFill>
                <a:latin typeface="Cambria" panose="02040503050406030204" pitchFamily="18" charset="0"/>
                <a:cs typeface="Arial" panose="020B0604020202020204" pitchFamily="34" charset="0"/>
              </a:rPr>
              <a:t>pailit</a:t>
            </a:r>
            <a:r>
              <a:rPr lang="en-US" sz="2400" dirty="0">
                <a:solidFill>
                  <a:schemeClr val="tx1"/>
                </a:solidFill>
                <a:latin typeface="Cambria" panose="02040503050406030204" pitchFamily="18" charset="0"/>
                <a:cs typeface="Arial" panose="020B0604020202020204" pitchFamily="34" charset="0"/>
              </a:rPr>
              <a:t>. Daftar </a:t>
            </a:r>
            <a:r>
              <a:rPr lang="en-US" sz="2400" dirty="0" err="1">
                <a:solidFill>
                  <a:schemeClr val="tx1"/>
                </a:solidFill>
                <a:latin typeface="Cambria" panose="02040503050406030204" pitchFamily="18" charset="0"/>
                <a:cs typeface="Arial" panose="020B0604020202020204" pitchFamily="34" charset="0"/>
              </a:rPr>
              <a:t>krediturnya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antara</a:t>
            </a:r>
            <a:r>
              <a:rPr lang="en-US" sz="2400" dirty="0">
                <a:solidFill>
                  <a:schemeClr val="tx1"/>
                </a:solidFill>
                <a:latin typeface="Cambria" panose="02040503050406030204" pitchFamily="18" charset="0"/>
                <a:cs typeface="Arial" panose="020B0604020202020204" pitchFamily="34" charset="0"/>
              </a:rPr>
              <a:t> lain:</a:t>
            </a:r>
          </a:p>
          <a:p>
            <a:pPr marL="457200" indent="-457200" algn="l">
              <a:buAutoNum type="arabicPeriod"/>
            </a:pPr>
            <a:r>
              <a:rPr lang="en-ID" sz="2400" dirty="0">
                <a:solidFill>
                  <a:schemeClr val="tx1"/>
                </a:solidFill>
                <a:latin typeface="Cambria" panose="02040503050406030204" pitchFamily="18" charset="0"/>
                <a:cs typeface="Arial" panose="020B0604020202020204" pitchFamily="34" charset="0"/>
              </a:rPr>
              <a:t>Bank XYZ </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rPr>
              <a:t>memegang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hipotek</a:t>
            </a:r>
            <a:endParaRPr lang="en-ID" sz="2400" dirty="0">
              <a:solidFill>
                <a:schemeClr val="tx1"/>
              </a:solidFill>
              <a:latin typeface="Cambria" panose="02040503050406030204" pitchFamily="18" charset="0"/>
              <a:cs typeface="Arial" panose="020B0604020202020204" pitchFamily="34" charset="0"/>
            </a:endParaRP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rPr>
              <a:t>Karyawan</a:t>
            </a:r>
            <a:r>
              <a:rPr lang="en-ID" sz="2400" dirty="0">
                <a:solidFill>
                  <a:schemeClr val="tx1"/>
                </a:solidFill>
                <a:latin typeface="Cambria" panose="02040503050406030204" pitchFamily="18" charset="0"/>
                <a:cs typeface="Arial" panose="020B0604020202020204" pitchFamily="34" charset="0"/>
              </a:rPr>
              <a:t> PT ABC </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gaji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belum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dibayar</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457200" indent="-457200" algn="l">
              <a:buAutoNum type="arabicPeriod"/>
            </a:pP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Vendor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Dirjen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Pajak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 utang PPN</a:t>
            </a:r>
          </a:p>
          <a:p>
            <a:pPr algn="l"/>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Skema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bayar</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Biaya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pailit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dibayarkan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terlebih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dahulu</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457200" indent="-457200" algn="l">
              <a:buAutoNum type="arabicPeriod"/>
            </a:pP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Bank XYZ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dapat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mengeksekusi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tanah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jd</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jaminan</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457200" indent="-457200" algn="l">
              <a:buAutoNum type="arabicPeriod"/>
            </a:pPr>
            <a:r>
              <a:rPr lang="en-ID" sz="2400" dirty="0">
                <a:solidFill>
                  <a:schemeClr val="tx1"/>
                </a:solidFill>
                <a:latin typeface="Cambria" panose="02040503050406030204" pitchFamily="18" charset="0"/>
                <a:cs typeface="Arial" panose="020B0604020202020204" pitchFamily="34" charset="0"/>
              </a:rPr>
              <a:t>Jika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dana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harta</a:t>
            </a:r>
            <a:r>
              <a:rPr lang="en-ID" sz="2400" dirty="0">
                <a:solidFill>
                  <a:schemeClr val="tx1"/>
                </a:solidFill>
                <a:latin typeface="Cambria" panose="02040503050406030204" pitchFamily="18" charset="0"/>
                <a:cs typeface="Arial" panose="020B0604020202020204" pitchFamily="34" charset="0"/>
              </a:rPr>
              <a:t> lain, </a:t>
            </a:r>
            <a:r>
              <a:rPr lang="en-ID" sz="2400" dirty="0" err="1">
                <a:solidFill>
                  <a:schemeClr val="tx1"/>
                </a:solidFill>
                <a:latin typeface="Cambria" panose="02040503050406030204" pitchFamily="18" charset="0"/>
                <a:cs typeface="Arial" panose="020B0604020202020204" pitchFamily="34" charset="0"/>
              </a:rPr>
              <a:t>digunakan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utk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membayar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gaji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karyawan</a:t>
            </a:r>
            <a:r>
              <a:rPr lang="en-ID" sz="2400" dirty="0">
                <a:solidFill>
                  <a:schemeClr val="tx1"/>
                </a:solidFill>
                <a:latin typeface="Cambria" panose="02040503050406030204" pitchFamily="18" charset="0"/>
                <a:cs typeface="Arial" panose="020B0604020202020204" pitchFamily="34" charset="0"/>
              </a:rPr>
              <a:t> dan utang </a:t>
            </a:r>
            <a:r>
              <a:rPr lang="en-ID" sz="2400" dirty="0" err="1">
                <a:solidFill>
                  <a:schemeClr val="tx1"/>
                </a:solidFill>
                <a:latin typeface="Cambria" panose="02040503050406030204" pitchFamily="18" charset="0"/>
                <a:cs typeface="Arial" panose="020B0604020202020204" pitchFamily="34" charset="0"/>
              </a:rPr>
              <a:t>pajak</a:t>
            </a:r>
            <a:endParaRPr lang="en-ID" sz="2400" dirty="0">
              <a:solidFill>
                <a:schemeClr val="tx1"/>
              </a:solidFill>
              <a:latin typeface="Cambria" panose="02040503050406030204" pitchFamily="18" charset="0"/>
              <a:cs typeface="Arial" panose="020B0604020202020204" pitchFamily="34" charset="0"/>
            </a:endParaRPr>
          </a:p>
          <a:p>
            <a:pPr marL="457200" indent="-457200" algn="l">
              <a:buAutoNum type="arabicPeriod"/>
            </a:pPr>
            <a:r>
              <a:rPr lang="en-ID" sz="2400" dirty="0">
                <a:solidFill>
                  <a:schemeClr val="tx1"/>
                </a:solidFill>
                <a:latin typeface="Cambria" panose="02040503050406030204" pitchFamily="18" charset="0"/>
                <a:cs typeface="Arial" panose="020B0604020202020204" pitchFamily="34" charset="0"/>
              </a:rPr>
              <a:t>Jika </a:t>
            </a:r>
            <a:r>
              <a:rPr lang="en-ID" sz="2400" dirty="0" err="1">
                <a:solidFill>
                  <a:schemeClr val="tx1"/>
                </a:solidFill>
                <a:latin typeface="Cambria" panose="02040503050406030204" pitchFamily="18" charset="0"/>
                <a:cs typeface="Arial" panose="020B0604020202020204" pitchFamily="34" charset="0"/>
              </a:rPr>
              <a:t>masih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sisa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vendor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proporsional</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05445371"/>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600" b="1" dirty="0">
                <a:latin typeface="Arial" panose="020B0604020202020204" pitchFamily="34" charset="0"/>
                <a:ea typeface="+mj-ea"/>
                <a:cs typeface="Arial" panose="020B0604020202020204" pitchFamily="34" charset="0"/>
              </a:rPr>
              <a:t>2. Harus adanya utang</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000" dirty="0">
              <a:solidFill>
                <a:schemeClr val="tx1"/>
              </a:solidFill>
              <a:latin typeface="Cambria" panose="02040503050406030204" pitchFamily="18" charset="0"/>
              <a:cs typeface="Arial" panose="020B0604020202020204" pitchFamily="34" charset="0"/>
            </a:endParaRPr>
          </a:p>
        </p:txBody>
      </p:sp>
      <p:sp>
        <p:nvSpPr>
          <p:cNvPr id="25" name="Content Placeholder 2">
            <a:extLst>
              <a:ext uri="{FF2B5EF4-FFF2-40B4-BE49-F238E27FC236}">
                <a16:creationId xmlns:a16="http://schemas.microsoft.com/office/drawing/2014/main" id="{C5FCA8A0-1C10-4B9B-6D81-9D294C396F15}"/>
              </a:ext>
            </a:extLst>
          </p:cNvPr>
          <p:cNvSpPr txBox="1">
            <a:spLocks/>
          </p:cNvSpPr>
          <p:nvPr/>
        </p:nvSpPr>
        <p:spPr>
          <a:xfrm>
            <a:off x="457200" y="1628800"/>
            <a:ext cx="8229600" cy="442535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err="1">
                <a:solidFill>
                  <a:schemeClr val="tx1"/>
                </a:solidFill>
                <a:latin typeface="Cambria" panose="02040503050406030204" pitchFamily="18" charset="0"/>
                <a:cs typeface="Arial" panose="020B0604020202020204" pitchFamily="34" charset="0"/>
              </a:rPr>
              <a:t>Pengertian</a:t>
            </a:r>
            <a:r>
              <a:rPr lang="en-US" sz="2400" dirty="0">
                <a:solidFill>
                  <a:schemeClr val="tx1"/>
                </a:solidFill>
                <a:latin typeface="Cambria" panose="02040503050406030204" pitchFamily="18" charset="0"/>
                <a:cs typeface="Arial" panose="020B0604020202020204" pitchFamily="34" charset="0"/>
              </a:rPr>
              <a:t> utang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UU </a:t>
            </a:r>
            <a:r>
              <a:rPr lang="en-US" sz="2400" dirty="0" err="1">
                <a:solidFill>
                  <a:schemeClr val="tx1"/>
                </a:solidFill>
                <a:latin typeface="Cambria" panose="02040503050406030204" pitchFamily="18" charset="0"/>
                <a:cs typeface="Arial" panose="020B0604020202020204" pitchFamily="34" charset="0"/>
              </a:rPr>
              <a:t>Kepailitan</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dimaksud</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setiap</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kewajiban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debitur</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utk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memberikan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untuk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berbuat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utk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berbuat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sesuatu</a:t>
            </a:r>
            <a:r>
              <a:rPr lang="en-US" sz="2400" dirty="0">
                <a:solidFill>
                  <a:schemeClr val="tx1"/>
                </a:solidFill>
                <a:latin typeface="Cambria" panose="02040503050406030204" pitchFamily="18" charset="0"/>
                <a:cs typeface="Arial" panose="020B0604020202020204" pitchFamily="34" charset="0"/>
              </a:rPr>
              <a:t>.</a:t>
            </a:r>
          </a:p>
          <a:p>
            <a:pPr algn="l"/>
            <a:r>
              <a:rPr lang="en-US" sz="2400" dirty="0" err="1">
                <a:solidFill>
                  <a:schemeClr val="tx1"/>
                </a:solidFill>
                <a:latin typeface="Cambria" panose="02040503050406030204" pitchFamily="18" charset="0"/>
                <a:cs typeface="Arial" panose="020B0604020202020204" pitchFamily="34" charset="0"/>
              </a:rPr>
              <a:t>Cth</a:t>
            </a:r>
            <a:r>
              <a:rPr lang="en-US" sz="24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US" sz="2400" dirty="0" err="1">
                <a:solidFill>
                  <a:schemeClr val="tx1"/>
                </a:solidFill>
                <a:latin typeface="Cambria" panose="02040503050406030204" pitchFamily="18" charset="0"/>
                <a:cs typeface="Arial" panose="020B0604020202020204" pitchFamily="34" charset="0"/>
              </a:rPr>
              <a:t>Kewajiban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debitur</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utk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membayar</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bunga</a:t>
            </a:r>
            <a:r>
              <a:rPr lang="en-US" sz="2400" dirty="0">
                <a:solidFill>
                  <a:schemeClr val="tx1"/>
                </a:solidFill>
                <a:latin typeface="Cambria" panose="02040503050406030204" pitchFamily="18" charset="0"/>
                <a:cs typeface="Arial" panose="020B0604020202020204" pitchFamily="34" charset="0"/>
              </a:rPr>
              <a:t> dan utang </a:t>
            </a:r>
            <a:r>
              <a:rPr lang="en-US" sz="2400" dirty="0" err="1">
                <a:solidFill>
                  <a:schemeClr val="tx1"/>
                </a:solidFill>
                <a:latin typeface="Cambria" panose="02040503050406030204" pitchFamily="18" charset="0"/>
                <a:cs typeface="Arial" panose="020B0604020202020204" pitchFamily="34" charset="0"/>
              </a:rPr>
              <a:t>pokok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pihak</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meminjamkan</a:t>
            </a:r>
            <a:endParaRPr lang="en-US" sz="2400" dirty="0">
              <a:solidFill>
                <a:schemeClr val="tx1"/>
              </a:solidFill>
              <a:latin typeface="Cambria" panose="02040503050406030204" pitchFamily="18" charset="0"/>
              <a:cs typeface="Arial" panose="020B0604020202020204" pitchFamily="34" charset="0"/>
            </a:endParaRPr>
          </a:p>
          <a:p>
            <a:pPr marL="457200" indent="-457200" algn="l">
              <a:buAutoNum type="alphaLcPeriod"/>
            </a:pPr>
            <a:r>
              <a:rPr lang="en-US" sz="2400" dirty="0" err="1">
                <a:solidFill>
                  <a:schemeClr val="tx1"/>
                </a:solidFill>
                <a:latin typeface="Cambria" panose="02040503050406030204" pitchFamily="18" charset="0"/>
                <a:cs typeface="Arial" panose="020B0604020202020204" pitchFamily="34" charset="0"/>
              </a:rPr>
              <a:t>Kewajiban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penjual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utk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menyerahkan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mobil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pembeli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mobil</a:t>
            </a:r>
            <a:endParaRPr lang="en-US" sz="2400" dirty="0">
              <a:solidFill>
                <a:schemeClr val="tx1"/>
              </a:solidFill>
              <a:latin typeface="Cambria" panose="02040503050406030204" pitchFamily="18" charset="0"/>
              <a:cs typeface="Arial" panose="020B0604020202020204" pitchFamily="34" charset="0"/>
            </a:endParaRPr>
          </a:p>
          <a:p>
            <a:pPr marL="457200" indent="-457200" algn="l">
              <a:buAutoNum type="alphaLcPeriod"/>
            </a:pPr>
            <a:r>
              <a:rPr lang="en-US" sz="2400" dirty="0" err="1">
                <a:solidFill>
                  <a:schemeClr val="tx1"/>
                </a:solidFill>
                <a:latin typeface="Cambria" panose="02040503050406030204" pitchFamily="18" charset="0"/>
                <a:cs typeface="Arial" panose="020B0604020202020204" pitchFamily="34" charset="0"/>
              </a:rPr>
              <a:t>Kewajiban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penjamin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utk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menjamin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pembayaran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kembali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pinjaman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debitur</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debitur</a:t>
            </a:r>
            <a:r>
              <a:rPr lang="en-US" sz="2400" dirty="0">
                <a:solidFill>
                  <a:schemeClr val="tx1"/>
                </a:solidFill>
                <a:latin typeface="Cambria" panose="02040503050406030204" pitchFamily="18" charset="0"/>
                <a:cs typeface="Arial" panose="020B0604020202020204" pitchFamily="34" charset="0"/>
              </a:rPr>
              <a:t>.</a:t>
            </a:r>
          </a:p>
          <a:p>
            <a:pPr algn="l"/>
            <a:endParaRPr lang="en-US" sz="2400" dirty="0">
              <a:solidFill>
                <a:schemeClr val="tx1"/>
              </a:solidFill>
              <a:latin typeface="Cambria" panose="02040503050406030204" pitchFamily="18" charset="0"/>
              <a:cs typeface="Arial" panose="020B0604020202020204" pitchFamily="34" charset="0"/>
            </a:endParaRPr>
          </a:p>
          <a:p>
            <a:pPr algn="l"/>
            <a:r>
              <a:rPr lang="en-US" sz="2400" dirty="0" err="1">
                <a:solidFill>
                  <a:schemeClr val="tx1"/>
                </a:solidFill>
                <a:latin typeface="Cambria" panose="02040503050406030204" pitchFamily="18" charset="0"/>
                <a:cs typeface="Arial" panose="020B0604020202020204" pitchFamily="34" charset="0"/>
              </a:rPr>
              <a:t>Kepailitan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selalu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berhubungan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utang </a:t>
            </a:r>
            <a:r>
              <a:rPr lang="en-US" sz="2400" dirty="0" err="1">
                <a:solidFill>
                  <a:schemeClr val="tx1"/>
                </a:solidFill>
                <a:latin typeface="Cambria" panose="02040503050406030204" pitchFamily="18" charset="0"/>
                <a:cs typeface="Arial" panose="020B0604020202020204" pitchFamily="34" charset="0"/>
              </a:rPr>
              <a:t>debitur</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piutang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tagihan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kreditur</a:t>
            </a:r>
            <a:r>
              <a:rPr lang="en-US" sz="2400" dirty="0">
                <a:solidFill>
                  <a:schemeClr val="tx1"/>
                </a:solidFill>
                <a:latin typeface="Cambria" panose="02040503050406030204" pitchFamily="18" charset="0"/>
                <a:cs typeface="Arial" panose="020B0604020202020204" pitchFamily="34" charset="0"/>
              </a:rPr>
              <a:t>.</a:t>
            </a:r>
          </a:p>
          <a:p>
            <a:pPr algn="l"/>
            <a:endParaRPr lang="en-US"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978180775"/>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3. Adanya satu utang yang telah jatuh waktu dan dapat ditagih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74837"/>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utang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jatuh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ditagih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menunjukkan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bahawa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mempunyai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utk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menuntut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menunjukkan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utang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sempurna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demikian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jelas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utang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alamiah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pernyataan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Hanya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cukup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utang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jatuh</a:t>
            </a:r>
            <a:r>
              <a:rPr lang="en-ID" sz="2400" dirty="0">
                <a:solidFill>
                  <a:schemeClr val="tx1"/>
                </a:solidFill>
                <a:latin typeface="Cambria" panose="02040503050406030204" pitchFamily="18" charset="0"/>
                <a:cs typeface="Arial" panose="020B0604020202020204" pitchFamily="34" charset="0"/>
              </a:rPr>
              <a:t> tempo dan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dibayar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tsb</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788998873"/>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Pihak-pihak yang dapat dinyatakan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en-ID" sz="2400" dirty="0">
                <a:solidFill>
                  <a:schemeClr val="tx1"/>
                </a:solidFill>
                <a:latin typeface="Cambria" panose="02040503050406030204" pitchFamily="18" charset="0"/>
                <a:cs typeface="Arial" panose="020B0604020202020204" pitchFamily="34" charset="0"/>
              </a:rPr>
              <a:t>Orang </a:t>
            </a:r>
            <a:r>
              <a:rPr lang="en-ID" sz="2400" dirty="0" err="1">
                <a:solidFill>
                  <a:schemeClr val="tx1"/>
                </a:solidFill>
                <a:latin typeface="Cambria" panose="02040503050406030204" pitchFamily="18" charset="0"/>
                <a:cs typeface="Arial" panose="020B0604020202020204" pitchFamily="34" charset="0"/>
              </a:rPr>
              <a:t>perorangan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laki-laki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perempuan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baik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menikah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menikah</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mj-lt"/>
              <a:buAutoNum type="arabicPeriod"/>
            </a:pPr>
            <a:r>
              <a:rPr lang="en-ID" sz="2400" dirty="0" err="1">
                <a:solidFill>
                  <a:schemeClr val="tx1"/>
                </a:solidFill>
                <a:latin typeface="Cambria" panose="02040503050406030204" pitchFamily="18" charset="0"/>
                <a:cs typeface="Arial" panose="020B0604020202020204" pitchFamily="34" charset="0"/>
              </a:rPr>
              <a:t>Perserikatan-perserikatan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perkumpulan-perkumpulan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bukan</a:t>
            </a:r>
            <a:r>
              <a:rPr lang="en-ID" sz="2400" dirty="0">
                <a:solidFill>
                  <a:schemeClr val="tx1"/>
                </a:solidFill>
                <a:latin typeface="Cambria" panose="02040503050406030204" pitchFamily="18" charset="0"/>
                <a:cs typeface="Arial" panose="020B0604020202020204" pitchFamily="34" charset="0"/>
              </a:rPr>
              <a:t> badan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seperti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maatschap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firma</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perkumpulan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komanditer</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mj-lt"/>
              <a:buAutoNum type="arabicPeriod"/>
            </a:pPr>
            <a:r>
              <a:rPr lang="en-ID" sz="2400" dirty="0">
                <a:solidFill>
                  <a:schemeClr val="tx1"/>
                </a:solidFill>
                <a:latin typeface="Cambria" panose="02040503050406030204" pitchFamily="18" charset="0"/>
                <a:cs typeface="Arial" panose="020B0604020202020204" pitchFamily="34" charset="0"/>
              </a:rPr>
              <a:t>Perseroan-</a:t>
            </a:r>
            <a:r>
              <a:rPr lang="en-ID" sz="2400" dirty="0" err="1">
                <a:solidFill>
                  <a:schemeClr val="tx1"/>
                </a:solidFill>
                <a:latin typeface="Cambria" panose="02040503050406030204" pitchFamily="18" charset="0"/>
                <a:cs typeface="Arial" panose="020B0604020202020204" pitchFamily="34" charset="0"/>
              </a:rPr>
              <a:t>perseroan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perkumpulan-perkumpulan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berbadan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seperti</a:t>
            </a:r>
            <a:r>
              <a:rPr lang="en-ID" sz="2400" dirty="0">
                <a:solidFill>
                  <a:schemeClr val="tx1"/>
                </a:solidFill>
                <a:latin typeface="Cambria" panose="02040503050406030204" pitchFamily="18" charset="0"/>
                <a:cs typeface="Arial" panose="020B0604020202020204" pitchFamily="34" charset="0"/>
              </a:rPr>
              <a:t> Perseroan </a:t>
            </a:r>
            <a:r>
              <a:rPr lang="en-ID" sz="2400" dirty="0" err="1">
                <a:solidFill>
                  <a:schemeClr val="tx1"/>
                </a:solidFill>
                <a:latin typeface="Cambria" panose="02040503050406030204" pitchFamily="18" charset="0"/>
                <a:cs typeface="Arial" panose="020B0604020202020204" pitchFamily="34" charset="0"/>
              </a:rPr>
              <a:t>terbatas</a:t>
            </a:r>
            <a:r>
              <a:rPr lang="en-ID" sz="2400" dirty="0">
                <a:solidFill>
                  <a:schemeClr val="tx1"/>
                </a:solidFill>
                <a:latin typeface="Cambria" panose="02040503050406030204" pitchFamily="18" charset="0"/>
                <a:cs typeface="Arial" panose="020B0604020202020204" pitchFamily="34" charset="0"/>
              </a:rPr>
              <a:t> (PT), </a:t>
            </a:r>
            <a:r>
              <a:rPr lang="en-ID" sz="2400" dirty="0" err="1">
                <a:solidFill>
                  <a:schemeClr val="tx1"/>
                </a:solidFill>
                <a:latin typeface="Cambria" panose="02040503050406030204" pitchFamily="18" charset="0"/>
                <a:cs typeface="Arial" panose="020B0604020202020204" pitchFamily="34" charset="0"/>
              </a:rPr>
              <a:t>Koperasi</a:t>
            </a:r>
            <a:r>
              <a:rPr lang="en-ID" sz="2400" dirty="0">
                <a:solidFill>
                  <a:schemeClr val="tx1"/>
                </a:solidFill>
                <a:latin typeface="Cambria" panose="02040503050406030204" pitchFamily="18" charset="0"/>
                <a:cs typeface="Arial" panose="020B0604020202020204" pitchFamily="34" charset="0"/>
              </a:rPr>
              <a:t>, dan Yayasan.</a:t>
            </a:r>
          </a:p>
        </p:txBody>
      </p:sp>
    </p:spTree>
    <p:extLst>
      <p:ext uri="{BB962C8B-B14F-4D97-AF65-F5344CB8AC3E}">
        <p14:creationId xmlns:p14="http://schemas.microsoft.com/office/powerpoint/2010/main" val="5777955"/>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980728"/>
            <a:ext cx="7992888" cy="48531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UU </a:t>
            </a:r>
            <a:r>
              <a:rPr lang="en-ID" sz="2400" dirty="0" err="1">
                <a:solidFill>
                  <a:schemeClr val="tx1"/>
                </a:solidFill>
                <a:latin typeface="Cambria" panose="02040503050406030204" pitchFamily="18" charset="0"/>
                <a:cs typeface="Arial" panose="020B0604020202020204" pitchFamily="34" charset="0"/>
              </a:rPr>
              <a:t>Kepailitan</a:t>
            </a:r>
            <a:r>
              <a:rPr lang="en-ID" sz="2400" dirty="0">
                <a:solidFill>
                  <a:schemeClr val="tx1"/>
                </a:solidFill>
                <a:latin typeface="Cambria" panose="02040503050406030204" pitchFamily="18" charset="0"/>
                <a:cs typeface="Arial" panose="020B0604020202020204" pitchFamily="34" charset="0"/>
              </a:rPr>
              <a:t> dan PKPU, yang </a:t>
            </a:r>
            <a:r>
              <a:rPr lang="en-ID" sz="2400" dirty="0" err="1">
                <a:solidFill>
                  <a:schemeClr val="tx1"/>
                </a:solidFill>
                <a:latin typeface="Cambria" panose="02040503050406030204" pitchFamily="18" charset="0"/>
                <a:cs typeface="Arial" panose="020B0604020202020204" pitchFamily="34" charset="0"/>
              </a:rPr>
              <a:t>dijadikan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dasar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kepailitan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sbg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berikut</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ID" sz="2400" b="1"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 (Ps. 1131-1134)</a:t>
            </a:r>
          </a:p>
          <a:p>
            <a:pPr algn="l"/>
            <a:r>
              <a:rPr lang="en-ID" sz="2400" dirty="0">
                <a:solidFill>
                  <a:schemeClr val="tx1"/>
                </a:solidFill>
                <a:latin typeface="Cambria" panose="02040503050406030204" pitchFamily="18" charset="0"/>
                <a:cs typeface="Arial" panose="020B0604020202020204" pitchFamily="34" charset="0"/>
              </a:rPr>
              <a:t>Ps. 1131 dan 1132 pada </a:t>
            </a:r>
            <a:r>
              <a:rPr lang="en-ID" sz="2400" dirty="0" err="1">
                <a:solidFill>
                  <a:schemeClr val="tx1"/>
                </a:solidFill>
                <a:latin typeface="Cambria" panose="02040503050406030204" pitchFamily="18" charset="0"/>
                <a:cs typeface="Arial" panose="020B0604020202020204" pitchFamily="34" charset="0"/>
              </a:rPr>
              <a:t>prinsipnya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setiap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individu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memiliki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kekayaan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dimiliki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individu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tsb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digunakan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utk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setiap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perikatannya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merupakan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lapangan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kekayaan</a:t>
            </a:r>
            <a:r>
              <a:rPr lang="en-ID" sz="2400" dirty="0">
                <a:solidFill>
                  <a:schemeClr val="tx1"/>
                </a:solidFill>
                <a:latin typeface="Cambria" panose="02040503050406030204" pitchFamily="18" charset="0"/>
                <a:cs typeface="Arial" panose="020B0604020202020204" pitchFamily="34" charset="0"/>
              </a:rPr>
              <a:t>.</a:t>
            </a:r>
          </a:p>
          <a:p>
            <a:pPr algn="l"/>
            <a:r>
              <a:rPr lang="en-ID" sz="2400" dirty="0">
                <a:solidFill>
                  <a:schemeClr val="tx1"/>
                </a:solidFill>
                <a:latin typeface="Cambria" panose="02040503050406030204" pitchFamily="18" charset="0"/>
                <a:cs typeface="Arial" panose="020B0604020202020204" pitchFamily="34" charset="0"/>
              </a:rPr>
              <a:t>Ps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berlaku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sbg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jaminan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pelunasan</a:t>
            </a:r>
            <a:r>
              <a:rPr lang="en-ID" sz="2400" dirty="0">
                <a:solidFill>
                  <a:schemeClr val="tx1"/>
                </a:solidFill>
                <a:latin typeface="Cambria" panose="02040503050406030204" pitchFamily="18" charset="0"/>
                <a:cs typeface="Arial" panose="020B0604020202020204" pitchFamily="34" charset="0"/>
              </a:rPr>
              <a:t> utang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74416132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Pihak-pihak yang dapat mengajukan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000" dirty="0" err="1">
                <a:solidFill>
                  <a:schemeClr val="tx1"/>
                </a:solidFill>
                <a:latin typeface="Cambria" panose="02040503050406030204" pitchFamily="18" charset="0"/>
                <a:cs typeface="Arial" panose="020B0604020202020204" pitchFamily="34" charset="0"/>
              </a:rPr>
              <a:t>Menurut</a:t>
            </a:r>
            <a:r>
              <a:rPr lang="en-ID" sz="2000" dirty="0">
                <a:solidFill>
                  <a:schemeClr val="tx1"/>
                </a:solidFill>
                <a:latin typeface="Cambria" panose="02040503050406030204" pitchFamily="18" charset="0"/>
                <a:cs typeface="Arial" panose="020B0604020202020204" pitchFamily="34" charset="0"/>
              </a:rPr>
              <a:t> UU </a:t>
            </a:r>
            <a:r>
              <a:rPr lang="en-ID" sz="2000" dirty="0" err="1">
                <a:solidFill>
                  <a:schemeClr val="tx1"/>
                </a:solidFill>
                <a:latin typeface="Cambria" panose="02040503050406030204" pitchFamily="18" charset="0"/>
                <a:cs typeface="Arial" panose="020B0604020202020204" pitchFamily="34" charset="0"/>
              </a:rPr>
              <a:t>Kepailitan</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menjadi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pemohon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suatu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perkara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pailit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atau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pihak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pemohon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pailit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adalah</a:t>
            </a:r>
            <a:r>
              <a:rPr lang="en-ID" sz="2000" dirty="0">
                <a:solidFill>
                  <a:schemeClr val="tx1"/>
                </a:solidFill>
                <a:latin typeface="Cambria" panose="02040503050406030204" pitchFamily="18" charset="0"/>
                <a:cs typeface="Arial" panose="020B0604020202020204" pitchFamily="34" charset="0"/>
              </a:rPr>
              <a:t> salah </a:t>
            </a:r>
            <a:r>
              <a:rPr lang="en-ID" sz="2000" dirty="0" err="1">
                <a:solidFill>
                  <a:schemeClr val="tx1"/>
                </a:solidFill>
                <a:latin typeface="Cambria" panose="02040503050406030204" pitchFamily="18" charset="0"/>
                <a:cs typeface="Arial" panose="020B0604020202020204" pitchFamily="34" charset="0"/>
              </a:rPr>
              <a:t>satu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dari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pihak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berikut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ini</a:t>
            </a:r>
            <a:r>
              <a:rPr lang="en-ID" sz="20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ID" sz="2000" b="1" dirty="0" err="1">
                <a:solidFill>
                  <a:schemeClr val="tx1"/>
                </a:solidFill>
                <a:latin typeface="Cambria" panose="02040503050406030204" pitchFamily="18" charset="0"/>
                <a:cs typeface="Arial" panose="020B0604020202020204" pitchFamily="34" charset="0"/>
              </a:rPr>
              <a:t>Debitur</a:t>
            </a:r>
            <a:endParaRPr lang="en-ID" sz="2000" b="1" dirty="0">
              <a:solidFill>
                <a:schemeClr val="tx1"/>
              </a:solidFill>
              <a:latin typeface="Cambria" panose="02040503050406030204" pitchFamily="18" charset="0"/>
              <a:cs typeface="Arial" panose="020B0604020202020204" pitchFamily="34" charset="0"/>
            </a:endParaRPr>
          </a:p>
          <a:p>
            <a:pPr algn="l"/>
            <a:r>
              <a:rPr lang="en-ID" sz="2000" dirty="0" err="1">
                <a:solidFill>
                  <a:schemeClr val="tx1"/>
                </a:solidFill>
                <a:latin typeface="Cambria" panose="02040503050406030204" pitchFamily="18" charset="0"/>
                <a:cs typeface="Arial" panose="020B0604020202020204" pitchFamily="34" charset="0"/>
              </a:rPr>
              <a:t>Debitur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mengajukan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permohonan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pailit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atas</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inisiatif</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sendiri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jika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merasa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tidak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mampu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membayar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utangnya</a:t>
            </a:r>
            <a:r>
              <a:rPr lang="en-ID" sz="2000" dirty="0">
                <a:solidFill>
                  <a:schemeClr val="tx1"/>
                </a:solidFill>
                <a:latin typeface="Cambria" panose="02040503050406030204" pitchFamily="18" charset="0"/>
                <a:cs typeface="Arial" panose="020B0604020202020204" pitchFamily="34" charset="0"/>
              </a:rPr>
              <a:t> </a:t>
            </a:r>
            <a:r>
              <a:rPr lang="en-ID" sz="2000" i="1" dirty="0">
                <a:solidFill>
                  <a:schemeClr val="tx1"/>
                </a:solidFill>
                <a:latin typeface="Cambria" panose="02040503050406030204" pitchFamily="18" charset="0"/>
                <a:cs typeface="Arial" panose="020B0604020202020204" pitchFamily="34" charset="0"/>
              </a:rPr>
              <a:t>(voluntary petition). </a:t>
            </a: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debitur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masih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terikat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pernikahan</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sah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permohonan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diajukan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atas</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persetujuan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pasangannya</a:t>
            </a:r>
            <a:r>
              <a:rPr lang="en-ID" sz="2000" dirty="0">
                <a:solidFill>
                  <a:schemeClr val="tx1"/>
                </a:solidFill>
                <a:latin typeface="Cambria" panose="02040503050406030204" pitchFamily="18" charset="0"/>
                <a:cs typeface="Arial" panose="020B0604020202020204" pitchFamily="34" charset="0"/>
              </a:rPr>
              <a:t>.</a:t>
            </a:r>
          </a:p>
          <a:p>
            <a:pPr algn="l"/>
            <a:r>
              <a:rPr lang="en-ID" sz="2000" b="1" dirty="0" err="1">
                <a:solidFill>
                  <a:schemeClr val="tx1"/>
                </a:solidFill>
                <a:latin typeface="Cambria" panose="02040503050406030204" pitchFamily="18" charset="0"/>
                <a:cs typeface="Arial" panose="020B0604020202020204" pitchFamily="34" charset="0"/>
              </a:rPr>
              <a:t>cth</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Seorang</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pengusaha</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perorangan</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mengajukan</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pailit</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karena</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tidak</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sanggup</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membayar</a:t>
            </a:r>
            <a:r>
              <a:rPr lang="en-ID" sz="2000" b="1" dirty="0">
                <a:solidFill>
                  <a:schemeClr val="tx1"/>
                </a:solidFill>
                <a:latin typeface="Cambria" panose="02040503050406030204" pitchFamily="18" charset="0"/>
                <a:cs typeface="Arial" panose="020B0604020202020204" pitchFamily="34" charset="0"/>
              </a:rPr>
              <a:t> utang </a:t>
            </a:r>
            <a:r>
              <a:rPr lang="en-ID" sz="2000" b="1" dirty="0" err="1">
                <a:solidFill>
                  <a:schemeClr val="tx1"/>
                </a:solidFill>
                <a:latin typeface="Cambria" panose="02040503050406030204" pitchFamily="18" charset="0"/>
                <a:cs typeface="Arial" panose="020B0604020202020204" pitchFamily="34" charset="0"/>
              </a:rPr>
              <a:t>kepada</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berbagai</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kreditur</a:t>
            </a:r>
            <a:endParaRPr lang="en-ID" sz="2000" b="1" dirty="0">
              <a:solidFill>
                <a:schemeClr val="tx1"/>
              </a:solidFill>
              <a:latin typeface="Cambria" panose="02040503050406030204" pitchFamily="18" charset="0"/>
              <a:cs typeface="Arial" panose="020B0604020202020204" pitchFamily="34" charset="0"/>
            </a:endParaRPr>
          </a:p>
          <a:p>
            <a:pPr algn="l"/>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30124249"/>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Pihak-pihak yang dapat mengajukan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2"/>
            </a:pPr>
            <a:r>
              <a:rPr lang="en-ID" sz="2400" b="1" dirty="0" err="1">
                <a:solidFill>
                  <a:schemeClr val="tx1"/>
                </a:solidFill>
                <a:latin typeface="Cambria" panose="02040503050406030204" pitchFamily="18" charset="0"/>
                <a:cs typeface="Arial" panose="020B0604020202020204" pitchFamily="34" charset="0"/>
              </a:rPr>
              <a:t>Kreditur</a:t>
            </a:r>
            <a:endParaRPr lang="en-ID" sz="2400" b="1" dirty="0">
              <a:solidFill>
                <a:schemeClr val="tx1"/>
              </a:solidFill>
              <a:latin typeface="Cambria" panose="02040503050406030204" pitchFamily="18" charset="0"/>
              <a:cs typeface="Arial" panose="020B0604020202020204" pitchFamily="34" charset="0"/>
            </a:endParaRPr>
          </a:p>
          <a:p>
            <a:pPr algn="l"/>
            <a:r>
              <a:rPr lang="en-ID" sz="2400" dirty="0">
                <a:solidFill>
                  <a:schemeClr val="tx1"/>
                </a:solidFill>
                <a:latin typeface="Cambria" panose="02040503050406030204" pitchFamily="18" charset="0"/>
                <a:cs typeface="Arial" panose="020B0604020202020204" pitchFamily="34" charset="0"/>
              </a:rPr>
              <a:t>Satu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lebih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jika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membayar</a:t>
            </a:r>
            <a:r>
              <a:rPr lang="en-ID" sz="2400" dirty="0">
                <a:solidFill>
                  <a:schemeClr val="tx1"/>
                </a:solidFill>
                <a:latin typeface="Cambria" panose="02040503050406030204" pitchFamily="18" charset="0"/>
                <a:cs typeface="Arial" panose="020B0604020202020204" pitchFamily="34" charset="0"/>
              </a:rPr>
              <a:t> utang yang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jatuh</a:t>
            </a:r>
            <a:r>
              <a:rPr lang="en-ID" sz="2400" dirty="0">
                <a:solidFill>
                  <a:schemeClr val="tx1"/>
                </a:solidFill>
                <a:latin typeface="Cambria" panose="02040503050406030204" pitchFamily="18" charset="0"/>
                <a:cs typeface="Arial" panose="020B0604020202020204" pitchFamily="34" charset="0"/>
              </a:rPr>
              <a:t> tempo. Bisa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konkruen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separatis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preferen</a:t>
            </a:r>
            <a:r>
              <a:rPr lang="en-ID" sz="2400" dirty="0">
                <a:solidFill>
                  <a:schemeClr val="tx1"/>
                </a:solidFill>
                <a:latin typeface="Cambria" panose="02040503050406030204" pitchFamily="18" charset="0"/>
                <a:cs typeface="Arial" panose="020B0604020202020204" pitchFamily="34" charset="0"/>
              </a:rPr>
              <a:t>. </a:t>
            </a:r>
          </a:p>
          <a:p>
            <a:pPr algn="l"/>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seluruh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sepakat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pun </a:t>
            </a:r>
            <a:r>
              <a:rPr lang="en-ID" sz="2400" dirty="0" err="1">
                <a:solidFill>
                  <a:schemeClr val="tx1"/>
                </a:solidFill>
                <a:latin typeface="Cambria" panose="02040503050406030204" pitchFamily="18" charset="0"/>
                <a:cs typeface="Arial" panose="020B0604020202020204" pitchFamily="34" charset="0"/>
              </a:rPr>
              <a:t>cukup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asal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formal </a:t>
            </a:r>
            <a:r>
              <a:rPr lang="en-ID" sz="2400" dirty="0" err="1">
                <a:solidFill>
                  <a:schemeClr val="tx1"/>
                </a:solidFill>
                <a:latin typeface="Cambria" panose="02040503050406030204" pitchFamily="18" charset="0"/>
                <a:cs typeface="Arial" panose="020B0604020202020204" pitchFamily="34" charset="0"/>
              </a:rPr>
              <a:t>terpenuhi</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681987763"/>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Pihak-pihak yang dapat mengajukan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3"/>
            </a:pPr>
            <a:r>
              <a:rPr lang="en-ID" sz="2400" b="1" dirty="0" err="1">
                <a:solidFill>
                  <a:schemeClr val="tx1"/>
                </a:solidFill>
                <a:latin typeface="Cambria" panose="02040503050406030204" pitchFamily="18" charset="0"/>
                <a:cs typeface="Arial" panose="020B0604020202020204" pitchFamily="34" charset="0"/>
              </a:rPr>
              <a:t>Kejaksaan</a:t>
            </a:r>
            <a:endParaRPr lang="en-ID" sz="2400" b="1" dirty="0">
              <a:solidFill>
                <a:schemeClr val="tx1"/>
              </a:solidFill>
              <a:latin typeface="Cambria" panose="02040503050406030204" pitchFamily="18" charset="0"/>
              <a:cs typeface="Arial" panose="020B0604020202020204" pitchFamily="34" charset="0"/>
            </a:endParaRPr>
          </a:p>
          <a:p>
            <a:pPr algn="l"/>
            <a:r>
              <a:rPr lang="en-ID" sz="2400" dirty="0">
                <a:solidFill>
                  <a:schemeClr val="tx1"/>
                </a:solidFill>
                <a:latin typeface="Cambria" panose="02040503050406030204" pitchFamily="18" charset="0"/>
                <a:cs typeface="Arial" panose="020B0604020202020204" pitchFamily="34" charset="0"/>
              </a:rPr>
              <a:t>Atas </a:t>
            </a:r>
            <a:r>
              <a:rPr lang="en-ID" sz="2400" dirty="0" err="1">
                <a:solidFill>
                  <a:schemeClr val="tx1"/>
                </a:solidFill>
                <a:latin typeface="Cambria" panose="02040503050406030204" pitchFamily="18" charset="0"/>
                <a:cs typeface="Arial" panose="020B0604020202020204" pitchFamily="34" charset="0"/>
              </a:rPr>
              <a:t>nama</a:t>
            </a:r>
            <a:r>
              <a:rPr lang="en-ID" sz="2400" dirty="0">
                <a:solidFill>
                  <a:schemeClr val="tx1"/>
                </a:solidFill>
                <a:latin typeface="Cambria" panose="02040503050406030204" pitchFamily="18" charset="0"/>
                <a:cs typeface="Arial" panose="020B0604020202020204" pitchFamily="34" charset="0"/>
              </a:rPr>
              <a:t> negara dan demi </a:t>
            </a:r>
            <a:r>
              <a:rPr lang="en-ID" sz="2400" dirty="0" err="1">
                <a:solidFill>
                  <a:schemeClr val="tx1"/>
                </a:solidFill>
                <a:latin typeface="Cambria" panose="02040503050406030204" pitchFamily="18" charset="0"/>
                <a:cs typeface="Arial" panose="020B0604020202020204" pitchFamily="34" charset="0"/>
              </a:rPr>
              <a:t>kepentingan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umum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kejaksaan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p>
          <a:p>
            <a:pPr algn="l"/>
            <a:r>
              <a:rPr lang="en-ID" sz="2400" dirty="0" err="1">
                <a:solidFill>
                  <a:schemeClr val="tx1"/>
                </a:solidFill>
                <a:latin typeface="Cambria" panose="02040503050406030204" pitchFamily="18" charset="0"/>
                <a:cs typeface="Arial" panose="020B0604020202020204" pitchFamily="34" charset="0"/>
              </a:rPr>
              <a:t>Biasanya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digunakan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kasus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korporasi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besar</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utangnya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berdampak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luas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masyarakat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perekonomian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keuangan</a:t>
            </a:r>
            <a:r>
              <a:rPr lang="en-ID" sz="2400" dirty="0">
                <a:solidFill>
                  <a:schemeClr val="tx1"/>
                </a:solidFill>
                <a:latin typeface="Cambria" panose="02040503050406030204" pitchFamily="18" charset="0"/>
                <a:cs typeface="Arial" panose="020B0604020202020204" pitchFamily="34" charset="0"/>
              </a:rPr>
              <a:t> negara.</a:t>
            </a:r>
          </a:p>
          <a:p>
            <a:pPr algn="l"/>
            <a:r>
              <a:rPr lang="en-ID" sz="2400" b="1" dirty="0" err="1">
                <a:solidFill>
                  <a:schemeClr val="tx1"/>
                </a:solidFill>
                <a:latin typeface="Cambria" panose="02040503050406030204" pitchFamily="18" charset="0"/>
                <a:cs typeface="Arial" panose="020B0604020202020204" pitchFamily="34" charset="0"/>
              </a:rPr>
              <a:t>Cth</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Kejaksaan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mengajukan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pailit</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terhadap</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yayasan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atau</a:t>
            </a:r>
            <a:r>
              <a:rPr lang="en-ID" sz="2400" b="1" dirty="0">
                <a:solidFill>
                  <a:schemeClr val="tx1"/>
                </a:solidFill>
                <a:latin typeface="Cambria" panose="02040503050406030204" pitchFamily="18" charset="0"/>
                <a:cs typeface="Arial" panose="020B0604020202020204" pitchFamily="34" charset="0"/>
              </a:rPr>
              <a:t> badan </a:t>
            </a:r>
            <a:r>
              <a:rPr lang="en-ID" sz="2400" b="1" dirty="0" err="1">
                <a:solidFill>
                  <a:schemeClr val="tx1"/>
                </a:solidFill>
                <a:latin typeface="Cambria" panose="02040503050406030204" pitchFamily="18" charset="0"/>
                <a:cs typeface="Arial" panose="020B0604020202020204" pitchFamily="34" charset="0"/>
              </a:rPr>
              <a:t>usaha</a:t>
            </a:r>
            <a:r>
              <a:rPr lang="en-ID" sz="2400" b="1" dirty="0">
                <a:solidFill>
                  <a:schemeClr val="tx1"/>
                </a:solidFill>
                <a:latin typeface="Cambria" panose="02040503050406030204" pitchFamily="18" charset="0"/>
                <a:cs typeface="Arial" panose="020B0604020202020204" pitchFamily="34" charset="0"/>
              </a:rPr>
              <a:t> yang </a:t>
            </a:r>
            <a:r>
              <a:rPr lang="en-ID" sz="2400" b="1" dirty="0" err="1">
                <a:solidFill>
                  <a:schemeClr val="tx1"/>
                </a:solidFill>
                <a:latin typeface="Cambria" panose="02040503050406030204" pitchFamily="18" charset="0"/>
                <a:cs typeface="Arial" panose="020B0604020202020204" pitchFamily="34" charset="0"/>
              </a:rPr>
              <a:t>menimbulkan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kerugian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publik</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atau</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kepentingan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umum</a:t>
            </a:r>
            <a:r>
              <a:rPr lang="en-ID" sz="2400" b="1"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771466896"/>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Pihak-pihak yang dapat mengajukan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4"/>
            </a:pPr>
            <a:r>
              <a:rPr lang="en-ID" sz="2400" b="1" dirty="0">
                <a:solidFill>
                  <a:schemeClr val="tx1"/>
                </a:solidFill>
                <a:latin typeface="Cambria" panose="02040503050406030204" pitchFamily="18" charset="0"/>
                <a:cs typeface="Arial" panose="020B0604020202020204" pitchFamily="34" charset="0"/>
              </a:rPr>
              <a:t>Bank Indonesia </a:t>
            </a:r>
            <a:r>
              <a:rPr lang="en-ID" sz="2400" dirty="0">
                <a:solidFill>
                  <a:schemeClr val="tx1"/>
                </a:solidFill>
                <a:latin typeface="Cambria" panose="02040503050406030204" pitchFamily="18" charset="0"/>
                <a:cs typeface="Arial" panose="020B0604020202020204" pitchFamily="34" charset="0"/>
              </a:rPr>
              <a:t>(</a:t>
            </a:r>
            <a:r>
              <a:rPr lang="en-ID" sz="2400" dirty="0" err="1">
                <a:solidFill>
                  <a:schemeClr val="tx1"/>
                </a:solidFill>
                <a:latin typeface="Cambria" panose="02040503050406030204" pitchFamily="18" charset="0"/>
                <a:cs typeface="Arial" panose="020B0604020202020204" pitchFamily="34" charset="0"/>
              </a:rPr>
              <a:t>sekarang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kewenangannya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dialihkan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a:t>
            </a:r>
            <a:r>
              <a:rPr lang="en-ID" sz="2400" b="1" dirty="0">
                <a:solidFill>
                  <a:schemeClr val="tx1"/>
                </a:solidFill>
                <a:latin typeface="Cambria" panose="02040503050406030204" pitchFamily="18" charset="0"/>
                <a:cs typeface="Arial" panose="020B0604020202020204" pitchFamily="34" charset="0"/>
              </a:rPr>
              <a:t>OJK</a:t>
            </a:r>
            <a:r>
              <a:rPr lang="en-ID" sz="2400" dirty="0">
                <a:solidFill>
                  <a:schemeClr val="tx1"/>
                </a:solidFill>
                <a:latin typeface="Cambria" panose="02040503050406030204" pitchFamily="18" charset="0"/>
                <a:cs typeface="Arial" panose="020B0604020202020204" pitchFamily="34" charset="0"/>
              </a:rPr>
              <a:t>)</a:t>
            </a:r>
          </a:p>
          <a:p>
            <a:pPr algn="l"/>
            <a:r>
              <a:rPr lang="en-ID" sz="2400" dirty="0" err="1">
                <a:solidFill>
                  <a:schemeClr val="tx1"/>
                </a:solidFill>
                <a:latin typeface="Cambria" panose="02040503050406030204" pitchFamily="18" charset="0"/>
                <a:cs typeface="Arial" panose="020B0604020202020204" pitchFamily="34" charset="0"/>
              </a:rPr>
              <a:t>Sebelum</a:t>
            </a:r>
            <a:r>
              <a:rPr lang="en-ID" sz="2400" dirty="0">
                <a:solidFill>
                  <a:schemeClr val="tx1"/>
                </a:solidFill>
                <a:latin typeface="Cambria" panose="02040503050406030204" pitchFamily="18" charset="0"/>
                <a:cs typeface="Arial" panose="020B0604020202020204" pitchFamily="34" charset="0"/>
              </a:rPr>
              <a:t> OJK </a:t>
            </a:r>
            <a:r>
              <a:rPr lang="en-ID" sz="2400" dirty="0" err="1">
                <a:solidFill>
                  <a:schemeClr val="tx1"/>
                </a:solidFill>
                <a:latin typeface="Cambria" panose="02040503050406030204" pitchFamily="18" charset="0"/>
                <a:cs typeface="Arial" panose="020B0604020202020204" pitchFamily="34" charset="0"/>
              </a:rPr>
              <a:t>dibentuk</a:t>
            </a:r>
            <a:r>
              <a:rPr lang="en-ID" sz="2400" dirty="0">
                <a:solidFill>
                  <a:schemeClr val="tx1"/>
                </a:solidFill>
                <a:latin typeface="Cambria" panose="02040503050406030204" pitchFamily="18" charset="0"/>
                <a:cs typeface="Arial" panose="020B0604020202020204" pitchFamily="34" charset="0"/>
              </a:rPr>
              <a:t>, Bank Indonesia </a:t>
            </a:r>
            <a:r>
              <a:rPr lang="en-ID" sz="2400" dirty="0" err="1">
                <a:solidFill>
                  <a:schemeClr val="tx1"/>
                </a:solidFill>
                <a:latin typeface="Cambria" panose="02040503050406030204" pitchFamily="18" charset="0"/>
                <a:cs typeface="Arial" panose="020B0604020202020204" pitchFamily="34" charset="0"/>
              </a:rPr>
              <a:t>berwenang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bank. </a:t>
            </a:r>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OJK, </a:t>
            </a:r>
            <a:r>
              <a:rPr lang="en-ID" sz="2400" dirty="0" err="1">
                <a:solidFill>
                  <a:schemeClr val="tx1"/>
                </a:solidFill>
                <a:latin typeface="Cambria" panose="02040503050406030204" pitchFamily="18" charset="0"/>
                <a:cs typeface="Arial" panose="020B0604020202020204" pitchFamily="34" charset="0"/>
              </a:rPr>
              <a:t>kewenangan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beralih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OJK </a:t>
            </a:r>
            <a:r>
              <a:rPr lang="en-ID" sz="2400" dirty="0" err="1">
                <a:solidFill>
                  <a:schemeClr val="tx1"/>
                </a:solidFill>
                <a:latin typeface="Cambria" panose="02040503050406030204" pitchFamily="18" charset="0"/>
                <a:cs typeface="Arial" panose="020B0604020202020204" pitchFamily="34" charset="0"/>
              </a:rPr>
              <a:t>berdasarkan</a:t>
            </a:r>
            <a:r>
              <a:rPr lang="en-ID" sz="2400" dirty="0">
                <a:solidFill>
                  <a:schemeClr val="tx1"/>
                </a:solidFill>
                <a:latin typeface="Cambria" panose="02040503050406030204" pitchFamily="18" charset="0"/>
                <a:cs typeface="Arial" panose="020B0604020202020204" pitchFamily="34" charset="0"/>
              </a:rPr>
              <a:t> UU OJK. </a:t>
            </a:r>
          </a:p>
          <a:p>
            <a:pPr algn="l"/>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berdasarkan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penilaian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kondisi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keuangan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kondisi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perbankan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keseluruhan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162608198"/>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Pihak-pihak yang dapat mengajukan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4"/>
            </a:pPr>
            <a:r>
              <a:rPr lang="en-ID" sz="2400" b="1" dirty="0">
                <a:solidFill>
                  <a:schemeClr val="tx1"/>
                </a:solidFill>
                <a:latin typeface="Cambria" panose="02040503050406030204" pitchFamily="18" charset="0"/>
                <a:cs typeface="Arial" panose="020B0604020202020204" pitchFamily="34" charset="0"/>
              </a:rPr>
              <a:t>Bank Indonesia </a:t>
            </a:r>
            <a:r>
              <a:rPr lang="en-ID" sz="2400" dirty="0">
                <a:solidFill>
                  <a:schemeClr val="tx1"/>
                </a:solidFill>
                <a:latin typeface="Cambria" panose="02040503050406030204" pitchFamily="18" charset="0"/>
                <a:cs typeface="Arial" panose="020B0604020202020204" pitchFamily="34" charset="0"/>
              </a:rPr>
              <a:t>(</a:t>
            </a:r>
            <a:r>
              <a:rPr lang="en-ID" sz="2400" dirty="0" err="1">
                <a:solidFill>
                  <a:schemeClr val="tx1"/>
                </a:solidFill>
                <a:latin typeface="Cambria" panose="02040503050406030204" pitchFamily="18" charset="0"/>
                <a:cs typeface="Arial" panose="020B0604020202020204" pitchFamily="34" charset="0"/>
              </a:rPr>
              <a:t>sekarang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kewenangannya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dialihkan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a:t>
            </a:r>
            <a:r>
              <a:rPr lang="en-ID" sz="2400" b="1" dirty="0">
                <a:solidFill>
                  <a:schemeClr val="tx1"/>
                </a:solidFill>
                <a:latin typeface="Cambria" panose="02040503050406030204" pitchFamily="18" charset="0"/>
                <a:cs typeface="Arial" panose="020B0604020202020204" pitchFamily="34" charset="0"/>
              </a:rPr>
              <a:t>OJK</a:t>
            </a:r>
            <a:r>
              <a:rPr lang="en-ID" sz="2400" dirty="0">
                <a:solidFill>
                  <a:schemeClr val="tx1"/>
                </a:solidFill>
                <a:latin typeface="Cambria" panose="02040503050406030204" pitchFamily="18" charset="0"/>
                <a:cs typeface="Arial" panose="020B0604020202020204" pitchFamily="34" charset="0"/>
              </a:rPr>
              <a:t>)</a:t>
            </a:r>
          </a:p>
          <a:p>
            <a:pPr algn="l"/>
            <a:r>
              <a:rPr lang="en-ID" sz="2400" dirty="0" err="1">
                <a:solidFill>
                  <a:schemeClr val="tx1"/>
                </a:solidFill>
                <a:latin typeface="Cambria" panose="02040503050406030204" pitchFamily="18" charset="0"/>
                <a:cs typeface="Arial" panose="020B0604020202020204" pitchFamily="34" charset="0"/>
              </a:rPr>
              <a:t>Sebelum</a:t>
            </a:r>
            <a:r>
              <a:rPr lang="en-ID" sz="2400" dirty="0">
                <a:solidFill>
                  <a:schemeClr val="tx1"/>
                </a:solidFill>
                <a:latin typeface="Cambria" panose="02040503050406030204" pitchFamily="18" charset="0"/>
                <a:cs typeface="Arial" panose="020B0604020202020204" pitchFamily="34" charset="0"/>
              </a:rPr>
              <a:t> OJK </a:t>
            </a:r>
            <a:r>
              <a:rPr lang="en-ID" sz="2400" dirty="0" err="1">
                <a:solidFill>
                  <a:schemeClr val="tx1"/>
                </a:solidFill>
                <a:latin typeface="Cambria" panose="02040503050406030204" pitchFamily="18" charset="0"/>
                <a:cs typeface="Arial" panose="020B0604020202020204" pitchFamily="34" charset="0"/>
              </a:rPr>
              <a:t>dibentuk</a:t>
            </a:r>
            <a:r>
              <a:rPr lang="en-ID" sz="2400" dirty="0">
                <a:solidFill>
                  <a:schemeClr val="tx1"/>
                </a:solidFill>
                <a:latin typeface="Cambria" panose="02040503050406030204" pitchFamily="18" charset="0"/>
                <a:cs typeface="Arial" panose="020B0604020202020204" pitchFamily="34" charset="0"/>
              </a:rPr>
              <a:t>, Bank Indonesia </a:t>
            </a:r>
            <a:r>
              <a:rPr lang="en-ID" sz="2400" dirty="0" err="1">
                <a:solidFill>
                  <a:schemeClr val="tx1"/>
                </a:solidFill>
                <a:latin typeface="Cambria" panose="02040503050406030204" pitchFamily="18" charset="0"/>
                <a:cs typeface="Arial" panose="020B0604020202020204" pitchFamily="34" charset="0"/>
              </a:rPr>
              <a:t>berwenang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bank. </a:t>
            </a:r>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OJK, </a:t>
            </a:r>
            <a:r>
              <a:rPr lang="en-ID" sz="2400" dirty="0" err="1">
                <a:solidFill>
                  <a:schemeClr val="tx1"/>
                </a:solidFill>
                <a:latin typeface="Cambria" panose="02040503050406030204" pitchFamily="18" charset="0"/>
                <a:cs typeface="Arial" panose="020B0604020202020204" pitchFamily="34" charset="0"/>
              </a:rPr>
              <a:t>kewenangan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beralih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OJK </a:t>
            </a:r>
            <a:r>
              <a:rPr lang="en-ID" sz="2400" dirty="0" err="1">
                <a:solidFill>
                  <a:schemeClr val="tx1"/>
                </a:solidFill>
                <a:latin typeface="Cambria" panose="02040503050406030204" pitchFamily="18" charset="0"/>
                <a:cs typeface="Arial" panose="020B0604020202020204" pitchFamily="34" charset="0"/>
              </a:rPr>
              <a:t>berdasarkan</a:t>
            </a:r>
            <a:r>
              <a:rPr lang="en-ID" sz="2400" dirty="0">
                <a:solidFill>
                  <a:schemeClr val="tx1"/>
                </a:solidFill>
                <a:latin typeface="Cambria" panose="02040503050406030204" pitchFamily="18" charset="0"/>
                <a:cs typeface="Arial" panose="020B0604020202020204" pitchFamily="34" charset="0"/>
              </a:rPr>
              <a:t> UU OJK. </a:t>
            </a:r>
          </a:p>
          <a:p>
            <a:pPr algn="l"/>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berdasarkan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penilaian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kondisi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keuangan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kondisi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perbankan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keseluruhan</a:t>
            </a:r>
            <a:r>
              <a:rPr lang="en-ID" sz="2400" dirty="0">
                <a:solidFill>
                  <a:schemeClr val="tx1"/>
                </a:solidFill>
                <a:latin typeface="Cambria" panose="02040503050406030204" pitchFamily="18" charset="0"/>
                <a:cs typeface="Arial" panose="020B0604020202020204" pitchFamily="34" charset="0"/>
              </a:rPr>
              <a:t>.</a:t>
            </a:r>
          </a:p>
          <a:p>
            <a:pPr algn="l"/>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Bank, OJK </a:t>
            </a:r>
            <a:r>
              <a:rPr lang="en-ID" sz="2400" dirty="0" err="1">
                <a:solidFill>
                  <a:schemeClr val="tx1"/>
                </a:solidFill>
                <a:latin typeface="Cambria" panose="02040503050406030204" pitchFamily="18" charset="0"/>
                <a:cs typeface="Arial" panose="020B0604020202020204" pitchFamily="34" charset="0"/>
              </a:rPr>
              <a:t>berwenang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Perusahaan </a:t>
            </a:r>
            <a:r>
              <a:rPr lang="en-ID" sz="2400" dirty="0" err="1">
                <a:solidFill>
                  <a:schemeClr val="tx1"/>
                </a:solidFill>
                <a:latin typeface="Cambria" panose="02040503050406030204" pitchFamily="18" charset="0"/>
                <a:cs typeface="Arial" panose="020B0604020202020204" pitchFamily="34" charset="0"/>
              </a:rPr>
              <a:t>Asuransi</a:t>
            </a:r>
            <a:r>
              <a:rPr lang="en-ID" sz="2400" dirty="0">
                <a:solidFill>
                  <a:schemeClr val="tx1"/>
                </a:solidFill>
                <a:latin typeface="Cambria" panose="02040503050406030204" pitchFamily="18" charset="0"/>
                <a:cs typeface="Arial" panose="020B0604020202020204" pitchFamily="34" charset="0"/>
              </a:rPr>
              <a:t>, Perusahaan </a:t>
            </a:r>
            <a:r>
              <a:rPr lang="en-ID" sz="2400" dirty="0" err="1">
                <a:solidFill>
                  <a:schemeClr val="tx1"/>
                </a:solidFill>
                <a:latin typeface="Cambria" panose="02040503050406030204" pitchFamily="18" charset="0"/>
                <a:cs typeface="Arial" panose="020B0604020202020204" pitchFamily="34" charset="0"/>
              </a:rPr>
              <a:t>Efek</a:t>
            </a:r>
            <a:r>
              <a:rPr lang="en-ID" sz="2400" dirty="0">
                <a:solidFill>
                  <a:schemeClr val="tx1"/>
                </a:solidFill>
                <a:latin typeface="Cambria" panose="02040503050406030204" pitchFamily="18" charset="0"/>
                <a:cs typeface="Arial" panose="020B0604020202020204" pitchFamily="34" charset="0"/>
              </a:rPr>
              <a:t>, Bursa </a:t>
            </a:r>
            <a:r>
              <a:rPr lang="en-ID" sz="2400" dirty="0" err="1">
                <a:solidFill>
                  <a:schemeClr val="tx1"/>
                </a:solidFill>
                <a:latin typeface="Cambria" panose="02040503050406030204" pitchFamily="18" charset="0"/>
                <a:cs typeface="Arial" panose="020B0604020202020204" pitchFamily="34" charset="0"/>
              </a:rPr>
              <a:t>Efek</a:t>
            </a:r>
            <a:r>
              <a:rPr lang="en-ID" sz="2400" dirty="0">
                <a:solidFill>
                  <a:schemeClr val="tx1"/>
                </a:solidFill>
                <a:latin typeface="Cambria" panose="02040503050406030204" pitchFamily="18" charset="0"/>
                <a:cs typeface="Arial" panose="020B0604020202020204" pitchFamily="34" charset="0"/>
              </a:rPr>
              <a:t>, Lembaga </a:t>
            </a:r>
            <a:r>
              <a:rPr lang="en-ID" sz="2400" dirty="0" err="1">
                <a:solidFill>
                  <a:schemeClr val="tx1"/>
                </a:solidFill>
                <a:latin typeface="Cambria" panose="02040503050406030204" pitchFamily="18" charset="0"/>
                <a:cs typeface="Arial" panose="020B0604020202020204" pitchFamily="34" charset="0"/>
              </a:rPr>
              <a:t>Penjaminan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dsb</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732474122"/>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Pihak-pihak yang dapat mengajukan Pailit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5"/>
            </a:pPr>
            <a:r>
              <a:rPr lang="en-ID" sz="2400" b="1" dirty="0" err="1">
                <a:solidFill>
                  <a:schemeClr val="tx1"/>
                </a:solidFill>
                <a:latin typeface="Cambria" panose="02040503050406030204" pitchFamily="18" charset="0"/>
                <a:cs typeface="Arial" panose="020B0604020202020204" pitchFamily="34" charset="0"/>
              </a:rPr>
              <a:t>Kurator</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Sementara</a:t>
            </a:r>
            <a:r>
              <a:rPr lang="en-ID" sz="2400" b="1" dirty="0">
                <a:solidFill>
                  <a:schemeClr val="tx1"/>
                </a:solidFill>
                <a:latin typeface="Cambria" panose="02040503050406030204" pitchFamily="18" charset="0"/>
                <a:cs typeface="Arial" panose="020B0604020202020204" pitchFamily="34" charset="0"/>
              </a:rPr>
              <a:t> </a:t>
            </a:r>
            <a:r>
              <a:rPr lang="en-ID" sz="2400" dirty="0">
                <a:solidFill>
                  <a:schemeClr val="tx1"/>
                </a:solidFill>
                <a:latin typeface="Cambria" panose="02040503050406030204" pitchFamily="18" charset="0"/>
                <a:cs typeface="Arial" panose="020B0604020202020204" pitchFamily="34" charset="0"/>
              </a:rPr>
              <a:t>(</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konteks</a:t>
            </a:r>
            <a:r>
              <a:rPr lang="en-ID" sz="2400" dirty="0">
                <a:solidFill>
                  <a:schemeClr val="tx1"/>
                </a:solidFill>
                <a:latin typeface="Cambria" panose="02040503050406030204" pitchFamily="18" charset="0"/>
                <a:cs typeface="Arial" panose="020B0604020202020204" pitchFamily="34" charset="0"/>
              </a:rPr>
              <a:t> PKPU)</a:t>
            </a:r>
          </a:p>
          <a:p>
            <a:pPr algn="l"/>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kondisi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proses </a:t>
            </a:r>
            <a:r>
              <a:rPr lang="en-ID" sz="2400" dirty="0" err="1">
                <a:solidFill>
                  <a:schemeClr val="tx1"/>
                </a:solidFill>
                <a:latin typeface="Cambria" panose="02040503050406030204" pitchFamily="18" charset="0"/>
                <a:cs typeface="Arial" panose="020B0604020202020204" pitchFamily="34" charset="0"/>
              </a:rPr>
              <a:t>Penundaan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Pembayaran</a:t>
            </a:r>
            <a:r>
              <a:rPr lang="en-ID" sz="2400" dirty="0">
                <a:solidFill>
                  <a:schemeClr val="tx1"/>
                </a:solidFill>
                <a:latin typeface="Cambria" panose="02040503050406030204" pitchFamily="18" charset="0"/>
                <a:cs typeface="Arial" panose="020B0604020202020204" pitchFamily="34" charset="0"/>
              </a:rPr>
              <a:t> Utang (PKPU), </a:t>
            </a:r>
            <a:r>
              <a:rPr lang="en-ID" sz="2400" dirty="0" err="1">
                <a:solidFill>
                  <a:schemeClr val="tx1"/>
                </a:solidFill>
                <a:latin typeface="Cambria" panose="02040503050406030204" pitchFamily="18" charset="0"/>
                <a:cs typeface="Arial" panose="020B0604020202020204" pitchFamily="34" charset="0"/>
              </a:rPr>
              <a:t>kurator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sementara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permohonan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pailit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jika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kooperatif</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690652542"/>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2"/>
            </a:pPr>
            <a:r>
              <a:rPr lang="en-ID" sz="2600" dirty="0">
                <a:solidFill>
                  <a:schemeClr val="tx1"/>
                </a:solidFill>
                <a:latin typeface="Cambria" panose="02040503050406030204" pitchFamily="18" charset="0"/>
                <a:cs typeface="Arial" panose="020B0604020202020204" pitchFamily="34" charset="0"/>
              </a:rPr>
              <a:t>KUHD </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berkaitan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dg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kepailitan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hub.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dagang</a:t>
            </a:r>
            <a:endParaRPr lang="en-ID" sz="2600"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2"/>
            </a:pPr>
            <a:r>
              <a:rPr lang="en-ID" sz="2600" dirty="0" err="1">
                <a:solidFill>
                  <a:schemeClr val="tx1"/>
                </a:solidFill>
                <a:latin typeface="Cambria" panose="02040503050406030204" pitchFamily="18" charset="0"/>
                <a:cs typeface="Arial" panose="020B0604020202020204" pitchFamily="34" charset="0"/>
              </a:rPr>
              <a:t>Peraturan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Mahkamah</a:t>
            </a:r>
            <a:r>
              <a:rPr lang="en-ID" sz="2600" dirty="0">
                <a:solidFill>
                  <a:schemeClr val="tx1"/>
                </a:solidFill>
                <a:latin typeface="Cambria" panose="02040503050406030204" pitchFamily="18" charset="0"/>
                <a:cs typeface="Arial" panose="020B0604020202020204" pitchFamily="34" charset="0"/>
              </a:rPr>
              <a:t> Agung (PERMA) </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sbg</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pedoman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teknis</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pelaksanaan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UU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Kepailitan</a:t>
            </a:r>
            <a:endPar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514350" indent="-514350" algn="l">
              <a:buFont typeface="+mj-lt"/>
              <a:buAutoNum type="arabicPeriod" startAt="2"/>
            </a:pP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Yurisprudensi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Mahkamah</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Agung 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putusan-putusan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pengadilan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dapat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menjadi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acuan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praktik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kepailitan</a:t>
            </a: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7589315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ID" dirty="0">
                <a:solidFill>
                  <a:schemeClr val="tx1"/>
                </a:solidFill>
                <a:latin typeface="Cambria" panose="02040503050406030204" pitchFamily="18" charset="0"/>
                <a:cs typeface="Arial" panose="020B0604020202020204" pitchFamily="34" charset="0"/>
              </a:rPr>
              <a:t>Di </a:t>
            </a:r>
            <a:r>
              <a:rPr lang="en-ID" dirty="0" err="1">
                <a:solidFill>
                  <a:schemeClr val="tx1"/>
                </a:solidFill>
                <a:latin typeface="Cambria" panose="02040503050406030204" pitchFamily="18" charset="0"/>
                <a:cs typeface="Arial" panose="020B0604020202020204" pitchFamily="34" charset="0"/>
              </a:rPr>
              <a:t>samping</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itu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a:t>
            </a:r>
            <a:r>
              <a:rPr lang="en-ID" dirty="0">
                <a:solidFill>
                  <a:schemeClr val="tx1"/>
                </a:solidFill>
                <a:latin typeface="Cambria" panose="02040503050406030204" pitchFamily="18" charset="0"/>
                <a:cs typeface="Arial" panose="020B0604020202020204" pitchFamily="34" charset="0"/>
              </a:rPr>
              <a:t> UU lain </a:t>
            </a:r>
            <a:r>
              <a:rPr lang="en-ID" dirty="0" err="1">
                <a:solidFill>
                  <a:schemeClr val="tx1"/>
                </a:solidFill>
                <a:latin typeface="Cambria" panose="02040503050406030204" pitchFamily="18" charset="0"/>
                <a:cs typeface="Arial" panose="020B0604020202020204" pitchFamily="34" charset="0"/>
              </a:rPr>
              <a:t>yg</a:t>
            </a:r>
            <a:r>
              <a:rPr lang="en-ID" dirty="0">
                <a:solidFill>
                  <a:schemeClr val="tx1"/>
                </a:solidFill>
                <a:latin typeface="Cambria" panose="02040503050406030204" pitchFamily="18" charset="0"/>
                <a:cs typeface="Arial" panose="020B0604020202020204" pitchFamily="34" charset="0"/>
              </a:rPr>
              <a:t> juga </a:t>
            </a:r>
            <a:r>
              <a:rPr lang="en-ID" dirty="0" err="1">
                <a:solidFill>
                  <a:schemeClr val="tx1"/>
                </a:solidFill>
                <a:latin typeface="Cambria" panose="02040503050406030204" pitchFamily="18" charset="0"/>
                <a:cs typeface="Arial" panose="020B0604020202020204" pitchFamily="34" charset="0"/>
              </a:rPr>
              <a:t>berkaitan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dengan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praktik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kepailitan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antara</a:t>
            </a:r>
            <a:r>
              <a:rPr lang="en-ID" dirty="0">
                <a:solidFill>
                  <a:schemeClr val="tx1"/>
                </a:solidFill>
                <a:latin typeface="Cambria" panose="02040503050406030204" pitchFamily="18" charset="0"/>
                <a:cs typeface="Arial" panose="020B0604020202020204" pitchFamily="34" charset="0"/>
              </a:rPr>
              <a:t> lain:</a:t>
            </a:r>
          </a:p>
          <a:p>
            <a:pPr marL="514350" indent="-514350" algn="l">
              <a:buAutoNum type="alphaLcPeriod"/>
            </a:pPr>
            <a:r>
              <a:rPr lang="en-ID" dirty="0">
                <a:solidFill>
                  <a:schemeClr val="tx1"/>
                </a:solidFill>
                <a:latin typeface="Cambria" panose="02040503050406030204" pitchFamily="18" charset="0"/>
                <a:cs typeface="Arial" panose="020B0604020202020204" pitchFamily="34" charset="0"/>
              </a:rPr>
              <a:t>UU 40/2007 </a:t>
            </a:r>
            <a:r>
              <a:rPr lang="en-ID" dirty="0" err="1">
                <a:solidFill>
                  <a:schemeClr val="tx1"/>
                </a:solidFill>
                <a:latin typeface="Cambria" panose="02040503050406030204" pitchFamily="18" charset="0"/>
                <a:cs typeface="Arial" panose="020B0604020202020204" pitchFamily="34" charset="0"/>
              </a:rPr>
              <a:t>tentang</a:t>
            </a:r>
            <a:r>
              <a:rPr lang="en-ID" dirty="0">
                <a:solidFill>
                  <a:schemeClr val="tx1"/>
                </a:solidFill>
                <a:latin typeface="Cambria" panose="02040503050406030204" pitchFamily="18" charset="0"/>
                <a:cs typeface="Arial" panose="020B0604020202020204" pitchFamily="34" charset="0"/>
              </a:rPr>
              <a:t> Perseroan </a:t>
            </a:r>
            <a:r>
              <a:rPr lang="en-ID" dirty="0" err="1">
                <a:solidFill>
                  <a:schemeClr val="tx1"/>
                </a:solidFill>
                <a:latin typeface="Cambria" panose="02040503050406030204" pitchFamily="18" charset="0"/>
                <a:cs typeface="Arial" panose="020B0604020202020204" pitchFamily="34" charset="0"/>
              </a:rPr>
              <a:t>Terbatas</a:t>
            </a:r>
            <a:endParaRPr lang="en-ID"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ID" dirty="0">
                <a:solidFill>
                  <a:schemeClr val="tx1"/>
                </a:solidFill>
                <a:latin typeface="Cambria" panose="02040503050406030204" pitchFamily="18" charset="0"/>
                <a:cs typeface="Arial" panose="020B0604020202020204" pitchFamily="34" charset="0"/>
              </a:rPr>
              <a:t>UU 42/1999 </a:t>
            </a:r>
            <a:r>
              <a:rPr lang="en-ID" dirty="0" err="1">
                <a:solidFill>
                  <a:schemeClr val="tx1"/>
                </a:solidFill>
                <a:latin typeface="Cambria" panose="02040503050406030204" pitchFamily="18" charset="0"/>
                <a:cs typeface="Arial" panose="020B0604020202020204" pitchFamily="34" charset="0"/>
              </a:rPr>
              <a:t>tentang</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Jaminan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Fidusia</a:t>
            </a:r>
            <a:endParaRPr lang="en-ID"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ID" dirty="0">
                <a:solidFill>
                  <a:schemeClr val="tx1"/>
                </a:solidFill>
                <a:latin typeface="Cambria" panose="02040503050406030204" pitchFamily="18" charset="0"/>
                <a:cs typeface="Arial" panose="020B0604020202020204" pitchFamily="34" charset="0"/>
              </a:rPr>
              <a:t>UU 4/1996 </a:t>
            </a:r>
            <a:r>
              <a:rPr lang="en-ID" dirty="0" err="1">
                <a:solidFill>
                  <a:schemeClr val="tx1"/>
                </a:solidFill>
                <a:latin typeface="Cambria" panose="02040503050406030204" pitchFamily="18" charset="0"/>
                <a:cs typeface="Arial" panose="020B0604020202020204" pitchFamily="34" charset="0"/>
              </a:rPr>
              <a:t>tentang</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Hak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Tanggungan</a:t>
            </a:r>
            <a:endParaRPr lang="en-ID"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ID" dirty="0">
                <a:solidFill>
                  <a:schemeClr val="tx1"/>
                </a:solidFill>
                <a:latin typeface="Cambria" panose="02040503050406030204" pitchFamily="18" charset="0"/>
                <a:cs typeface="Arial" panose="020B0604020202020204" pitchFamily="34" charset="0"/>
              </a:rPr>
              <a:t>UU 16/2001 </a:t>
            </a:r>
            <a:r>
              <a:rPr lang="en-ID" dirty="0" err="1">
                <a:solidFill>
                  <a:schemeClr val="tx1"/>
                </a:solidFill>
                <a:latin typeface="Cambria" panose="02040503050406030204" pitchFamily="18" charset="0"/>
                <a:cs typeface="Arial" panose="020B0604020202020204" pitchFamily="34" charset="0"/>
              </a:rPr>
              <a:t>tentang</a:t>
            </a:r>
            <a:r>
              <a:rPr lang="en-ID" dirty="0">
                <a:solidFill>
                  <a:schemeClr val="tx1"/>
                </a:solidFill>
                <a:latin typeface="Cambria" panose="02040503050406030204" pitchFamily="18" charset="0"/>
                <a:cs typeface="Arial" panose="020B0604020202020204" pitchFamily="34" charset="0"/>
              </a:rPr>
              <a:t> Yayasan</a:t>
            </a:r>
          </a:p>
          <a:p>
            <a:pPr marL="514350" indent="-514350" algn="l">
              <a:buAutoNum type="alphaLcPeriod"/>
            </a:pPr>
            <a:r>
              <a:rPr lang="en-ID" dirty="0">
                <a:solidFill>
                  <a:schemeClr val="tx1"/>
                </a:solidFill>
                <a:latin typeface="Cambria" panose="02040503050406030204" pitchFamily="18" charset="0"/>
                <a:cs typeface="Arial" panose="020B0604020202020204" pitchFamily="34" charset="0"/>
              </a:rPr>
              <a:t>UU 25/1992 </a:t>
            </a:r>
            <a:r>
              <a:rPr lang="en-ID" dirty="0" err="1">
                <a:solidFill>
                  <a:schemeClr val="tx1"/>
                </a:solidFill>
                <a:latin typeface="Cambria" panose="02040503050406030204" pitchFamily="18" charset="0"/>
                <a:cs typeface="Arial" panose="020B0604020202020204" pitchFamily="34" charset="0"/>
              </a:rPr>
              <a:t>tentang</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Koperasi</a:t>
            </a:r>
            <a:endParaRPr lang="en-ID" dirty="0">
              <a:solidFill>
                <a:schemeClr val="tx1"/>
              </a:solidFill>
              <a:latin typeface="Cambria" panose="02040503050406030204" pitchFamily="18" charset="0"/>
              <a:cs typeface="Arial" panose="020B0604020202020204" pitchFamily="34" charset="0"/>
            </a:endParaRPr>
          </a:p>
          <a:p>
            <a:pPr algn="l"/>
            <a:r>
              <a:rPr lang="en-ID" dirty="0" err="1">
                <a:solidFill>
                  <a:schemeClr val="tx1"/>
                </a:solidFill>
                <a:latin typeface="Cambria" panose="02040503050406030204" pitchFamily="18" charset="0"/>
                <a:cs typeface="Arial" panose="020B0604020202020204" pitchFamily="34" charset="0"/>
              </a:rPr>
              <a:t>Dsb</a:t>
            </a:r>
            <a:r>
              <a:rPr lang="en-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4505149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412776"/>
            <a:ext cx="8229600" cy="471338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dirty="0" err="1">
                <a:solidFill>
                  <a:schemeClr val="tx1"/>
                </a:solidFill>
                <a:latin typeface="Cambria" panose="02040503050406030204" pitchFamily="18" charset="0"/>
                <a:cs typeface="Arial" panose="020B0604020202020204" pitchFamily="34" charset="0"/>
              </a:rPr>
              <a:t>Kepailitan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harus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memenuhi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syarat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mendasar</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tercantum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Ps 1 </a:t>
            </a:r>
            <a:r>
              <a:rPr lang="en-US" dirty="0" err="1">
                <a:solidFill>
                  <a:schemeClr val="tx1"/>
                </a:solidFill>
                <a:latin typeface="Cambria" panose="02040503050406030204" pitchFamily="18" charset="0"/>
                <a:cs typeface="Arial" panose="020B0604020202020204" pitchFamily="34" charset="0"/>
              </a:rPr>
              <a:t>ayat</a:t>
            </a:r>
            <a:r>
              <a:rPr lang="en-US" dirty="0">
                <a:solidFill>
                  <a:schemeClr val="tx1"/>
                </a:solidFill>
                <a:latin typeface="Cambria" panose="02040503050406030204" pitchFamily="18" charset="0"/>
                <a:cs typeface="Arial" panose="020B0604020202020204" pitchFamily="34" charset="0"/>
              </a:rPr>
              <a:t> 2 UU </a:t>
            </a:r>
            <a:r>
              <a:rPr lang="en-US" dirty="0" err="1">
                <a:solidFill>
                  <a:schemeClr val="tx1"/>
                </a:solidFill>
                <a:latin typeface="Cambria" panose="02040503050406030204" pitchFamily="18" charset="0"/>
                <a:cs typeface="Arial" panose="020B0604020202020204" pitchFamily="34" charset="0"/>
              </a:rPr>
              <a:t>Kepailitan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yaitu</a:t>
            </a:r>
            <a:r>
              <a:rPr lang="en-US"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ID" dirty="0" err="1">
                <a:solidFill>
                  <a:schemeClr val="tx1"/>
                </a:solidFill>
                <a:latin typeface="Cambria" panose="02040503050406030204" pitchFamily="18" charset="0"/>
                <a:cs typeface="Arial" panose="020B0604020202020204" pitchFamily="34" charset="0"/>
              </a:rPr>
              <a:t>Adanya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perjanjian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yg</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ditagih</a:t>
            </a:r>
            <a:r>
              <a:rPr lang="en-ID" dirty="0">
                <a:solidFill>
                  <a:schemeClr val="tx1"/>
                </a:solidFill>
                <a:latin typeface="Cambria" panose="02040503050406030204" pitchFamily="18" charset="0"/>
                <a:cs typeface="Arial" panose="020B0604020202020204" pitchFamily="34" charset="0"/>
              </a:rPr>
              <a:t> di </a:t>
            </a:r>
            <a:r>
              <a:rPr lang="en-ID" dirty="0" err="1">
                <a:solidFill>
                  <a:schemeClr val="tx1"/>
                </a:solidFill>
                <a:latin typeface="Cambria" panose="02040503050406030204" pitchFamily="18" charset="0"/>
                <a:cs typeface="Arial" panose="020B0604020202020204" pitchFamily="34" charset="0"/>
              </a:rPr>
              <a:t>muka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pengadilan</a:t>
            </a:r>
            <a:endParaRPr lang="en-ID" dirty="0">
              <a:solidFill>
                <a:schemeClr val="tx1"/>
              </a:solidFill>
              <a:latin typeface="Cambria" panose="02040503050406030204" pitchFamily="18" charset="0"/>
              <a:cs typeface="Arial" panose="020B0604020202020204" pitchFamily="34" charset="0"/>
            </a:endParaRPr>
          </a:p>
          <a:p>
            <a:pPr marL="457200" indent="-457200" algn="l">
              <a:buAutoNum type="alphaLcPeriod"/>
            </a:pPr>
            <a:r>
              <a:rPr lang="en-ID" dirty="0">
                <a:solidFill>
                  <a:schemeClr val="tx1"/>
                </a:solidFill>
                <a:latin typeface="Cambria" panose="02040503050406030204" pitchFamily="18" charset="0"/>
                <a:cs typeface="Arial" panose="020B0604020202020204" pitchFamily="34" charset="0"/>
              </a:rPr>
              <a:t>Utang yang </a:t>
            </a:r>
            <a:r>
              <a:rPr lang="en-ID" dirty="0" err="1">
                <a:solidFill>
                  <a:schemeClr val="tx1"/>
                </a:solidFill>
                <a:latin typeface="Cambria" panose="02040503050406030204" pitchFamily="18" charset="0"/>
                <a:cs typeface="Arial" panose="020B0604020202020204" pitchFamily="34" charset="0"/>
              </a:rPr>
              <a:t>dinyatakan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dinyatakan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jumlah</a:t>
            </a:r>
            <a:r>
              <a:rPr lang="en-ID" dirty="0">
                <a:solidFill>
                  <a:schemeClr val="tx1"/>
                </a:solidFill>
                <a:latin typeface="Cambria" panose="02040503050406030204" pitchFamily="18" charset="0"/>
                <a:cs typeface="Arial" panose="020B0604020202020204" pitchFamily="34" charset="0"/>
              </a:rPr>
              <a:t> uang, </a:t>
            </a:r>
            <a:r>
              <a:rPr lang="en-ID" dirty="0" err="1">
                <a:solidFill>
                  <a:schemeClr val="tx1"/>
                </a:solidFill>
                <a:latin typeface="Cambria" panose="02040503050406030204" pitchFamily="18" charset="0"/>
                <a:cs typeface="Arial" panose="020B0604020202020204" pitchFamily="34" charset="0"/>
              </a:rPr>
              <a:t>baik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mata</a:t>
            </a:r>
            <a:r>
              <a:rPr lang="en-ID" dirty="0">
                <a:solidFill>
                  <a:schemeClr val="tx1"/>
                </a:solidFill>
                <a:latin typeface="Cambria" panose="02040503050406030204" pitchFamily="18" charset="0"/>
                <a:cs typeface="Arial" panose="020B0604020202020204" pitchFamily="34" charset="0"/>
              </a:rPr>
              <a:t> uang Indonesia (IDR) </a:t>
            </a:r>
            <a:r>
              <a:rPr lang="en-ID" dirty="0" err="1">
                <a:solidFill>
                  <a:schemeClr val="tx1"/>
                </a:solidFill>
                <a:latin typeface="Cambria" panose="02040503050406030204" pitchFamily="18" charset="0"/>
                <a:cs typeface="Arial" panose="020B0604020202020204" pitchFamily="34" charset="0"/>
              </a:rPr>
              <a:t>maupun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mata</a:t>
            </a:r>
            <a:r>
              <a:rPr lang="en-ID" dirty="0">
                <a:solidFill>
                  <a:schemeClr val="tx1"/>
                </a:solidFill>
                <a:latin typeface="Cambria" panose="02040503050406030204" pitchFamily="18" charset="0"/>
                <a:cs typeface="Arial" panose="020B0604020202020204" pitchFamily="34" charset="0"/>
              </a:rPr>
              <a:t> uang </a:t>
            </a:r>
            <a:r>
              <a:rPr lang="en-ID" dirty="0" err="1">
                <a:solidFill>
                  <a:schemeClr val="tx1"/>
                </a:solidFill>
                <a:latin typeface="Cambria" panose="02040503050406030204" pitchFamily="18" charset="0"/>
                <a:cs typeface="Arial" panose="020B0604020202020204" pitchFamily="34" charset="0"/>
              </a:rPr>
              <a:t>asing</a:t>
            </a:r>
            <a:endParaRPr lang="en-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9162879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412776"/>
            <a:ext cx="8229600" cy="471338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Selain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Kepailitan</a:t>
            </a:r>
            <a:r>
              <a:rPr lang="en-US" sz="2400" dirty="0">
                <a:solidFill>
                  <a:schemeClr val="tx1"/>
                </a:solidFill>
                <a:latin typeface="Cambria" panose="02040503050406030204" pitchFamily="18" charset="0"/>
                <a:cs typeface="Arial" panose="020B0604020202020204" pitchFamily="34" charset="0"/>
              </a:rPr>
              <a:t> juga </a:t>
            </a:r>
            <a:r>
              <a:rPr lang="en-US" sz="2400" dirty="0" err="1">
                <a:solidFill>
                  <a:schemeClr val="tx1"/>
                </a:solidFill>
                <a:latin typeface="Cambria" panose="02040503050406030204" pitchFamily="18" charset="0"/>
                <a:cs typeface="Arial" panose="020B0604020202020204" pitchFamily="34" charset="0"/>
              </a:rPr>
              <a:t>harus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memenuhi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syarat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yg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dijelaskan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Ps. 2 </a:t>
            </a:r>
            <a:r>
              <a:rPr lang="en-US" sz="2400" dirty="0" err="1">
                <a:solidFill>
                  <a:schemeClr val="tx1"/>
                </a:solidFill>
                <a:latin typeface="Cambria" panose="02040503050406030204" pitchFamily="18" charset="0"/>
                <a:cs typeface="Arial" panose="020B0604020202020204" pitchFamily="34" charset="0"/>
              </a:rPr>
              <a:t>ayat</a:t>
            </a:r>
            <a:r>
              <a:rPr lang="en-US" sz="2400" dirty="0">
                <a:solidFill>
                  <a:schemeClr val="tx1"/>
                </a:solidFill>
                <a:latin typeface="Cambria" panose="02040503050406030204" pitchFamily="18" charset="0"/>
                <a:cs typeface="Arial" panose="020B0604020202020204" pitchFamily="34" charset="0"/>
              </a:rPr>
              <a:t> 1 UU </a:t>
            </a:r>
            <a:r>
              <a:rPr lang="en-US" sz="2400" dirty="0" err="1">
                <a:solidFill>
                  <a:schemeClr val="tx1"/>
                </a:solidFill>
                <a:latin typeface="Cambria" panose="02040503050406030204" pitchFamily="18" charset="0"/>
                <a:cs typeface="Arial" panose="020B0604020202020204" pitchFamily="34" charset="0"/>
              </a:rPr>
              <a:t>Kepailitan</a:t>
            </a:r>
            <a:r>
              <a:rPr lang="en-US" sz="2400" dirty="0">
                <a:solidFill>
                  <a:schemeClr val="tx1"/>
                </a:solidFill>
                <a:latin typeface="Cambria" panose="02040503050406030204" pitchFamily="18" charset="0"/>
                <a:cs typeface="Arial" panose="020B0604020202020204" pitchFamily="34" charset="0"/>
              </a:rPr>
              <a:t>:</a:t>
            </a:r>
          </a:p>
          <a:p>
            <a:pPr algn="l"/>
            <a:r>
              <a:rPr lang="en-US" sz="2400" dirty="0">
                <a:solidFill>
                  <a:schemeClr val="tx1"/>
                </a:solidFill>
                <a:latin typeface="Cambria" panose="02040503050406030204" pitchFamily="18" charset="0"/>
                <a:cs typeface="Arial" panose="020B0604020202020204" pitchFamily="34" charset="0"/>
              </a:rPr>
              <a:t>“</a:t>
            </a:r>
            <a:r>
              <a:rPr lang="en-US" sz="2400" i="1" dirty="0" err="1">
                <a:solidFill>
                  <a:schemeClr val="tx1"/>
                </a:solidFill>
                <a:latin typeface="Cambria" panose="02040503050406030204" pitchFamily="18" charset="0"/>
                <a:cs typeface="Arial" panose="020B0604020202020204" pitchFamily="34" charset="0"/>
              </a:rPr>
              <a:t>Debitor</a:t>
            </a:r>
            <a:r>
              <a:rPr lang="en-US" sz="2400" i="1" dirty="0">
                <a:solidFill>
                  <a:schemeClr val="tx1"/>
                </a:solidFill>
                <a:latin typeface="Cambria" panose="02040503050406030204" pitchFamily="18" charset="0"/>
                <a:cs typeface="Arial" panose="020B0604020202020204" pitchFamily="34" charset="0"/>
              </a:rPr>
              <a:t> yang </a:t>
            </a:r>
            <a:r>
              <a:rPr lang="en-US" sz="2400" i="1" dirty="0" err="1">
                <a:solidFill>
                  <a:schemeClr val="tx1"/>
                </a:solidFill>
                <a:latin typeface="Cambria" panose="02040503050406030204" pitchFamily="18" charset="0"/>
                <a:cs typeface="Arial" panose="020B0604020202020204" pitchFamily="34" charset="0"/>
              </a:rPr>
              <a:t>mempunyai</a:t>
            </a:r>
            <a:r>
              <a:rPr lang="en-US" sz="2400"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dua</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atau</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lebih</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Kreditor</a:t>
            </a:r>
            <a:r>
              <a:rPr lang="en-US" sz="2400" b="1" i="1" dirty="0">
                <a:solidFill>
                  <a:schemeClr val="tx1"/>
                </a:solidFill>
                <a:latin typeface="Cambria" panose="02040503050406030204" pitchFamily="18" charset="0"/>
                <a:cs typeface="Arial" panose="020B0604020202020204" pitchFamily="34" charset="0"/>
              </a:rPr>
              <a:t> dan </a:t>
            </a:r>
            <a:r>
              <a:rPr lang="en-US" sz="2400" b="1" i="1" dirty="0" err="1">
                <a:solidFill>
                  <a:schemeClr val="tx1"/>
                </a:solidFill>
                <a:latin typeface="Cambria" panose="02040503050406030204" pitchFamily="18" charset="0"/>
                <a:cs typeface="Arial" panose="020B0604020202020204" pitchFamily="34" charset="0"/>
              </a:rPr>
              <a:t>tidak</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membayar</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lunas</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sedikitnya</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satu</a:t>
            </a:r>
            <a:r>
              <a:rPr lang="en-US" sz="2400" b="1" i="1" dirty="0">
                <a:solidFill>
                  <a:schemeClr val="tx1"/>
                </a:solidFill>
                <a:latin typeface="Cambria" panose="02040503050406030204" pitchFamily="18" charset="0"/>
                <a:cs typeface="Arial" panose="020B0604020202020204" pitchFamily="34" charset="0"/>
              </a:rPr>
              <a:t> utang yang </a:t>
            </a:r>
            <a:r>
              <a:rPr lang="en-US" sz="2400" b="1" i="1" dirty="0" err="1">
                <a:solidFill>
                  <a:schemeClr val="tx1"/>
                </a:solidFill>
                <a:latin typeface="Cambria" panose="02040503050406030204" pitchFamily="18" charset="0"/>
                <a:cs typeface="Arial" panose="020B0604020202020204" pitchFamily="34" charset="0"/>
              </a:rPr>
              <a:t>telah</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jatuh</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waktu</a:t>
            </a:r>
            <a:r>
              <a:rPr lang="en-US" sz="2400" b="1" i="1" dirty="0">
                <a:solidFill>
                  <a:schemeClr val="tx1"/>
                </a:solidFill>
                <a:latin typeface="Cambria" panose="02040503050406030204" pitchFamily="18" charset="0"/>
                <a:cs typeface="Arial" panose="020B0604020202020204" pitchFamily="34" charset="0"/>
              </a:rPr>
              <a:t> dan </a:t>
            </a:r>
            <a:r>
              <a:rPr lang="en-US" sz="2400" b="1" i="1" dirty="0" err="1">
                <a:solidFill>
                  <a:schemeClr val="tx1"/>
                </a:solidFill>
                <a:latin typeface="Cambria" panose="02040503050406030204" pitchFamily="18" charset="0"/>
                <a:cs typeface="Arial" panose="020B0604020202020204" pitchFamily="34" charset="0"/>
              </a:rPr>
              <a:t>dapat</a:t>
            </a:r>
            <a:r>
              <a:rPr lang="en-US" sz="2400" b="1" i="1" dirty="0">
                <a:solidFill>
                  <a:schemeClr val="tx1"/>
                </a:solidFill>
                <a:latin typeface="Cambria" panose="02040503050406030204" pitchFamily="18" charset="0"/>
                <a:cs typeface="Arial" panose="020B0604020202020204" pitchFamily="34" charset="0"/>
              </a:rPr>
              <a:t> </a:t>
            </a:r>
            <a:r>
              <a:rPr lang="en-US" sz="2400" b="1" i="1" dirty="0" err="1">
                <a:solidFill>
                  <a:schemeClr val="tx1"/>
                </a:solidFill>
                <a:latin typeface="Cambria" panose="02040503050406030204" pitchFamily="18" charset="0"/>
                <a:cs typeface="Arial" panose="020B0604020202020204" pitchFamily="34" charset="0"/>
              </a:rPr>
              <a:t>ditagih</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dinyatakan</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pailit</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dengan</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putusan</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Pengadilan</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baik</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atas</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permohonannya</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sendiri</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maupun</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atas</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permohonan</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satu</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atau</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lebih</a:t>
            </a:r>
            <a:r>
              <a:rPr lang="en-US" sz="2400" i="1" dirty="0">
                <a:solidFill>
                  <a:schemeClr val="tx1"/>
                </a:solidFill>
                <a:latin typeface="Cambria" panose="02040503050406030204" pitchFamily="18" charset="0"/>
                <a:cs typeface="Arial" panose="020B0604020202020204" pitchFamily="34" charset="0"/>
              </a:rPr>
              <a:t> </a:t>
            </a:r>
            <a:r>
              <a:rPr lang="en-US" sz="2400" i="1" dirty="0" err="1">
                <a:solidFill>
                  <a:schemeClr val="tx1"/>
                </a:solidFill>
                <a:latin typeface="Cambria" panose="02040503050406030204" pitchFamily="18" charset="0"/>
                <a:cs typeface="Arial" panose="020B0604020202020204" pitchFamily="34" charset="0"/>
              </a:rPr>
              <a:t>kreditornya</a:t>
            </a:r>
            <a:r>
              <a:rPr lang="en-US" sz="2400" i="1" dirty="0">
                <a:solidFill>
                  <a:schemeClr val="tx1"/>
                </a:solidFill>
                <a:latin typeface="Cambria" panose="02040503050406030204" pitchFamily="18" charset="0"/>
                <a:cs typeface="Arial" panose="020B0604020202020204" pitchFamily="34" charset="0"/>
              </a:rPr>
              <a:t>.</a:t>
            </a:r>
            <a:r>
              <a:rPr lang="en-US" sz="2400" dirty="0">
                <a:solidFill>
                  <a:schemeClr val="tx1"/>
                </a:solidFill>
                <a:latin typeface="Cambria" panose="02040503050406030204" pitchFamily="18" charset="0"/>
                <a:cs typeface="Arial" panose="020B0604020202020204" pitchFamily="34" charset="0"/>
              </a:rPr>
              <a:t>”</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0293052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96752"/>
            <a:ext cx="8229600" cy="492941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nn-NO" sz="2400" dirty="0">
                <a:solidFill>
                  <a:schemeClr val="tx1"/>
                </a:solidFill>
                <a:latin typeface="Cambria" panose="02040503050406030204" pitchFamily="18" charset="0"/>
                <a:cs typeface="Arial" panose="020B0604020202020204" pitchFamily="34" charset="0"/>
              </a:rPr>
              <a:t>Dari ketentuan pasal tsb, dapat disimpulkan bahwa permohonan pernyataan pailit terhadap seorang debitur hanya dapat diajukan apabila memenuhi syarat-syarat sbg berikut:</a:t>
            </a:r>
          </a:p>
          <a:p>
            <a:pPr marL="514350" indent="-514350" algn="l">
              <a:buFont typeface="+mj-lt"/>
              <a:buAutoNum type="arabicPeriod"/>
            </a:pPr>
            <a:r>
              <a:rPr lang="nn-NO" sz="2400" dirty="0">
                <a:solidFill>
                  <a:schemeClr val="tx1"/>
                </a:solidFill>
                <a:latin typeface="Cambria" panose="02040503050406030204" pitchFamily="18" charset="0"/>
                <a:cs typeface="Arial" panose="020B0604020202020204" pitchFamily="34" charset="0"/>
              </a:rPr>
              <a:t>Debitur yang diajukan permohonan pailit harus paling sedikit mempunyai dua kreditur, atau dengan kata lain harus memiliki lebih dari satu kreditur</a:t>
            </a:r>
          </a:p>
          <a:p>
            <a:pPr marL="514350" indent="-514350" algn="l">
              <a:buFont typeface="+mj-lt"/>
              <a:buAutoNum type="arabicPeriod"/>
            </a:pPr>
            <a:r>
              <a:rPr lang="nn-NO" sz="2400" dirty="0">
                <a:solidFill>
                  <a:schemeClr val="tx1"/>
                </a:solidFill>
                <a:latin typeface="Cambria" panose="02040503050406030204" pitchFamily="18" charset="0"/>
                <a:cs typeface="Arial" panose="020B0604020202020204" pitchFamily="34" charset="0"/>
              </a:rPr>
              <a:t>Debitur tidak membayar lunas sedikitnya satu utang kepada salah satu krediturnya</a:t>
            </a:r>
          </a:p>
          <a:p>
            <a:pPr marL="514350" indent="-514350" algn="l">
              <a:buFont typeface="+mj-lt"/>
              <a:buAutoNum type="arabicPeriod"/>
            </a:pPr>
            <a:r>
              <a:rPr lang="nn-NO" sz="2400" dirty="0">
                <a:solidFill>
                  <a:schemeClr val="tx1"/>
                </a:solidFill>
                <a:latin typeface="Cambria" panose="02040503050406030204" pitchFamily="18" charset="0"/>
                <a:cs typeface="Arial" panose="020B0604020202020204" pitchFamily="34" charset="0"/>
              </a:rPr>
              <a:t>Utang yang tidak dapat dibayar itu harus telah jatuh waktu dan telah dapat ditagih</a:t>
            </a:r>
          </a:p>
        </p:txBody>
      </p:sp>
    </p:spTree>
    <p:extLst>
      <p:ext uri="{BB962C8B-B14F-4D97-AF65-F5344CB8AC3E}">
        <p14:creationId xmlns:p14="http://schemas.microsoft.com/office/powerpoint/2010/main" val="2207016115"/>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268760"/>
            <a:ext cx="8229600" cy="485740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nn-NO" sz="2400" dirty="0">
                <a:solidFill>
                  <a:schemeClr val="tx1"/>
                </a:solidFill>
                <a:latin typeface="Cambria" panose="02040503050406030204" pitchFamily="18" charset="0"/>
                <a:cs typeface="Arial" panose="020B0604020202020204" pitchFamily="34" charset="0"/>
              </a:rPr>
              <a:t>Semua syarat yang tercantum dalam Ps. tsb harus dapat dibuktikan secara sederhana, sebagaimana diatur dalam pasal 8 ayat (4) UU Kepailitan.</a:t>
            </a:r>
          </a:p>
          <a:p>
            <a:pPr marL="514350" indent="-514350" algn="l">
              <a:buFont typeface="Arial" panose="020B0604020202020204" pitchFamily="34" charset="0"/>
              <a:buChar char="•"/>
            </a:pPr>
            <a:r>
              <a:rPr lang="nn-NO" sz="2400" dirty="0">
                <a:solidFill>
                  <a:schemeClr val="tx1"/>
                </a:solidFill>
                <a:latin typeface="Cambria" panose="02040503050406030204" pitchFamily="18" charset="0"/>
                <a:cs typeface="Arial" panose="020B0604020202020204" pitchFamily="34" charset="0"/>
              </a:rPr>
              <a:t>Jika semua syarat tersebut terpenuhi, pengadilan wajib mengabulkan permohonan pernyataan pailit.</a:t>
            </a:r>
          </a:p>
          <a:p>
            <a:pPr marL="514350" indent="-514350" algn="l">
              <a:buFont typeface="Arial" panose="020B0604020202020204" pitchFamily="34" charset="0"/>
              <a:buChar char="•"/>
            </a:pPr>
            <a:r>
              <a:rPr lang="nn-NO" sz="2400" dirty="0">
                <a:solidFill>
                  <a:schemeClr val="tx1"/>
                </a:solidFill>
                <a:latin typeface="Cambria" panose="02040503050406030204" pitchFamily="18" charset="0"/>
                <a:cs typeface="Arial" panose="020B0604020202020204" pitchFamily="34" charset="0"/>
              </a:rPr>
              <a:t>Apabila pada saat di persidangan terdapat fakta dan keadaan yang tidak sederhana atau rumit, yang ada kaitannya dengan pembuktian terhadap tiga syarat tsb, maka hakim akan menyatakan perkara kepailitan tsb menjadi kewenangan PN, bukan kewenangan pengadilan niaga.</a:t>
            </a:r>
          </a:p>
        </p:txBody>
      </p:sp>
    </p:spTree>
    <p:extLst>
      <p:ext uri="{BB962C8B-B14F-4D97-AF65-F5344CB8AC3E}">
        <p14:creationId xmlns:p14="http://schemas.microsoft.com/office/powerpoint/2010/main" val="241287849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1. Adanya dua kreditur atau lebih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nn-NO" sz="2400" dirty="0">
                <a:solidFill>
                  <a:schemeClr val="tx1"/>
                </a:solidFill>
                <a:latin typeface="Cambria" panose="02040503050406030204" pitchFamily="18" charset="0"/>
                <a:cs typeface="Arial" panose="020B0604020202020204" pitchFamily="34" charset="0"/>
              </a:rPr>
              <a:t>Secara umum, ada tiga macam kedudukan kreditur yang dikenal dalam KUHPerdata, antara lain:</a:t>
            </a:r>
          </a:p>
          <a:p>
            <a:pPr marL="514350" indent="-514350" algn="l">
              <a:buFont typeface="+mj-lt"/>
              <a:buAutoNum type="alphaLcPeriod"/>
            </a:pPr>
            <a:r>
              <a:rPr lang="nn-NO" sz="2400" b="1" dirty="0">
                <a:solidFill>
                  <a:schemeClr val="tx1"/>
                </a:solidFill>
                <a:latin typeface="Cambria" panose="02040503050406030204" pitchFamily="18" charset="0"/>
                <a:cs typeface="Arial" panose="020B0604020202020204" pitchFamily="34" charset="0"/>
              </a:rPr>
              <a:t>Kreditur Konkruen</a:t>
            </a:r>
            <a:endParaRPr lang="nn-NO" sz="2400" dirty="0">
              <a:solidFill>
                <a:schemeClr val="tx1"/>
              </a:solidFill>
              <a:latin typeface="Cambria" panose="02040503050406030204" pitchFamily="18" charset="0"/>
              <a:cs typeface="Arial" panose="020B0604020202020204" pitchFamily="34" charset="0"/>
            </a:endParaRPr>
          </a:p>
          <a:p>
            <a:pPr algn="l"/>
            <a:r>
              <a:rPr lang="nn-NO" sz="2400" dirty="0">
                <a:solidFill>
                  <a:schemeClr val="tx1"/>
                </a:solidFill>
                <a:latin typeface="Cambria" panose="02040503050406030204" pitchFamily="18" charset="0"/>
                <a:cs typeface="Arial" panose="020B0604020202020204" pitchFamily="34" charset="0"/>
              </a:rPr>
              <a:t>para kreditur dengan hak </a:t>
            </a:r>
            <a:r>
              <a:rPr lang="nn-NO" sz="2400" i="1" dirty="0">
                <a:solidFill>
                  <a:schemeClr val="tx1"/>
                </a:solidFill>
                <a:latin typeface="Cambria" panose="02040503050406030204" pitchFamily="18" charset="0"/>
                <a:cs typeface="Arial" panose="020B0604020202020204" pitchFamily="34" charset="0"/>
              </a:rPr>
              <a:t>pari passu dan pro rata parte</a:t>
            </a:r>
            <a:r>
              <a:rPr lang="nn-NO" sz="2400" dirty="0">
                <a:solidFill>
                  <a:schemeClr val="tx1"/>
                </a:solidFill>
                <a:latin typeface="Cambria" panose="02040503050406030204" pitchFamily="18" charset="0"/>
                <a:cs typeface="Arial" panose="020B0604020202020204" pitchFamily="34" charset="0"/>
              </a:rPr>
              <a:t>, yaitu para kreditur secara bersama-sama memperoleh pelunasan (tanpa ada yang didahulukan) yang dihitung berdasarkan pada besarnya piutang masing-masing (prorate) dibandingkan terhadap piutang mereka secara keseluruhan, terhadap seluruh harta kekayaan debitur tsb.</a:t>
            </a:r>
          </a:p>
        </p:txBody>
      </p:sp>
    </p:spTree>
    <p:extLst>
      <p:ext uri="{BB962C8B-B14F-4D97-AF65-F5344CB8AC3E}">
        <p14:creationId xmlns:p14="http://schemas.microsoft.com/office/powerpoint/2010/main" val="109026092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10730</TotalTime>
  <Words>1567</Words>
  <Application>Microsoft Office PowerPoint</Application>
  <PresentationFormat>On-screen Show (4:3)</PresentationFormat>
  <Paragraphs>123</Paragraphs>
  <Slides>26</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Cambria</vt:lpstr>
      <vt:lpstr>Google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501</cp:revision>
  <cp:lastPrinted>2017-08-29T02:54:51Z</cp:lastPrinted>
  <dcterms:created xsi:type="dcterms:W3CDTF">2010-04-18T12:06:30Z</dcterms:created>
  <dcterms:modified xsi:type="dcterms:W3CDTF">2025-04-10T04:36:00Z</dcterms:modified>
</cp:coreProperties>
</file>