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13" r:id="rId1"/>
  </p:sldMasterIdLst>
  <p:notesMasterIdLst>
    <p:notesMasterId r:id="rId10"/>
  </p:notesMasterIdLst>
  <p:sldIdLst>
    <p:sldId id="256" r:id="rId2"/>
    <p:sldId id="262" r:id="rId3"/>
    <p:sldId id="257" r:id="rId4"/>
    <p:sldId id="263" r:id="rId5"/>
    <p:sldId id="258" r:id="rId6"/>
    <p:sldId id="259" r:id="rId7"/>
    <p:sldId id="264" r:id="rId8"/>
    <p:sldId id="261" r:id="rId9"/>
  </p:sldIdLst>
  <p:sldSz cx="10080625" cy="7559675"/>
  <p:notesSz cx="7559675" cy="1069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576" y="-3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2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339E55DA-92EC-4B6F-BA29-5EE19644F0F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9003AE92-9087-4AD7-9759-904E6BEA9089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3749EEEB-5B22-41A3-979C-960EE09C453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9408B6B7-67F9-4AAC-9175-693E049F5E68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786E707B-5EA6-44D7-A908-DBB9AE5F2FB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EE7697E-2056-45AF-99B3-6B7CBAC3CA1D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29A2D55-8714-43DB-B064-95650A0669D6}" type="slidenum">
              <a:rPr lang="de-DE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DE" altLang="en-US" sz="140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7A69926-A9D4-40A0-A711-9B3F14243736}" type="slidenum">
              <a:rPr lang="de-DE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DE" altLang="en-US" sz="1400"/>
          </a:p>
        </p:txBody>
      </p:sp>
      <p:sp>
        <p:nvSpPr>
          <p:cNvPr id="7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81BF79B-B553-48C1-9913-262035DEAEBE}" type="slidenum">
              <a:rPr lang="de-DE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DE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957C716-5E10-4D6E-B547-F84FD4DB7AB8}" type="slidenum">
              <a:rPr lang="de-DE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DE" altLang="en-US" sz="1400"/>
          </a:p>
        </p:txBody>
      </p:sp>
      <p:sp>
        <p:nvSpPr>
          <p:cNvPr id="12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1937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210B05C-DD0E-4224-8316-64E1EB408A97}" type="slidenum">
              <a:rPr lang="de-DE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DE" altLang="en-US" sz="1400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1937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192" y="1595933"/>
            <a:ext cx="7299157" cy="3670246"/>
          </a:xfrm>
        </p:spPr>
        <p:txBody>
          <a:bodyPr anchor="b"/>
          <a:lstStyle>
            <a:lvl1pPr>
              <a:defRPr sz="793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5192" y="5266177"/>
            <a:ext cx="7299157" cy="949556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C26766-1088-4A02-A9BF-C2EDCA5AB1C0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28017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194" y="5291758"/>
            <a:ext cx="7299156" cy="624724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55192" y="755968"/>
            <a:ext cx="7299157" cy="401316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5193" y="5916482"/>
            <a:ext cx="7299155" cy="544226"/>
          </a:xfrm>
        </p:spPr>
        <p:txBody>
          <a:bodyPr>
            <a:normAutofit/>
          </a:bodyPr>
          <a:lstStyle>
            <a:lvl1pPr marL="0" indent="0">
              <a:buNone/>
              <a:defRPr sz="132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E1225-562D-4A51-B84E-AB07C5410E3A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9706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192" y="1595931"/>
            <a:ext cx="7299157" cy="2183906"/>
          </a:xfrm>
        </p:spPr>
        <p:txBody>
          <a:bodyPr/>
          <a:lstStyle>
            <a:lvl1pPr>
              <a:defRPr sz="52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955192" y="4031827"/>
            <a:ext cx="7299157" cy="2603888"/>
          </a:xfrm>
        </p:spPr>
        <p:txBody>
          <a:bodyPr anchor="ctr">
            <a:normAutofit/>
          </a:bodyPr>
          <a:lstStyle>
            <a:lvl1pPr marL="0" indent="0">
              <a:buNone/>
              <a:defRPr sz="198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E1225-562D-4A51-B84E-AB07C5410E3A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522994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422" y="1595931"/>
            <a:ext cx="6615740" cy="2561090"/>
          </a:xfrm>
        </p:spPr>
        <p:txBody>
          <a:bodyPr/>
          <a:lstStyle>
            <a:lvl1pPr>
              <a:defRPr sz="52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596515" y="4157021"/>
            <a:ext cx="6020549" cy="377183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543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955192" y="4795793"/>
            <a:ext cx="7299157" cy="1847921"/>
          </a:xfrm>
        </p:spPr>
        <p:txBody>
          <a:bodyPr anchor="ctr">
            <a:normAutofit/>
          </a:bodyPr>
          <a:lstStyle>
            <a:lvl1pPr marL="0" indent="0">
              <a:buNone/>
              <a:defRPr sz="198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E1225-562D-4A51-B84E-AB07C5410E3A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42925" y="1070627"/>
            <a:ext cx="663212" cy="2161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3448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6673" y="2881216"/>
            <a:ext cx="663212" cy="2161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3448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8814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191" y="3443853"/>
            <a:ext cx="7299159" cy="1822325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192" y="5266178"/>
            <a:ext cx="7299157" cy="948432"/>
          </a:xfrm>
        </p:spPr>
        <p:txBody>
          <a:bodyPr anchor="t"/>
          <a:lstStyle>
            <a:lvl1pPr marL="0" indent="0" algn="l">
              <a:buNone/>
              <a:defRPr sz="2205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E1225-562D-4A51-B84E-AB07C5410E3A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692656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63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472" y="2183906"/>
            <a:ext cx="243717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612" y="2939874"/>
            <a:ext cx="2421030" cy="3956580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11936" y="2183906"/>
            <a:ext cx="2428383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03207" y="2939874"/>
            <a:ext cx="2437111" cy="3956580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92400" y="2183906"/>
            <a:ext cx="2424970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92400" y="2939874"/>
            <a:ext cx="2424970" cy="3956580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081662" y="2351899"/>
            <a:ext cx="0" cy="436781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58028" y="2351899"/>
            <a:ext cx="0" cy="437275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E1225-562D-4A51-B84E-AB07C5410E3A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382894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63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612" y="4685884"/>
            <a:ext cx="2431534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9612" y="2435895"/>
            <a:ext cx="2431534" cy="16799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9612" y="5321108"/>
            <a:ext cx="2431534" cy="726634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16663" y="4685884"/>
            <a:ext cx="2423656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16662" y="2435895"/>
            <a:ext cx="2423656" cy="16799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15543" y="5321107"/>
            <a:ext cx="2426866" cy="726634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92400" y="4685884"/>
            <a:ext cx="2424970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92399" y="2435895"/>
            <a:ext cx="2424970" cy="16799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92298" y="5321104"/>
            <a:ext cx="2428182" cy="726634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081662" y="2351899"/>
            <a:ext cx="0" cy="436781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758028" y="2351899"/>
            <a:ext cx="0" cy="437275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E1225-562D-4A51-B84E-AB07C5410E3A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670727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88E74-6C0B-4BEE-B3DE-0BBC9336D92B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20019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7903" y="474232"/>
            <a:ext cx="1449468" cy="6422224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9612" y="852315"/>
            <a:ext cx="6139229" cy="604414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18411E-6015-42F1-8572-86AB7F9B224B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667761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363" y="301625"/>
            <a:ext cx="8275637" cy="1257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8131175" cy="2416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4337050"/>
            <a:ext cx="8131175" cy="2416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17065CF-DB84-4303-94C0-8BFDD0CD0CD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8B097FE-D831-416B-9A32-DB200031401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1EA13D2-FC26-4CC9-A03C-C4C64C14210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195D3-624B-4DE5-8403-CF4A9D9A3654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66873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C2574-7F8C-4E8A-8F67-3A8E3B520199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102079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194" y="3154532"/>
            <a:ext cx="7299156" cy="2111646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192" y="5266178"/>
            <a:ext cx="7299157" cy="948432"/>
          </a:xfrm>
        </p:spPr>
        <p:txBody>
          <a:bodyPr anchor="t"/>
          <a:lstStyle>
            <a:lvl1pPr marL="0" indent="0" algn="l">
              <a:buNone/>
              <a:defRPr sz="2205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7F8146-E948-433E-B53E-E6D70769E91B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63447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482" y="2271404"/>
            <a:ext cx="3635941" cy="462505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6483" y="2266462"/>
            <a:ext cx="3635943" cy="462999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82C39C-A6B4-43F0-BA8D-2AC6AB37FE88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339367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482" y="2099910"/>
            <a:ext cx="3635939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482" y="2771881"/>
            <a:ext cx="3635941" cy="4124573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6484" y="2099910"/>
            <a:ext cx="363594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76484" y="2771881"/>
            <a:ext cx="3635941" cy="4124573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F1250B-7284-47ED-AAAD-F43551655D2D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37254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676CC-F264-406B-84CD-49E53DDFE28A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21258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47DDF-931C-4B44-B8F1-C9813712F6D4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020256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191" y="1595932"/>
            <a:ext cx="2812810" cy="1595931"/>
          </a:xfrm>
        </p:spPr>
        <p:txBody>
          <a:bodyPr anchor="b"/>
          <a:lstStyle>
            <a:lvl1pPr algn="l">
              <a:defRPr sz="2646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7061" y="1595932"/>
            <a:ext cx="4297289" cy="5039783"/>
          </a:xfrm>
        </p:spPr>
        <p:txBody>
          <a:bodyPr anchor="ctr">
            <a:normAutofit/>
          </a:bodyPr>
          <a:lstStyle>
            <a:lvl1pPr>
              <a:defRPr sz="2205"/>
            </a:lvl1pPr>
            <a:lvl2pPr>
              <a:defRPr sz="1984"/>
            </a:lvl2pPr>
            <a:lvl3pPr>
              <a:defRPr sz="176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5191" y="3449453"/>
            <a:ext cx="2812810" cy="3191862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08D7A8-EB84-4149-AD5D-313482C7995B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23522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326" y="2043903"/>
            <a:ext cx="4212028" cy="1735934"/>
          </a:xfrm>
        </p:spPr>
        <p:txBody>
          <a:bodyPr anchor="b">
            <a:normAutofit/>
          </a:bodyPr>
          <a:lstStyle>
            <a:lvl1pPr algn="l">
              <a:defRPr sz="3968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47541" y="1259946"/>
            <a:ext cx="2646853" cy="503978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5191" y="4031827"/>
            <a:ext cx="4205473" cy="1511935"/>
          </a:xfrm>
        </p:spPr>
        <p:txBody>
          <a:bodyPr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66A8A1-A2CF-490D-9C20-837833FD5B99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48888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944686" y="1847921"/>
            <a:ext cx="3108193" cy="3107866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6272645" y="-503978"/>
            <a:ext cx="1764109" cy="1763924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944686" y="6719711"/>
            <a:ext cx="1092068" cy="1091953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69761" y="2939874"/>
            <a:ext cx="4620286" cy="4619801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925808" y="3191863"/>
            <a:ext cx="2604161" cy="260388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8539035" y="0"/>
            <a:ext cx="756047" cy="12119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9" y="499038"/>
            <a:ext cx="7778066" cy="15438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482" y="2262970"/>
            <a:ext cx="7399132" cy="4624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8262763" y="2015869"/>
            <a:ext cx="1091952" cy="25208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13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872043" y="3597249"/>
            <a:ext cx="4254709" cy="2520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13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561951" y="325995"/>
            <a:ext cx="693223" cy="8462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088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DE1225-562D-4A51-B84E-AB07C5410E3A}" type="slidenum">
              <a:rPr lang="de-DE" altLang="en-US" smtClean="0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0868653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</p:sldLayoutIdLst>
  <p:txStyles>
    <p:titleStyle>
      <a:lvl1pPr algn="l" defTabSz="503979" rtl="0" eaLnBrk="1" latinLnBrk="0" hangingPunct="1">
        <a:spcBef>
          <a:spcPct val="0"/>
        </a:spcBef>
        <a:buNone/>
        <a:defRPr sz="463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985" indent="-377985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205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818967" indent="-314988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84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259951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764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763930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43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267909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43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771890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43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275869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43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779850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43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4283829" indent="-251990" algn="l" defTabSz="503979" rtl="0" eaLnBrk="1" latinLnBrk="0" hangingPunct="1">
        <a:spcBef>
          <a:spcPts val="1102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43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50397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9" algn="l" defTabSz="50397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60" algn="l" defTabSz="50397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9" algn="l" defTabSz="50397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920" algn="l" defTabSz="50397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900" algn="l" defTabSz="50397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80" algn="l" defTabSz="50397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59" algn="l" defTabSz="50397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840" algn="l" defTabSz="503979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uliahonline.unikom.ac.id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942833"/>
            <a:ext cx="3337894" cy="4616842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188276"/>
            <a:ext cx="1258765" cy="2607474"/>
          </a:xfrm>
          <a:prstGeom prst="rect">
            <a:avLst/>
          </a:prstGeom>
        </p:spPr>
      </p:pic>
      <p:sp>
        <p:nvSpPr>
          <p:cNvPr id="80" name="Oval 79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18128" y="1847920"/>
            <a:ext cx="2331144" cy="3107866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6614097" y="0"/>
            <a:ext cx="1325717" cy="1258189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7115537" y="6719711"/>
            <a:ext cx="821642" cy="839964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222" y="0"/>
            <a:ext cx="567035" cy="1259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6612717" y="2199827"/>
            <a:ext cx="2934174" cy="24790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</a:pPr>
            <a:endParaRPr lang="en-US" altLang="en-US" sz="1700" b="0" i="0" kern="1200" cap="all" spc="200" baseline="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9800" b="1" i="0" kern="1200" cap="all" spc="200" baseline="0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MANAJEMEN </a:t>
            </a:r>
            <a:r>
              <a:rPr lang="en-US" altLang="en-US" sz="9800" b="1" i="0" kern="1200" cap="all" spc="200" baseline="0" dirty="0" err="1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STRATEgi</a:t>
            </a:r>
            <a:endParaRPr lang="en-US" altLang="en-US" sz="9800" b="1" i="0" kern="1200" cap="all" spc="200" baseline="0" dirty="0">
              <a:solidFill>
                <a:srgbClr val="EBEBEB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endParaRPr lang="en-US" altLang="en-US" b="1" i="0" kern="1200" cap="all" spc="200" baseline="0" dirty="0">
              <a:solidFill>
                <a:srgbClr val="EBEBEB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endParaRPr lang="en-US" altLang="en-US" b="1" i="0" kern="1200" cap="all" spc="200" baseline="0" dirty="0">
              <a:solidFill>
                <a:srgbClr val="EBEBEB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endParaRPr lang="en-US" altLang="en-US" b="1" i="0" kern="1200" cap="all" spc="200" baseline="0" dirty="0">
              <a:solidFill>
                <a:srgbClr val="EBEBEB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2500" b="1" i="0" kern="1200" cap="all" spc="200" baseline="0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Arjuna </a:t>
            </a:r>
            <a:r>
              <a:rPr lang="en-US" altLang="en-US" sz="2500" b="1" i="0" kern="1200" cap="all" spc="200" baseline="0" dirty="0" err="1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Rizaldi</a:t>
            </a:r>
            <a:r>
              <a:rPr lang="en-US" altLang="en-US" sz="2500" b="1" i="0" kern="1200" cap="all" spc="200" baseline="0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S.E.,M.A.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2500" b="1" i="0" kern="1200" cap="all" spc="200" baseline="0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AGUS RIYANTO, M.T.</a:t>
            </a:r>
          </a:p>
        </p:txBody>
      </p:sp>
      <p:sp>
        <p:nvSpPr>
          <p:cNvPr id="90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1142" y="-1"/>
            <a:ext cx="462584" cy="4089193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2" name="Freeform: Shape 91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57448" cy="7559675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222" y="0"/>
            <a:ext cx="567035" cy="1259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172" name="Picture 4" descr="Image result for unikom">
            <a:extLst>
              <a:ext uri="{FF2B5EF4-FFF2-40B4-BE49-F238E27FC236}">
                <a16:creationId xmlns:a16="http://schemas.microsoft.com/office/drawing/2014/main" id="{A030007B-A9FD-4444-BA3A-0AA0CC973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30286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arjuna ristekdikti">
            <a:extLst>
              <a:ext uri="{FF2B5EF4-FFF2-40B4-BE49-F238E27FC236}">
                <a16:creationId xmlns:a16="http://schemas.microsoft.com/office/drawing/2014/main" id="{0E56EDDE-AA5B-4251-99F0-360732BAC6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6" t="24800" r="57056" b="59072"/>
          <a:stretch/>
        </p:blipFill>
        <p:spPr bwMode="auto">
          <a:xfrm>
            <a:off x="773112" y="301625"/>
            <a:ext cx="1072800" cy="10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result for strategi">
            <a:extLst>
              <a:ext uri="{FF2B5EF4-FFF2-40B4-BE49-F238E27FC236}">
                <a16:creationId xmlns:a16="http://schemas.microsoft.com/office/drawing/2014/main" id="{E4681BC1-B74E-4A0D-8B2D-91BC62BB3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00" y="2199827"/>
            <a:ext cx="5272467" cy="248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B5541CD5-D7AC-4686-8783-CF5D1D4FC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"/>
            <a:ext cx="10080372" cy="75596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6">
            <a:extLst>
              <a:ext uri="{FF2B5EF4-FFF2-40B4-BE49-F238E27FC236}">
                <a16:creationId xmlns:a16="http://schemas.microsoft.com/office/drawing/2014/main" id="{0420923D-0C6E-4656-9A01-EE9FB6345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9845" y="4174530"/>
            <a:ext cx="2870779" cy="910437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904D0A95-DEAA-4B8D-A340-BEC3A5DBC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252" y="4481550"/>
            <a:ext cx="10080373" cy="308920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</p:sp>
      <p:sp>
        <p:nvSpPr>
          <p:cNvPr id="5122" name="Title 1"/>
          <p:cNvSpPr>
            <a:spLocks noGrp="1" noChangeArrowheads="1"/>
          </p:cNvSpPr>
          <p:nvPr>
            <p:ph type="title"/>
          </p:nvPr>
        </p:nvSpPr>
        <p:spPr>
          <a:xfrm>
            <a:off x="505894" y="5385181"/>
            <a:ext cx="9068836" cy="136365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IDENTIFIKASI MATA KULIAH</a:t>
            </a:r>
          </a:p>
        </p:txBody>
      </p:sp>
      <p:pic>
        <p:nvPicPr>
          <p:cNvPr id="5" name="Picture 4" descr="Image result for unikom">
            <a:extLst>
              <a:ext uri="{FF2B5EF4-FFF2-40B4-BE49-F238E27FC236}">
                <a16:creationId xmlns:a16="http://schemas.microsoft.com/office/drawing/2014/main" id="{1C641904-4A21-442E-9FA1-BC922497C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30286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Image result for arjuna ristekdikti">
            <a:extLst>
              <a:ext uri="{FF2B5EF4-FFF2-40B4-BE49-F238E27FC236}">
                <a16:creationId xmlns:a16="http://schemas.microsoft.com/office/drawing/2014/main" id="{0814B425-B56C-4D78-A9A8-D2BF8B277C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6" t="24800" r="57056" b="59072"/>
          <a:stretch/>
        </p:blipFill>
        <p:spPr bwMode="auto">
          <a:xfrm>
            <a:off x="773112" y="301625"/>
            <a:ext cx="1072800" cy="10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A21BCB6-4B50-4D56-AD36-EE188E009C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59195"/>
              </p:ext>
            </p:extLst>
          </p:nvPr>
        </p:nvGraphicFramePr>
        <p:xfrm>
          <a:off x="920060" y="976539"/>
          <a:ext cx="8241818" cy="3407024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3862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8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6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85950" algn="l"/>
                        </a:tabLs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NAMA MATA KULIAH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278011" marT="92670" marB="926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MANAJEMEN STRATEGI</a:t>
                      </a:r>
                      <a:endParaRPr 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Kode</a:t>
                      </a: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Mata </a:t>
                      </a:r>
                      <a:r>
                        <a:rPr lang="en-US" sz="1500" b="1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Kuliah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278011" marT="92670" marB="9267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-</a:t>
                      </a: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Kredit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278011" marT="92670" marB="9267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SKS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Semester</a:t>
                      </a:r>
                      <a:endParaRPr 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278011" marT="92670" marB="9267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 (</a:t>
                      </a:r>
                      <a:r>
                        <a:rPr lang="en-US" sz="1500" b="1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Ganjil</a:t>
                      </a: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Tingkat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278011" marT="92670" marB="9267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III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Program </a:t>
                      </a:r>
                      <a:r>
                        <a:rPr lang="en-US" sz="1500" b="1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Studi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278011" marT="92670" marB="9267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S1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Jurusan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278011" marT="92670" marB="9267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Manajemen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Dosen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278011" marT="92670" marB="92670" anchor="ctr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Arjuna</a:t>
                      </a:r>
                      <a:r>
                        <a:rPr lang="en-US" sz="15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r>
                        <a:rPr lang="en-US" sz="1500" b="1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Rizaldi</a:t>
                      </a:r>
                      <a:r>
                        <a:rPr lang="en-US" sz="15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, S.E.,M.A.</a:t>
                      </a:r>
                      <a:endParaRPr 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85341" marR="69503" marT="92670" marB="92670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942833"/>
            <a:ext cx="3337894" cy="461684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188276"/>
            <a:ext cx="1258765" cy="2607474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18128" y="1847920"/>
            <a:ext cx="2331144" cy="3107866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6614097" y="0"/>
            <a:ext cx="1325717" cy="1258189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7115537" y="6719711"/>
            <a:ext cx="821642" cy="839964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222" y="0"/>
            <a:ext cx="567035" cy="1259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6780178" y="1461537"/>
            <a:ext cx="2764912" cy="33802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5200" b="1" i="0" kern="1200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SILABUS</a:t>
            </a:r>
          </a:p>
        </p:txBody>
      </p:sp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6615" y="705376"/>
            <a:ext cx="5718029" cy="6148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222" y="0"/>
            <a:ext cx="567035" cy="1259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Image result for unikom">
            <a:extLst>
              <a:ext uri="{FF2B5EF4-FFF2-40B4-BE49-F238E27FC236}">
                <a16:creationId xmlns:a16="http://schemas.microsoft.com/office/drawing/2014/main" id="{2B3286F9-A203-4BD3-AA94-44821BEFC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30286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arjuna ristekdikti">
            <a:extLst>
              <a:ext uri="{FF2B5EF4-FFF2-40B4-BE49-F238E27FC236}">
                <a16:creationId xmlns:a16="http://schemas.microsoft.com/office/drawing/2014/main" id="{58A2AE4A-EA70-4868-BE1A-9204CDCD42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6" t="24800" r="57056" b="59072"/>
          <a:stretch/>
        </p:blipFill>
        <p:spPr bwMode="auto">
          <a:xfrm>
            <a:off x="773112" y="301625"/>
            <a:ext cx="1072800" cy="10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CA6544B-727A-4029-BE66-BCA11AD32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141417"/>
              </p:ext>
            </p:extLst>
          </p:nvPr>
        </p:nvGraphicFramePr>
        <p:xfrm>
          <a:off x="789940" y="1578344"/>
          <a:ext cx="5188797" cy="4944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8413">
                  <a:extLst>
                    <a:ext uri="{9D8B030D-6E8A-4147-A177-3AD203B41FA5}">
                      <a16:colId xmlns:a16="http://schemas.microsoft.com/office/drawing/2014/main" val="3067142146"/>
                    </a:ext>
                  </a:extLst>
                </a:gridCol>
                <a:gridCol w="958413">
                  <a:extLst>
                    <a:ext uri="{9D8B030D-6E8A-4147-A177-3AD203B41FA5}">
                      <a16:colId xmlns:a16="http://schemas.microsoft.com/office/drawing/2014/main" val="838281834"/>
                    </a:ext>
                  </a:extLst>
                </a:gridCol>
                <a:gridCol w="3271971">
                  <a:extLst>
                    <a:ext uri="{9D8B030D-6E8A-4147-A177-3AD203B41FA5}">
                      <a16:colId xmlns:a16="http://schemas.microsoft.com/office/drawing/2014/main" val="978745032"/>
                    </a:ext>
                  </a:extLst>
                </a:gridCol>
              </a:tblGrid>
              <a:tr h="212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PERTEMUAN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MATERI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3098711807"/>
                  </a:ext>
                </a:extLst>
              </a:tr>
              <a:tr h="212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1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PENDAHULUAN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4260822267"/>
                  </a:ext>
                </a:extLst>
              </a:tr>
              <a:tr h="361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2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1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ID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ONSEP DASAR MANAJEMEN STRATEGI</a:t>
                      </a:r>
                      <a:endParaRPr lang="en-ID" sz="8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Tugas 1 </a:t>
                      </a:r>
                      <a:endParaRPr lang="en-ID" sz="8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1847355435"/>
                  </a:ext>
                </a:extLst>
              </a:tr>
              <a:tr h="361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3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2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VISI, MISI, FALSAFAH, TUJUAN, DAN SASARAN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Tugas 2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1681290815"/>
                  </a:ext>
                </a:extLst>
              </a:tr>
              <a:tr h="361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4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3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ANALISIS SWOT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Tugas 3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1882760709"/>
                  </a:ext>
                </a:extLst>
              </a:tr>
              <a:tr h="361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5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4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STRATEGI GENERIK &amp; IE MATRIKS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Tugas 4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1686707777"/>
                  </a:ext>
                </a:extLst>
              </a:tr>
              <a:tr h="212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6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5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503979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Presentasi</a:t>
                      </a:r>
                      <a:r>
                        <a:rPr lang="en-US" sz="9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b="1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Kelompok</a:t>
                      </a:r>
                      <a:endParaRPr lang="en-ID" sz="9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3673332050"/>
                  </a:ext>
                </a:extLst>
              </a:tr>
              <a:tr h="212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7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6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Presentasi Kelompok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3674133187"/>
                  </a:ext>
                </a:extLst>
              </a:tr>
              <a:tr h="212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8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UTS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209189863"/>
                  </a:ext>
                </a:extLst>
              </a:tr>
              <a:tr h="351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9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7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b="1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 VARIASI STRATEGI</a:t>
                      </a:r>
                    </a:p>
                    <a:p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Tugas 5</a:t>
                      </a:r>
                      <a:endParaRPr lang="en-ID" sz="900" b="1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3829966170"/>
                  </a:ext>
                </a:extLst>
              </a:tr>
              <a:tr h="361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10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8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PEMBUATAN STRATEGI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Tugas 6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2612656937"/>
                  </a:ext>
                </a:extLst>
              </a:tr>
              <a:tr h="361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11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9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PENYUSUNAN RENCANA BISNIS &amp; STRUKTUR ORGANISASI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Tugas 7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4111638160"/>
                  </a:ext>
                </a:extLst>
              </a:tr>
              <a:tr h="361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12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10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PENETAPAN RENCANA BISNIS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Tugas 8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1484294126"/>
                  </a:ext>
                </a:extLst>
              </a:tr>
              <a:tr h="361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13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11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EVALUASI &amp; KONTROL RENCANA BISNIS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Tugas 9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3125378097"/>
                  </a:ext>
                </a:extLst>
              </a:tr>
              <a:tr h="212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14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12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Presentasi Kelompok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3393674366"/>
                  </a:ext>
                </a:extLst>
              </a:tr>
              <a:tr h="212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15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BAHASAN 13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Presentasi Kelompok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3659301025"/>
                  </a:ext>
                </a:extLst>
              </a:tr>
              <a:tr h="212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MINGGU 16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en-ID" sz="9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0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UAS</a:t>
                      </a:r>
                      <a:endParaRPr lang="en-ID" sz="9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62" marR="51262" marT="0" marB="0" anchor="ctr"/>
                </a:tc>
                <a:extLst>
                  <a:ext uri="{0D108BD9-81ED-4DB2-BD59-A6C34878D82A}">
                    <a16:rowId xmlns:a16="http://schemas.microsoft.com/office/drawing/2014/main" val="85512684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 noChangeArrowheads="1"/>
          </p:cNvSpPr>
          <p:nvPr>
            <p:ph type="title"/>
          </p:nvPr>
        </p:nvSpPr>
        <p:spPr>
          <a:xfrm>
            <a:off x="846770" y="913363"/>
            <a:ext cx="4851020" cy="16530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/>
            <a:r>
              <a:rPr lang="en-US" altLang="en-US" sz="4000" b="1" spc="100" dirty="0">
                <a:latin typeface="Cambria" panose="02040503050406030204" pitchFamily="18" charset="0"/>
                <a:ea typeface="Cambria" panose="02040503050406030204" pitchFamily="18" charset="0"/>
              </a:rPr>
              <a:t>SISTEMATIKA PENILAIAN</a:t>
            </a:r>
          </a:p>
        </p:txBody>
      </p:sp>
      <p:sp>
        <p:nvSpPr>
          <p:cNvPr id="8195" name="Content Placeholder 2"/>
          <p:cNvSpPr>
            <a:spLocks noGrp="1" noChangeArrowheads="1"/>
          </p:cNvSpPr>
          <p:nvPr>
            <p:ph sz="half" idx="1"/>
          </p:nvPr>
        </p:nvSpPr>
        <p:spPr>
          <a:xfrm>
            <a:off x="6632351" y="1677290"/>
            <a:ext cx="2916240" cy="5126417"/>
          </a:xfrm>
        </p:spPr>
        <p:txBody>
          <a:bodyPr vert="horz" lIns="45720" tIns="45720" rIns="45720" bIns="45720" rtlCol="0" anchor="ctr">
            <a:normAutofit fontScale="92500" lnSpcReduction="10000"/>
          </a:bodyPr>
          <a:lstStyle/>
          <a:p>
            <a:pPr defTabSz="914400">
              <a:buFont typeface="Arial" panose="020B0604020202020204" pitchFamily="34" charset="0"/>
              <a:buChar char="•"/>
            </a:pP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Akhir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(NA): 10%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Presentasi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+ 5% PPT + 10% Paper + 35% UTS + 40% UAS </a:t>
            </a:r>
          </a:p>
          <a:p>
            <a:pPr defTabSz="914400">
              <a:buFont typeface="Arial" panose="020B0604020202020204" pitchFamily="34" charset="0"/>
              <a:buChar char="•"/>
            </a:pPr>
            <a:endParaRPr lang="en-US" altLang="en-US" sz="1600" b="1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buFont typeface="Arial" panose="020B0604020202020204" pitchFamily="34" charset="0"/>
              <a:buChar char="•"/>
            </a:pP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80% (minimal 13 kali)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kehadiran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syarat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mengikuti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Ujian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Tengah Semester (UTS) dan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Ujian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Akhir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Semester (UAS) dan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dasar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penunjang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penentuan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akhir</a:t>
            </a:r>
            <a:endParaRPr lang="en-US" altLang="en-US" sz="1600" b="1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buFont typeface="Arial" panose="020B0604020202020204" pitchFamily="34" charset="0"/>
              <a:buChar char="•"/>
            </a:pPr>
            <a:endParaRPr lang="en-US" altLang="en-US" sz="1600" b="1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buFont typeface="Arial" panose="020B0604020202020204" pitchFamily="34" charset="0"/>
              <a:buChar char="•"/>
            </a:pP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Bila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mengikuti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UTS dan/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UAS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maka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otomatis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mendapat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 (TIDAK LULUS) </a:t>
            </a:r>
          </a:p>
          <a:p>
            <a:pPr marL="0" indent="0" defTabSz="914400">
              <a:buNone/>
            </a:pPr>
            <a:r>
              <a:rPr lang="en-US" alt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pic>
        <p:nvPicPr>
          <p:cNvPr id="8" name="Picture 7" descr="Image result for unikom">
            <a:extLst>
              <a:ext uri="{FF2B5EF4-FFF2-40B4-BE49-F238E27FC236}">
                <a16:creationId xmlns:a16="http://schemas.microsoft.com/office/drawing/2014/main" id="{689B19EB-0F0E-443A-A7C7-456B9F94F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30286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mage result for arjuna ristekdikti">
            <a:extLst>
              <a:ext uri="{FF2B5EF4-FFF2-40B4-BE49-F238E27FC236}">
                <a16:creationId xmlns:a16="http://schemas.microsoft.com/office/drawing/2014/main" id="{609CA132-FDDC-4BC8-9C04-E317F5416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6" t="24800" r="57056" b="59072"/>
          <a:stretch/>
        </p:blipFill>
        <p:spPr bwMode="auto">
          <a:xfrm>
            <a:off x="773112" y="301625"/>
            <a:ext cx="1072800" cy="10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468A682-164C-47A2-A531-05E556497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792180"/>
              </p:ext>
            </p:extLst>
          </p:nvPr>
        </p:nvGraphicFramePr>
        <p:xfrm>
          <a:off x="630265" y="2641608"/>
          <a:ext cx="5067525" cy="277199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02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2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2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33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NILAI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INDEKS</a:t>
                      </a:r>
                      <a:endParaRPr lang="en-US" sz="14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PREDIKAT</a:t>
                      </a:r>
                      <a:endParaRPr lang="en-US" sz="14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47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80 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NA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100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LULUS, Sangat Baik</a:t>
                      </a:r>
                      <a:endParaRPr lang="en-US" sz="14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18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68 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NA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79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LULUS, Baik</a:t>
                      </a:r>
                      <a:endParaRPr lang="en-US" sz="14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18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56 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NA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67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LULUS, Cukup</a:t>
                      </a:r>
                      <a:endParaRPr lang="en-US" sz="14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18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 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NA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55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LULUS, </a:t>
                      </a:r>
                      <a:r>
                        <a:rPr lang="en-US" sz="1400" b="1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Kurang</a:t>
                      </a:r>
                      <a:endParaRPr lang="en-US" sz="14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764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 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NA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sym typeface="Symbol"/>
                        </a:rPr>
                        <a:t></a:t>
                      </a: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44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TIDAK LULUS</a:t>
                      </a:r>
                      <a:endParaRPr lang="en-US" sz="14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04323" marR="10432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2226397" y="744187"/>
            <a:ext cx="5638800" cy="1260475"/>
          </a:xfrm>
        </p:spPr>
        <p:txBody>
          <a:bodyPr>
            <a:normAutofit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KEWAJIBAN MAHASISWA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620712" y="1650494"/>
            <a:ext cx="6324600" cy="2053143"/>
          </a:xfrm>
        </p:spPr>
        <p:txBody>
          <a:bodyPr>
            <a:noAutofit/>
          </a:bodyPr>
          <a:lstStyle/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en-US" sz="1400" b="1" u="sng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PRESENTASI</a:t>
            </a:r>
          </a:p>
          <a:p>
            <a:pPr indent="-339725"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en-US" sz="1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Minimal 1x/Semester</a:t>
            </a:r>
          </a:p>
          <a:p>
            <a:pPr indent="-339725"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en-US" sz="1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Dilakukan perkelompok sesuai PERUSAHAAN masing-masing</a:t>
            </a:r>
          </a:p>
          <a:p>
            <a:pPr indent="-339725"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en-US" sz="1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Tiap kelompok membawa laptop masing-masing</a:t>
            </a:r>
          </a:p>
          <a:p>
            <a:pPr indent="-339725"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en-US" sz="1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Presentasi maksimal 10 menit + Diskusi +/- 20 menit</a:t>
            </a:r>
          </a:p>
          <a:p>
            <a:pPr indent="-339725"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en-US" sz="1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PPT Maksimal 15 slide</a:t>
            </a:r>
          </a:p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en-US" sz="14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620712" y="3979706"/>
            <a:ext cx="6781800" cy="260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8080" rIns="0" bIns="0"/>
          <a:lstStyle>
            <a:lvl1pPr marL="342900" indent="-339725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eaLnBrk="1">
              <a:lnSpc>
                <a:spcPct val="100000"/>
              </a:lnSpc>
              <a:spcAft>
                <a:spcPts val="0"/>
              </a:spcAft>
              <a:buClrTx/>
              <a:buFontTx/>
              <a:buNone/>
            </a:pPr>
            <a:r>
              <a:rPr lang="de-DE" altLang="en-US" sz="1600" b="1" u="sng" dirty="0">
                <a:latin typeface="Cambria" panose="02040503050406030204" pitchFamily="18" charset="0"/>
                <a:ea typeface="Cambria" panose="02040503050406030204" pitchFamily="18" charset="0"/>
              </a:rPr>
              <a:t>PROPOSAL BISNIS</a:t>
            </a:r>
          </a:p>
          <a:p>
            <a:pPr eaLnBrk="1">
              <a:lnSpc>
                <a:spcPct val="100000"/>
              </a:lnSpc>
              <a:spcAft>
                <a:spcPts val="0"/>
              </a:spcAft>
              <a:buClrTx/>
              <a:buFontTx/>
              <a:buNone/>
            </a:pPr>
            <a:endParaRPr lang="de-DE" alt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eaLnBrk="1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de-DE" alt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Membuat Proposal Bisnis dalam rangka menarik investor eksternal</a:t>
            </a:r>
          </a:p>
          <a:p>
            <a:pPr eaLnBrk="1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de-DE" alt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Proposal dibuat ringkas dan menarik</a:t>
            </a:r>
          </a:p>
          <a:p>
            <a:pPr eaLnBrk="1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de-DE" alt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Bidang bisnis yang diperbolehkan :</a:t>
            </a:r>
          </a:p>
          <a:p>
            <a:pPr marL="719138" indent="-342900" eaLnBrk="1">
              <a:lnSpc>
                <a:spcPct val="100000"/>
              </a:lnSpc>
              <a:spcAft>
                <a:spcPts val="0"/>
              </a:spcAft>
              <a:buClrTx/>
              <a:buFont typeface="+mj-lt"/>
              <a:buAutoNum type="arabicParenR"/>
              <a:tabLst>
                <a:tab pos="790575" algn="l"/>
                <a:tab pos="80962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de-DE" altLang="en-US" sz="1600" b="1" i="1" dirty="0">
                <a:latin typeface="Cambria" panose="02040503050406030204" pitchFamily="18" charset="0"/>
                <a:ea typeface="Cambria" panose="02040503050406030204" pitchFamily="18" charset="0"/>
              </a:rPr>
              <a:t>Startup </a:t>
            </a:r>
            <a:r>
              <a:rPr lang="de-DE" alt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de-DE" altLang="en-US" sz="1600" b="1" i="1" dirty="0">
                <a:latin typeface="Cambria" panose="02040503050406030204" pitchFamily="18" charset="0"/>
                <a:ea typeface="Cambria" panose="02040503050406030204" pitchFamily="18" charset="0"/>
              </a:rPr>
              <a:t>Fintech &amp; Non-fintech</a:t>
            </a:r>
            <a:r>
              <a:rPr lang="de-DE" alt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719138" indent="-342900" eaLnBrk="1">
              <a:lnSpc>
                <a:spcPct val="100000"/>
              </a:lnSpc>
              <a:spcAft>
                <a:spcPts val="0"/>
              </a:spcAft>
              <a:buClrTx/>
              <a:buFont typeface="+mj-lt"/>
              <a:buAutoNum type="arabicParenR"/>
              <a:tabLst>
                <a:tab pos="790575" algn="l"/>
                <a:tab pos="80962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de-DE" alt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Konvensional berbasis daur ulang/</a:t>
            </a:r>
            <a:r>
              <a:rPr lang="de-DE" altLang="en-US" sz="1600" b="1" i="1" dirty="0">
                <a:latin typeface="Cambria" panose="02040503050406030204" pitchFamily="18" charset="0"/>
                <a:ea typeface="Cambria" panose="02040503050406030204" pitchFamily="18" charset="0"/>
              </a:rPr>
              <a:t>Recycle</a:t>
            </a:r>
          </a:p>
          <a:p>
            <a:pPr marL="719138" indent="-342900" eaLnBrk="1">
              <a:lnSpc>
                <a:spcPct val="100000"/>
              </a:lnSpc>
              <a:spcAft>
                <a:spcPts val="0"/>
              </a:spcAft>
              <a:buClrTx/>
              <a:buFont typeface="+mj-lt"/>
              <a:buAutoNum type="arabicParenR"/>
              <a:tabLst>
                <a:tab pos="790575" algn="l"/>
                <a:tab pos="80962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de-DE" alt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Konvensional Berbasis limbah pertanian</a:t>
            </a:r>
          </a:p>
          <a:p>
            <a:pPr eaLnBrk="1">
              <a:lnSpc>
                <a:spcPct val="10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de-DE" alt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Proposal Bisnis dalam bentuk </a:t>
            </a:r>
            <a:r>
              <a:rPr lang="de-DE" altLang="en-US" sz="1600" b="1" u="sng" dirty="0">
                <a:latin typeface="Cambria" panose="02040503050406030204" pitchFamily="18" charset="0"/>
                <a:ea typeface="Cambria" panose="02040503050406030204" pitchFamily="18" charset="0"/>
              </a:rPr>
              <a:t>Pdf  dan PPT Presentasi</a:t>
            </a:r>
            <a:r>
              <a:rPr lang="de-DE" alt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 diunggah di </a:t>
            </a:r>
            <a:r>
              <a:rPr lang="en-ID" sz="1600" b="1" i="1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https://kuliahonline.unikom.ac.id/</a:t>
            </a:r>
            <a:endParaRPr lang="de-DE" altLang="en-US" sz="16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eaLnBrk="1">
              <a:lnSpc>
                <a:spcPct val="100000"/>
              </a:lnSpc>
              <a:spcAft>
                <a:spcPts val="0"/>
              </a:spcAft>
              <a:buClrTx/>
              <a:buFontTx/>
              <a:buNone/>
            </a:pPr>
            <a:endParaRPr lang="de-DE" alt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 descr="Image result for unikom">
            <a:extLst>
              <a:ext uri="{FF2B5EF4-FFF2-40B4-BE49-F238E27FC236}">
                <a16:creationId xmlns:a16="http://schemas.microsoft.com/office/drawing/2014/main" id="{718C2255-60BE-4E80-BAF2-C953F4D0D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30286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Image result for arjuna ristekdikti">
            <a:extLst>
              <a:ext uri="{FF2B5EF4-FFF2-40B4-BE49-F238E27FC236}">
                <a16:creationId xmlns:a16="http://schemas.microsoft.com/office/drawing/2014/main" id="{45C33543-16D9-4739-BADE-E47CDE909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6" t="24800" r="57056" b="59072"/>
          <a:stretch/>
        </p:blipFill>
        <p:spPr bwMode="auto">
          <a:xfrm>
            <a:off x="773112" y="301625"/>
            <a:ext cx="1072800" cy="10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35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4055" y="0"/>
            <a:ext cx="567035" cy="1259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0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9845" y="1609633"/>
            <a:ext cx="2870779" cy="910437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1761768" y="844034"/>
            <a:ext cx="6550334" cy="112067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en-US" sz="3200" b="1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KETENTUAN MENGENAI PROPOSAL BISNIS</a:t>
            </a:r>
          </a:p>
        </p:txBody>
      </p:sp>
      <p:sp useBgFill="1">
        <p:nvSpPr>
          <p:cNvPr id="142" name="Freeform: Shape 141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942352"/>
            <a:ext cx="10080970" cy="561732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7129761-66AD-406E-8723-8C82E3DF6F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6551" y="2809007"/>
            <a:ext cx="4235488" cy="4033027"/>
          </a:xfrm>
        </p:spPr>
        <p:txBody>
          <a:bodyPr>
            <a:normAutofit fontScale="85000" lnSpcReduction="10000"/>
          </a:bodyPr>
          <a:lstStyle/>
          <a:p>
            <a:pPr marL="449263" indent="-166688" eaLnBrk="1" hangingPunct="1">
              <a:lnSpc>
                <a:spcPct val="90000"/>
              </a:lnSpc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 sz="2000" b="1" dirty="0">
                <a:latin typeface="Cambria" panose="02040503050406030204" pitchFamily="18" charset="0"/>
                <a:ea typeface="Cambria" panose="02040503050406030204" pitchFamily="18" charset="0"/>
              </a:rPr>
              <a:t>Ditulis dalam bahasa Indonesia yang baik dan benar</a:t>
            </a:r>
          </a:p>
          <a:p>
            <a:pPr marL="449263" indent="-166688" eaLnBrk="1" hangingPunct="1">
              <a:lnSpc>
                <a:spcPct val="90000"/>
              </a:lnSpc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 sz="2000" b="1" dirty="0">
                <a:latin typeface="Cambria" panose="02040503050406030204" pitchFamily="18" charset="0"/>
                <a:ea typeface="Cambria" panose="02040503050406030204" pitchFamily="18" charset="0"/>
              </a:rPr>
              <a:t>Ditulis dalam font Arial/Times New Roman/Calibri ukuran 12</a:t>
            </a:r>
          </a:p>
          <a:p>
            <a:pPr marL="449263" indent="-166688">
              <a:lnSpc>
                <a:spcPct val="90000"/>
              </a:lnSpc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 sz="2000" b="1" dirty="0">
                <a:latin typeface="Cambria" panose="02040503050406030204" pitchFamily="18" charset="0"/>
                <a:ea typeface="Cambria" panose="02040503050406030204" pitchFamily="18" charset="0"/>
              </a:rPr>
              <a:t>Margin atas 4 cm, bawah 3 cm, kiri 4 cm, dan kanan  3 cm.</a:t>
            </a:r>
          </a:p>
          <a:p>
            <a:pPr marL="449263" indent="-166688" eaLnBrk="1" hangingPunct="1">
              <a:lnSpc>
                <a:spcPct val="90000"/>
              </a:lnSpc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 sz="2000" b="1" dirty="0">
                <a:latin typeface="Cambria" panose="02040503050406030204" pitchFamily="18" charset="0"/>
                <a:ea typeface="Cambria" panose="02040503050406030204" pitchFamily="18" charset="0"/>
              </a:rPr>
              <a:t>Rata kiri-kanan dengan spasi 1,15</a:t>
            </a:r>
          </a:p>
          <a:p>
            <a:pPr marL="449263" indent="-166688" eaLnBrk="1" hangingPunct="1">
              <a:lnSpc>
                <a:spcPct val="90000"/>
              </a:lnSpc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 sz="2000" b="1" dirty="0">
                <a:latin typeface="Cambria" panose="02040503050406030204" pitchFamily="18" charset="0"/>
                <a:ea typeface="Cambria" panose="02040503050406030204" pitchFamily="18" charset="0"/>
              </a:rPr>
              <a:t>Disertai cover proposal yang memuat nama perusahaan dan logo perusahaan</a:t>
            </a:r>
          </a:p>
          <a:p>
            <a:pPr marL="449263" indent="-166688" eaLnBrk="1" hangingPunct="1">
              <a:lnSpc>
                <a:spcPct val="90000"/>
              </a:lnSpc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 sz="2000" b="1" dirty="0">
                <a:latin typeface="Cambria" panose="02040503050406030204" pitchFamily="18" charset="0"/>
                <a:ea typeface="Cambria" panose="02040503050406030204" pitchFamily="18" charset="0"/>
              </a:rPr>
              <a:t>Disertai halaman muka dengan judul dan lambang Unikom, menyertakan nama, no mahasiswa, kelas pada halaman setelah cover</a:t>
            </a:r>
          </a:p>
        </p:txBody>
      </p:sp>
      <p:pic>
        <p:nvPicPr>
          <p:cNvPr id="9218" name="Picture 2" descr="Image result for proposal kerjasama bisnis">
            <a:extLst>
              <a:ext uri="{FF2B5EF4-FFF2-40B4-BE49-F238E27FC236}">
                <a16:creationId xmlns:a16="http://schemas.microsoft.com/office/drawing/2014/main" id="{42CC2165-BD2F-4F78-AA3F-3EF46D00B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6080" y="3063025"/>
            <a:ext cx="4507530" cy="299955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Image result for unikom">
            <a:extLst>
              <a:ext uri="{FF2B5EF4-FFF2-40B4-BE49-F238E27FC236}">
                <a16:creationId xmlns:a16="http://schemas.microsoft.com/office/drawing/2014/main" id="{B8922A9C-B3C2-407D-ACF6-62495B178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30286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Image result for arjuna ristekdikti">
            <a:extLst>
              <a:ext uri="{FF2B5EF4-FFF2-40B4-BE49-F238E27FC236}">
                <a16:creationId xmlns:a16="http://schemas.microsoft.com/office/drawing/2014/main" id="{D6457E18-1904-4A4A-838C-2DFDEC9F5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6" t="24800" r="57056" b="59072"/>
          <a:stretch/>
        </p:blipFill>
        <p:spPr bwMode="auto">
          <a:xfrm>
            <a:off x="773112" y="301625"/>
            <a:ext cx="1072800" cy="10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6" name="Title 1"/>
          <p:cNvSpPr>
            <a:spLocks noGrp="1" noChangeArrowheads="1"/>
          </p:cNvSpPr>
          <p:nvPr>
            <p:ph type="title"/>
          </p:nvPr>
        </p:nvSpPr>
        <p:spPr>
          <a:xfrm>
            <a:off x="536551" y="1409157"/>
            <a:ext cx="3444965" cy="1072800"/>
          </a:xfrm>
        </p:spPr>
        <p:txBody>
          <a:bodyPr>
            <a:normAutofit/>
          </a:bodyPr>
          <a:lstStyle/>
          <a:p>
            <a:r>
              <a:rPr lang="en-US" altLang="en-US" b="1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REFERENSI</a:t>
            </a:r>
          </a:p>
        </p:txBody>
      </p:sp>
      <p:sp>
        <p:nvSpPr>
          <p:cNvPr id="137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29170" y="-1"/>
            <a:ext cx="462584" cy="4089193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9" name="Freeform: Shape 138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413372" y="892076"/>
            <a:ext cx="7559676" cy="5775523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8194" name="Picture 2" descr="Image result for Strategic Management Theory: An Integrated">
            <a:extLst>
              <a:ext uri="{FF2B5EF4-FFF2-40B4-BE49-F238E27FC236}">
                <a16:creationId xmlns:a16="http://schemas.microsoft.com/office/drawing/2014/main" id="{5E175835-F42D-4BFF-8C10-CF38146A0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1877" y="1374425"/>
            <a:ext cx="3196952" cy="402815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4055" y="0"/>
            <a:ext cx="567035" cy="1259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DAB26941-66BB-46E1-BBA8-E0A6B09F3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551" y="2687884"/>
            <a:ext cx="3444965" cy="4172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Hill And Jones. 2003. </a:t>
            </a:r>
            <a:r>
              <a:rPr lang="id-ID" i="1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Strategic Management Theory: An Integrated Apparoach. </a:t>
            </a:r>
            <a:r>
              <a:rPr lang="id-ID" dirty="0">
                <a:solidFill>
                  <a:srgbClr val="EBEBE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Boston: Houghton Mifflin.</a:t>
            </a:r>
            <a:endParaRPr lang="en-ID" dirty="0">
              <a:solidFill>
                <a:srgbClr val="EBEBE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Times New Roman" pitchFamily="16" charset="0"/>
              <a:buNone/>
              <a:defRPr/>
            </a:pPr>
            <a:endParaRPr lang="en-US" dirty="0">
              <a:solidFill>
                <a:srgbClr val="EBEBE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Times New Roman" pitchFamily="16" charset="0"/>
              <a:buNone/>
              <a:defRPr/>
            </a:pPr>
            <a:endParaRPr lang="en-US" dirty="0">
              <a:solidFill>
                <a:srgbClr val="EBEBE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 descr="Image result for unikom">
            <a:extLst>
              <a:ext uri="{FF2B5EF4-FFF2-40B4-BE49-F238E27FC236}">
                <a16:creationId xmlns:a16="http://schemas.microsoft.com/office/drawing/2014/main" id="{EA0C1BF3-9311-4B51-9DC8-3E2AFCCF4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30286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mage result for arjuna ristekdikti">
            <a:extLst>
              <a:ext uri="{FF2B5EF4-FFF2-40B4-BE49-F238E27FC236}">
                <a16:creationId xmlns:a16="http://schemas.microsoft.com/office/drawing/2014/main" id="{7E8EE64C-838E-49AA-9789-E3C00022A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6" t="24800" r="57056" b="59072"/>
          <a:stretch/>
        </p:blipFill>
        <p:spPr bwMode="auto">
          <a:xfrm>
            <a:off x="773112" y="301625"/>
            <a:ext cx="1072800" cy="10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942833"/>
            <a:ext cx="3337894" cy="461684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188276"/>
            <a:ext cx="1258765" cy="2607474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18128" y="1847920"/>
            <a:ext cx="2331144" cy="3107866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6614097" y="0"/>
            <a:ext cx="1325717" cy="1258189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7115537" y="6719711"/>
            <a:ext cx="821642" cy="839964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222" y="0"/>
            <a:ext cx="567035" cy="1259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83" name="Rectangle 82">
            <a:extLst>
              <a:ext uri="{FF2B5EF4-FFF2-40B4-BE49-F238E27FC236}">
                <a16:creationId xmlns:a16="http://schemas.microsoft.com/office/drawing/2014/main" id="{DDCA251B-4F28-43A9-A5FD-47101E24C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7B3E067-68A1-4E6F-8B2A-DF0DC2803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48276" cy="755967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48F0EEF-7B63-4EC4-96D4-6AFBF46B1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89513" cy="75596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FB5E673-6D85-4457-A048-FD09048DC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222" y="0"/>
            <a:ext cx="567035" cy="1259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>
          <a:xfrm>
            <a:off x="4311081" y="1396586"/>
            <a:ext cx="5166506" cy="49917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8000" b="0" i="0" kern="1200" spc="2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SEKIAN</a:t>
            </a:r>
          </a:p>
        </p:txBody>
      </p:sp>
      <p:pic>
        <p:nvPicPr>
          <p:cNvPr id="3" name="Picture 2" descr="Image result for unikom">
            <a:extLst>
              <a:ext uri="{FF2B5EF4-FFF2-40B4-BE49-F238E27FC236}">
                <a16:creationId xmlns:a16="http://schemas.microsoft.com/office/drawing/2014/main" id="{14CEE4C6-87C3-4C74-A83B-6A2E49974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30286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 result for arjuna ristekdikti">
            <a:extLst>
              <a:ext uri="{FF2B5EF4-FFF2-40B4-BE49-F238E27FC236}">
                <a16:creationId xmlns:a16="http://schemas.microsoft.com/office/drawing/2014/main" id="{DA8B03E0-E814-4E2C-83AA-7083689F3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6" t="24800" r="57056" b="59072"/>
          <a:stretch/>
        </p:blipFill>
        <p:spPr bwMode="auto">
          <a:xfrm>
            <a:off x="773112" y="301625"/>
            <a:ext cx="1072800" cy="10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516</Words>
  <Application>Microsoft Office PowerPoint</Application>
  <PresentationFormat>Custom</PresentationFormat>
  <Paragraphs>149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Unicode MS</vt:lpstr>
      <vt:lpstr>Calibri</vt:lpstr>
      <vt:lpstr>Cambria</vt:lpstr>
      <vt:lpstr>Century Gothic</vt:lpstr>
      <vt:lpstr>Symbol</vt:lpstr>
      <vt:lpstr>Times New Roman</vt:lpstr>
      <vt:lpstr>Wingdings 3</vt:lpstr>
      <vt:lpstr>Ion</vt:lpstr>
      <vt:lpstr>PowerPoint Presentation</vt:lpstr>
      <vt:lpstr>IDENTIFIKASI MATA KULIAH</vt:lpstr>
      <vt:lpstr>SILABUS</vt:lpstr>
      <vt:lpstr>SISTEMATIKA PENILAIAN</vt:lpstr>
      <vt:lpstr>KEWAJIBAN MAHASISWA</vt:lpstr>
      <vt:lpstr>KETENTUAN MENGENAI PROPOSAL BISNIS</vt:lpstr>
      <vt:lpstr>REFERENSI</vt:lpstr>
      <vt:lpstr>SEKIAN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Arjuna</dc:creator>
  <cp:lastModifiedBy>Arjuna</cp:lastModifiedBy>
  <cp:revision>4</cp:revision>
  <dcterms:created xsi:type="dcterms:W3CDTF">2019-09-10T03:59:17Z</dcterms:created>
  <dcterms:modified xsi:type="dcterms:W3CDTF">2019-09-12T09:58:10Z</dcterms:modified>
</cp:coreProperties>
</file>