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3" r:id="rId2"/>
    <p:sldId id="257" r:id="rId3"/>
    <p:sldId id="304" r:id="rId4"/>
    <p:sldId id="258" r:id="rId5"/>
    <p:sldId id="305" r:id="rId6"/>
    <p:sldId id="306" r:id="rId7"/>
    <p:sldId id="307" r:id="rId8"/>
    <p:sldId id="308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>
        <p:scale>
          <a:sx n="60" d="100"/>
          <a:sy n="60" d="100"/>
        </p:scale>
        <p:origin x="1436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F28B-45E3-4585-87E3-73838692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1" y="668049"/>
            <a:ext cx="5720096" cy="2841914"/>
          </a:xfrm>
        </p:spPr>
        <p:txBody>
          <a:bodyPr anchor="b">
            <a:normAutofit/>
          </a:bodyPr>
          <a:lstStyle>
            <a:lvl1pPr algn="l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755B0-E17A-4B52-A99D-C35BB18BB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1" y="3602038"/>
            <a:ext cx="5720096" cy="2501728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0C28-805B-4DA6-A10E-651C0FD0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EBBA9-C52F-4628-AE0D-DCD1772F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AC57-F8E1-4B54-A111-CB53B320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CDA0B-9BEE-4B57-8F97-96D5645D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12/11/2023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82AF2-09A1-4A1C-AEB6-577962B71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99D9-82B1-496C-ABBC-4FF0C375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48486C0-3211-8033-BA51-7B65FE444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692697"/>
            <a:ext cx="7128792" cy="1224135"/>
          </a:xfrm>
        </p:spPr>
        <p:txBody>
          <a:bodyPr>
            <a:normAutofit fontScale="90000"/>
          </a:bodyPr>
          <a:lstStyle/>
          <a:p>
            <a:r>
              <a:rPr lang="ms-MY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4800" spc="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br>
              <a:rPr lang="id-ID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id-ID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F4745328-69D6-0FE5-0EF6-3C9401A6EC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4248947" cy="3845694"/>
          </a:xfrm>
        </p:spPr>
        <p:txBody>
          <a:bodyPr>
            <a:normAutofit/>
          </a:bodyPr>
          <a:lstStyle/>
          <a:p>
            <a:r>
              <a:rPr lang="id-ID" sz="2400" b="0" i="0" dirty="0">
                <a:effectLst/>
                <a:latin typeface="Google Sans"/>
              </a:rPr>
              <a:t>Industri Pariwisata dapat diartikan sebagai </a:t>
            </a:r>
            <a:r>
              <a:rPr lang="id-ID" sz="2400" b="0" i="0" dirty="0" err="1">
                <a:effectLst/>
                <a:latin typeface="Google Sans"/>
              </a:rPr>
              <a:t>sehimpunan</a:t>
            </a:r>
            <a:r>
              <a:rPr lang="id-ID" sz="2400" b="0" i="0" dirty="0">
                <a:effectLst/>
                <a:latin typeface="Google Sans"/>
              </a:rPr>
              <a:t> bidang usaha yang menghasilkan berbagai jasa dan barang yang dibutuhkan oleh mereka yang melakukan perjalanan wisata.</a:t>
            </a:r>
            <a:endParaRPr lang="id-ID" sz="2400" dirty="0"/>
          </a:p>
        </p:txBody>
      </p:sp>
      <p:pic>
        <p:nvPicPr>
          <p:cNvPr id="1026" name="Picture 2" descr="Industri pariwisata. | PPT">
            <a:extLst>
              <a:ext uri="{FF2B5EF4-FFF2-40B4-BE49-F238E27FC236}">
                <a16:creationId xmlns:a16="http://schemas.microsoft.com/office/drawing/2014/main" id="{FF3CE848-57B2-2C5E-73EF-2C2E4E013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2040" y="1412776"/>
            <a:ext cx="3672407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184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otak Teks 2">
            <a:extLst>
              <a:ext uri="{FF2B5EF4-FFF2-40B4-BE49-F238E27FC236}">
                <a16:creationId xmlns:a16="http://schemas.microsoft.com/office/drawing/2014/main" id="{C6572348-6AB6-2963-287A-317D86B8B61B}"/>
              </a:ext>
            </a:extLst>
          </p:cNvPr>
          <p:cNvSpPr txBox="1"/>
          <p:nvPr/>
        </p:nvSpPr>
        <p:spPr>
          <a:xfrm>
            <a:off x="60960" y="1047750"/>
            <a:ext cx="6797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spcBef>
                <a:spcPts val="529"/>
              </a:spcBef>
              <a:buSzPts val="1750"/>
              <a:tabLst>
                <a:tab pos="472440" algn="l"/>
              </a:tabLst>
            </a:pPr>
            <a:r>
              <a:rPr lang="ms-MY" sz="3200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Lingkup</a:t>
            </a:r>
            <a:r>
              <a:rPr lang="ms-MY" sz="3200" b="1" spc="3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3200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3200" b="1" spc="3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3200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3200" b="1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5AB9B490-A72F-94B2-2C44-C2ABAC86FF8D}"/>
              </a:ext>
            </a:extLst>
          </p:cNvPr>
          <p:cNvSpPr txBox="1"/>
          <p:nvPr/>
        </p:nvSpPr>
        <p:spPr>
          <a:xfrm>
            <a:off x="323528" y="1632525"/>
            <a:ext cx="8050852" cy="3811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39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7188" algn="l"/>
              </a:tabLst>
            </a:pPr>
            <a:r>
              <a:rPr lang="ms-MY" sz="20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20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2000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2000" b="1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6711" marR="252413" algn="just">
              <a:lnSpc>
                <a:spcPct val="115000"/>
              </a:lnSpc>
              <a:spcBef>
                <a:spcPts val="150"/>
              </a:spcBef>
            </a:pP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Klasifikasi daya tarik wisata ada dua yaitu site atraksi dan event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atraksi. Site atraksi berbentuk wisata alam dan buatan yang tidak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dipindah-pindahkan,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sedangkan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event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atraksi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berpindah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halnya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atraksi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tarian</a:t>
            </a:r>
            <a:r>
              <a:rPr lang="ms-MY" sz="200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budaya.</a:t>
            </a:r>
          </a:p>
          <a:p>
            <a:pPr marL="257175" indent="-257175" algn="just">
              <a:spcBef>
                <a:spcPts val="229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7188" algn="l"/>
              </a:tabLst>
            </a:pPr>
            <a:r>
              <a:rPr lang="ms-MY" sz="20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20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2000" b="1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6711" marR="253365" algn="just">
              <a:lnSpc>
                <a:spcPct val="115000"/>
              </a:lnSpc>
              <a:spcBef>
                <a:spcPts val="131"/>
              </a:spcBef>
            </a:pP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Wisatawan tetap membutuhkan fasilitas meskipun sedang rekreasi di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luar rumah. Fasilitas yang harus tersedia di lokasi rekreasi setidaknya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memenuhi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makan,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minum,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istirahat,</a:t>
            </a:r>
            <a:r>
              <a:rPr lang="ms-MY" sz="20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mandi,</a:t>
            </a:r>
            <a:r>
              <a:rPr lang="ms-MY" sz="200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beribadah</a:t>
            </a:r>
            <a:r>
              <a:rPr lang="ms-MY" sz="20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sebagainya.</a:t>
            </a:r>
          </a:p>
          <a:p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70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A8078D2E-FB69-2133-C696-1D9A8CAB7C71}"/>
              </a:ext>
            </a:extLst>
          </p:cNvPr>
          <p:cNvSpPr txBox="1"/>
          <p:nvPr/>
        </p:nvSpPr>
        <p:spPr>
          <a:xfrm>
            <a:off x="683568" y="836712"/>
            <a:ext cx="4608512" cy="4532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5615" marR="337820" algn="just">
              <a:lnSpc>
                <a:spcPct val="115000"/>
              </a:lnSpc>
              <a:spcBef>
                <a:spcPts val="175"/>
              </a:spcBef>
              <a:spcAft>
                <a:spcPts val="0"/>
              </a:spcAft>
            </a:pPr>
            <a:endParaRPr lang="id-ID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Infrastruktur.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Lingkup infrastruktur merujuk pada kondisi fisik fasilitas umum yang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 aktivitas ekonomi dan kehidupan sehari-hari masyarakat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setempat, seperti jalan, jembatan, terminal dan sebagainya</a:t>
            </a:r>
          </a:p>
          <a:p>
            <a:pPr marL="342900" marR="0" lvl="0" indent="-342900" algn="just">
              <a:spcBef>
                <a:spcPts val="5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Angkutan.</a:t>
            </a:r>
            <a:endParaRPr lang="en-US" b="1" spc="-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spcBef>
                <a:spcPts val="50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Angkutan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berkaitan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erat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akses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menuju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17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Keramahan.</a:t>
            </a:r>
            <a:endParaRPr lang="en-US" b="1" spc="-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spcBef>
                <a:spcPts val="175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Syarat utama agar wisatawan betah berlama-lama di lokasi 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diperolehnya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mengesankan</a:t>
            </a:r>
            <a:r>
              <a:rPr lang="ms-MY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kenyamanan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dirasakan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kenangan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terlupakan.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8" name="Picture 4" descr="Menparekraf Wishnutama: Pemulihan Ekonomi Pariwisata Jadi Fokus di 2021 :  Okezone Travel">
            <a:extLst>
              <a:ext uri="{FF2B5EF4-FFF2-40B4-BE49-F238E27FC236}">
                <a16:creationId xmlns:a16="http://schemas.microsoft.com/office/drawing/2014/main" id="{FEE3A81F-59F9-F36E-A8A6-10DFBFC34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916" y="0"/>
            <a:ext cx="3817604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8401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8.jpeg" descr="Sebuah gambar berisi teks, cuplikan layar, kartun, papan klip&#10;&#10;Deskripsi dibuat secara otomatis">
            <a:extLst>
              <a:ext uri="{FF2B5EF4-FFF2-40B4-BE49-F238E27FC236}">
                <a16:creationId xmlns:a16="http://schemas.microsoft.com/office/drawing/2014/main" id="{BA9704AD-4607-BD0C-FE5D-F776100CACF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60000"/>
          </a:blip>
          <a:srcRect l="20319" r="5459"/>
          <a:stretch/>
        </p:blipFill>
        <p:spPr>
          <a:xfrm>
            <a:off x="15" y="857257"/>
            <a:ext cx="4571985" cy="5143493"/>
          </a:xfrm>
          <a:prstGeom prst="rect">
            <a:avLst/>
          </a:prstGeom>
        </p:spPr>
      </p:pic>
      <p:pic>
        <p:nvPicPr>
          <p:cNvPr id="5" name="image20.jpeg" descr="Sebuah gambar berisi teks, kartun&#10;&#10;Deskripsi dibuat secara otomatis">
            <a:extLst>
              <a:ext uri="{FF2B5EF4-FFF2-40B4-BE49-F238E27FC236}">
                <a16:creationId xmlns:a16="http://schemas.microsoft.com/office/drawing/2014/main" id="{95FD9B0C-F1E3-57D5-7A58-2B91E8742CB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alphaModFix amt="60000"/>
          </a:blip>
          <a:srcRect r="2588"/>
          <a:stretch/>
        </p:blipFill>
        <p:spPr>
          <a:xfrm>
            <a:off x="4572000" y="857257"/>
            <a:ext cx="4572000" cy="5143493"/>
          </a:xfrm>
          <a:prstGeom prst="rect">
            <a:avLst/>
          </a:prstGeom>
        </p:spPr>
      </p:pic>
      <p:sp>
        <p:nvSpPr>
          <p:cNvPr id="4" name="Kotak Teks 3">
            <a:extLst>
              <a:ext uri="{FF2B5EF4-FFF2-40B4-BE49-F238E27FC236}">
                <a16:creationId xmlns:a16="http://schemas.microsoft.com/office/drawing/2014/main" id="{6CC1C11F-D5DD-B1C3-CB96-8FC07D3800E3}"/>
              </a:ext>
            </a:extLst>
          </p:cNvPr>
          <p:cNvSpPr txBox="1"/>
          <p:nvPr/>
        </p:nvSpPr>
        <p:spPr>
          <a:xfrm>
            <a:off x="342900" y="3401569"/>
            <a:ext cx="6582943" cy="207292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marL="185261" indent="-171450" defTabSz="685800">
              <a:lnSpc>
                <a:spcPct val="90000"/>
              </a:lnSpc>
              <a:spcBef>
                <a:spcPts val="458"/>
              </a:spcBef>
              <a:buFont typeface="Arial" panose="020B0604020202020204" pitchFamily="34" charset="0"/>
              <a:buChar char="•"/>
            </a:pPr>
            <a:r>
              <a:rPr lang="en-US" sz="1500" b="1" spc="-23" dirty="0"/>
              <a:t>Ada</a:t>
            </a:r>
            <a:r>
              <a:rPr lang="en-US" sz="1500" b="1" spc="-49" dirty="0"/>
              <a:t> </a:t>
            </a:r>
            <a:r>
              <a:rPr lang="en-US" sz="1500" b="1" spc="-23" dirty="0" err="1"/>
              <a:t>tiga</a:t>
            </a:r>
            <a:r>
              <a:rPr lang="en-US" sz="1500" b="1" spc="-49" dirty="0"/>
              <a:t> </a:t>
            </a:r>
            <a:r>
              <a:rPr lang="en-US" sz="1500" b="1" spc="-23" dirty="0" err="1"/>
              <a:t>komponen</a:t>
            </a:r>
            <a:r>
              <a:rPr lang="en-US" sz="1500" b="1" spc="-49" dirty="0"/>
              <a:t> </a:t>
            </a:r>
            <a:r>
              <a:rPr lang="en-US" sz="1500" b="1" spc="-23" dirty="0"/>
              <a:t>yang</a:t>
            </a:r>
            <a:r>
              <a:rPr lang="en-US" sz="1500" b="1" spc="-49" dirty="0"/>
              <a:t> </a:t>
            </a:r>
            <a:r>
              <a:rPr lang="en-US" sz="1500" b="1" spc="-19" dirty="0" err="1"/>
              <a:t>mewujudkan</a:t>
            </a:r>
            <a:r>
              <a:rPr lang="en-US" sz="1500" b="1" spc="-45" dirty="0"/>
              <a:t> </a:t>
            </a:r>
            <a:r>
              <a:rPr lang="en-US" sz="1500" b="1" spc="-19" dirty="0" err="1"/>
              <a:t>produk</a:t>
            </a:r>
            <a:r>
              <a:rPr lang="en-US" sz="1500" b="1" spc="-49" dirty="0"/>
              <a:t> </a:t>
            </a:r>
            <a:r>
              <a:rPr lang="en-US" sz="1500" b="1" spc="-19" dirty="0" err="1"/>
              <a:t>yaitu</a:t>
            </a:r>
            <a:r>
              <a:rPr lang="en-US" sz="1500" b="1" spc="-19" dirty="0"/>
              <a:t>:</a:t>
            </a:r>
            <a:endParaRPr lang="en-US" sz="1500" b="1" dirty="0"/>
          </a:p>
          <a:p>
            <a:pPr marL="257175" indent="-171450" defTabSz="685800">
              <a:lnSpc>
                <a:spcPct val="90000"/>
              </a:lnSpc>
              <a:spcBef>
                <a:spcPts val="454"/>
              </a:spcBef>
              <a:buSzPts val="1100"/>
              <a:buFont typeface="Arial" panose="020B0604020202020204" pitchFamily="34" charset="0"/>
              <a:buChar char="•"/>
              <a:tabLst>
                <a:tab pos="357188" algn="l"/>
              </a:tabLst>
            </a:pPr>
            <a:r>
              <a:rPr lang="en-US" sz="1500" b="1" spc="-4" dirty="0" err="1"/>
              <a:t>Wisatawan</a:t>
            </a:r>
            <a:r>
              <a:rPr lang="en-US" sz="1500" b="1" spc="-4" dirty="0"/>
              <a:t>.</a:t>
            </a:r>
          </a:p>
          <a:p>
            <a:pPr marL="257175" indent="-171450" defTabSz="685800">
              <a:lnSpc>
                <a:spcPct val="90000"/>
              </a:lnSpc>
              <a:spcBef>
                <a:spcPts val="150"/>
              </a:spcBef>
              <a:buSzPts val="1100"/>
              <a:buFont typeface="Arial" panose="020B0604020202020204" pitchFamily="34" charset="0"/>
              <a:buChar char="•"/>
              <a:tabLst>
                <a:tab pos="357188" algn="l"/>
              </a:tabLst>
            </a:pPr>
            <a:r>
              <a:rPr lang="en-US" sz="1500" b="1" spc="-4" dirty="0" err="1"/>
              <a:t>Atraksi</a:t>
            </a:r>
            <a:r>
              <a:rPr lang="en-US" sz="1500" b="1" spc="-19" dirty="0"/>
              <a:t> </a:t>
            </a:r>
            <a:r>
              <a:rPr lang="en-US" sz="1500" b="1" spc="-4" dirty="0" err="1"/>
              <a:t>wisata</a:t>
            </a:r>
            <a:r>
              <a:rPr lang="en-US" sz="1500" b="1" spc="-4" dirty="0"/>
              <a:t>.</a:t>
            </a:r>
          </a:p>
          <a:p>
            <a:pPr marL="257175" indent="-171450" defTabSz="685800">
              <a:lnSpc>
                <a:spcPct val="90000"/>
              </a:lnSpc>
              <a:spcBef>
                <a:spcPts val="150"/>
              </a:spcBef>
              <a:buSzPts val="1100"/>
              <a:buFont typeface="Arial" panose="020B0604020202020204" pitchFamily="34" charset="0"/>
              <a:buChar char="•"/>
              <a:tabLst>
                <a:tab pos="357188" algn="l"/>
              </a:tabLst>
            </a:pPr>
            <a:r>
              <a:rPr lang="en-US" sz="1500" b="1" spc="-4" dirty="0" err="1"/>
              <a:t>Fasilitas</a:t>
            </a:r>
            <a:r>
              <a:rPr lang="en-US" sz="1500" b="1" spc="-19" dirty="0"/>
              <a:t> </a:t>
            </a:r>
            <a:r>
              <a:rPr lang="en-US" sz="1500" b="1" spc="-4" dirty="0"/>
              <a:t>di</a:t>
            </a:r>
            <a:r>
              <a:rPr lang="en-US" sz="1500" b="1" spc="-15" dirty="0"/>
              <a:t> </a:t>
            </a:r>
            <a:r>
              <a:rPr lang="en-US" sz="1500" b="1" spc="-4" dirty="0" err="1"/>
              <a:t>lokasi</a:t>
            </a:r>
            <a:r>
              <a:rPr lang="en-US" sz="1500" b="1" spc="-15" dirty="0"/>
              <a:t> </a:t>
            </a:r>
            <a:r>
              <a:rPr lang="en-US" sz="1500" b="1" spc="-4" dirty="0" err="1"/>
              <a:t>tujuan</a:t>
            </a:r>
            <a:r>
              <a:rPr lang="en-US" sz="1500" b="1" spc="-15" dirty="0"/>
              <a:t> </a:t>
            </a:r>
            <a:r>
              <a:rPr lang="en-US" sz="1500" b="1" spc="-4" dirty="0" err="1"/>
              <a:t>rekreasi</a:t>
            </a:r>
            <a:r>
              <a:rPr lang="en-US" sz="1500" b="1" spc="-4" dirty="0"/>
              <a:t>.</a:t>
            </a:r>
          </a:p>
          <a:p>
            <a:pPr indent="-171450" defTabSz="6858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 b="1" dirty="0" err="1"/>
              <a:t>Keterjangkauan</a:t>
            </a:r>
            <a:r>
              <a:rPr lang="en-US" sz="1500" b="1" spc="-23" dirty="0"/>
              <a:t> </a:t>
            </a:r>
            <a:r>
              <a:rPr lang="en-US" sz="1500" b="1" dirty="0" err="1"/>
              <a:t>menuju</a:t>
            </a:r>
            <a:r>
              <a:rPr lang="en-US" sz="1500" b="1" spc="-19" dirty="0"/>
              <a:t> </a:t>
            </a:r>
            <a:r>
              <a:rPr lang="en-US" sz="1500" b="1" dirty="0"/>
              <a:t>wilayah</a:t>
            </a:r>
            <a:r>
              <a:rPr lang="en-US" sz="1500" b="1" spc="-19" dirty="0"/>
              <a:t> </a:t>
            </a:r>
            <a:r>
              <a:rPr lang="en-US" sz="1500" b="1" dirty="0" err="1"/>
              <a:t>tujuan</a:t>
            </a:r>
            <a:r>
              <a:rPr lang="en-US" sz="1500" b="1" spc="-19" dirty="0"/>
              <a:t> </a:t>
            </a:r>
            <a:r>
              <a:rPr lang="en-US" sz="1500" b="1" dirty="0" err="1"/>
              <a:t>rekreasi</a:t>
            </a:r>
            <a:endParaRPr lang="en-US" sz="1500" b="1" dirty="0"/>
          </a:p>
        </p:txBody>
      </p:sp>
    </p:spTree>
    <p:extLst>
      <p:ext uri="{BB962C8B-B14F-4D97-AF65-F5344CB8AC3E}">
        <p14:creationId xmlns:p14="http://schemas.microsoft.com/office/powerpoint/2010/main" val="67525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A19DF6BE-1881-0836-7467-882CBAF71F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D85EF101-2E14-51FE-5299-40165654DC5B}"/>
              </a:ext>
            </a:extLst>
          </p:cNvPr>
          <p:cNvSpPr txBox="1"/>
          <p:nvPr/>
        </p:nvSpPr>
        <p:spPr>
          <a:xfrm>
            <a:off x="107504" y="620689"/>
            <a:ext cx="6264696" cy="5339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0">
              <a:spcBef>
                <a:spcPts val="515"/>
              </a:spcBef>
              <a:spcAft>
                <a:spcPts val="0"/>
              </a:spcAft>
            </a:pP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klasifikasi</a:t>
            </a:r>
            <a:r>
              <a:rPr lang="ms-MY" sz="2000" b="1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unsur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58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Transportasi</a:t>
            </a:r>
            <a:r>
              <a:rPr lang="ms-MY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endParaRPr lang="id-ID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menyediakan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angkutan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bukan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umum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hanya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dipergunakan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30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endParaRPr lang="id-ID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spcBef>
                <a:spcPts val="175"/>
              </a:spcBef>
              <a:spcAft>
                <a:spcPts val="0"/>
              </a:spcAft>
            </a:pP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disediakan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selama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lawatan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Makanan</a:t>
            </a:r>
            <a:r>
              <a:rPr lang="ms-MY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Minuman</a:t>
            </a:r>
            <a:endParaRPr lang="id-ID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spcBef>
                <a:spcPts val="195"/>
              </a:spcBef>
              <a:spcAft>
                <a:spcPts val="0"/>
              </a:spcAft>
            </a:pP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konsumsi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selama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lawatan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rekreasi.</a:t>
            </a:r>
            <a:endParaRPr lang="id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Penyediaan</a:t>
            </a:r>
            <a:r>
              <a:rPr lang="ms-MY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Akomodasi</a:t>
            </a:r>
            <a:endParaRPr lang="id-ID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47498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ms-MY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menginap</a:t>
            </a:r>
            <a:r>
              <a:rPr lang="ms-MY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beristirahat</a:t>
            </a:r>
            <a:r>
              <a:rPr lang="ms-MY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sejenak,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menunaikan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ibadah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rekreasi.</a:t>
            </a:r>
            <a:endParaRPr lang="id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Penyelenggaraan</a:t>
            </a:r>
            <a:r>
              <a:rPr lang="ms-MY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ms-MY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Hiburan,</a:t>
            </a:r>
            <a:r>
              <a:rPr lang="ms-MY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</a:t>
            </a:r>
            <a:endParaRPr lang="id-ID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474980">
              <a:lnSpc>
                <a:spcPct val="113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Pelayanan</a:t>
            </a:r>
            <a:r>
              <a:rPr lang="ms-MY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kepada</a:t>
            </a:r>
            <a:r>
              <a:rPr lang="ms-MY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berupa</a:t>
            </a:r>
            <a:r>
              <a:rPr lang="ms-MY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penyelenggaraan</a:t>
            </a:r>
            <a:r>
              <a:rPr lang="ms-MY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event</a:t>
            </a:r>
            <a:r>
              <a:rPr lang="ms-MY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pertunjukkan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kesenian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endParaRPr lang="id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59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3561C6EE-169A-4B34-4336-5956BB4B37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07A6CCAA-D9FD-ACD8-4612-0D9AF8957A14}"/>
              </a:ext>
            </a:extLst>
          </p:cNvPr>
          <p:cNvSpPr txBox="1"/>
          <p:nvPr/>
        </p:nvSpPr>
        <p:spPr>
          <a:xfrm>
            <a:off x="457200" y="548679"/>
            <a:ext cx="6400800" cy="5402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37820" lvl="0" indent="-342900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  <a:tab pos="1584325" algn="l"/>
                <a:tab pos="2371090" algn="l"/>
                <a:tab pos="3115310" algn="l"/>
                <a:tab pos="373126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Penyelenggaraan Pertemuan, Perjalanan</a:t>
            </a:r>
            <a:r>
              <a:rPr lang="ms-MY" sz="18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Insentif, Konferensi,</a:t>
            </a:r>
            <a:r>
              <a:rPr lang="ms-MY" sz="18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Pameran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lnSpc>
                <a:spcPts val="1260"/>
              </a:lnSpc>
              <a:spcBef>
                <a:spcPts val="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MICE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Meeting,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Incentive,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Convention,</a:t>
            </a:r>
            <a:r>
              <a:rPr lang="ms-MY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Exhibition.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Informasi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penyediaan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berita</a:t>
            </a:r>
            <a:r>
              <a:rPr lang="ms-MY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mengenai</a:t>
            </a:r>
            <a:r>
              <a:rPr lang="ms-MY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9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Konsultan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>
              <a:lnSpc>
                <a:spcPct val="115000"/>
              </a:lnSpc>
              <a:spcBef>
                <a:spcPts val="175"/>
              </a:spcBef>
              <a:spcAft>
                <a:spcPts val="0"/>
              </a:spcAft>
              <a:tabLst>
                <a:tab pos="1143635" algn="l"/>
                <a:tab pos="2152650" algn="l"/>
                <a:tab pos="2572385" algn="l"/>
                <a:tab pos="3348355" algn="l"/>
                <a:tab pos="4031615" algn="l"/>
              </a:tabLs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 pendampingan</a:t>
            </a:r>
            <a:r>
              <a:rPr lang="ms-MY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pemberian</a:t>
            </a:r>
            <a:r>
              <a:rPr lang="ms-MY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masukan	terkait 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kepariwisataan.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Pemandu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8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pemandu</a:t>
            </a:r>
            <a:r>
              <a:rPr lang="ms-MY" sz="18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guide</a:t>
            </a:r>
            <a:r>
              <a:rPr lang="ms-MY" sz="18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keperluan</a:t>
            </a:r>
            <a:r>
              <a:rPr lang="ms-MY" sz="18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pendampingan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selama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Tirta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2105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</a:t>
            </a:r>
            <a:r>
              <a:rPr lang="ms-MY" sz="1800" spc="1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berhubungan</a:t>
            </a:r>
            <a:r>
              <a:rPr lang="ms-MY" sz="1800" spc="1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air</a:t>
            </a:r>
            <a:r>
              <a:rPr lang="ms-MY" sz="1800" spc="1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1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olahraga</a:t>
            </a:r>
            <a:r>
              <a:rPr lang="ms-MY" sz="1800" spc="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air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dilakukan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pantai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danau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kolam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renang.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35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 body treatment menggunakan terapi untuk kesehatan dengan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mengutamakan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kenyamanan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5514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5741E294-2C40-8135-3748-5E7DBA4DE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7190" y="5908307"/>
            <a:ext cx="13283842" cy="217281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5430E954-3B6C-08D2-CBD4-1C5552C75346}"/>
              </a:ext>
            </a:extLst>
          </p:cNvPr>
          <p:cNvSpPr txBox="1"/>
          <p:nvPr/>
        </p:nvSpPr>
        <p:spPr>
          <a:xfrm>
            <a:off x="107504" y="548680"/>
            <a:ext cx="4536504" cy="5478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algn="ctr">
              <a:spcBef>
                <a:spcPts val="0"/>
              </a:spcBef>
              <a:spcAft>
                <a:spcPts val="0"/>
              </a:spcAft>
              <a:buSzPts val="1750"/>
              <a:tabLst>
                <a:tab pos="629920" algn="l"/>
              </a:tabLst>
            </a:pPr>
            <a:r>
              <a:rPr lang="ms-MY" sz="2400" b="1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Spesifikasi</a:t>
            </a:r>
            <a:r>
              <a:rPr lang="ms-MY" sz="24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 </a:t>
            </a:r>
            <a:r>
              <a:rPr lang="ms-MY" sz="2400" b="1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Industri</a:t>
            </a:r>
            <a:r>
              <a:rPr lang="ms-MY" sz="2400" b="1" spc="-30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400" b="1" dirty="0"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endParaRPr lang="id-ID" sz="2400" b="1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7015" marR="337185">
              <a:spcBef>
                <a:spcPts val="865"/>
              </a:spcBef>
              <a:spcAft>
                <a:spcPts val="0"/>
              </a:spcAft>
              <a:tabLst>
                <a:tab pos="941705" algn="l"/>
                <a:tab pos="1485265" algn="l"/>
                <a:tab pos="2032635" algn="l"/>
                <a:tab pos="2924810" algn="l"/>
                <a:tab pos="3596640" algn="l"/>
                <a:tab pos="4007485" algn="l"/>
              </a:tabLst>
            </a:pPr>
            <a:r>
              <a:rPr lang="ms-MY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sebagai</a:t>
            </a:r>
            <a:r>
              <a:rPr lang="ms-MY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 menempatkan</a:t>
            </a:r>
            <a:r>
              <a:rPr lang="ms-MY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 antar</a:t>
            </a:r>
            <a:r>
              <a:rPr lang="ms-MY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</a:t>
            </a:r>
            <a:r>
              <a:rPr lang="ms-MY" sz="24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kepariwisataan</a:t>
            </a:r>
            <a:r>
              <a:rPr lang="ms-MY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saling</a:t>
            </a:r>
            <a:r>
              <a:rPr lang="ms-MY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terikat</a:t>
            </a:r>
            <a:r>
              <a:rPr lang="ms-MY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spesifikasi</a:t>
            </a:r>
            <a:r>
              <a:rPr lang="ms-MY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berikut:</a:t>
            </a:r>
            <a:endParaRPr lang="id-ID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Obyek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dialihkan.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820" lvl="0" indent="-34290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  <a:tab pos="1251585" algn="l"/>
                <a:tab pos="1981200" algn="l"/>
                <a:tab pos="2322830" algn="l"/>
                <a:tab pos="3067685" algn="l"/>
                <a:tab pos="3580130" algn="l"/>
                <a:tab pos="403860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 wisatawan dan	penawaran pelaku</a:t>
            </a:r>
            <a:r>
              <a:rPr lang="ms-MY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usahasecara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bersamaan.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35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Produk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beraneka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ragam.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6550" lvl="0" indent="-342900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ms-MY" sz="20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2000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hanya</a:t>
            </a:r>
            <a:r>
              <a:rPr lang="ms-MY" sz="20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menerima</a:t>
            </a:r>
            <a:r>
              <a:rPr lang="ms-MY" sz="20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kondisi</a:t>
            </a:r>
            <a:r>
              <a:rPr lang="ms-MY" sz="2000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produk</a:t>
            </a:r>
            <a:r>
              <a:rPr lang="ms-MY" sz="2000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pamflet, brosur, iklan.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UKM Berpotensi Berkembang Pesat di Sektor Pariwisata dan Ekonomi Kreatif -  MNews">
            <a:extLst>
              <a:ext uri="{FF2B5EF4-FFF2-40B4-BE49-F238E27FC236}">
                <a16:creationId xmlns:a16="http://schemas.microsoft.com/office/drawing/2014/main" id="{929C5ED3-730F-09F8-A247-CF064BC7B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694" y="0"/>
            <a:ext cx="4788024" cy="685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0325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C6CA5E8D-37C6-39EC-FC78-95C6CE7FC5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137FDAC4-5BF8-BD0F-3490-E70EE735FFBD}"/>
              </a:ext>
            </a:extLst>
          </p:cNvPr>
          <p:cNvSpPr txBox="1"/>
          <p:nvPr/>
        </p:nvSpPr>
        <p:spPr>
          <a:xfrm>
            <a:off x="611560" y="692695"/>
            <a:ext cx="7992888" cy="3675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Usaha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risiko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tinggi.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Jadwal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atraksi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ditunda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ditahan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dipercepat.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8455" lvl="0" indent="-34290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Patokan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hanya</a:t>
            </a:r>
            <a:r>
              <a:rPr lang="ms-MY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berupa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kepuasan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seorang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pelayanan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diberikan.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kunjungan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meningkat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musim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libur.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7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Ketergantungan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pengelolanya.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Terbuka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menerima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zaman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teknologi.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Persaingan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usaha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dilakukan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cara-cara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sehat.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6550" lvl="0" indent="-34290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Keterlibatan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stakeholder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wilayahnya.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Kenyamanan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fokus</a:t>
            </a:r>
            <a:r>
              <a:rPr lang="ms-MY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utama.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d-ID" sz="2000" dirty="0"/>
          </a:p>
        </p:txBody>
      </p:sp>
      <p:pic>
        <p:nvPicPr>
          <p:cNvPr id="3074" name="Picture 2" descr="Konsen Tumbuhkan Ekonomi Pariwisata Daerah - Radar Jogja">
            <a:extLst>
              <a:ext uri="{FF2B5EF4-FFF2-40B4-BE49-F238E27FC236}">
                <a16:creationId xmlns:a16="http://schemas.microsoft.com/office/drawing/2014/main" id="{A0EA6354-C21B-5A83-8141-B72B323E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0886"/>
            <a:ext cx="9144000" cy="277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1557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514</Words>
  <Application>Microsoft Office PowerPoint</Application>
  <PresentationFormat>Tampilan Layar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5" baseType="lpstr">
      <vt:lpstr>Arial</vt:lpstr>
      <vt:lpstr>Calibri</vt:lpstr>
      <vt:lpstr>Google Sans</vt:lpstr>
      <vt:lpstr>Times New Roman</vt:lpstr>
      <vt:lpstr>Trebuchet MS</vt:lpstr>
      <vt:lpstr>Office Theme</vt:lpstr>
      <vt:lpstr>Industri Pariwisata 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2023-12-11T10:41:13Z</dcterms:modified>
</cp:coreProperties>
</file>