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sldIdLst>
    <p:sldId id="257" r:id="rId2"/>
    <p:sldId id="258" r:id="rId3"/>
    <p:sldId id="259" r:id="rId4"/>
    <p:sldId id="260" r:id="rId5"/>
    <p:sldId id="267" r:id="rId6"/>
    <p:sldId id="268" r:id="rId7"/>
    <p:sldId id="269" r:id="rId8"/>
    <p:sldId id="261" r:id="rId9"/>
    <p:sldId id="305" r:id="rId10"/>
    <p:sldId id="262" r:id="rId11"/>
    <p:sldId id="263" r:id="rId12"/>
    <p:sldId id="285" r:id="rId13"/>
    <p:sldId id="286" r:id="rId14"/>
    <p:sldId id="287" r:id="rId15"/>
    <p:sldId id="288" r:id="rId16"/>
    <p:sldId id="289" r:id="rId17"/>
    <p:sldId id="270" r:id="rId18"/>
    <p:sldId id="272" r:id="rId19"/>
    <p:sldId id="274" r:id="rId20"/>
    <p:sldId id="275" r:id="rId21"/>
    <p:sldId id="276" r:id="rId22"/>
    <p:sldId id="290" r:id="rId23"/>
    <p:sldId id="277" r:id="rId24"/>
    <p:sldId id="278" r:id="rId25"/>
    <p:sldId id="279" r:id="rId26"/>
    <p:sldId id="280" r:id="rId27"/>
    <p:sldId id="281" r:id="rId28"/>
    <p:sldId id="282" r:id="rId29"/>
    <p:sldId id="291" r:id="rId30"/>
    <p:sldId id="284" r:id="rId31"/>
    <p:sldId id="283" r:id="rId32"/>
    <p:sldId id="292" r:id="rId33"/>
    <p:sldId id="293" r:id="rId34"/>
    <p:sldId id="294" r:id="rId35"/>
    <p:sldId id="295" r:id="rId36"/>
    <p:sldId id="296" r:id="rId37"/>
    <p:sldId id="297" r:id="rId38"/>
    <p:sldId id="298" r:id="rId39"/>
    <p:sldId id="299" r:id="rId40"/>
    <p:sldId id="300" r:id="rId41"/>
    <p:sldId id="302" r:id="rId42"/>
    <p:sldId id="304" r:id="rId43"/>
    <p:sldId id="30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AEAF3C-5874-4729-907E-F094C31A0044}" type="doc">
      <dgm:prSet loTypeId="urn:microsoft.com/office/officeart/2005/8/layout/hierarchy4" loCatId="hierarchy" qsTypeId="urn:microsoft.com/office/officeart/2005/8/quickstyle/3d2" qsCatId="3D" csTypeId="urn:microsoft.com/office/officeart/2005/8/colors/colorful1" csCatId="colorful" phldr="1"/>
      <dgm:spPr/>
      <dgm:t>
        <a:bodyPr/>
        <a:lstStyle/>
        <a:p>
          <a:endParaRPr lang="en-GB"/>
        </a:p>
      </dgm:t>
    </dgm:pt>
    <dgm:pt modelId="{31245E88-C925-4DE7-A073-F2C9C8B633B0}">
      <dgm:prSet phldrT="[Text]"/>
      <dgm:spPr/>
      <dgm:t>
        <a:bodyPr/>
        <a:lstStyle/>
        <a:p>
          <a:r>
            <a:rPr lang="en-GB" i="1" dirty="0"/>
            <a:t>Business Intelligence</a:t>
          </a:r>
          <a:endParaRPr lang="en-GB" b="1" dirty="0"/>
        </a:p>
      </dgm:t>
    </dgm:pt>
    <dgm:pt modelId="{B1F026DF-EFB4-4766-BF00-E45D8664759F}" type="parTrans" cxnId="{AD5CA5A8-ECDD-463D-9F5F-3B7EBACB80D3}">
      <dgm:prSet/>
      <dgm:spPr/>
      <dgm:t>
        <a:bodyPr/>
        <a:lstStyle/>
        <a:p>
          <a:endParaRPr lang="en-GB" b="1"/>
        </a:p>
      </dgm:t>
    </dgm:pt>
    <dgm:pt modelId="{517908F4-09F5-4E46-B163-1AA99212AF0C}" type="sibTrans" cxnId="{AD5CA5A8-ECDD-463D-9F5F-3B7EBACB80D3}">
      <dgm:prSet/>
      <dgm:spPr/>
      <dgm:t>
        <a:bodyPr/>
        <a:lstStyle/>
        <a:p>
          <a:endParaRPr lang="en-GB" b="1"/>
        </a:p>
      </dgm:t>
    </dgm:pt>
    <dgm:pt modelId="{3E306598-F66A-496A-8C2C-A6E8698184EC}">
      <dgm:prSet phldrT="[Text]"/>
      <dgm:spPr>
        <a:solidFill>
          <a:schemeClr val="tx1">
            <a:lumMod val="85000"/>
            <a:lumOff val="15000"/>
          </a:schemeClr>
        </a:solidFill>
      </dgm:spPr>
      <dgm:t>
        <a:bodyPr/>
        <a:lstStyle/>
        <a:p>
          <a:r>
            <a:rPr lang="en-GB" b="1" dirty="0"/>
            <a:t>Visualization</a:t>
          </a:r>
        </a:p>
      </dgm:t>
    </dgm:pt>
    <dgm:pt modelId="{7EFE9C4D-2939-45D0-A597-D17503E98E9C}" type="parTrans" cxnId="{4BD5D532-66AE-47CB-84C2-E0635C03FA4B}">
      <dgm:prSet/>
      <dgm:spPr/>
      <dgm:t>
        <a:bodyPr/>
        <a:lstStyle/>
        <a:p>
          <a:endParaRPr lang="en-GB" b="1"/>
        </a:p>
      </dgm:t>
    </dgm:pt>
    <dgm:pt modelId="{06AF342E-DC03-41E4-AE7F-3CBB8EE8A04C}" type="sibTrans" cxnId="{4BD5D532-66AE-47CB-84C2-E0635C03FA4B}">
      <dgm:prSet/>
      <dgm:spPr/>
      <dgm:t>
        <a:bodyPr/>
        <a:lstStyle/>
        <a:p>
          <a:endParaRPr lang="en-GB" b="1"/>
        </a:p>
      </dgm:t>
    </dgm:pt>
    <dgm:pt modelId="{B550E6C9-50D6-4587-9587-76FA2136C16A}">
      <dgm:prSet phldrT="[Text]"/>
      <dgm:spPr>
        <a:solidFill>
          <a:srgbClr val="7030A0"/>
        </a:solidFill>
      </dgm:spPr>
      <dgm:t>
        <a:bodyPr/>
        <a:lstStyle/>
        <a:p>
          <a:r>
            <a:rPr lang="en-GB" b="1" dirty="0"/>
            <a:t>Decision Support  And Intelligent System</a:t>
          </a:r>
        </a:p>
      </dgm:t>
    </dgm:pt>
    <dgm:pt modelId="{A2F442C3-4908-430B-8D73-043CB7348B81}" type="parTrans" cxnId="{14AE41DF-CBD9-4E09-88E2-62ECBF1CD348}">
      <dgm:prSet/>
      <dgm:spPr/>
      <dgm:t>
        <a:bodyPr/>
        <a:lstStyle/>
        <a:p>
          <a:endParaRPr lang="en-GB" b="1"/>
        </a:p>
      </dgm:t>
    </dgm:pt>
    <dgm:pt modelId="{63983974-B16C-4772-A0D6-FAD6364AC73E}" type="sibTrans" cxnId="{14AE41DF-CBD9-4E09-88E2-62ECBF1CD348}">
      <dgm:prSet/>
      <dgm:spPr/>
      <dgm:t>
        <a:bodyPr/>
        <a:lstStyle/>
        <a:p>
          <a:endParaRPr lang="en-GB" b="1"/>
        </a:p>
      </dgm:t>
    </dgm:pt>
    <dgm:pt modelId="{8AF27F5E-1D21-4271-8BD5-567B7EEDE608}">
      <dgm:prSet phldrT="[Text]"/>
      <dgm:spPr>
        <a:solidFill>
          <a:schemeClr val="accent6">
            <a:lumMod val="50000"/>
          </a:schemeClr>
        </a:solidFill>
        <a:ln>
          <a:solidFill>
            <a:srgbClr val="92D050"/>
          </a:solidFill>
        </a:ln>
      </dgm:spPr>
      <dgm:t>
        <a:bodyPr/>
        <a:lstStyle/>
        <a:p>
          <a:r>
            <a:rPr lang="en-GB" b="1" dirty="0"/>
            <a:t>Information and </a:t>
          </a:r>
          <a:r>
            <a:rPr lang="en-GB" b="1" dirty="0" err="1"/>
            <a:t>Knowdelge</a:t>
          </a:r>
          <a:r>
            <a:rPr lang="en-GB" b="1" dirty="0"/>
            <a:t> </a:t>
          </a:r>
        </a:p>
      </dgm:t>
    </dgm:pt>
    <dgm:pt modelId="{81889FB9-7F35-4832-A8F6-8A01013AFAB4}" type="parTrans" cxnId="{64E5E4DC-891F-41CB-8AA7-A8B1A8DA681F}">
      <dgm:prSet/>
      <dgm:spPr/>
      <dgm:t>
        <a:bodyPr/>
        <a:lstStyle/>
        <a:p>
          <a:endParaRPr lang="en-GB" b="1"/>
        </a:p>
      </dgm:t>
    </dgm:pt>
    <dgm:pt modelId="{FC88C816-C829-434B-8310-EB05A6C0DC46}" type="sibTrans" cxnId="{64E5E4DC-891F-41CB-8AA7-A8B1A8DA681F}">
      <dgm:prSet/>
      <dgm:spPr/>
      <dgm:t>
        <a:bodyPr/>
        <a:lstStyle/>
        <a:p>
          <a:endParaRPr lang="en-GB" b="1"/>
        </a:p>
      </dgm:t>
    </dgm:pt>
    <dgm:pt modelId="{95C49C59-A568-4EE6-870D-3FFA7BA406B7}">
      <dgm:prSet/>
      <dgm:spPr>
        <a:solidFill>
          <a:schemeClr val="accent6">
            <a:lumMod val="50000"/>
          </a:schemeClr>
        </a:solidFill>
        <a:ln>
          <a:solidFill>
            <a:srgbClr val="92D050"/>
          </a:solidFill>
        </a:ln>
      </dgm:spPr>
      <dgm:t>
        <a:bodyPr/>
        <a:lstStyle/>
        <a:p>
          <a:r>
            <a:rPr lang="en-GB" b="1" dirty="0"/>
            <a:t>OLAP</a:t>
          </a:r>
        </a:p>
      </dgm:t>
    </dgm:pt>
    <dgm:pt modelId="{B6974E19-1D52-44A4-9ED2-D7254214270D}" type="parTrans" cxnId="{328B3271-483C-4F96-B6FD-9388976A2567}">
      <dgm:prSet/>
      <dgm:spPr/>
      <dgm:t>
        <a:bodyPr/>
        <a:lstStyle/>
        <a:p>
          <a:endParaRPr lang="en-GB" b="1"/>
        </a:p>
      </dgm:t>
    </dgm:pt>
    <dgm:pt modelId="{9B34A8CA-2805-4AE3-8C7C-9ABC5AA39F8A}" type="sibTrans" cxnId="{328B3271-483C-4F96-B6FD-9388976A2567}">
      <dgm:prSet/>
      <dgm:spPr/>
      <dgm:t>
        <a:bodyPr/>
        <a:lstStyle/>
        <a:p>
          <a:endParaRPr lang="en-GB" b="1"/>
        </a:p>
      </dgm:t>
    </dgm:pt>
    <dgm:pt modelId="{29A0275D-2F97-4F5B-BC7B-4637C4B9150E}">
      <dgm:prSet/>
      <dgm:spPr>
        <a:solidFill>
          <a:schemeClr val="accent6">
            <a:lumMod val="50000"/>
          </a:schemeClr>
        </a:solidFill>
        <a:ln>
          <a:solidFill>
            <a:srgbClr val="92D050"/>
          </a:solidFill>
        </a:ln>
      </dgm:spPr>
      <dgm:t>
        <a:bodyPr/>
        <a:lstStyle/>
        <a:p>
          <a:r>
            <a:rPr lang="en-GB" b="1" dirty="0"/>
            <a:t>Query And Report</a:t>
          </a:r>
        </a:p>
      </dgm:t>
    </dgm:pt>
    <dgm:pt modelId="{E7329991-F1D4-4CB8-9B86-D48264D6D2E2}" type="parTrans" cxnId="{72F31956-CC98-40CA-86BE-2881EA048433}">
      <dgm:prSet/>
      <dgm:spPr/>
      <dgm:t>
        <a:bodyPr/>
        <a:lstStyle/>
        <a:p>
          <a:endParaRPr lang="en-GB" b="1"/>
        </a:p>
      </dgm:t>
    </dgm:pt>
    <dgm:pt modelId="{17B7E2AD-8BE2-4AED-BB65-2F43C24A1B89}" type="sibTrans" cxnId="{72F31956-CC98-40CA-86BE-2881EA048433}">
      <dgm:prSet/>
      <dgm:spPr/>
      <dgm:t>
        <a:bodyPr/>
        <a:lstStyle/>
        <a:p>
          <a:endParaRPr lang="en-GB" b="1"/>
        </a:p>
      </dgm:t>
    </dgm:pt>
    <dgm:pt modelId="{8E855488-F4D8-4C08-BD8F-C03F3E8CBC98}">
      <dgm:prSet/>
      <dgm:spPr>
        <a:solidFill>
          <a:schemeClr val="accent6">
            <a:lumMod val="50000"/>
          </a:schemeClr>
        </a:solidFill>
        <a:ln>
          <a:solidFill>
            <a:srgbClr val="92D050"/>
          </a:solidFill>
        </a:ln>
      </dgm:spPr>
      <dgm:t>
        <a:bodyPr/>
        <a:lstStyle/>
        <a:p>
          <a:r>
            <a:rPr lang="en-GB" b="1" dirty="0"/>
            <a:t>Data Mining</a:t>
          </a:r>
        </a:p>
      </dgm:t>
    </dgm:pt>
    <dgm:pt modelId="{E97F6CBA-132E-473B-AF05-189E087C913A}" type="parTrans" cxnId="{FA802F21-DB38-498D-83C7-BBF549259985}">
      <dgm:prSet/>
      <dgm:spPr/>
      <dgm:t>
        <a:bodyPr/>
        <a:lstStyle/>
        <a:p>
          <a:endParaRPr lang="en-GB" b="1"/>
        </a:p>
      </dgm:t>
    </dgm:pt>
    <dgm:pt modelId="{64CF8ECC-5465-489A-B737-BBD59587EC62}" type="sibTrans" cxnId="{FA802F21-DB38-498D-83C7-BBF549259985}">
      <dgm:prSet/>
      <dgm:spPr/>
      <dgm:t>
        <a:bodyPr/>
        <a:lstStyle/>
        <a:p>
          <a:endParaRPr lang="en-GB" b="1"/>
        </a:p>
      </dgm:t>
    </dgm:pt>
    <dgm:pt modelId="{33E4B0A0-E4C0-4D73-86D0-5BBDE2CCD8CF}">
      <dgm:prSet/>
      <dgm:spPr>
        <a:solidFill>
          <a:schemeClr val="accent6">
            <a:lumMod val="50000"/>
          </a:schemeClr>
        </a:solidFill>
        <a:ln>
          <a:solidFill>
            <a:srgbClr val="92D050"/>
          </a:solidFill>
        </a:ln>
      </dgm:spPr>
      <dgm:t>
        <a:bodyPr/>
        <a:lstStyle/>
        <a:p>
          <a:r>
            <a:rPr lang="en-GB" b="1" dirty="0"/>
            <a:t>Text Mining</a:t>
          </a:r>
        </a:p>
      </dgm:t>
    </dgm:pt>
    <dgm:pt modelId="{A99999A7-F52D-4199-9E93-B77A914E96B7}" type="parTrans" cxnId="{3381446A-C0B4-4710-932D-DD169A60DB98}">
      <dgm:prSet/>
      <dgm:spPr/>
      <dgm:t>
        <a:bodyPr/>
        <a:lstStyle/>
        <a:p>
          <a:endParaRPr lang="en-GB" b="1"/>
        </a:p>
      </dgm:t>
    </dgm:pt>
    <dgm:pt modelId="{4239F797-E5DF-43A5-9D40-FAD26E8E0A9E}" type="sibTrans" cxnId="{3381446A-C0B4-4710-932D-DD169A60DB98}">
      <dgm:prSet/>
      <dgm:spPr/>
      <dgm:t>
        <a:bodyPr/>
        <a:lstStyle/>
        <a:p>
          <a:endParaRPr lang="en-GB" b="1"/>
        </a:p>
      </dgm:t>
    </dgm:pt>
    <dgm:pt modelId="{DD65AFFA-D069-494E-9ACB-6B49FC2C3236}">
      <dgm:prSet/>
      <dgm:spPr>
        <a:solidFill>
          <a:schemeClr val="accent6">
            <a:lumMod val="50000"/>
          </a:schemeClr>
        </a:solidFill>
        <a:ln>
          <a:solidFill>
            <a:srgbClr val="92D050"/>
          </a:solidFill>
        </a:ln>
      </dgm:spPr>
      <dgm:t>
        <a:bodyPr/>
        <a:lstStyle/>
        <a:p>
          <a:r>
            <a:rPr lang="en-GB" b="1" dirty="0"/>
            <a:t>Web Mining</a:t>
          </a:r>
        </a:p>
      </dgm:t>
    </dgm:pt>
    <dgm:pt modelId="{4DB49BAB-133A-4BC1-A155-16C032E36D6F}" type="parTrans" cxnId="{C1EAF6EA-230F-41F3-A6BE-672C5E31F874}">
      <dgm:prSet/>
      <dgm:spPr/>
      <dgm:t>
        <a:bodyPr/>
        <a:lstStyle/>
        <a:p>
          <a:endParaRPr lang="en-GB" b="1"/>
        </a:p>
      </dgm:t>
    </dgm:pt>
    <dgm:pt modelId="{6E399668-68C1-48E5-BACC-6DA21F2645E9}" type="sibTrans" cxnId="{C1EAF6EA-230F-41F3-A6BE-672C5E31F874}">
      <dgm:prSet/>
      <dgm:spPr/>
      <dgm:t>
        <a:bodyPr/>
        <a:lstStyle/>
        <a:p>
          <a:endParaRPr lang="en-GB" b="1"/>
        </a:p>
      </dgm:t>
    </dgm:pt>
    <dgm:pt modelId="{C9E629BA-4B1B-4D9E-82DB-26E3A8D6588D}">
      <dgm:prSet/>
      <dgm:spPr>
        <a:solidFill>
          <a:schemeClr val="accent6">
            <a:lumMod val="50000"/>
          </a:schemeClr>
        </a:solidFill>
        <a:ln>
          <a:solidFill>
            <a:srgbClr val="92D050"/>
          </a:solidFill>
        </a:ln>
      </dgm:spPr>
      <dgm:t>
        <a:bodyPr/>
        <a:lstStyle/>
        <a:p>
          <a:r>
            <a:rPr lang="en-GB" b="1" dirty="0"/>
            <a:t>Search Engine</a:t>
          </a:r>
        </a:p>
      </dgm:t>
    </dgm:pt>
    <dgm:pt modelId="{0675A4A3-72C6-4D65-BE78-58E08D02D5E5}" type="parTrans" cxnId="{58F04A11-126D-4CE2-AF99-E1A30B0CC523}">
      <dgm:prSet/>
      <dgm:spPr/>
      <dgm:t>
        <a:bodyPr/>
        <a:lstStyle/>
        <a:p>
          <a:endParaRPr lang="en-GB" b="1"/>
        </a:p>
      </dgm:t>
    </dgm:pt>
    <dgm:pt modelId="{5FD8FA11-DC38-45C8-8163-6C8B89397EE6}" type="sibTrans" cxnId="{58F04A11-126D-4CE2-AF99-E1A30B0CC523}">
      <dgm:prSet/>
      <dgm:spPr/>
      <dgm:t>
        <a:bodyPr/>
        <a:lstStyle/>
        <a:p>
          <a:endParaRPr lang="en-GB" b="1"/>
        </a:p>
      </dgm:t>
    </dgm:pt>
    <dgm:pt modelId="{69451F77-4D82-4878-ACBF-7612FF25F210}">
      <dgm:prSet custT="1"/>
      <dgm:spPr>
        <a:solidFill>
          <a:schemeClr val="tx1">
            <a:lumMod val="85000"/>
            <a:lumOff val="15000"/>
          </a:schemeClr>
        </a:solidFill>
      </dgm:spPr>
      <dgm:t>
        <a:bodyPr/>
        <a:lstStyle/>
        <a:p>
          <a:r>
            <a:rPr lang="en-GB" sz="1400" b="1" dirty="0"/>
            <a:t>Visual </a:t>
          </a:r>
          <a:r>
            <a:rPr lang="en-GB" sz="1400" b="1" dirty="0" err="1"/>
            <a:t>Analisis</a:t>
          </a:r>
          <a:endParaRPr lang="en-GB" sz="1400" b="1" dirty="0"/>
        </a:p>
      </dgm:t>
    </dgm:pt>
    <dgm:pt modelId="{90750239-7E7A-4FBC-88E2-7C60E8CA12F7}" type="parTrans" cxnId="{BFDE2E91-2DCE-4121-8662-9D8483C12C1C}">
      <dgm:prSet/>
      <dgm:spPr/>
      <dgm:t>
        <a:bodyPr/>
        <a:lstStyle/>
        <a:p>
          <a:endParaRPr lang="en-GB" b="1"/>
        </a:p>
      </dgm:t>
    </dgm:pt>
    <dgm:pt modelId="{BEB39A7D-C0BF-412E-A53A-C090A498DE07}" type="sibTrans" cxnId="{BFDE2E91-2DCE-4121-8662-9D8483C12C1C}">
      <dgm:prSet/>
      <dgm:spPr/>
      <dgm:t>
        <a:bodyPr/>
        <a:lstStyle/>
        <a:p>
          <a:endParaRPr lang="en-GB" b="1"/>
        </a:p>
      </dgm:t>
    </dgm:pt>
    <dgm:pt modelId="{630956C1-6529-41DE-9975-9D697944FD98}">
      <dgm:prSet custT="1"/>
      <dgm:spPr>
        <a:solidFill>
          <a:schemeClr val="tx1">
            <a:lumMod val="85000"/>
            <a:lumOff val="15000"/>
          </a:schemeClr>
        </a:solidFill>
      </dgm:spPr>
      <dgm:t>
        <a:bodyPr/>
        <a:lstStyle/>
        <a:p>
          <a:r>
            <a:rPr lang="en-GB" sz="1600" b="1" dirty="0"/>
            <a:t>Score</a:t>
          </a:r>
        </a:p>
        <a:p>
          <a:r>
            <a:rPr lang="en-GB" sz="1600" b="1" dirty="0"/>
            <a:t>Card</a:t>
          </a:r>
        </a:p>
      </dgm:t>
    </dgm:pt>
    <dgm:pt modelId="{CAFB9EE2-7348-465A-BC4D-23D813D6898B}" type="parTrans" cxnId="{81231423-B5D7-4C40-B4DA-E91D912A0253}">
      <dgm:prSet/>
      <dgm:spPr/>
      <dgm:t>
        <a:bodyPr/>
        <a:lstStyle/>
        <a:p>
          <a:endParaRPr lang="en-GB" b="1"/>
        </a:p>
      </dgm:t>
    </dgm:pt>
    <dgm:pt modelId="{85702BBE-E42D-4820-B000-2EACE8A48F21}" type="sibTrans" cxnId="{81231423-B5D7-4C40-B4DA-E91D912A0253}">
      <dgm:prSet/>
      <dgm:spPr/>
      <dgm:t>
        <a:bodyPr/>
        <a:lstStyle/>
        <a:p>
          <a:endParaRPr lang="en-GB" b="1"/>
        </a:p>
      </dgm:t>
    </dgm:pt>
    <dgm:pt modelId="{74425BF8-76A6-49C4-8979-4B841E86EE63}">
      <dgm:prSet custT="1"/>
      <dgm:spPr>
        <a:solidFill>
          <a:schemeClr val="tx1">
            <a:lumMod val="85000"/>
            <a:lumOff val="15000"/>
          </a:schemeClr>
        </a:solidFill>
      </dgm:spPr>
      <dgm:t>
        <a:bodyPr/>
        <a:lstStyle/>
        <a:p>
          <a:r>
            <a:rPr lang="en-GB" sz="1600" b="1" dirty="0"/>
            <a:t>Dash</a:t>
          </a:r>
        </a:p>
        <a:p>
          <a:r>
            <a:rPr lang="en-GB" sz="1600" b="1" dirty="0"/>
            <a:t>boards</a:t>
          </a:r>
        </a:p>
      </dgm:t>
    </dgm:pt>
    <dgm:pt modelId="{C4B9D3C6-68EB-49D5-ADAC-F98382F34DCE}" type="parTrans" cxnId="{842E9540-1EE4-420D-A006-D586CA9E4ABF}">
      <dgm:prSet/>
      <dgm:spPr/>
      <dgm:t>
        <a:bodyPr/>
        <a:lstStyle/>
        <a:p>
          <a:endParaRPr lang="en-GB" b="1"/>
        </a:p>
      </dgm:t>
    </dgm:pt>
    <dgm:pt modelId="{EFB79AEA-CA6D-4B58-BFFD-ECE102A16B1A}" type="sibTrans" cxnId="{842E9540-1EE4-420D-A006-D586CA9E4ABF}">
      <dgm:prSet/>
      <dgm:spPr/>
      <dgm:t>
        <a:bodyPr/>
        <a:lstStyle/>
        <a:p>
          <a:endParaRPr lang="en-GB" b="1"/>
        </a:p>
      </dgm:t>
    </dgm:pt>
    <dgm:pt modelId="{E729119B-B67A-489C-9E79-32BB586EE5B3}">
      <dgm:prSet phldrT="[Text]" custT="1"/>
      <dgm:spPr>
        <a:solidFill>
          <a:srgbClr val="7030A0"/>
        </a:solidFill>
      </dgm:spPr>
      <dgm:t>
        <a:bodyPr/>
        <a:lstStyle/>
        <a:p>
          <a:r>
            <a:rPr lang="en-GB" sz="1200" b="1" dirty="0"/>
            <a:t>Decision System Support</a:t>
          </a:r>
        </a:p>
      </dgm:t>
    </dgm:pt>
    <dgm:pt modelId="{960D65CE-263C-4DB1-AD7A-1F8C254FF704}" type="parTrans" cxnId="{9A407A0C-3665-4261-BF80-2B11FFBAF041}">
      <dgm:prSet/>
      <dgm:spPr/>
      <dgm:t>
        <a:bodyPr/>
        <a:lstStyle/>
        <a:p>
          <a:endParaRPr lang="en-GB" b="1"/>
        </a:p>
      </dgm:t>
    </dgm:pt>
    <dgm:pt modelId="{22A48C22-C997-4FA2-9C63-F7301F4802A6}" type="sibTrans" cxnId="{9A407A0C-3665-4261-BF80-2B11FFBAF041}">
      <dgm:prSet/>
      <dgm:spPr/>
      <dgm:t>
        <a:bodyPr/>
        <a:lstStyle/>
        <a:p>
          <a:endParaRPr lang="en-GB" b="1"/>
        </a:p>
      </dgm:t>
    </dgm:pt>
    <dgm:pt modelId="{B8562289-AA8E-4C14-BBEC-32237E33A1A8}">
      <dgm:prSet phldrT="[Text]" custT="1"/>
      <dgm:spPr>
        <a:solidFill>
          <a:srgbClr val="7030A0"/>
        </a:solidFill>
      </dgm:spPr>
      <dgm:t>
        <a:bodyPr/>
        <a:lstStyle/>
        <a:p>
          <a:r>
            <a:rPr lang="en-GB" sz="1200" b="1" dirty="0"/>
            <a:t>Group DSS</a:t>
          </a:r>
        </a:p>
      </dgm:t>
    </dgm:pt>
    <dgm:pt modelId="{E98FCF38-D1A0-44F7-B5BE-56A21BF66E96}" type="parTrans" cxnId="{7F28D037-E10C-4CD0-91A8-F77E1F282A41}">
      <dgm:prSet/>
      <dgm:spPr/>
      <dgm:t>
        <a:bodyPr/>
        <a:lstStyle/>
        <a:p>
          <a:endParaRPr lang="en-GB" b="1"/>
        </a:p>
      </dgm:t>
    </dgm:pt>
    <dgm:pt modelId="{6BB970DD-2AE5-4CC6-A2BF-B634A2828715}" type="sibTrans" cxnId="{7F28D037-E10C-4CD0-91A8-F77E1F282A41}">
      <dgm:prSet/>
      <dgm:spPr/>
      <dgm:t>
        <a:bodyPr/>
        <a:lstStyle/>
        <a:p>
          <a:endParaRPr lang="en-GB" b="1"/>
        </a:p>
      </dgm:t>
    </dgm:pt>
    <dgm:pt modelId="{155C5C7E-BF29-4892-B19F-AB4BEE416D26}">
      <dgm:prSet phldrT="[Text]" custT="1"/>
      <dgm:spPr>
        <a:solidFill>
          <a:srgbClr val="7030A0"/>
        </a:solidFill>
      </dgm:spPr>
      <dgm:t>
        <a:bodyPr/>
        <a:lstStyle/>
        <a:p>
          <a:r>
            <a:rPr lang="en-GB" sz="1200" b="1" dirty="0"/>
            <a:t>EIS DSS</a:t>
          </a:r>
        </a:p>
      </dgm:t>
    </dgm:pt>
    <dgm:pt modelId="{B5ACC1D5-2056-4881-AD0F-B67ECB86D7FF}" type="parTrans" cxnId="{2F489EA8-25F5-44BC-A7CD-0A8FE806E3C2}">
      <dgm:prSet/>
      <dgm:spPr/>
      <dgm:t>
        <a:bodyPr/>
        <a:lstStyle/>
        <a:p>
          <a:endParaRPr lang="en-GB" b="1"/>
        </a:p>
      </dgm:t>
    </dgm:pt>
    <dgm:pt modelId="{6648C639-69E8-430D-BBD3-71C4A24B92B6}" type="sibTrans" cxnId="{2F489EA8-25F5-44BC-A7CD-0A8FE806E3C2}">
      <dgm:prSet/>
      <dgm:spPr/>
      <dgm:t>
        <a:bodyPr/>
        <a:lstStyle/>
        <a:p>
          <a:endParaRPr lang="en-GB" b="1"/>
        </a:p>
      </dgm:t>
    </dgm:pt>
    <dgm:pt modelId="{F5456D81-FF4E-4EB5-9E21-3D383E42411D}">
      <dgm:prSet phldrT="[Text]" custT="1"/>
      <dgm:spPr>
        <a:solidFill>
          <a:srgbClr val="7030A0"/>
        </a:solidFill>
      </dgm:spPr>
      <dgm:t>
        <a:bodyPr/>
        <a:lstStyle/>
        <a:p>
          <a:r>
            <a:rPr lang="en-GB" sz="1100" b="1" dirty="0"/>
            <a:t>Automated DSS</a:t>
          </a:r>
        </a:p>
      </dgm:t>
    </dgm:pt>
    <dgm:pt modelId="{0C81F915-E801-4826-8648-7288E07E1BE9}" type="parTrans" cxnId="{658BC776-BDA3-4F24-8342-3FAA33E40CAD}">
      <dgm:prSet/>
      <dgm:spPr/>
      <dgm:t>
        <a:bodyPr/>
        <a:lstStyle/>
        <a:p>
          <a:endParaRPr lang="en-GB"/>
        </a:p>
      </dgm:t>
    </dgm:pt>
    <dgm:pt modelId="{37E24537-9C02-4B9F-993F-1161E16A775F}" type="sibTrans" cxnId="{658BC776-BDA3-4F24-8342-3FAA33E40CAD}">
      <dgm:prSet/>
      <dgm:spPr/>
      <dgm:t>
        <a:bodyPr/>
        <a:lstStyle/>
        <a:p>
          <a:endParaRPr lang="en-GB"/>
        </a:p>
      </dgm:t>
    </dgm:pt>
    <dgm:pt modelId="{60720F95-3DAF-45C0-81A2-390175D1054E}">
      <dgm:prSet custT="1"/>
      <dgm:spPr>
        <a:solidFill>
          <a:schemeClr val="tx1">
            <a:lumMod val="85000"/>
            <a:lumOff val="15000"/>
          </a:schemeClr>
        </a:solidFill>
      </dgm:spPr>
      <dgm:t>
        <a:bodyPr/>
        <a:lstStyle/>
        <a:p>
          <a:r>
            <a:rPr lang="en-GB" sz="1600" b="1" dirty="0"/>
            <a:t>3D Virtual Reality</a:t>
          </a:r>
        </a:p>
      </dgm:t>
    </dgm:pt>
    <dgm:pt modelId="{548C3DB0-A74C-43A2-8808-9F26CF573ECA}" type="parTrans" cxnId="{A167F6B0-E422-47F9-AFA1-53635B9E03DC}">
      <dgm:prSet/>
      <dgm:spPr/>
      <dgm:t>
        <a:bodyPr/>
        <a:lstStyle/>
        <a:p>
          <a:endParaRPr lang="en-GB"/>
        </a:p>
      </dgm:t>
    </dgm:pt>
    <dgm:pt modelId="{B7781912-41B8-43AC-B6D7-E42C20399046}" type="sibTrans" cxnId="{A167F6B0-E422-47F9-AFA1-53635B9E03DC}">
      <dgm:prSet/>
      <dgm:spPr/>
      <dgm:t>
        <a:bodyPr/>
        <a:lstStyle/>
        <a:p>
          <a:endParaRPr lang="en-GB"/>
        </a:p>
      </dgm:t>
    </dgm:pt>
    <dgm:pt modelId="{0CF950C5-E382-4E13-8BFE-6D826E193404}">
      <dgm:prSet phldrT="[Text]" custT="1"/>
      <dgm:spPr>
        <a:solidFill>
          <a:srgbClr val="7030A0"/>
        </a:solidFill>
      </dgm:spPr>
      <dgm:t>
        <a:bodyPr/>
        <a:lstStyle/>
        <a:p>
          <a:r>
            <a:rPr lang="en-GB" sz="1100" b="1" dirty="0"/>
            <a:t>Web </a:t>
          </a:r>
          <a:r>
            <a:rPr lang="en-GB" sz="1100" b="1" dirty="0" err="1"/>
            <a:t>Analisis</a:t>
          </a:r>
          <a:endParaRPr lang="en-GB" sz="1100" b="1" dirty="0"/>
        </a:p>
      </dgm:t>
    </dgm:pt>
    <dgm:pt modelId="{866BFFC0-6B63-4F1E-B5B0-ACD12808F417}" type="parTrans" cxnId="{50A461FE-C2EE-4F2D-8C99-51450D526AAA}">
      <dgm:prSet/>
      <dgm:spPr/>
      <dgm:t>
        <a:bodyPr/>
        <a:lstStyle/>
        <a:p>
          <a:endParaRPr lang="en-GB"/>
        </a:p>
      </dgm:t>
    </dgm:pt>
    <dgm:pt modelId="{0FFEB29E-8F99-4558-AD40-7BF0061958A5}" type="sibTrans" cxnId="{50A461FE-C2EE-4F2D-8C99-51450D526AAA}">
      <dgm:prSet/>
      <dgm:spPr/>
      <dgm:t>
        <a:bodyPr/>
        <a:lstStyle/>
        <a:p>
          <a:endParaRPr lang="en-GB"/>
        </a:p>
      </dgm:t>
    </dgm:pt>
    <dgm:pt modelId="{AC8FEC93-422F-4F95-9029-A249CCFDBED9}" type="pres">
      <dgm:prSet presAssocID="{25AEAF3C-5874-4729-907E-F094C31A0044}" presName="Name0" presStyleCnt="0">
        <dgm:presLayoutVars>
          <dgm:chPref val="1"/>
          <dgm:dir/>
          <dgm:animOne val="branch"/>
          <dgm:animLvl val="lvl"/>
          <dgm:resizeHandles/>
        </dgm:presLayoutVars>
      </dgm:prSet>
      <dgm:spPr/>
    </dgm:pt>
    <dgm:pt modelId="{01CB8E34-3C46-4E49-A0C2-686175DC5FCA}" type="pres">
      <dgm:prSet presAssocID="{31245E88-C925-4DE7-A073-F2C9C8B633B0}" presName="vertOne" presStyleCnt="0"/>
      <dgm:spPr/>
    </dgm:pt>
    <dgm:pt modelId="{4A9F22CF-FAD7-4473-8F19-E4818C2B91F9}" type="pres">
      <dgm:prSet presAssocID="{31245E88-C925-4DE7-A073-F2C9C8B633B0}" presName="txOne" presStyleLbl="node0" presStyleIdx="0" presStyleCnt="1">
        <dgm:presLayoutVars>
          <dgm:chPref val="3"/>
        </dgm:presLayoutVars>
      </dgm:prSet>
      <dgm:spPr/>
    </dgm:pt>
    <dgm:pt modelId="{1D00501E-D34C-49D9-9250-DB38F602D168}" type="pres">
      <dgm:prSet presAssocID="{31245E88-C925-4DE7-A073-F2C9C8B633B0}" presName="parTransOne" presStyleCnt="0"/>
      <dgm:spPr/>
    </dgm:pt>
    <dgm:pt modelId="{C82BF5A9-3BBB-4771-8B9F-99A83350B9B0}" type="pres">
      <dgm:prSet presAssocID="{31245E88-C925-4DE7-A073-F2C9C8B633B0}" presName="horzOne" presStyleCnt="0"/>
      <dgm:spPr/>
    </dgm:pt>
    <dgm:pt modelId="{82C46921-9F39-455B-AB8B-36ECF620D21A}" type="pres">
      <dgm:prSet presAssocID="{8AF27F5E-1D21-4271-8BD5-567B7EEDE608}" presName="vertTwo" presStyleCnt="0"/>
      <dgm:spPr/>
    </dgm:pt>
    <dgm:pt modelId="{C35DE942-BF9D-4595-9656-FD639C999DA6}" type="pres">
      <dgm:prSet presAssocID="{8AF27F5E-1D21-4271-8BD5-567B7EEDE608}" presName="txTwo" presStyleLbl="node2" presStyleIdx="0" presStyleCnt="3">
        <dgm:presLayoutVars>
          <dgm:chPref val="3"/>
        </dgm:presLayoutVars>
      </dgm:prSet>
      <dgm:spPr/>
    </dgm:pt>
    <dgm:pt modelId="{1A590D0B-FE26-44E9-9E26-E419F0C5C670}" type="pres">
      <dgm:prSet presAssocID="{8AF27F5E-1D21-4271-8BD5-567B7EEDE608}" presName="parTransTwo" presStyleCnt="0"/>
      <dgm:spPr/>
    </dgm:pt>
    <dgm:pt modelId="{FC8D84D4-FC9F-47EE-BDB1-4C07BA8590B0}" type="pres">
      <dgm:prSet presAssocID="{8AF27F5E-1D21-4271-8BD5-567B7EEDE608}" presName="horzTwo" presStyleCnt="0"/>
      <dgm:spPr/>
    </dgm:pt>
    <dgm:pt modelId="{00032E0B-728A-4C78-B65E-408A447DF251}" type="pres">
      <dgm:prSet presAssocID="{95C49C59-A568-4EE6-870D-3FFA7BA406B7}" presName="vertThree" presStyleCnt="0"/>
      <dgm:spPr/>
    </dgm:pt>
    <dgm:pt modelId="{2027230E-FFA7-4A18-BAA2-E26F9E6ABA5F}" type="pres">
      <dgm:prSet presAssocID="{95C49C59-A568-4EE6-870D-3FFA7BA406B7}" presName="txThree" presStyleLbl="node3" presStyleIdx="0" presStyleCnt="15">
        <dgm:presLayoutVars>
          <dgm:chPref val="3"/>
        </dgm:presLayoutVars>
      </dgm:prSet>
      <dgm:spPr/>
    </dgm:pt>
    <dgm:pt modelId="{B864F959-12BF-4780-8C4B-084B00C012A4}" type="pres">
      <dgm:prSet presAssocID="{95C49C59-A568-4EE6-870D-3FFA7BA406B7}" presName="horzThree" presStyleCnt="0"/>
      <dgm:spPr/>
    </dgm:pt>
    <dgm:pt modelId="{D30017B6-E95A-48C3-9200-9E2354ECE6D4}" type="pres">
      <dgm:prSet presAssocID="{9B34A8CA-2805-4AE3-8C7C-9ABC5AA39F8A}" presName="sibSpaceThree" presStyleCnt="0"/>
      <dgm:spPr/>
    </dgm:pt>
    <dgm:pt modelId="{D43F469F-5E99-4018-A3B6-AEE462A397A8}" type="pres">
      <dgm:prSet presAssocID="{29A0275D-2F97-4F5B-BC7B-4637C4B9150E}" presName="vertThree" presStyleCnt="0"/>
      <dgm:spPr/>
    </dgm:pt>
    <dgm:pt modelId="{DE3AA1AB-5477-4BCE-BA64-ABFDB58587A9}" type="pres">
      <dgm:prSet presAssocID="{29A0275D-2F97-4F5B-BC7B-4637C4B9150E}" presName="txThree" presStyleLbl="node3" presStyleIdx="1" presStyleCnt="15">
        <dgm:presLayoutVars>
          <dgm:chPref val="3"/>
        </dgm:presLayoutVars>
      </dgm:prSet>
      <dgm:spPr/>
    </dgm:pt>
    <dgm:pt modelId="{8F748CD3-9200-4393-AD2F-9672B2B33F74}" type="pres">
      <dgm:prSet presAssocID="{29A0275D-2F97-4F5B-BC7B-4637C4B9150E}" presName="horzThree" presStyleCnt="0"/>
      <dgm:spPr/>
    </dgm:pt>
    <dgm:pt modelId="{DBC6EED2-2098-4A0A-BC37-801648EA29AE}" type="pres">
      <dgm:prSet presAssocID="{17B7E2AD-8BE2-4AED-BB65-2F43C24A1B89}" presName="sibSpaceThree" presStyleCnt="0"/>
      <dgm:spPr/>
    </dgm:pt>
    <dgm:pt modelId="{1FE2B3C5-89EF-4741-9656-3519505FE1D4}" type="pres">
      <dgm:prSet presAssocID="{8E855488-F4D8-4C08-BD8F-C03F3E8CBC98}" presName="vertThree" presStyleCnt="0"/>
      <dgm:spPr/>
    </dgm:pt>
    <dgm:pt modelId="{2C67845B-87B0-4E5F-8E18-A64353D2AED9}" type="pres">
      <dgm:prSet presAssocID="{8E855488-F4D8-4C08-BD8F-C03F3E8CBC98}" presName="txThree" presStyleLbl="node3" presStyleIdx="2" presStyleCnt="15">
        <dgm:presLayoutVars>
          <dgm:chPref val="3"/>
        </dgm:presLayoutVars>
      </dgm:prSet>
      <dgm:spPr/>
    </dgm:pt>
    <dgm:pt modelId="{EB6E2CB9-EEFF-41C4-9EA3-3B1612C46508}" type="pres">
      <dgm:prSet presAssocID="{8E855488-F4D8-4C08-BD8F-C03F3E8CBC98}" presName="horzThree" presStyleCnt="0"/>
      <dgm:spPr/>
    </dgm:pt>
    <dgm:pt modelId="{3DF8147D-B771-439B-85BB-5FE840858AFC}" type="pres">
      <dgm:prSet presAssocID="{64CF8ECC-5465-489A-B737-BBD59587EC62}" presName="sibSpaceThree" presStyleCnt="0"/>
      <dgm:spPr/>
    </dgm:pt>
    <dgm:pt modelId="{5943DF39-A704-46B2-82E5-79BB0A177031}" type="pres">
      <dgm:prSet presAssocID="{33E4B0A0-E4C0-4D73-86D0-5BBDE2CCD8CF}" presName="vertThree" presStyleCnt="0"/>
      <dgm:spPr/>
    </dgm:pt>
    <dgm:pt modelId="{6C9503D3-A276-462D-AFFD-9B5C365C0A38}" type="pres">
      <dgm:prSet presAssocID="{33E4B0A0-E4C0-4D73-86D0-5BBDE2CCD8CF}" presName="txThree" presStyleLbl="node3" presStyleIdx="3" presStyleCnt="15">
        <dgm:presLayoutVars>
          <dgm:chPref val="3"/>
        </dgm:presLayoutVars>
      </dgm:prSet>
      <dgm:spPr/>
    </dgm:pt>
    <dgm:pt modelId="{31488887-C532-4791-8A7E-4FF724CF8438}" type="pres">
      <dgm:prSet presAssocID="{33E4B0A0-E4C0-4D73-86D0-5BBDE2CCD8CF}" presName="horzThree" presStyleCnt="0"/>
      <dgm:spPr/>
    </dgm:pt>
    <dgm:pt modelId="{1DA9DABF-E7FD-47AC-A205-212543B994F2}" type="pres">
      <dgm:prSet presAssocID="{4239F797-E5DF-43A5-9D40-FAD26E8E0A9E}" presName="sibSpaceThree" presStyleCnt="0"/>
      <dgm:spPr/>
    </dgm:pt>
    <dgm:pt modelId="{F5668154-ACCD-4C73-B872-7D7FD139CC8A}" type="pres">
      <dgm:prSet presAssocID="{DD65AFFA-D069-494E-9ACB-6B49FC2C3236}" presName="vertThree" presStyleCnt="0"/>
      <dgm:spPr/>
    </dgm:pt>
    <dgm:pt modelId="{3271C3A8-CBB2-4535-9D3A-790DDFD916BE}" type="pres">
      <dgm:prSet presAssocID="{DD65AFFA-D069-494E-9ACB-6B49FC2C3236}" presName="txThree" presStyleLbl="node3" presStyleIdx="4" presStyleCnt="15">
        <dgm:presLayoutVars>
          <dgm:chPref val="3"/>
        </dgm:presLayoutVars>
      </dgm:prSet>
      <dgm:spPr/>
    </dgm:pt>
    <dgm:pt modelId="{2DB40FDD-13C7-4F02-8E50-73975A09910B}" type="pres">
      <dgm:prSet presAssocID="{DD65AFFA-D069-494E-9ACB-6B49FC2C3236}" presName="horzThree" presStyleCnt="0"/>
      <dgm:spPr/>
    </dgm:pt>
    <dgm:pt modelId="{705D1FC4-C370-45C0-A736-EAAFD7A67301}" type="pres">
      <dgm:prSet presAssocID="{6E399668-68C1-48E5-BACC-6DA21F2645E9}" presName="sibSpaceThree" presStyleCnt="0"/>
      <dgm:spPr/>
    </dgm:pt>
    <dgm:pt modelId="{141D1E28-2B18-4682-8FDB-5895860C096E}" type="pres">
      <dgm:prSet presAssocID="{C9E629BA-4B1B-4D9E-82DB-26E3A8D6588D}" presName="vertThree" presStyleCnt="0"/>
      <dgm:spPr/>
    </dgm:pt>
    <dgm:pt modelId="{59027B19-7989-4825-8D93-5B335C656A52}" type="pres">
      <dgm:prSet presAssocID="{C9E629BA-4B1B-4D9E-82DB-26E3A8D6588D}" presName="txThree" presStyleLbl="node3" presStyleIdx="5" presStyleCnt="15">
        <dgm:presLayoutVars>
          <dgm:chPref val="3"/>
        </dgm:presLayoutVars>
      </dgm:prSet>
      <dgm:spPr/>
    </dgm:pt>
    <dgm:pt modelId="{055A9F1E-5E04-408B-9CA6-FD115BFF821C}" type="pres">
      <dgm:prSet presAssocID="{C9E629BA-4B1B-4D9E-82DB-26E3A8D6588D}" presName="horzThree" presStyleCnt="0"/>
      <dgm:spPr/>
    </dgm:pt>
    <dgm:pt modelId="{B210BE7B-FDF6-4EFD-84A3-DD99F963940F}" type="pres">
      <dgm:prSet presAssocID="{FC88C816-C829-434B-8310-EB05A6C0DC46}" presName="sibSpaceTwo" presStyleCnt="0"/>
      <dgm:spPr/>
    </dgm:pt>
    <dgm:pt modelId="{FF5B7B1A-B936-4DA9-A8F7-C837F0D47E77}" type="pres">
      <dgm:prSet presAssocID="{3E306598-F66A-496A-8C2C-A6E8698184EC}" presName="vertTwo" presStyleCnt="0"/>
      <dgm:spPr/>
    </dgm:pt>
    <dgm:pt modelId="{67C5CB4E-672E-43FC-8AD6-5050B17F9CA5}" type="pres">
      <dgm:prSet presAssocID="{3E306598-F66A-496A-8C2C-A6E8698184EC}" presName="txTwo" presStyleLbl="node2" presStyleIdx="1" presStyleCnt="3">
        <dgm:presLayoutVars>
          <dgm:chPref val="3"/>
        </dgm:presLayoutVars>
      </dgm:prSet>
      <dgm:spPr/>
    </dgm:pt>
    <dgm:pt modelId="{89852E23-9106-44AC-A995-5C7FDAE50C56}" type="pres">
      <dgm:prSet presAssocID="{3E306598-F66A-496A-8C2C-A6E8698184EC}" presName="parTransTwo" presStyleCnt="0"/>
      <dgm:spPr/>
    </dgm:pt>
    <dgm:pt modelId="{D12CCBAC-8CA2-4090-AF37-5182D6F1E455}" type="pres">
      <dgm:prSet presAssocID="{3E306598-F66A-496A-8C2C-A6E8698184EC}" presName="horzTwo" presStyleCnt="0"/>
      <dgm:spPr/>
    </dgm:pt>
    <dgm:pt modelId="{4E75AD04-A152-4A37-984B-41684751EB35}" type="pres">
      <dgm:prSet presAssocID="{69451F77-4D82-4878-ACBF-7612FF25F210}" presName="vertThree" presStyleCnt="0"/>
      <dgm:spPr/>
    </dgm:pt>
    <dgm:pt modelId="{BF0E1829-EE9D-44C6-B112-23E46620C5A7}" type="pres">
      <dgm:prSet presAssocID="{69451F77-4D82-4878-ACBF-7612FF25F210}" presName="txThree" presStyleLbl="node3" presStyleIdx="6" presStyleCnt="15">
        <dgm:presLayoutVars>
          <dgm:chPref val="3"/>
        </dgm:presLayoutVars>
      </dgm:prSet>
      <dgm:spPr/>
    </dgm:pt>
    <dgm:pt modelId="{7D7E5E3F-2C4B-4194-981E-F8919DB66B42}" type="pres">
      <dgm:prSet presAssocID="{69451F77-4D82-4878-ACBF-7612FF25F210}" presName="horzThree" presStyleCnt="0"/>
      <dgm:spPr/>
    </dgm:pt>
    <dgm:pt modelId="{284ADC0F-84C5-46BB-99B4-CEE36EF6E28A}" type="pres">
      <dgm:prSet presAssocID="{BEB39A7D-C0BF-412E-A53A-C090A498DE07}" presName="sibSpaceThree" presStyleCnt="0"/>
      <dgm:spPr/>
    </dgm:pt>
    <dgm:pt modelId="{57B72BB5-3257-4761-A193-D86D2AD2F37B}" type="pres">
      <dgm:prSet presAssocID="{630956C1-6529-41DE-9975-9D697944FD98}" presName="vertThree" presStyleCnt="0"/>
      <dgm:spPr/>
    </dgm:pt>
    <dgm:pt modelId="{CD959709-FE1A-4B07-B191-F83874F503E3}" type="pres">
      <dgm:prSet presAssocID="{630956C1-6529-41DE-9975-9D697944FD98}" presName="txThree" presStyleLbl="node3" presStyleIdx="7" presStyleCnt="15">
        <dgm:presLayoutVars>
          <dgm:chPref val="3"/>
        </dgm:presLayoutVars>
      </dgm:prSet>
      <dgm:spPr/>
    </dgm:pt>
    <dgm:pt modelId="{9F63D8B9-55A8-49F2-BFE1-CAF68BBC55BF}" type="pres">
      <dgm:prSet presAssocID="{630956C1-6529-41DE-9975-9D697944FD98}" presName="horzThree" presStyleCnt="0"/>
      <dgm:spPr/>
    </dgm:pt>
    <dgm:pt modelId="{49023160-A4D7-47BC-AC2C-45C80541DDF9}" type="pres">
      <dgm:prSet presAssocID="{85702BBE-E42D-4820-B000-2EACE8A48F21}" presName="sibSpaceThree" presStyleCnt="0"/>
      <dgm:spPr/>
    </dgm:pt>
    <dgm:pt modelId="{458B39F3-57DF-49CD-A8FB-822BCA00CACF}" type="pres">
      <dgm:prSet presAssocID="{74425BF8-76A6-49C4-8979-4B841E86EE63}" presName="vertThree" presStyleCnt="0"/>
      <dgm:spPr/>
    </dgm:pt>
    <dgm:pt modelId="{DBE9CBD3-CFA7-4AF0-A773-FD12924B630E}" type="pres">
      <dgm:prSet presAssocID="{74425BF8-76A6-49C4-8979-4B841E86EE63}" presName="txThree" presStyleLbl="node3" presStyleIdx="8" presStyleCnt="15">
        <dgm:presLayoutVars>
          <dgm:chPref val="3"/>
        </dgm:presLayoutVars>
      </dgm:prSet>
      <dgm:spPr/>
    </dgm:pt>
    <dgm:pt modelId="{7F7A3F92-47B9-4483-83F1-3234A6AB4E66}" type="pres">
      <dgm:prSet presAssocID="{74425BF8-76A6-49C4-8979-4B841E86EE63}" presName="horzThree" presStyleCnt="0"/>
      <dgm:spPr/>
    </dgm:pt>
    <dgm:pt modelId="{5DC8C96B-CBB4-4410-A3D9-2C065597EBC3}" type="pres">
      <dgm:prSet presAssocID="{EFB79AEA-CA6D-4B58-BFFD-ECE102A16B1A}" presName="sibSpaceThree" presStyleCnt="0"/>
      <dgm:spPr/>
    </dgm:pt>
    <dgm:pt modelId="{981887C3-5669-481A-98C6-BE108FBCC176}" type="pres">
      <dgm:prSet presAssocID="{60720F95-3DAF-45C0-81A2-390175D1054E}" presName="vertThree" presStyleCnt="0"/>
      <dgm:spPr/>
    </dgm:pt>
    <dgm:pt modelId="{8F5C19A2-7DF8-4532-B1D6-28B4B669F001}" type="pres">
      <dgm:prSet presAssocID="{60720F95-3DAF-45C0-81A2-390175D1054E}" presName="txThree" presStyleLbl="node3" presStyleIdx="9" presStyleCnt="15">
        <dgm:presLayoutVars>
          <dgm:chPref val="3"/>
        </dgm:presLayoutVars>
      </dgm:prSet>
      <dgm:spPr/>
    </dgm:pt>
    <dgm:pt modelId="{91D3229B-A6AE-4367-A040-7D684DB8D329}" type="pres">
      <dgm:prSet presAssocID="{60720F95-3DAF-45C0-81A2-390175D1054E}" presName="horzThree" presStyleCnt="0"/>
      <dgm:spPr/>
    </dgm:pt>
    <dgm:pt modelId="{7F6961F6-243F-4241-BA7D-5E67EA7E8A1C}" type="pres">
      <dgm:prSet presAssocID="{06AF342E-DC03-41E4-AE7F-3CBB8EE8A04C}" presName="sibSpaceTwo" presStyleCnt="0"/>
      <dgm:spPr/>
    </dgm:pt>
    <dgm:pt modelId="{F972DFF9-73EF-4489-B1DF-529CF8BD8249}" type="pres">
      <dgm:prSet presAssocID="{B550E6C9-50D6-4587-9587-76FA2136C16A}" presName="vertTwo" presStyleCnt="0"/>
      <dgm:spPr/>
    </dgm:pt>
    <dgm:pt modelId="{092E3234-2689-4030-82C1-7B05D56B74A5}" type="pres">
      <dgm:prSet presAssocID="{B550E6C9-50D6-4587-9587-76FA2136C16A}" presName="txTwo" presStyleLbl="node2" presStyleIdx="2" presStyleCnt="3">
        <dgm:presLayoutVars>
          <dgm:chPref val="3"/>
        </dgm:presLayoutVars>
      </dgm:prSet>
      <dgm:spPr/>
    </dgm:pt>
    <dgm:pt modelId="{75C85895-8692-4D9A-BC47-6C594280C65E}" type="pres">
      <dgm:prSet presAssocID="{B550E6C9-50D6-4587-9587-76FA2136C16A}" presName="parTransTwo" presStyleCnt="0"/>
      <dgm:spPr/>
    </dgm:pt>
    <dgm:pt modelId="{BDBBFC63-BA47-4856-BDDF-45BE26EA9334}" type="pres">
      <dgm:prSet presAssocID="{B550E6C9-50D6-4587-9587-76FA2136C16A}" presName="horzTwo" presStyleCnt="0"/>
      <dgm:spPr/>
    </dgm:pt>
    <dgm:pt modelId="{E2CDD8CD-6272-4A8E-9600-8F2F2A0144C6}" type="pres">
      <dgm:prSet presAssocID="{E729119B-B67A-489C-9E79-32BB586EE5B3}" presName="vertThree" presStyleCnt="0"/>
      <dgm:spPr/>
    </dgm:pt>
    <dgm:pt modelId="{8B28D3CE-1363-48FD-9BCB-B3BC3DEE4E85}" type="pres">
      <dgm:prSet presAssocID="{E729119B-B67A-489C-9E79-32BB586EE5B3}" presName="txThree" presStyleLbl="node3" presStyleIdx="10" presStyleCnt="15">
        <dgm:presLayoutVars>
          <dgm:chPref val="3"/>
        </dgm:presLayoutVars>
      </dgm:prSet>
      <dgm:spPr/>
    </dgm:pt>
    <dgm:pt modelId="{FF4BBF8D-5472-46E8-8AA8-AF7406E01C8D}" type="pres">
      <dgm:prSet presAssocID="{E729119B-B67A-489C-9E79-32BB586EE5B3}" presName="horzThree" presStyleCnt="0"/>
      <dgm:spPr/>
    </dgm:pt>
    <dgm:pt modelId="{2BFF97B8-D265-447F-82C1-558B785934F0}" type="pres">
      <dgm:prSet presAssocID="{22A48C22-C997-4FA2-9C63-F7301F4802A6}" presName="sibSpaceThree" presStyleCnt="0"/>
      <dgm:spPr/>
    </dgm:pt>
    <dgm:pt modelId="{A6569F43-2B80-41FD-B750-7AED0C99C4F0}" type="pres">
      <dgm:prSet presAssocID="{B8562289-AA8E-4C14-BBEC-32237E33A1A8}" presName="vertThree" presStyleCnt="0"/>
      <dgm:spPr/>
    </dgm:pt>
    <dgm:pt modelId="{9AF13D14-93AD-4B7B-A267-3E0DC689A0B2}" type="pres">
      <dgm:prSet presAssocID="{B8562289-AA8E-4C14-BBEC-32237E33A1A8}" presName="txThree" presStyleLbl="node3" presStyleIdx="11" presStyleCnt="15">
        <dgm:presLayoutVars>
          <dgm:chPref val="3"/>
        </dgm:presLayoutVars>
      </dgm:prSet>
      <dgm:spPr/>
    </dgm:pt>
    <dgm:pt modelId="{8E3CF7F9-63C0-41C6-A2AA-9F542A32588A}" type="pres">
      <dgm:prSet presAssocID="{B8562289-AA8E-4C14-BBEC-32237E33A1A8}" presName="horzThree" presStyleCnt="0"/>
      <dgm:spPr/>
    </dgm:pt>
    <dgm:pt modelId="{4837BF3D-89B1-45ED-9F8A-ED59B6DAFFC0}" type="pres">
      <dgm:prSet presAssocID="{6BB970DD-2AE5-4CC6-A2BF-B634A2828715}" presName="sibSpaceThree" presStyleCnt="0"/>
      <dgm:spPr/>
    </dgm:pt>
    <dgm:pt modelId="{FD8E1B25-3977-44E8-8D05-8392F0D4A52B}" type="pres">
      <dgm:prSet presAssocID="{155C5C7E-BF29-4892-B19F-AB4BEE416D26}" presName="vertThree" presStyleCnt="0"/>
      <dgm:spPr/>
    </dgm:pt>
    <dgm:pt modelId="{C036EB86-B760-41A7-B039-670B1F89C132}" type="pres">
      <dgm:prSet presAssocID="{155C5C7E-BF29-4892-B19F-AB4BEE416D26}" presName="txThree" presStyleLbl="node3" presStyleIdx="12" presStyleCnt="15">
        <dgm:presLayoutVars>
          <dgm:chPref val="3"/>
        </dgm:presLayoutVars>
      </dgm:prSet>
      <dgm:spPr/>
    </dgm:pt>
    <dgm:pt modelId="{15789B76-B423-4C25-BC2B-CF4FB6F254A7}" type="pres">
      <dgm:prSet presAssocID="{155C5C7E-BF29-4892-B19F-AB4BEE416D26}" presName="horzThree" presStyleCnt="0"/>
      <dgm:spPr/>
    </dgm:pt>
    <dgm:pt modelId="{3EF3665F-00E7-46C5-99A5-8C27FF695599}" type="pres">
      <dgm:prSet presAssocID="{6648C639-69E8-430D-BBD3-71C4A24B92B6}" presName="sibSpaceThree" presStyleCnt="0"/>
      <dgm:spPr/>
    </dgm:pt>
    <dgm:pt modelId="{0342B01A-5F53-4A7C-AA77-CFC0636B8A34}" type="pres">
      <dgm:prSet presAssocID="{F5456D81-FF4E-4EB5-9E21-3D383E42411D}" presName="vertThree" presStyleCnt="0"/>
      <dgm:spPr/>
    </dgm:pt>
    <dgm:pt modelId="{75FA0F34-5D39-421C-BFE7-C7989E6810FC}" type="pres">
      <dgm:prSet presAssocID="{F5456D81-FF4E-4EB5-9E21-3D383E42411D}" presName="txThree" presStyleLbl="node3" presStyleIdx="13" presStyleCnt="15">
        <dgm:presLayoutVars>
          <dgm:chPref val="3"/>
        </dgm:presLayoutVars>
      </dgm:prSet>
      <dgm:spPr/>
    </dgm:pt>
    <dgm:pt modelId="{9A1A5AC1-852D-4BC3-A86D-E2F05DF7A392}" type="pres">
      <dgm:prSet presAssocID="{F5456D81-FF4E-4EB5-9E21-3D383E42411D}" presName="horzThree" presStyleCnt="0"/>
      <dgm:spPr/>
    </dgm:pt>
    <dgm:pt modelId="{1513D700-BB0F-4AE9-BC3B-90EA90BEA8AA}" type="pres">
      <dgm:prSet presAssocID="{37E24537-9C02-4B9F-993F-1161E16A775F}" presName="sibSpaceThree" presStyleCnt="0"/>
      <dgm:spPr/>
    </dgm:pt>
    <dgm:pt modelId="{42518FEE-9DF9-4CE0-800E-673755EB5F05}" type="pres">
      <dgm:prSet presAssocID="{0CF950C5-E382-4E13-8BFE-6D826E193404}" presName="vertThree" presStyleCnt="0"/>
      <dgm:spPr/>
    </dgm:pt>
    <dgm:pt modelId="{E5765C1B-1FFE-4435-BA13-EA8EC3C00574}" type="pres">
      <dgm:prSet presAssocID="{0CF950C5-E382-4E13-8BFE-6D826E193404}" presName="txThree" presStyleLbl="node3" presStyleIdx="14" presStyleCnt="15">
        <dgm:presLayoutVars>
          <dgm:chPref val="3"/>
        </dgm:presLayoutVars>
      </dgm:prSet>
      <dgm:spPr/>
    </dgm:pt>
    <dgm:pt modelId="{9C2CAAB0-6CB9-442F-ADBF-A70E6872FD4B}" type="pres">
      <dgm:prSet presAssocID="{0CF950C5-E382-4E13-8BFE-6D826E193404}" presName="horzThree" presStyleCnt="0"/>
      <dgm:spPr/>
    </dgm:pt>
  </dgm:ptLst>
  <dgm:cxnLst>
    <dgm:cxn modelId="{61053507-7316-4E57-9A06-808B40CC6B50}" type="presOf" srcId="{630956C1-6529-41DE-9975-9D697944FD98}" destId="{CD959709-FE1A-4B07-B191-F83874F503E3}" srcOrd="0" destOrd="0" presId="urn:microsoft.com/office/officeart/2005/8/layout/hierarchy4"/>
    <dgm:cxn modelId="{0C35DA08-C0DA-48E9-A655-C385EBBB3E87}" type="presOf" srcId="{155C5C7E-BF29-4892-B19F-AB4BEE416D26}" destId="{C036EB86-B760-41A7-B039-670B1F89C132}" srcOrd="0" destOrd="0" presId="urn:microsoft.com/office/officeart/2005/8/layout/hierarchy4"/>
    <dgm:cxn modelId="{9A407A0C-3665-4261-BF80-2B11FFBAF041}" srcId="{B550E6C9-50D6-4587-9587-76FA2136C16A}" destId="{E729119B-B67A-489C-9E79-32BB586EE5B3}" srcOrd="0" destOrd="0" parTransId="{960D65CE-263C-4DB1-AD7A-1F8C254FF704}" sibTransId="{22A48C22-C997-4FA2-9C63-F7301F4802A6}"/>
    <dgm:cxn modelId="{58F04A11-126D-4CE2-AF99-E1A30B0CC523}" srcId="{8AF27F5E-1D21-4271-8BD5-567B7EEDE608}" destId="{C9E629BA-4B1B-4D9E-82DB-26E3A8D6588D}" srcOrd="5" destOrd="0" parTransId="{0675A4A3-72C6-4D65-BE78-58E08D02D5E5}" sibTransId="{5FD8FA11-DC38-45C8-8163-6C8B89397EE6}"/>
    <dgm:cxn modelId="{3F829F18-EC6D-4E03-81B7-EB565E85F5D7}" type="presOf" srcId="{29A0275D-2F97-4F5B-BC7B-4637C4B9150E}" destId="{DE3AA1AB-5477-4BCE-BA64-ABFDB58587A9}" srcOrd="0" destOrd="0" presId="urn:microsoft.com/office/officeart/2005/8/layout/hierarchy4"/>
    <dgm:cxn modelId="{4947BC1C-E770-4C3C-9698-6C147E822B4E}" type="presOf" srcId="{DD65AFFA-D069-494E-9ACB-6B49FC2C3236}" destId="{3271C3A8-CBB2-4535-9D3A-790DDFD916BE}" srcOrd="0" destOrd="0" presId="urn:microsoft.com/office/officeart/2005/8/layout/hierarchy4"/>
    <dgm:cxn modelId="{FA802F21-DB38-498D-83C7-BBF549259985}" srcId="{8AF27F5E-1D21-4271-8BD5-567B7EEDE608}" destId="{8E855488-F4D8-4C08-BD8F-C03F3E8CBC98}" srcOrd="2" destOrd="0" parTransId="{E97F6CBA-132E-473B-AF05-189E087C913A}" sibTransId="{64CF8ECC-5465-489A-B737-BBD59587EC62}"/>
    <dgm:cxn modelId="{81231423-B5D7-4C40-B4DA-E91D912A0253}" srcId="{3E306598-F66A-496A-8C2C-A6E8698184EC}" destId="{630956C1-6529-41DE-9975-9D697944FD98}" srcOrd="1" destOrd="0" parTransId="{CAFB9EE2-7348-465A-BC4D-23D813D6898B}" sibTransId="{85702BBE-E42D-4820-B000-2EACE8A48F21}"/>
    <dgm:cxn modelId="{7BE15B2B-BFCE-493F-81BD-BA82569E036A}" type="presOf" srcId="{8E855488-F4D8-4C08-BD8F-C03F3E8CBC98}" destId="{2C67845B-87B0-4E5F-8E18-A64353D2AED9}" srcOrd="0" destOrd="0" presId="urn:microsoft.com/office/officeart/2005/8/layout/hierarchy4"/>
    <dgm:cxn modelId="{4BD5D532-66AE-47CB-84C2-E0635C03FA4B}" srcId="{31245E88-C925-4DE7-A073-F2C9C8B633B0}" destId="{3E306598-F66A-496A-8C2C-A6E8698184EC}" srcOrd="1" destOrd="0" parTransId="{7EFE9C4D-2939-45D0-A597-D17503E98E9C}" sibTransId="{06AF342E-DC03-41E4-AE7F-3CBB8EE8A04C}"/>
    <dgm:cxn modelId="{7F28D037-E10C-4CD0-91A8-F77E1F282A41}" srcId="{B550E6C9-50D6-4587-9587-76FA2136C16A}" destId="{B8562289-AA8E-4C14-BBEC-32237E33A1A8}" srcOrd="1" destOrd="0" parTransId="{E98FCF38-D1A0-44F7-B5BE-56A21BF66E96}" sibTransId="{6BB970DD-2AE5-4CC6-A2BF-B634A2828715}"/>
    <dgm:cxn modelId="{DE2D043B-3A7A-47FA-BE6B-0CA195528713}" type="presOf" srcId="{31245E88-C925-4DE7-A073-F2C9C8B633B0}" destId="{4A9F22CF-FAD7-4473-8F19-E4818C2B91F9}" srcOrd="0" destOrd="0" presId="urn:microsoft.com/office/officeart/2005/8/layout/hierarchy4"/>
    <dgm:cxn modelId="{842E9540-1EE4-420D-A006-D586CA9E4ABF}" srcId="{3E306598-F66A-496A-8C2C-A6E8698184EC}" destId="{74425BF8-76A6-49C4-8979-4B841E86EE63}" srcOrd="2" destOrd="0" parTransId="{C4B9D3C6-68EB-49D5-ADAC-F98382F34DCE}" sibTransId="{EFB79AEA-CA6D-4B58-BFFD-ECE102A16B1A}"/>
    <dgm:cxn modelId="{40C9CB5E-6479-424B-A0CE-1926075E3A95}" type="presOf" srcId="{8AF27F5E-1D21-4271-8BD5-567B7EEDE608}" destId="{C35DE942-BF9D-4595-9656-FD639C999DA6}" srcOrd="0" destOrd="0" presId="urn:microsoft.com/office/officeart/2005/8/layout/hierarchy4"/>
    <dgm:cxn modelId="{4B858A63-5B73-42B3-8FFD-AF0978858F6A}" type="presOf" srcId="{25AEAF3C-5874-4729-907E-F094C31A0044}" destId="{AC8FEC93-422F-4F95-9029-A249CCFDBED9}" srcOrd="0" destOrd="0" presId="urn:microsoft.com/office/officeart/2005/8/layout/hierarchy4"/>
    <dgm:cxn modelId="{90227D67-310A-4FE0-BD11-65D5FC5F66C7}" type="presOf" srcId="{74425BF8-76A6-49C4-8979-4B841E86EE63}" destId="{DBE9CBD3-CFA7-4AF0-A773-FD12924B630E}" srcOrd="0" destOrd="0" presId="urn:microsoft.com/office/officeart/2005/8/layout/hierarchy4"/>
    <dgm:cxn modelId="{0736C568-81E2-4CDB-8ACE-E5FBACB4F4F1}" type="presOf" srcId="{60720F95-3DAF-45C0-81A2-390175D1054E}" destId="{8F5C19A2-7DF8-4532-B1D6-28B4B669F001}" srcOrd="0" destOrd="0" presId="urn:microsoft.com/office/officeart/2005/8/layout/hierarchy4"/>
    <dgm:cxn modelId="{56E18F49-7B98-475C-A1FE-C3737E98C6A2}" type="presOf" srcId="{3E306598-F66A-496A-8C2C-A6E8698184EC}" destId="{67C5CB4E-672E-43FC-8AD6-5050B17F9CA5}" srcOrd="0" destOrd="0" presId="urn:microsoft.com/office/officeart/2005/8/layout/hierarchy4"/>
    <dgm:cxn modelId="{3381446A-C0B4-4710-932D-DD169A60DB98}" srcId="{8AF27F5E-1D21-4271-8BD5-567B7EEDE608}" destId="{33E4B0A0-E4C0-4D73-86D0-5BBDE2CCD8CF}" srcOrd="3" destOrd="0" parTransId="{A99999A7-F52D-4199-9E93-B77A914E96B7}" sibTransId="{4239F797-E5DF-43A5-9D40-FAD26E8E0A9E}"/>
    <dgm:cxn modelId="{4207034B-4F67-4E98-AD6A-E4EB6814D752}" type="presOf" srcId="{B8562289-AA8E-4C14-BBEC-32237E33A1A8}" destId="{9AF13D14-93AD-4B7B-A267-3E0DC689A0B2}" srcOrd="0" destOrd="0" presId="urn:microsoft.com/office/officeart/2005/8/layout/hierarchy4"/>
    <dgm:cxn modelId="{328B3271-483C-4F96-B6FD-9388976A2567}" srcId="{8AF27F5E-1D21-4271-8BD5-567B7EEDE608}" destId="{95C49C59-A568-4EE6-870D-3FFA7BA406B7}" srcOrd="0" destOrd="0" parTransId="{B6974E19-1D52-44A4-9ED2-D7254214270D}" sibTransId="{9B34A8CA-2805-4AE3-8C7C-9ABC5AA39F8A}"/>
    <dgm:cxn modelId="{72F31956-CC98-40CA-86BE-2881EA048433}" srcId="{8AF27F5E-1D21-4271-8BD5-567B7EEDE608}" destId="{29A0275D-2F97-4F5B-BC7B-4637C4B9150E}" srcOrd="1" destOrd="0" parTransId="{E7329991-F1D4-4CB8-9B86-D48264D6D2E2}" sibTransId="{17B7E2AD-8BE2-4AED-BB65-2F43C24A1B89}"/>
    <dgm:cxn modelId="{658BC776-BDA3-4F24-8342-3FAA33E40CAD}" srcId="{B550E6C9-50D6-4587-9587-76FA2136C16A}" destId="{F5456D81-FF4E-4EB5-9E21-3D383E42411D}" srcOrd="3" destOrd="0" parTransId="{0C81F915-E801-4826-8648-7288E07E1BE9}" sibTransId="{37E24537-9C02-4B9F-993F-1161E16A775F}"/>
    <dgm:cxn modelId="{E9E9D481-4E38-4D29-A5DD-1262A8E160C0}" type="presOf" srcId="{33E4B0A0-E4C0-4D73-86D0-5BBDE2CCD8CF}" destId="{6C9503D3-A276-462D-AFFD-9B5C365C0A38}" srcOrd="0" destOrd="0" presId="urn:microsoft.com/office/officeart/2005/8/layout/hierarchy4"/>
    <dgm:cxn modelId="{16037C89-2E0A-4EF5-BC98-94AC36958E80}" type="presOf" srcId="{69451F77-4D82-4878-ACBF-7612FF25F210}" destId="{BF0E1829-EE9D-44C6-B112-23E46620C5A7}" srcOrd="0" destOrd="0" presId="urn:microsoft.com/office/officeart/2005/8/layout/hierarchy4"/>
    <dgm:cxn modelId="{BFDE2E91-2DCE-4121-8662-9D8483C12C1C}" srcId="{3E306598-F66A-496A-8C2C-A6E8698184EC}" destId="{69451F77-4D82-4878-ACBF-7612FF25F210}" srcOrd="0" destOrd="0" parTransId="{90750239-7E7A-4FBC-88E2-7C60E8CA12F7}" sibTransId="{BEB39A7D-C0BF-412E-A53A-C090A498DE07}"/>
    <dgm:cxn modelId="{02747E9E-A33B-4AC3-9DA6-3FED92176216}" type="presOf" srcId="{B550E6C9-50D6-4587-9587-76FA2136C16A}" destId="{092E3234-2689-4030-82C1-7B05D56B74A5}" srcOrd="0" destOrd="0" presId="urn:microsoft.com/office/officeart/2005/8/layout/hierarchy4"/>
    <dgm:cxn modelId="{76ADEEA1-6FE8-4158-917F-B9991CD075AB}" type="presOf" srcId="{F5456D81-FF4E-4EB5-9E21-3D383E42411D}" destId="{75FA0F34-5D39-421C-BFE7-C7989E6810FC}" srcOrd="0" destOrd="0" presId="urn:microsoft.com/office/officeart/2005/8/layout/hierarchy4"/>
    <dgm:cxn modelId="{2F489EA8-25F5-44BC-A7CD-0A8FE806E3C2}" srcId="{B550E6C9-50D6-4587-9587-76FA2136C16A}" destId="{155C5C7E-BF29-4892-B19F-AB4BEE416D26}" srcOrd="2" destOrd="0" parTransId="{B5ACC1D5-2056-4881-AD0F-B67ECB86D7FF}" sibTransId="{6648C639-69E8-430D-BBD3-71C4A24B92B6}"/>
    <dgm:cxn modelId="{AD5CA5A8-ECDD-463D-9F5F-3B7EBACB80D3}" srcId="{25AEAF3C-5874-4729-907E-F094C31A0044}" destId="{31245E88-C925-4DE7-A073-F2C9C8B633B0}" srcOrd="0" destOrd="0" parTransId="{B1F026DF-EFB4-4766-BF00-E45D8664759F}" sibTransId="{517908F4-09F5-4E46-B163-1AA99212AF0C}"/>
    <dgm:cxn modelId="{A167F6B0-E422-47F9-AFA1-53635B9E03DC}" srcId="{3E306598-F66A-496A-8C2C-A6E8698184EC}" destId="{60720F95-3DAF-45C0-81A2-390175D1054E}" srcOrd="3" destOrd="0" parTransId="{548C3DB0-A74C-43A2-8808-9F26CF573ECA}" sibTransId="{B7781912-41B8-43AC-B6D7-E42C20399046}"/>
    <dgm:cxn modelId="{980C7FD0-E585-4BEE-9585-DAC42A844F56}" type="presOf" srcId="{E729119B-B67A-489C-9E79-32BB586EE5B3}" destId="{8B28D3CE-1363-48FD-9BCB-B3BC3DEE4E85}" srcOrd="0" destOrd="0" presId="urn:microsoft.com/office/officeart/2005/8/layout/hierarchy4"/>
    <dgm:cxn modelId="{7EEBA3DC-7E5E-4E56-A7BC-0EFB78603899}" type="presOf" srcId="{95C49C59-A568-4EE6-870D-3FFA7BA406B7}" destId="{2027230E-FFA7-4A18-BAA2-E26F9E6ABA5F}" srcOrd="0" destOrd="0" presId="urn:microsoft.com/office/officeart/2005/8/layout/hierarchy4"/>
    <dgm:cxn modelId="{64E5E4DC-891F-41CB-8AA7-A8B1A8DA681F}" srcId="{31245E88-C925-4DE7-A073-F2C9C8B633B0}" destId="{8AF27F5E-1D21-4271-8BD5-567B7EEDE608}" srcOrd="0" destOrd="0" parTransId="{81889FB9-7F35-4832-A8F6-8A01013AFAB4}" sibTransId="{FC88C816-C829-434B-8310-EB05A6C0DC46}"/>
    <dgm:cxn modelId="{14AE41DF-CBD9-4E09-88E2-62ECBF1CD348}" srcId="{31245E88-C925-4DE7-A073-F2C9C8B633B0}" destId="{B550E6C9-50D6-4587-9587-76FA2136C16A}" srcOrd="2" destOrd="0" parTransId="{A2F442C3-4908-430B-8D73-043CB7348B81}" sibTransId="{63983974-B16C-4772-A0D6-FAD6364AC73E}"/>
    <dgm:cxn modelId="{C1EAF6EA-230F-41F3-A6BE-672C5E31F874}" srcId="{8AF27F5E-1D21-4271-8BD5-567B7EEDE608}" destId="{DD65AFFA-D069-494E-9ACB-6B49FC2C3236}" srcOrd="4" destOrd="0" parTransId="{4DB49BAB-133A-4BC1-A155-16C032E36D6F}" sibTransId="{6E399668-68C1-48E5-BACC-6DA21F2645E9}"/>
    <dgm:cxn modelId="{86737EFB-3601-4E9E-8325-FFDBB1D8AD27}" type="presOf" srcId="{C9E629BA-4B1B-4D9E-82DB-26E3A8D6588D}" destId="{59027B19-7989-4825-8D93-5B335C656A52}" srcOrd="0" destOrd="0" presId="urn:microsoft.com/office/officeart/2005/8/layout/hierarchy4"/>
    <dgm:cxn modelId="{50A461FE-C2EE-4F2D-8C99-51450D526AAA}" srcId="{B550E6C9-50D6-4587-9587-76FA2136C16A}" destId="{0CF950C5-E382-4E13-8BFE-6D826E193404}" srcOrd="4" destOrd="0" parTransId="{866BFFC0-6B63-4F1E-B5B0-ACD12808F417}" sibTransId="{0FFEB29E-8F99-4558-AD40-7BF0061958A5}"/>
    <dgm:cxn modelId="{A32BB6FF-D39B-4EE0-959A-BCA4906BB50A}" type="presOf" srcId="{0CF950C5-E382-4E13-8BFE-6D826E193404}" destId="{E5765C1B-1FFE-4435-BA13-EA8EC3C00574}" srcOrd="0" destOrd="0" presId="urn:microsoft.com/office/officeart/2005/8/layout/hierarchy4"/>
    <dgm:cxn modelId="{221571C2-8309-4528-864E-930FDB439B1A}" type="presParOf" srcId="{AC8FEC93-422F-4F95-9029-A249CCFDBED9}" destId="{01CB8E34-3C46-4E49-A0C2-686175DC5FCA}" srcOrd="0" destOrd="0" presId="urn:microsoft.com/office/officeart/2005/8/layout/hierarchy4"/>
    <dgm:cxn modelId="{31AC3567-EBDA-42E7-BE47-14777FEB5198}" type="presParOf" srcId="{01CB8E34-3C46-4E49-A0C2-686175DC5FCA}" destId="{4A9F22CF-FAD7-4473-8F19-E4818C2B91F9}" srcOrd="0" destOrd="0" presId="urn:microsoft.com/office/officeart/2005/8/layout/hierarchy4"/>
    <dgm:cxn modelId="{4DB38CB2-AB7D-4168-86F2-90C3490BD7BE}" type="presParOf" srcId="{01CB8E34-3C46-4E49-A0C2-686175DC5FCA}" destId="{1D00501E-D34C-49D9-9250-DB38F602D168}" srcOrd="1" destOrd="0" presId="urn:microsoft.com/office/officeart/2005/8/layout/hierarchy4"/>
    <dgm:cxn modelId="{A18392D9-12B4-4531-B565-6EF64746841A}" type="presParOf" srcId="{01CB8E34-3C46-4E49-A0C2-686175DC5FCA}" destId="{C82BF5A9-3BBB-4771-8B9F-99A83350B9B0}" srcOrd="2" destOrd="0" presId="urn:microsoft.com/office/officeart/2005/8/layout/hierarchy4"/>
    <dgm:cxn modelId="{807B770E-375D-4340-A071-5A325CE937E9}" type="presParOf" srcId="{C82BF5A9-3BBB-4771-8B9F-99A83350B9B0}" destId="{82C46921-9F39-455B-AB8B-36ECF620D21A}" srcOrd="0" destOrd="0" presId="urn:microsoft.com/office/officeart/2005/8/layout/hierarchy4"/>
    <dgm:cxn modelId="{E34AAA6D-3291-449A-B619-376090B7F62E}" type="presParOf" srcId="{82C46921-9F39-455B-AB8B-36ECF620D21A}" destId="{C35DE942-BF9D-4595-9656-FD639C999DA6}" srcOrd="0" destOrd="0" presId="urn:microsoft.com/office/officeart/2005/8/layout/hierarchy4"/>
    <dgm:cxn modelId="{61AB207A-5C18-4CA2-BA77-50C68FBE218A}" type="presParOf" srcId="{82C46921-9F39-455B-AB8B-36ECF620D21A}" destId="{1A590D0B-FE26-44E9-9E26-E419F0C5C670}" srcOrd="1" destOrd="0" presId="urn:microsoft.com/office/officeart/2005/8/layout/hierarchy4"/>
    <dgm:cxn modelId="{C4A80618-CE1B-48D5-8A17-BC87C10498AB}" type="presParOf" srcId="{82C46921-9F39-455B-AB8B-36ECF620D21A}" destId="{FC8D84D4-FC9F-47EE-BDB1-4C07BA8590B0}" srcOrd="2" destOrd="0" presId="urn:microsoft.com/office/officeart/2005/8/layout/hierarchy4"/>
    <dgm:cxn modelId="{2294437A-B626-4BD1-AEC4-F760C5D6667C}" type="presParOf" srcId="{FC8D84D4-FC9F-47EE-BDB1-4C07BA8590B0}" destId="{00032E0B-728A-4C78-B65E-408A447DF251}" srcOrd="0" destOrd="0" presId="urn:microsoft.com/office/officeart/2005/8/layout/hierarchy4"/>
    <dgm:cxn modelId="{E81D0D3F-6B82-4792-B260-CD280BF29D0A}" type="presParOf" srcId="{00032E0B-728A-4C78-B65E-408A447DF251}" destId="{2027230E-FFA7-4A18-BAA2-E26F9E6ABA5F}" srcOrd="0" destOrd="0" presId="urn:microsoft.com/office/officeart/2005/8/layout/hierarchy4"/>
    <dgm:cxn modelId="{3DCF0400-6B9C-45B1-9254-E346503D047F}" type="presParOf" srcId="{00032E0B-728A-4C78-B65E-408A447DF251}" destId="{B864F959-12BF-4780-8C4B-084B00C012A4}" srcOrd="1" destOrd="0" presId="urn:microsoft.com/office/officeart/2005/8/layout/hierarchy4"/>
    <dgm:cxn modelId="{0BA4491C-24BA-44CB-8818-592A4E745522}" type="presParOf" srcId="{FC8D84D4-FC9F-47EE-BDB1-4C07BA8590B0}" destId="{D30017B6-E95A-48C3-9200-9E2354ECE6D4}" srcOrd="1" destOrd="0" presId="urn:microsoft.com/office/officeart/2005/8/layout/hierarchy4"/>
    <dgm:cxn modelId="{2693867D-AAFD-4DC2-9FDD-8D0517CAE54A}" type="presParOf" srcId="{FC8D84D4-FC9F-47EE-BDB1-4C07BA8590B0}" destId="{D43F469F-5E99-4018-A3B6-AEE462A397A8}" srcOrd="2" destOrd="0" presId="urn:microsoft.com/office/officeart/2005/8/layout/hierarchy4"/>
    <dgm:cxn modelId="{B0CCF6C7-9B83-4BC6-BB7D-514E40B60DC7}" type="presParOf" srcId="{D43F469F-5E99-4018-A3B6-AEE462A397A8}" destId="{DE3AA1AB-5477-4BCE-BA64-ABFDB58587A9}" srcOrd="0" destOrd="0" presId="urn:microsoft.com/office/officeart/2005/8/layout/hierarchy4"/>
    <dgm:cxn modelId="{DE80FC48-D837-4384-A6E7-D8F23AF7F284}" type="presParOf" srcId="{D43F469F-5E99-4018-A3B6-AEE462A397A8}" destId="{8F748CD3-9200-4393-AD2F-9672B2B33F74}" srcOrd="1" destOrd="0" presId="urn:microsoft.com/office/officeart/2005/8/layout/hierarchy4"/>
    <dgm:cxn modelId="{F9B19C31-6264-435A-AF3A-E53AD54DD9A1}" type="presParOf" srcId="{FC8D84D4-FC9F-47EE-BDB1-4C07BA8590B0}" destId="{DBC6EED2-2098-4A0A-BC37-801648EA29AE}" srcOrd="3" destOrd="0" presId="urn:microsoft.com/office/officeart/2005/8/layout/hierarchy4"/>
    <dgm:cxn modelId="{A9E18969-6500-4397-9D19-EDE84502E263}" type="presParOf" srcId="{FC8D84D4-FC9F-47EE-BDB1-4C07BA8590B0}" destId="{1FE2B3C5-89EF-4741-9656-3519505FE1D4}" srcOrd="4" destOrd="0" presId="urn:microsoft.com/office/officeart/2005/8/layout/hierarchy4"/>
    <dgm:cxn modelId="{E6677341-7092-4AF3-A808-A6FD3FE0A151}" type="presParOf" srcId="{1FE2B3C5-89EF-4741-9656-3519505FE1D4}" destId="{2C67845B-87B0-4E5F-8E18-A64353D2AED9}" srcOrd="0" destOrd="0" presId="urn:microsoft.com/office/officeart/2005/8/layout/hierarchy4"/>
    <dgm:cxn modelId="{873E4A6E-AA2E-43AD-8F25-C965BEB1847C}" type="presParOf" srcId="{1FE2B3C5-89EF-4741-9656-3519505FE1D4}" destId="{EB6E2CB9-EEFF-41C4-9EA3-3B1612C46508}" srcOrd="1" destOrd="0" presId="urn:microsoft.com/office/officeart/2005/8/layout/hierarchy4"/>
    <dgm:cxn modelId="{A38E70B3-2307-4946-9BDF-3479E11F0980}" type="presParOf" srcId="{FC8D84D4-FC9F-47EE-BDB1-4C07BA8590B0}" destId="{3DF8147D-B771-439B-85BB-5FE840858AFC}" srcOrd="5" destOrd="0" presId="urn:microsoft.com/office/officeart/2005/8/layout/hierarchy4"/>
    <dgm:cxn modelId="{F9222935-EBB7-4A1E-99B6-521ACB0BCAD7}" type="presParOf" srcId="{FC8D84D4-FC9F-47EE-BDB1-4C07BA8590B0}" destId="{5943DF39-A704-46B2-82E5-79BB0A177031}" srcOrd="6" destOrd="0" presId="urn:microsoft.com/office/officeart/2005/8/layout/hierarchy4"/>
    <dgm:cxn modelId="{5DB68512-5A11-40BC-B3D6-FC3EC133711B}" type="presParOf" srcId="{5943DF39-A704-46B2-82E5-79BB0A177031}" destId="{6C9503D3-A276-462D-AFFD-9B5C365C0A38}" srcOrd="0" destOrd="0" presId="urn:microsoft.com/office/officeart/2005/8/layout/hierarchy4"/>
    <dgm:cxn modelId="{6F3E93E9-DCA0-4AB8-AC03-F92E0F13B7A6}" type="presParOf" srcId="{5943DF39-A704-46B2-82E5-79BB0A177031}" destId="{31488887-C532-4791-8A7E-4FF724CF8438}" srcOrd="1" destOrd="0" presId="urn:microsoft.com/office/officeart/2005/8/layout/hierarchy4"/>
    <dgm:cxn modelId="{4E2AFE35-AB24-450A-94F5-5D064DDBD31E}" type="presParOf" srcId="{FC8D84D4-FC9F-47EE-BDB1-4C07BA8590B0}" destId="{1DA9DABF-E7FD-47AC-A205-212543B994F2}" srcOrd="7" destOrd="0" presId="urn:microsoft.com/office/officeart/2005/8/layout/hierarchy4"/>
    <dgm:cxn modelId="{99E5285D-8B25-4474-A726-B065438D854B}" type="presParOf" srcId="{FC8D84D4-FC9F-47EE-BDB1-4C07BA8590B0}" destId="{F5668154-ACCD-4C73-B872-7D7FD139CC8A}" srcOrd="8" destOrd="0" presId="urn:microsoft.com/office/officeart/2005/8/layout/hierarchy4"/>
    <dgm:cxn modelId="{B3B6CB56-1E93-4E5D-9DAF-2D0D6154224F}" type="presParOf" srcId="{F5668154-ACCD-4C73-B872-7D7FD139CC8A}" destId="{3271C3A8-CBB2-4535-9D3A-790DDFD916BE}" srcOrd="0" destOrd="0" presId="urn:microsoft.com/office/officeart/2005/8/layout/hierarchy4"/>
    <dgm:cxn modelId="{FD4FF361-2830-454B-97CD-6A787FAFE4E9}" type="presParOf" srcId="{F5668154-ACCD-4C73-B872-7D7FD139CC8A}" destId="{2DB40FDD-13C7-4F02-8E50-73975A09910B}" srcOrd="1" destOrd="0" presId="urn:microsoft.com/office/officeart/2005/8/layout/hierarchy4"/>
    <dgm:cxn modelId="{171787EF-1CD6-4C29-9468-705E42A0AD53}" type="presParOf" srcId="{FC8D84D4-FC9F-47EE-BDB1-4C07BA8590B0}" destId="{705D1FC4-C370-45C0-A736-EAAFD7A67301}" srcOrd="9" destOrd="0" presId="urn:microsoft.com/office/officeart/2005/8/layout/hierarchy4"/>
    <dgm:cxn modelId="{E241ECE4-B680-4032-9E02-063AE030C309}" type="presParOf" srcId="{FC8D84D4-FC9F-47EE-BDB1-4C07BA8590B0}" destId="{141D1E28-2B18-4682-8FDB-5895860C096E}" srcOrd="10" destOrd="0" presId="urn:microsoft.com/office/officeart/2005/8/layout/hierarchy4"/>
    <dgm:cxn modelId="{483C0D47-7A33-4402-90C6-896AA9E5C792}" type="presParOf" srcId="{141D1E28-2B18-4682-8FDB-5895860C096E}" destId="{59027B19-7989-4825-8D93-5B335C656A52}" srcOrd="0" destOrd="0" presId="urn:microsoft.com/office/officeart/2005/8/layout/hierarchy4"/>
    <dgm:cxn modelId="{EECB2A08-4694-4A3E-969D-DE9D6F62586E}" type="presParOf" srcId="{141D1E28-2B18-4682-8FDB-5895860C096E}" destId="{055A9F1E-5E04-408B-9CA6-FD115BFF821C}" srcOrd="1" destOrd="0" presId="urn:microsoft.com/office/officeart/2005/8/layout/hierarchy4"/>
    <dgm:cxn modelId="{DD834133-F624-41A6-934B-86C457630E94}" type="presParOf" srcId="{C82BF5A9-3BBB-4771-8B9F-99A83350B9B0}" destId="{B210BE7B-FDF6-4EFD-84A3-DD99F963940F}" srcOrd="1" destOrd="0" presId="urn:microsoft.com/office/officeart/2005/8/layout/hierarchy4"/>
    <dgm:cxn modelId="{EF33669B-178E-4CC4-9263-0ACEDBC573F0}" type="presParOf" srcId="{C82BF5A9-3BBB-4771-8B9F-99A83350B9B0}" destId="{FF5B7B1A-B936-4DA9-A8F7-C837F0D47E77}" srcOrd="2" destOrd="0" presId="urn:microsoft.com/office/officeart/2005/8/layout/hierarchy4"/>
    <dgm:cxn modelId="{3908E16A-198E-4420-98A6-6B85E0879203}" type="presParOf" srcId="{FF5B7B1A-B936-4DA9-A8F7-C837F0D47E77}" destId="{67C5CB4E-672E-43FC-8AD6-5050B17F9CA5}" srcOrd="0" destOrd="0" presId="urn:microsoft.com/office/officeart/2005/8/layout/hierarchy4"/>
    <dgm:cxn modelId="{53158693-06F7-4D53-A245-1EA9D2E18C2B}" type="presParOf" srcId="{FF5B7B1A-B936-4DA9-A8F7-C837F0D47E77}" destId="{89852E23-9106-44AC-A995-5C7FDAE50C56}" srcOrd="1" destOrd="0" presId="urn:microsoft.com/office/officeart/2005/8/layout/hierarchy4"/>
    <dgm:cxn modelId="{C75FE109-860E-47C6-AB57-B866021122DD}" type="presParOf" srcId="{FF5B7B1A-B936-4DA9-A8F7-C837F0D47E77}" destId="{D12CCBAC-8CA2-4090-AF37-5182D6F1E455}" srcOrd="2" destOrd="0" presId="urn:microsoft.com/office/officeart/2005/8/layout/hierarchy4"/>
    <dgm:cxn modelId="{8032FBED-2874-45AD-82A1-8A33DDA97179}" type="presParOf" srcId="{D12CCBAC-8CA2-4090-AF37-5182D6F1E455}" destId="{4E75AD04-A152-4A37-984B-41684751EB35}" srcOrd="0" destOrd="0" presId="urn:microsoft.com/office/officeart/2005/8/layout/hierarchy4"/>
    <dgm:cxn modelId="{48FA6CE8-1579-4F34-ADFA-E564EEF6B4D4}" type="presParOf" srcId="{4E75AD04-A152-4A37-984B-41684751EB35}" destId="{BF0E1829-EE9D-44C6-B112-23E46620C5A7}" srcOrd="0" destOrd="0" presId="urn:microsoft.com/office/officeart/2005/8/layout/hierarchy4"/>
    <dgm:cxn modelId="{BC28E2EE-4032-4555-B5DD-D37D7EBD0014}" type="presParOf" srcId="{4E75AD04-A152-4A37-984B-41684751EB35}" destId="{7D7E5E3F-2C4B-4194-981E-F8919DB66B42}" srcOrd="1" destOrd="0" presId="urn:microsoft.com/office/officeart/2005/8/layout/hierarchy4"/>
    <dgm:cxn modelId="{CF5715A0-3C63-4571-AD37-3AC51DD66619}" type="presParOf" srcId="{D12CCBAC-8CA2-4090-AF37-5182D6F1E455}" destId="{284ADC0F-84C5-46BB-99B4-CEE36EF6E28A}" srcOrd="1" destOrd="0" presId="urn:microsoft.com/office/officeart/2005/8/layout/hierarchy4"/>
    <dgm:cxn modelId="{57A8B976-0D80-4DEC-8CCE-CA71D1850057}" type="presParOf" srcId="{D12CCBAC-8CA2-4090-AF37-5182D6F1E455}" destId="{57B72BB5-3257-4761-A193-D86D2AD2F37B}" srcOrd="2" destOrd="0" presId="urn:microsoft.com/office/officeart/2005/8/layout/hierarchy4"/>
    <dgm:cxn modelId="{185E661C-848E-4DDD-896B-D5154766434C}" type="presParOf" srcId="{57B72BB5-3257-4761-A193-D86D2AD2F37B}" destId="{CD959709-FE1A-4B07-B191-F83874F503E3}" srcOrd="0" destOrd="0" presId="urn:microsoft.com/office/officeart/2005/8/layout/hierarchy4"/>
    <dgm:cxn modelId="{54B778EA-2A3B-4134-8868-5DF2E800ECE8}" type="presParOf" srcId="{57B72BB5-3257-4761-A193-D86D2AD2F37B}" destId="{9F63D8B9-55A8-49F2-BFE1-CAF68BBC55BF}" srcOrd="1" destOrd="0" presId="urn:microsoft.com/office/officeart/2005/8/layout/hierarchy4"/>
    <dgm:cxn modelId="{A2FE726B-CD82-4C6D-B298-C7A594A01075}" type="presParOf" srcId="{D12CCBAC-8CA2-4090-AF37-5182D6F1E455}" destId="{49023160-A4D7-47BC-AC2C-45C80541DDF9}" srcOrd="3" destOrd="0" presId="urn:microsoft.com/office/officeart/2005/8/layout/hierarchy4"/>
    <dgm:cxn modelId="{CCF35209-4F4D-49E7-82C1-ED99DC565FF3}" type="presParOf" srcId="{D12CCBAC-8CA2-4090-AF37-5182D6F1E455}" destId="{458B39F3-57DF-49CD-A8FB-822BCA00CACF}" srcOrd="4" destOrd="0" presId="urn:microsoft.com/office/officeart/2005/8/layout/hierarchy4"/>
    <dgm:cxn modelId="{49144AB6-474C-42B7-B001-D32A1D1B8FA1}" type="presParOf" srcId="{458B39F3-57DF-49CD-A8FB-822BCA00CACF}" destId="{DBE9CBD3-CFA7-4AF0-A773-FD12924B630E}" srcOrd="0" destOrd="0" presId="urn:microsoft.com/office/officeart/2005/8/layout/hierarchy4"/>
    <dgm:cxn modelId="{A6AFD04B-A317-4DBE-99D1-11A69E50EA27}" type="presParOf" srcId="{458B39F3-57DF-49CD-A8FB-822BCA00CACF}" destId="{7F7A3F92-47B9-4483-83F1-3234A6AB4E66}" srcOrd="1" destOrd="0" presId="urn:microsoft.com/office/officeart/2005/8/layout/hierarchy4"/>
    <dgm:cxn modelId="{BD31C600-DEC2-494C-ABA8-42631DAB3A7B}" type="presParOf" srcId="{D12CCBAC-8CA2-4090-AF37-5182D6F1E455}" destId="{5DC8C96B-CBB4-4410-A3D9-2C065597EBC3}" srcOrd="5" destOrd="0" presId="urn:microsoft.com/office/officeart/2005/8/layout/hierarchy4"/>
    <dgm:cxn modelId="{4B893A41-104D-4118-A4E5-D5A1ABAD21AD}" type="presParOf" srcId="{D12CCBAC-8CA2-4090-AF37-5182D6F1E455}" destId="{981887C3-5669-481A-98C6-BE108FBCC176}" srcOrd="6" destOrd="0" presId="urn:microsoft.com/office/officeart/2005/8/layout/hierarchy4"/>
    <dgm:cxn modelId="{146428B9-3DBF-41CF-9739-F3CBAE80A44C}" type="presParOf" srcId="{981887C3-5669-481A-98C6-BE108FBCC176}" destId="{8F5C19A2-7DF8-4532-B1D6-28B4B669F001}" srcOrd="0" destOrd="0" presId="urn:microsoft.com/office/officeart/2005/8/layout/hierarchy4"/>
    <dgm:cxn modelId="{6E5981FF-AF52-4153-BB78-BCF7D4C3489A}" type="presParOf" srcId="{981887C3-5669-481A-98C6-BE108FBCC176}" destId="{91D3229B-A6AE-4367-A040-7D684DB8D329}" srcOrd="1" destOrd="0" presId="urn:microsoft.com/office/officeart/2005/8/layout/hierarchy4"/>
    <dgm:cxn modelId="{BAB2956C-F771-4849-91F6-1034B071A34E}" type="presParOf" srcId="{C82BF5A9-3BBB-4771-8B9F-99A83350B9B0}" destId="{7F6961F6-243F-4241-BA7D-5E67EA7E8A1C}" srcOrd="3" destOrd="0" presId="urn:microsoft.com/office/officeart/2005/8/layout/hierarchy4"/>
    <dgm:cxn modelId="{47F5AB74-0DA8-4B70-A3D0-B3344527CF89}" type="presParOf" srcId="{C82BF5A9-3BBB-4771-8B9F-99A83350B9B0}" destId="{F972DFF9-73EF-4489-B1DF-529CF8BD8249}" srcOrd="4" destOrd="0" presId="urn:microsoft.com/office/officeart/2005/8/layout/hierarchy4"/>
    <dgm:cxn modelId="{2B463F0D-B0E9-4361-B623-A1576A05F4E4}" type="presParOf" srcId="{F972DFF9-73EF-4489-B1DF-529CF8BD8249}" destId="{092E3234-2689-4030-82C1-7B05D56B74A5}" srcOrd="0" destOrd="0" presId="urn:microsoft.com/office/officeart/2005/8/layout/hierarchy4"/>
    <dgm:cxn modelId="{A79F697F-D3E4-49FF-9323-D7223EF6F37C}" type="presParOf" srcId="{F972DFF9-73EF-4489-B1DF-529CF8BD8249}" destId="{75C85895-8692-4D9A-BC47-6C594280C65E}" srcOrd="1" destOrd="0" presId="urn:microsoft.com/office/officeart/2005/8/layout/hierarchy4"/>
    <dgm:cxn modelId="{E86C1A0C-7795-4A9B-B3A9-C7B42D6F9E0B}" type="presParOf" srcId="{F972DFF9-73EF-4489-B1DF-529CF8BD8249}" destId="{BDBBFC63-BA47-4856-BDDF-45BE26EA9334}" srcOrd="2" destOrd="0" presId="urn:microsoft.com/office/officeart/2005/8/layout/hierarchy4"/>
    <dgm:cxn modelId="{18A311F7-167D-4A8C-845B-D5D6C174D867}" type="presParOf" srcId="{BDBBFC63-BA47-4856-BDDF-45BE26EA9334}" destId="{E2CDD8CD-6272-4A8E-9600-8F2F2A0144C6}" srcOrd="0" destOrd="0" presId="urn:microsoft.com/office/officeart/2005/8/layout/hierarchy4"/>
    <dgm:cxn modelId="{88247CDD-317E-4AE9-9E23-52EA219DD8D6}" type="presParOf" srcId="{E2CDD8CD-6272-4A8E-9600-8F2F2A0144C6}" destId="{8B28D3CE-1363-48FD-9BCB-B3BC3DEE4E85}" srcOrd="0" destOrd="0" presId="urn:microsoft.com/office/officeart/2005/8/layout/hierarchy4"/>
    <dgm:cxn modelId="{73CBBCFC-F885-4B42-83AA-6D86593A9498}" type="presParOf" srcId="{E2CDD8CD-6272-4A8E-9600-8F2F2A0144C6}" destId="{FF4BBF8D-5472-46E8-8AA8-AF7406E01C8D}" srcOrd="1" destOrd="0" presId="urn:microsoft.com/office/officeart/2005/8/layout/hierarchy4"/>
    <dgm:cxn modelId="{2D84A124-E94D-4349-BF1D-F5E28C29A322}" type="presParOf" srcId="{BDBBFC63-BA47-4856-BDDF-45BE26EA9334}" destId="{2BFF97B8-D265-447F-82C1-558B785934F0}" srcOrd="1" destOrd="0" presId="urn:microsoft.com/office/officeart/2005/8/layout/hierarchy4"/>
    <dgm:cxn modelId="{E2DF80A8-0732-4681-9222-F0483C7855B5}" type="presParOf" srcId="{BDBBFC63-BA47-4856-BDDF-45BE26EA9334}" destId="{A6569F43-2B80-41FD-B750-7AED0C99C4F0}" srcOrd="2" destOrd="0" presId="urn:microsoft.com/office/officeart/2005/8/layout/hierarchy4"/>
    <dgm:cxn modelId="{62FEFBE8-C37E-42F4-81F5-C74B7D3E1488}" type="presParOf" srcId="{A6569F43-2B80-41FD-B750-7AED0C99C4F0}" destId="{9AF13D14-93AD-4B7B-A267-3E0DC689A0B2}" srcOrd="0" destOrd="0" presId="urn:microsoft.com/office/officeart/2005/8/layout/hierarchy4"/>
    <dgm:cxn modelId="{0417C1E4-50F7-404B-AF2B-1BDD1A41E712}" type="presParOf" srcId="{A6569F43-2B80-41FD-B750-7AED0C99C4F0}" destId="{8E3CF7F9-63C0-41C6-A2AA-9F542A32588A}" srcOrd="1" destOrd="0" presId="urn:microsoft.com/office/officeart/2005/8/layout/hierarchy4"/>
    <dgm:cxn modelId="{ECB2751C-3CC1-4B83-B6BE-32E6BAD1B79A}" type="presParOf" srcId="{BDBBFC63-BA47-4856-BDDF-45BE26EA9334}" destId="{4837BF3D-89B1-45ED-9F8A-ED59B6DAFFC0}" srcOrd="3" destOrd="0" presId="urn:microsoft.com/office/officeart/2005/8/layout/hierarchy4"/>
    <dgm:cxn modelId="{3D017BBB-6B30-449D-B7BF-9F94A838FC8C}" type="presParOf" srcId="{BDBBFC63-BA47-4856-BDDF-45BE26EA9334}" destId="{FD8E1B25-3977-44E8-8D05-8392F0D4A52B}" srcOrd="4" destOrd="0" presId="urn:microsoft.com/office/officeart/2005/8/layout/hierarchy4"/>
    <dgm:cxn modelId="{1F686927-F221-48A9-8DEA-1CADD3AEC005}" type="presParOf" srcId="{FD8E1B25-3977-44E8-8D05-8392F0D4A52B}" destId="{C036EB86-B760-41A7-B039-670B1F89C132}" srcOrd="0" destOrd="0" presId="urn:microsoft.com/office/officeart/2005/8/layout/hierarchy4"/>
    <dgm:cxn modelId="{F3B87B12-6D02-4C96-B9F9-BCF09EBFF41A}" type="presParOf" srcId="{FD8E1B25-3977-44E8-8D05-8392F0D4A52B}" destId="{15789B76-B423-4C25-BC2B-CF4FB6F254A7}" srcOrd="1" destOrd="0" presId="urn:microsoft.com/office/officeart/2005/8/layout/hierarchy4"/>
    <dgm:cxn modelId="{277E011A-D037-45E8-A182-ABA535159454}" type="presParOf" srcId="{BDBBFC63-BA47-4856-BDDF-45BE26EA9334}" destId="{3EF3665F-00E7-46C5-99A5-8C27FF695599}" srcOrd="5" destOrd="0" presId="urn:microsoft.com/office/officeart/2005/8/layout/hierarchy4"/>
    <dgm:cxn modelId="{0106AD28-6C92-42F6-AB8E-2BDF7A0804ED}" type="presParOf" srcId="{BDBBFC63-BA47-4856-BDDF-45BE26EA9334}" destId="{0342B01A-5F53-4A7C-AA77-CFC0636B8A34}" srcOrd="6" destOrd="0" presId="urn:microsoft.com/office/officeart/2005/8/layout/hierarchy4"/>
    <dgm:cxn modelId="{E3F9D65D-EB66-4137-B31D-9BCF2ED5E5F9}" type="presParOf" srcId="{0342B01A-5F53-4A7C-AA77-CFC0636B8A34}" destId="{75FA0F34-5D39-421C-BFE7-C7989E6810FC}" srcOrd="0" destOrd="0" presId="urn:microsoft.com/office/officeart/2005/8/layout/hierarchy4"/>
    <dgm:cxn modelId="{77841234-3428-4F34-86DD-5BFCCD982A19}" type="presParOf" srcId="{0342B01A-5F53-4A7C-AA77-CFC0636B8A34}" destId="{9A1A5AC1-852D-4BC3-A86D-E2F05DF7A392}" srcOrd="1" destOrd="0" presId="urn:microsoft.com/office/officeart/2005/8/layout/hierarchy4"/>
    <dgm:cxn modelId="{10D4723F-923A-4278-BA9F-42294D8C348E}" type="presParOf" srcId="{BDBBFC63-BA47-4856-BDDF-45BE26EA9334}" destId="{1513D700-BB0F-4AE9-BC3B-90EA90BEA8AA}" srcOrd="7" destOrd="0" presId="urn:microsoft.com/office/officeart/2005/8/layout/hierarchy4"/>
    <dgm:cxn modelId="{47C5D465-6D74-4180-8C23-29E5AD9DE232}" type="presParOf" srcId="{BDBBFC63-BA47-4856-BDDF-45BE26EA9334}" destId="{42518FEE-9DF9-4CE0-800E-673755EB5F05}" srcOrd="8" destOrd="0" presId="urn:microsoft.com/office/officeart/2005/8/layout/hierarchy4"/>
    <dgm:cxn modelId="{3C1386A4-0C5B-4FB0-9C33-1ECB73748D1C}" type="presParOf" srcId="{42518FEE-9DF9-4CE0-800E-673755EB5F05}" destId="{E5765C1B-1FFE-4435-BA13-EA8EC3C00574}" srcOrd="0" destOrd="0" presId="urn:microsoft.com/office/officeart/2005/8/layout/hierarchy4"/>
    <dgm:cxn modelId="{5D17D641-06AB-4AAA-B044-39BF9E89DE2D}" type="presParOf" srcId="{42518FEE-9DF9-4CE0-800E-673755EB5F05}" destId="{9C2CAAB0-6CB9-442F-ADBF-A70E6872FD4B}"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F22CF-FAD7-4473-8F19-E4818C2B91F9}">
      <dsp:nvSpPr>
        <dsp:cNvPr id="0" name=""/>
        <dsp:cNvSpPr/>
      </dsp:nvSpPr>
      <dsp:spPr>
        <a:xfrm>
          <a:off x="8119" y="1420"/>
          <a:ext cx="11845201" cy="1505753"/>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GB" sz="6500" i="1" kern="1200" dirty="0"/>
            <a:t>Business Intelligence</a:t>
          </a:r>
          <a:endParaRPr lang="en-GB" sz="6500" b="1" kern="1200" dirty="0"/>
        </a:p>
      </dsp:txBody>
      <dsp:txXfrm>
        <a:off x="52221" y="45522"/>
        <a:ext cx="11756997" cy="1417549"/>
      </dsp:txXfrm>
    </dsp:sp>
    <dsp:sp modelId="{C35DE942-BF9D-4595-9656-FD639C999DA6}">
      <dsp:nvSpPr>
        <dsp:cNvPr id="0" name=""/>
        <dsp:cNvSpPr/>
      </dsp:nvSpPr>
      <dsp:spPr>
        <a:xfrm>
          <a:off x="8119" y="1710208"/>
          <a:ext cx="4693638" cy="1505753"/>
        </a:xfrm>
        <a:prstGeom prst="roundRect">
          <a:avLst>
            <a:gd name="adj" fmla="val 10000"/>
          </a:avLst>
        </a:prstGeom>
        <a:solidFill>
          <a:schemeClr val="accent6">
            <a:lumMod val="50000"/>
          </a:schemeClr>
        </a:solidFill>
        <a:ln>
          <a:solidFill>
            <a:srgbClr val="92D050"/>
          </a:solid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b="1" kern="1200" dirty="0"/>
            <a:t>Information and </a:t>
          </a:r>
          <a:r>
            <a:rPr lang="en-GB" sz="3000" b="1" kern="1200" dirty="0" err="1"/>
            <a:t>Knowdelge</a:t>
          </a:r>
          <a:r>
            <a:rPr lang="en-GB" sz="3000" b="1" kern="1200" dirty="0"/>
            <a:t> </a:t>
          </a:r>
        </a:p>
      </dsp:txBody>
      <dsp:txXfrm>
        <a:off x="52221" y="1754310"/>
        <a:ext cx="4605434" cy="1417549"/>
      </dsp:txXfrm>
    </dsp:sp>
    <dsp:sp modelId="{2027230E-FFA7-4A18-BAA2-E26F9E6ABA5F}">
      <dsp:nvSpPr>
        <dsp:cNvPr id="0" name=""/>
        <dsp:cNvSpPr/>
      </dsp:nvSpPr>
      <dsp:spPr>
        <a:xfrm>
          <a:off x="8119" y="3418996"/>
          <a:ext cx="755819" cy="1505753"/>
        </a:xfrm>
        <a:prstGeom prst="roundRect">
          <a:avLst>
            <a:gd name="adj" fmla="val 10000"/>
          </a:avLst>
        </a:prstGeom>
        <a:solidFill>
          <a:schemeClr val="accent6">
            <a:lumMod val="50000"/>
          </a:schemeClr>
        </a:solidFill>
        <a:ln>
          <a:solidFill>
            <a:srgbClr val="92D050"/>
          </a:solid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dirty="0"/>
            <a:t>OLAP</a:t>
          </a:r>
        </a:p>
      </dsp:txBody>
      <dsp:txXfrm>
        <a:off x="30256" y="3441133"/>
        <a:ext cx="711545" cy="1461479"/>
      </dsp:txXfrm>
    </dsp:sp>
    <dsp:sp modelId="{DE3AA1AB-5477-4BCE-BA64-ABFDB58587A9}">
      <dsp:nvSpPr>
        <dsp:cNvPr id="0" name=""/>
        <dsp:cNvSpPr/>
      </dsp:nvSpPr>
      <dsp:spPr>
        <a:xfrm>
          <a:off x="795683" y="3418996"/>
          <a:ext cx="755819" cy="1505753"/>
        </a:xfrm>
        <a:prstGeom prst="roundRect">
          <a:avLst>
            <a:gd name="adj" fmla="val 10000"/>
          </a:avLst>
        </a:prstGeom>
        <a:solidFill>
          <a:schemeClr val="accent6">
            <a:lumMod val="50000"/>
          </a:schemeClr>
        </a:solidFill>
        <a:ln>
          <a:solidFill>
            <a:srgbClr val="92D050"/>
          </a:solid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dirty="0"/>
            <a:t>Query And Report</a:t>
          </a:r>
        </a:p>
      </dsp:txBody>
      <dsp:txXfrm>
        <a:off x="817820" y="3441133"/>
        <a:ext cx="711545" cy="1461479"/>
      </dsp:txXfrm>
    </dsp:sp>
    <dsp:sp modelId="{2C67845B-87B0-4E5F-8E18-A64353D2AED9}">
      <dsp:nvSpPr>
        <dsp:cNvPr id="0" name=""/>
        <dsp:cNvSpPr/>
      </dsp:nvSpPr>
      <dsp:spPr>
        <a:xfrm>
          <a:off x="1583247" y="3418996"/>
          <a:ext cx="755819" cy="1505753"/>
        </a:xfrm>
        <a:prstGeom prst="roundRect">
          <a:avLst>
            <a:gd name="adj" fmla="val 10000"/>
          </a:avLst>
        </a:prstGeom>
        <a:solidFill>
          <a:schemeClr val="accent6">
            <a:lumMod val="50000"/>
          </a:schemeClr>
        </a:solidFill>
        <a:ln>
          <a:solidFill>
            <a:srgbClr val="92D050"/>
          </a:solid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dirty="0"/>
            <a:t>Data Mining</a:t>
          </a:r>
        </a:p>
      </dsp:txBody>
      <dsp:txXfrm>
        <a:off x="1605384" y="3441133"/>
        <a:ext cx="711545" cy="1461479"/>
      </dsp:txXfrm>
    </dsp:sp>
    <dsp:sp modelId="{6C9503D3-A276-462D-AFFD-9B5C365C0A38}">
      <dsp:nvSpPr>
        <dsp:cNvPr id="0" name=""/>
        <dsp:cNvSpPr/>
      </dsp:nvSpPr>
      <dsp:spPr>
        <a:xfrm>
          <a:off x="2370811" y="3418996"/>
          <a:ext cx="755819" cy="1505753"/>
        </a:xfrm>
        <a:prstGeom prst="roundRect">
          <a:avLst>
            <a:gd name="adj" fmla="val 10000"/>
          </a:avLst>
        </a:prstGeom>
        <a:solidFill>
          <a:schemeClr val="accent6">
            <a:lumMod val="50000"/>
          </a:schemeClr>
        </a:solidFill>
        <a:ln>
          <a:solidFill>
            <a:srgbClr val="92D050"/>
          </a:solid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dirty="0"/>
            <a:t>Text Mining</a:t>
          </a:r>
        </a:p>
      </dsp:txBody>
      <dsp:txXfrm>
        <a:off x="2392948" y="3441133"/>
        <a:ext cx="711545" cy="1461479"/>
      </dsp:txXfrm>
    </dsp:sp>
    <dsp:sp modelId="{3271C3A8-CBB2-4535-9D3A-790DDFD916BE}">
      <dsp:nvSpPr>
        <dsp:cNvPr id="0" name=""/>
        <dsp:cNvSpPr/>
      </dsp:nvSpPr>
      <dsp:spPr>
        <a:xfrm>
          <a:off x="3158375" y="3418996"/>
          <a:ext cx="755819" cy="1505753"/>
        </a:xfrm>
        <a:prstGeom prst="roundRect">
          <a:avLst>
            <a:gd name="adj" fmla="val 10000"/>
          </a:avLst>
        </a:prstGeom>
        <a:solidFill>
          <a:schemeClr val="accent6">
            <a:lumMod val="50000"/>
          </a:schemeClr>
        </a:solidFill>
        <a:ln>
          <a:solidFill>
            <a:srgbClr val="92D050"/>
          </a:solid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dirty="0"/>
            <a:t>Web Mining</a:t>
          </a:r>
        </a:p>
      </dsp:txBody>
      <dsp:txXfrm>
        <a:off x="3180512" y="3441133"/>
        <a:ext cx="711545" cy="1461479"/>
      </dsp:txXfrm>
    </dsp:sp>
    <dsp:sp modelId="{59027B19-7989-4825-8D93-5B335C656A52}">
      <dsp:nvSpPr>
        <dsp:cNvPr id="0" name=""/>
        <dsp:cNvSpPr/>
      </dsp:nvSpPr>
      <dsp:spPr>
        <a:xfrm>
          <a:off x="3945938" y="3418996"/>
          <a:ext cx="755819" cy="1505753"/>
        </a:xfrm>
        <a:prstGeom prst="roundRect">
          <a:avLst>
            <a:gd name="adj" fmla="val 10000"/>
          </a:avLst>
        </a:prstGeom>
        <a:solidFill>
          <a:schemeClr val="accent6">
            <a:lumMod val="50000"/>
          </a:schemeClr>
        </a:solidFill>
        <a:ln>
          <a:solidFill>
            <a:srgbClr val="92D050"/>
          </a:solid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dirty="0"/>
            <a:t>Search Engine</a:t>
          </a:r>
        </a:p>
      </dsp:txBody>
      <dsp:txXfrm>
        <a:off x="3968075" y="3441133"/>
        <a:ext cx="711545" cy="1461479"/>
      </dsp:txXfrm>
    </dsp:sp>
    <dsp:sp modelId="{67C5CB4E-672E-43FC-8AD6-5050B17F9CA5}">
      <dsp:nvSpPr>
        <dsp:cNvPr id="0" name=""/>
        <dsp:cNvSpPr/>
      </dsp:nvSpPr>
      <dsp:spPr>
        <a:xfrm>
          <a:off x="4765247" y="1710208"/>
          <a:ext cx="3118510" cy="1505753"/>
        </a:xfrm>
        <a:prstGeom prst="roundRect">
          <a:avLst>
            <a:gd name="adj" fmla="val 10000"/>
          </a:avLst>
        </a:prstGeom>
        <a:solidFill>
          <a:schemeClr val="tx1">
            <a:lumMod val="85000"/>
            <a:lumOff val="1500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b="1" kern="1200" dirty="0"/>
            <a:t>Visualization</a:t>
          </a:r>
        </a:p>
      </dsp:txBody>
      <dsp:txXfrm>
        <a:off x="4809349" y="1754310"/>
        <a:ext cx="3030306" cy="1417549"/>
      </dsp:txXfrm>
    </dsp:sp>
    <dsp:sp modelId="{BF0E1829-EE9D-44C6-B112-23E46620C5A7}">
      <dsp:nvSpPr>
        <dsp:cNvPr id="0" name=""/>
        <dsp:cNvSpPr/>
      </dsp:nvSpPr>
      <dsp:spPr>
        <a:xfrm>
          <a:off x="4765247" y="3418996"/>
          <a:ext cx="755819" cy="1505753"/>
        </a:xfrm>
        <a:prstGeom prst="roundRect">
          <a:avLst>
            <a:gd name="adj" fmla="val 10000"/>
          </a:avLst>
        </a:prstGeom>
        <a:solidFill>
          <a:schemeClr val="tx1">
            <a:lumMod val="85000"/>
            <a:lumOff val="1500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t>Visual </a:t>
          </a:r>
          <a:r>
            <a:rPr lang="en-GB" sz="1400" b="1" kern="1200" dirty="0" err="1"/>
            <a:t>Analisis</a:t>
          </a:r>
          <a:endParaRPr lang="en-GB" sz="1400" b="1" kern="1200" dirty="0"/>
        </a:p>
      </dsp:txBody>
      <dsp:txXfrm>
        <a:off x="4787384" y="3441133"/>
        <a:ext cx="711545" cy="1461479"/>
      </dsp:txXfrm>
    </dsp:sp>
    <dsp:sp modelId="{CD959709-FE1A-4B07-B191-F83874F503E3}">
      <dsp:nvSpPr>
        <dsp:cNvPr id="0" name=""/>
        <dsp:cNvSpPr/>
      </dsp:nvSpPr>
      <dsp:spPr>
        <a:xfrm>
          <a:off x="5552810" y="3418996"/>
          <a:ext cx="755819" cy="1505753"/>
        </a:xfrm>
        <a:prstGeom prst="roundRect">
          <a:avLst>
            <a:gd name="adj" fmla="val 10000"/>
          </a:avLst>
        </a:prstGeom>
        <a:solidFill>
          <a:schemeClr val="tx1">
            <a:lumMod val="85000"/>
            <a:lumOff val="1500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Score</a:t>
          </a:r>
        </a:p>
        <a:p>
          <a:pPr marL="0" lvl="0" indent="0" algn="ctr" defTabSz="711200">
            <a:lnSpc>
              <a:spcPct val="90000"/>
            </a:lnSpc>
            <a:spcBef>
              <a:spcPct val="0"/>
            </a:spcBef>
            <a:spcAft>
              <a:spcPct val="35000"/>
            </a:spcAft>
            <a:buNone/>
          </a:pPr>
          <a:r>
            <a:rPr lang="en-GB" sz="1600" b="1" kern="1200" dirty="0"/>
            <a:t>Card</a:t>
          </a:r>
        </a:p>
      </dsp:txBody>
      <dsp:txXfrm>
        <a:off x="5574947" y="3441133"/>
        <a:ext cx="711545" cy="1461479"/>
      </dsp:txXfrm>
    </dsp:sp>
    <dsp:sp modelId="{DBE9CBD3-CFA7-4AF0-A773-FD12924B630E}">
      <dsp:nvSpPr>
        <dsp:cNvPr id="0" name=""/>
        <dsp:cNvSpPr/>
      </dsp:nvSpPr>
      <dsp:spPr>
        <a:xfrm>
          <a:off x="6340374" y="3418996"/>
          <a:ext cx="755819" cy="1505753"/>
        </a:xfrm>
        <a:prstGeom prst="roundRect">
          <a:avLst>
            <a:gd name="adj" fmla="val 10000"/>
          </a:avLst>
        </a:prstGeom>
        <a:solidFill>
          <a:schemeClr val="tx1">
            <a:lumMod val="85000"/>
            <a:lumOff val="1500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Dash</a:t>
          </a:r>
        </a:p>
        <a:p>
          <a:pPr marL="0" lvl="0" indent="0" algn="ctr" defTabSz="711200">
            <a:lnSpc>
              <a:spcPct val="90000"/>
            </a:lnSpc>
            <a:spcBef>
              <a:spcPct val="0"/>
            </a:spcBef>
            <a:spcAft>
              <a:spcPct val="35000"/>
            </a:spcAft>
            <a:buNone/>
          </a:pPr>
          <a:r>
            <a:rPr lang="en-GB" sz="1600" b="1" kern="1200" dirty="0"/>
            <a:t>boards</a:t>
          </a:r>
        </a:p>
      </dsp:txBody>
      <dsp:txXfrm>
        <a:off x="6362511" y="3441133"/>
        <a:ext cx="711545" cy="1461479"/>
      </dsp:txXfrm>
    </dsp:sp>
    <dsp:sp modelId="{8F5C19A2-7DF8-4532-B1D6-28B4B669F001}">
      <dsp:nvSpPr>
        <dsp:cNvPr id="0" name=""/>
        <dsp:cNvSpPr/>
      </dsp:nvSpPr>
      <dsp:spPr>
        <a:xfrm>
          <a:off x="7127938" y="3418996"/>
          <a:ext cx="755819" cy="1505753"/>
        </a:xfrm>
        <a:prstGeom prst="roundRect">
          <a:avLst>
            <a:gd name="adj" fmla="val 10000"/>
          </a:avLst>
        </a:prstGeom>
        <a:solidFill>
          <a:schemeClr val="tx1">
            <a:lumMod val="85000"/>
            <a:lumOff val="1500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3D Virtual Reality</a:t>
          </a:r>
        </a:p>
      </dsp:txBody>
      <dsp:txXfrm>
        <a:off x="7150075" y="3441133"/>
        <a:ext cx="711545" cy="1461479"/>
      </dsp:txXfrm>
    </dsp:sp>
    <dsp:sp modelId="{092E3234-2689-4030-82C1-7B05D56B74A5}">
      <dsp:nvSpPr>
        <dsp:cNvPr id="0" name=""/>
        <dsp:cNvSpPr/>
      </dsp:nvSpPr>
      <dsp:spPr>
        <a:xfrm>
          <a:off x="7947246" y="1710208"/>
          <a:ext cx="3906074" cy="1505753"/>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b="1" kern="1200" dirty="0"/>
            <a:t>Decision Support  And Intelligent System</a:t>
          </a:r>
        </a:p>
      </dsp:txBody>
      <dsp:txXfrm>
        <a:off x="7991348" y="1754310"/>
        <a:ext cx="3817870" cy="1417549"/>
      </dsp:txXfrm>
    </dsp:sp>
    <dsp:sp modelId="{8B28D3CE-1363-48FD-9BCB-B3BC3DEE4E85}">
      <dsp:nvSpPr>
        <dsp:cNvPr id="0" name=""/>
        <dsp:cNvSpPr/>
      </dsp:nvSpPr>
      <dsp:spPr>
        <a:xfrm>
          <a:off x="7947246" y="3418996"/>
          <a:ext cx="755819" cy="1505753"/>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Decision System Support</a:t>
          </a:r>
        </a:p>
      </dsp:txBody>
      <dsp:txXfrm>
        <a:off x="7969383" y="3441133"/>
        <a:ext cx="711545" cy="1461479"/>
      </dsp:txXfrm>
    </dsp:sp>
    <dsp:sp modelId="{9AF13D14-93AD-4B7B-A267-3E0DC689A0B2}">
      <dsp:nvSpPr>
        <dsp:cNvPr id="0" name=""/>
        <dsp:cNvSpPr/>
      </dsp:nvSpPr>
      <dsp:spPr>
        <a:xfrm>
          <a:off x="8734810" y="3418996"/>
          <a:ext cx="755819" cy="1505753"/>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Group DSS</a:t>
          </a:r>
        </a:p>
      </dsp:txBody>
      <dsp:txXfrm>
        <a:off x="8756947" y="3441133"/>
        <a:ext cx="711545" cy="1461479"/>
      </dsp:txXfrm>
    </dsp:sp>
    <dsp:sp modelId="{C036EB86-B760-41A7-B039-670B1F89C132}">
      <dsp:nvSpPr>
        <dsp:cNvPr id="0" name=""/>
        <dsp:cNvSpPr/>
      </dsp:nvSpPr>
      <dsp:spPr>
        <a:xfrm>
          <a:off x="9522374" y="3418996"/>
          <a:ext cx="755819" cy="1505753"/>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EIS DSS</a:t>
          </a:r>
        </a:p>
      </dsp:txBody>
      <dsp:txXfrm>
        <a:off x="9544511" y="3441133"/>
        <a:ext cx="711545" cy="1461479"/>
      </dsp:txXfrm>
    </dsp:sp>
    <dsp:sp modelId="{75FA0F34-5D39-421C-BFE7-C7989E6810FC}">
      <dsp:nvSpPr>
        <dsp:cNvPr id="0" name=""/>
        <dsp:cNvSpPr/>
      </dsp:nvSpPr>
      <dsp:spPr>
        <a:xfrm>
          <a:off x="10309937" y="3418996"/>
          <a:ext cx="755819" cy="1505753"/>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dirty="0"/>
            <a:t>Automated DSS</a:t>
          </a:r>
        </a:p>
      </dsp:txBody>
      <dsp:txXfrm>
        <a:off x="10332074" y="3441133"/>
        <a:ext cx="711545" cy="1461479"/>
      </dsp:txXfrm>
    </dsp:sp>
    <dsp:sp modelId="{E5765C1B-1FFE-4435-BA13-EA8EC3C00574}">
      <dsp:nvSpPr>
        <dsp:cNvPr id="0" name=""/>
        <dsp:cNvSpPr/>
      </dsp:nvSpPr>
      <dsp:spPr>
        <a:xfrm>
          <a:off x="11097501" y="3418996"/>
          <a:ext cx="755819" cy="1505753"/>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dirty="0"/>
            <a:t>Web </a:t>
          </a:r>
          <a:r>
            <a:rPr lang="en-GB" sz="1100" b="1" kern="1200" dirty="0" err="1"/>
            <a:t>Analisis</a:t>
          </a:r>
          <a:endParaRPr lang="en-GB" sz="1100" b="1" kern="1200" dirty="0"/>
        </a:p>
      </dsp:txBody>
      <dsp:txXfrm>
        <a:off x="11119638" y="3441133"/>
        <a:ext cx="711545" cy="14614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67A09F-77B9-4FD1-9B0F-7047F378A8E9}" type="datetimeFigureOut">
              <a:rPr lang="en-GB" smtClean="0"/>
              <a:t>04/01/2025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364C9F-FBCA-4E2A-B70B-8C3C648489C4}"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478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67A09F-77B9-4FD1-9B0F-7047F378A8E9}" type="datetimeFigureOut">
              <a:rPr lang="en-GB" smtClean="0"/>
              <a:t>04/01/2025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364C9F-FBCA-4E2A-B70B-8C3C648489C4}" type="slidenum">
              <a:rPr lang="en-GB" smtClean="0"/>
              <a:t>‹#›</a:t>
            </a:fld>
            <a:endParaRPr lang="en-GB"/>
          </a:p>
        </p:txBody>
      </p:sp>
    </p:spTree>
    <p:extLst>
      <p:ext uri="{BB962C8B-B14F-4D97-AF65-F5344CB8AC3E}">
        <p14:creationId xmlns:p14="http://schemas.microsoft.com/office/powerpoint/2010/main" val="1469827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67A09F-77B9-4FD1-9B0F-7047F378A8E9}" type="datetimeFigureOut">
              <a:rPr lang="en-GB" smtClean="0"/>
              <a:t>04/01/2025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364C9F-FBCA-4E2A-B70B-8C3C648489C4}" type="slidenum">
              <a:rPr lang="en-GB" smtClean="0"/>
              <a:t>‹#›</a:t>
            </a:fld>
            <a:endParaRPr lang="en-GB"/>
          </a:p>
        </p:txBody>
      </p:sp>
    </p:spTree>
    <p:extLst>
      <p:ext uri="{BB962C8B-B14F-4D97-AF65-F5344CB8AC3E}">
        <p14:creationId xmlns:p14="http://schemas.microsoft.com/office/powerpoint/2010/main" val="1635426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67A09F-77B9-4FD1-9B0F-7047F378A8E9}" type="datetimeFigureOut">
              <a:rPr lang="en-GB" smtClean="0"/>
              <a:t>04/01/2025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364C9F-FBCA-4E2A-B70B-8C3C648489C4}" type="slidenum">
              <a:rPr lang="en-GB" smtClean="0"/>
              <a:t>‹#›</a:t>
            </a:fld>
            <a:endParaRPr lang="en-GB"/>
          </a:p>
        </p:txBody>
      </p:sp>
    </p:spTree>
    <p:extLst>
      <p:ext uri="{BB962C8B-B14F-4D97-AF65-F5344CB8AC3E}">
        <p14:creationId xmlns:p14="http://schemas.microsoft.com/office/powerpoint/2010/main" val="204527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67A09F-77B9-4FD1-9B0F-7047F378A8E9}" type="datetimeFigureOut">
              <a:rPr lang="en-GB" smtClean="0"/>
              <a:t>04/01/2025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364C9F-FBCA-4E2A-B70B-8C3C648489C4}"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355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67A09F-77B9-4FD1-9B0F-7047F378A8E9}" type="datetimeFigureOut">
              <a:rPr lang="en-GB" smtClean="0"/>
              <a:t>04/01/2025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364C9F-FBCA-4E2A-B70B-8C3C648489C4}" type="slidenum">
              <a:rPr lang="en-GB" smtClean="0"/>
              <a:t>‹#›</a:t>
            </a:fld>
            <a:endParaRPr lang="en-GB"/>
          </a:p>
        </p:txBody>
      </p:sp>
    </p:spTree>
    <p:extLst>
      <p:ext uri="{BB962C8B-B14F-4D97-AF65-F5344CB8AC3E}">
        <p14:creationId xmlns:p14="http://schemas.microsoft.com/office/powerpoint/2010/main" val="3521736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67A09F-77B9-4FD1-9B0F-7047F378A8E9}" type="datetimeFigureOut">
              <a:rPr lang="en-GB" smtClean="0"/>
              <a:t>04/01/2025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364C9F-FBCA-4E2A-B70B-8C3C648489C4}" type="slidenum">
              <a:rPr lang="en-GB" smtClean="0"/>
              <a:t>‹#›</a:t>
            </a:fld>
            <a:endParaRPr lang="en-GB"/>
          </a:p>
        </p:txBody>
      </p:sp>
    </p:spTree>
    <p:extLst>
      <p:ext uri="{BB962C8B-B14F-4D97-AF65-F5344CB8AC3E}">
        <p14:creationId xmlns:p14="http://schemas.microsoft.com/office/powerpoint/2010/main" val="2020735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67A09F-77B9-4FD1-9B0F-7047F378A8E9}" type="datetimeFigureOut">
              <a:rPr lang="en-GB" smtClean="0"/>
              <a:t>04/01/2025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364C9F-FBCA-4E2A-B70B-8C3C648489C4}" type="slidenum">
              <a:rPr lang="en-GB" smtClean="0"/>
              <a:t>‹#›</a:t>
            </a:fld>
            <a:endParaRPr lang="en-GB"/>
          </a:p>
        </p:txBody>
      </p:sp>
    </p:spTree>
    <p:extLst>
      <p:ext uri="{BB962C8B-B14F-4D97-AF65-F5344CB8AC3E}">
        <p14:creationId xmlns:p14="http://schemas.microsoft.com/office/powerpoint/2010/main" val="1430670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B67A09F-77B9-4FD1-9B0F-7047F378A8E9}" type="datetimeFigureOut">
              <a:rPr lang="en-GB" smtClean="0"/>
              <a:t>04/01/2025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1E364C9F-FBCA-4E2A-B70B-8C3C648489C4}" type="slidenum">
              <a:rPr lang="en-GB" smtClean="0"/>
              <a:t>‹#›</a:t>
            </a:fld>
            <a:endParaRPr lang="en-GB"/>
          </a:p>
        </p:txBody>
      </p:sp>
    </p:spTree>
    <p:extLst>
      <p:ext uri="{BB962C8B-B14F-4D97-AF65-F5344CB8AC3E}">
        <p14:creationId xmlns:p14="http://schemas.microsoft.com/office/powerpoint/2010/main" val="1662090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B67A09F-77B9-4FD1-9B0F-7047F378A8E9}" type="datetimeFigureOut">
              <a:rPr lang="en-GB" smtClean="0"/>
              <a:t>04/01/2025</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E364C9F-FBCA-4E2A-B70B-8C3C648489C4}" type="slidenum">
              <a:rPr lang="en-GB" smtClean="0"/>
              <a:t>‹#›</a:t>
            </a:fld>
            <a:endParaRPr lang="en-GB"/>
          </a:p>
        </p:txBody>
      </p:sp>
    </p:spTree>
    <p:extLst>
      <p:ext uri="{BB962C8B-B14F-4D97-AF65-F5344CB8AC3E}">
        <p14:creationId xmlns:p14="http://schemas.microsoft.com/office/powerpoint/2010/main" val="1260050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67A09F-77B9-4FD1-9B0F-7047F378A8E9}" type="datetimeFigureOut">
              <a:rPr lang="en-GB" smtClean="0"/>
              <a:t>04/01/2025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364C9F-FBCA-4E2A-B70B-8C3C648489C4}" type="slidenum">
              <a:rPr lang="en-GB" smtClean="0"/>
              <a:t>‹#›</a:t>
            </a:fld>
            <a:endParaRPr lang="en-GB"/>
          </a:p>
        </p:txBody>
      </p:sp>
    </p:spTree>
    <p:extLst>
      <p:ext uri="{BB962C8B-B14F-4D97-AF65-F5344CB8AC3E}">
        <p14:creationId xmlns:p14="http://schemas.microsoft.com/office/powerpoint/2010/main" val="1829278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B67A09F-77B9-4FD1-9B0F-7047F378A8E9}" type="datetimeFigureOut">
              <a:rPr lang="en-GB" smtClean="0"/>
              <a:t>04/01/2025</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E364C9F-FBCA-4E2A-B70B-8C3C648489C4}"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86835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ttunity.com/products/connect/" TargetMode="External"/><Relationship Id="rId2" Type="http://schemas.openxmlformats.org/officeDocument/2006/relationships/hyperlink" Target="https://www.syncsort.com/en/Solutions/Hadoop-Solutions" TargetMode="External"/><Relationship Id="rId1" Type="http://schemas.openxmlformats.org/officeDocument/2006/relationships/slideLayout" Target="../slideLayouts/slideLayout2.xml"/><Relationship Id="rId5" Type="http://schemas.openxmlformats.org/officeDocument/2006/relationships/hyperlink" Target="https://www.capterra.com/p/144572/SAP-Crystal-Reports/" TargetMode="External"/><Relationship Id="rId4" Type="http://schemas.openxmlformats.org/officeDocument/2006/relationships/hyperlink" Target="https://www.informatica.com/products/data-integration.htm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softwareadvice.com/bi/pentaho-profile/" TargetMode="External"/><Relationship Id="rId3" Type="http://schemas.openxmlformats.org/officeDocument/2006/relationships/hyperlink" Target="https://www.softwareadvice.com/bi/prism-profile/" TargetMode="External"/><Relationship Id="rId7" Type="http://schemas.openxmlformats.org/officeDocument/2006/relationships/hyperlink" Target="https://www.softwareadvice.com/bi/birst-profile/" TargetMode="External"/><Relationship Id="rId2" Type="http://schemas.openxmlformats.org/officeDocument/2006/relationships/hyperlink" Target="https://www.softwareadvice.com/bi/dundas-bi-profile/" TargetMode="External"/><Relationship Id="rId1" Type="http://schemas.openxmlformats.org/officeDocument/2006/relationships/slideLayout" Target="../slideLayouts/slideLayout2.xml"/><Relationship Id="rId6" Type="http://schemas.openxmlformats.org/officeDocument/2006/relationships/hyperlink" Target="https://www.softwareadvice.com/bi/sap-business-intelligence-profile/" TargetMode="External"/><Relationship Id="rId5" Type="http://schemas.openxmlformats.org/officeDocument/2006/relationships/hyperlink" Target="https://www.softwareadvice.com/bi/domo-profile/" TargetMode="External"/><Relationship Id="rId4" Type="http://schemas.openxmlformats.org/officeDocument/2006/relationships/hyperlink" Target="https://www.softwareadvice.com/bi/yellowfin-profile/" TargetMode="External"/><Relationship Id="rId9" Type="http://schemas.openxmlformats.org/officeDocument/2006/relationships/hyperlink" Target="https://www.softwareadvice.com/bi/targit-profil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id.wikipedia.org/wiki/Ilmu_data" TargetMode="External"/><Relationship Id="rId2" Type="http://schemas.openxmlformats.org/officeDocument/2006/relationships/hyperlink" Target="https://id.wikipedia.org/w/index.php?title=Analisis_data&amp;action=edit&amp;redlink=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tableau.com/products/cloud-bi" TargetMode="External"/><Relationship Id="rId2" Type="http://schemas.openxmlformats.org/officeDocument/2006/relationships/hyperlink" Target="http://www.tableau.com/products/desktop" TargetMode="External"/><Relationship Id="rId1" Type="http://schemas.openxmlformats.org/officeDocument/2006/relationships/slideLayout" Target="../slideLayouts/slideLayout2.xml"/><Relationship Id="rId6" Type="http://schemas.openxmlformats.org/officeDocument/2006/relationships/hyperlink" Target="http://www.tableau.com/products/reader" TargetMode="External"/><Relationship Id="rId5" Type="http://schemas.openxmlformats.org/officeDocument/2006/relationships/hyperlink" Target="http://www.tableau.com/products/public" TargetMode="External"/><Relationship Id="rId4" Type="http://schemas.openxmlformats.org/officeDocument/2006/relationships/hyperlink" Target="http://www.tableau.com/products/server"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Classroom-Training-Server-Architecture.pdf" TargetMode="External"/><Relationship Id="rId3" Type="http://schemas.openxmlformats.org/officeDocument/2006/relationships/hyperlink" Target="Desktop_II_Course_Description.pdf" TargetMode="External"/><Relationship Id="rId7" Type="http://schemas.openxmlformats.org/officeDocument/2006/relationships/hyperlink" Target="Classroom-Training-Server-Administration.pdf" TargetMode="External"/><Relationship Id="rId2" Type="http://schemas.openxmlformats.org/officeDocument/2006/relationships/hyperlink" Target="Desktop_I_Course_Description.pdf" TargetMode="External"/><Relationship Id="rId1" Type="http://schemas.openxmlformats.org/officeDocument/2006/relationships/slideLayout" Target="../slideLayouts/slideLayout2.xml"/><Relationship Id="rId6" Type="http://schemas.openxmlformats.org/officeDocument/2006/relationships/hyperlink" Target="Classroom-Training-Web-Authoring.pdf" TargetMode="External"/><Relationship Id="rId5" Type="http://schemas.openxmlformats.org/officeDocument/2006/relationships/hyperlink" Target="Classroom-Training-Visual-Analytics.pdf" TargetMode="External"/><Relationship Id="rId4" Type="http://schemas.openxmlformats.org/officeDocument/2006/relationships/hyperlink" Target="Desktop_III_Course_Description.pdf" TargetMode="Externa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Tableau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93" y="3320512"/>
            <a:ext cx="950387" cy="847725"/>
          </a:xfrm>
          <a:prstGeom prst="rect">
            <a:avLst/>
          </a:prstGeom>
        </p:spPr>
      </p:pic>
    </p:spTree>
    <p:extLst>
      <p:ext uri="{BB962C8B-B14F-4D97-AF65-F5344CB8AC3E}">
        <p14:creationId xmlns:p14="http://schemas.microsoft.com/office/powerpoint/2010/main" val="22674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Contoh</a:t>
            </a:r>
            <a:r>
              <a:rPr lang="en-GB" dirty="0"/>
              <a:t> </a:t>
            </a:r>
            <a:r>
              <a:rPr lang="en-GB" dirty="0" err="1"/>
              <a:t>Beberapa</a:t>
            </a:r>
            <a:r>
              <a:rPr lang="en-GB" dirty="0"/>
              <a:t> </a:t>
            </a:r>
            <a:r>
              <a:rPr lang="en-GB" dirty="0" err="1"/>
              <a:t>Aplikasi</a:t>
            </a:r>
            <a:r>
              <a:rPr lang="en-GB" dirty="0"/>
              <a:t> BI</a:t>
            </a:r>
          </a:p>
        </p:txBody>
      </p:sp>
      <p:sp>
        <p:nvSpPr>
          <p:cNvPr id="3" name="Content Placeholder 2"/>
          <p:cNvSpPr>
            <a:spLocks noGrp="1"/>
          </p:cNvSpPr>
          <p:nvPr>
            <p:ph idx="1"/>
          </p:nvPr>
        </p:nvSpPr>
        <p:spPr/>
        <p:txBody>
          <a:bodyPr>
            <a:normAutofit/>
          </a:bodyPr>
          <a:lstStyle/>
          <a:p>
            <a:pPr lvl="0"/>
            <a:r>
              <a:rPr lang="en-GB" dirty="0"/>
              <a:t>1</a:t>
            </a:r>
            <a:r>
              <a:rPr lang="en-GB" dirty="0">
                <a:solidFill>
                  <a:schemeClr val="tx1"/>
                </a:solidFill>
              </a:rPr>
              <a:t>. Information and </a:t>
            </a:r>
            <a:r>
              <a:rPr lang="en-GB" dirty="0" err="1">
                <a:solidFill>
                  <a:schemeClr val="tx1"/>
                </a:solidFill>
              </a:rPr>
              <a:t>Knowdelge</a:t>
            </a:r>
            <a:r>
              <a:rPr lang="en-GB" dirty="0">
                <a:solidFill>
                  <a:schemeClr val="tx1"/>
                </a:solidFill>
              </a:rPr>
              <a:t> </a:t>
            </a:r>
          </a:p>
          <a:p>
            <a:r>
              <a:rPr lang="en-GB" dirty="0">
                <a:solidFill>
                  <a:schemeClr val="tx1"/>
                </a:solidFill>
              </a:rPr>
              <a:t>- </a:t>
            </a:r>
            <a:r>
              <a:rPr lang="en-GB" dirty="0" err="1">
                <a:solidFill>
                  <a:schemeClr val="tx1"/>
                </a:solidFill>
              </a:rPr>
              <a:t>Olap</a:t>
            </a:r>
            <a:r>
              <a:rPr lang="en-GB" dirty="0">
                <a:solidFill>
                  <a:schemeClr val="tx1"/>
                </a:solidFill>
              </a:rPr>
              <a:t>  = Pentaho Data Integration, </a:t>
            </a:r>
            <a:r>
              <a:rPr lang="en-GB" dirty="0" err="1">
                <a:solidFill>
                  <a:schemeClr val="tx1"/>
                </a:solidFill>
              </a:rPr>
              <a:t>Talend</a:t>
            </a:r>
            <a:r>
              <a:rPr lang="en-GB" dirty="0">
                <a:solidFill>
                  <a:schemeClr val="tx1"/>
                </a:solidFill>
              </a:rPr>
              <a:t>, </a:t>
            </a:r>
            <a:r>
              <a:rPr lang="en-GB" dirty="0" err="1">
                <a:solidFill>
                  <a:schemeClr val="tx1"/>
                </a:solidFill>
              </a:rPr>
              <a:t>CloverETL</a:t>
            </a:r>
            <a:r>
              <a:rPr lang="en-GB" dirty="0">
                <a:solidFill>
                  <a:schemeClr val="tx1"/>
                </a:solidFill>
              </a:rPr>
              <a:t>, </a:t>
            </a:r>
            <a:r>
              <a:rPr lang="en-GB" dirty="0" err="1">
                <a:solidFill>
                  <a:schemeClr val="tx1"/>
                </a:solidFill>
                <a:hlinkClick r:id="rId2"/>
              </a:rPr>
              <a:t>Syncsort</a:t>
            </a:r>
            <a:r>
              <a:rPr lang="en-GB" dirty="0">
                <a:solidFill>
                  <a:schemeClr val="tx1"/>
                </a:solidFill>
              </a:rPr>
              <a:t>, </a:t>
            </a:r>
            <a:r>
              <a:rPr lang="en-GB" dirty="0" err="1">
                <a:solidFill>
                  <a:schemeClr val="tx1"/>
                </a:solidFill>
              </a:rPr>
              <a:t>Centerprise</a:t>
            </a:r>
            <a:r>
              <a:rPr lang="en-GB" dirty="0">
                <a:solidFill>
                  <a:schemeClr val="tx1"/>
                </a:solidFill>
              </a:rPr>
              <a:t>, </a:t>
            </a:r>
            <a:r>
              <a:rPr lang="en-GB" dirty="0" err="1">
                <a:solidFill>
                  <a:schemeClr val="tx1"/>
                </a:solidFill>
              </a:rPr>
              <a:t>Actian</a:t>
            </a:r>
            <a:r>
              <a:rPr lang="en-GB" dirty="0">
                <a:solidFill>
                  <a:schemeClr val="tx1"/>
                </a:solidFill>
              </a:rPr>
              <a:t>, HVR, </a:t>
            </a:r>
            <a:r>
              <a:rPr lang="en-GB" dirty="0" err="1">
                <a:solidFill>
                  <a:schemeClr val="tx1"/>
                </a:solidFill>
                <a:hlinkClick r:id="rId3"/>
              </a:rPr>
              <a:t>Attunity</a:t>
            </a:r>
            <a:r>
              <a:rPr lang="en-GB" dirty="0">
                <a:solidFill>
                  <a:schemeClr val="tx1"/>
                </a:solidFill>
                <a:hlinkClick r:id="rId3"/>
              </a:rPr>
              <a:t> Connect</a:t>
            </a:r>
            <a:r>
              <a:rPr lang="en-GB" dirty="0">
                <a:solidFill>
                  <a:schemeClr val="tx1"/>
                </a:solidFill>
              </a:rPr>
              <a:t>, Tableau Prep (2018), </a:t>
            </a:r>
            <a:r>
              <a:rPr lang="en-GB" dirty="0" err="1">
                <a:solidFill>
                  <a:schemeClr val="tx1"/>
                </a:solidFill>
                <a:hlinkClick r:id="rId4"/>
              </a:rPr>
              <a:t>Informatica</a:t>
            </a:r>
            <a:r>
              <a:rPr lang="en-GB" dirty="0">
                <a:solidFill>
                  <a:schemeClr val="tx1"/>
                </a:solidFill>
                <a:hlinkClick r:id="rId4"/>
              </a:rPr>
              <a:t> Data Integration</a:t>
            </a:r>
            <a:r>
              <a:rPr lang="en-GB" dirty="0">
                <a:solidFill>
                  <a:schemeClr val="tx1"/>
                </a:solidFill>
              </a:rPr>
              <a:t> , </a:t>
            </a:r>
            <a:r>
              <a:rPr lang="en-GB" dirty="0" err="1">
                <a:solidFill>
                  <a:schemeClr val="tx1"/>
                </a:solidFill>
              </a:rPr>
              <a:t>Adeptia</a:t>
            </a:r>
            <a:r>
              <a:rPr lang="en-GB" dirty="0">
                <a:solidFill>
                  <a:schemeClr val="tx1"/>
                </a:solidFill>
              </a:rPr>
              <a:t>, Oracle Data Integrator, SAS, Microsoft SQL Server Integration Services, </a:t>
            </a:r>
            <a:r>
              <a:rPr lang="en-GB" dirty="0" err="1">
                <a:solidFill>
                  <a:schemeClr val="tx1"/>
                </a:solidFill>
              </a:rPr>
              <a:t>Dll</a:t>
            </a:r>
            <a:endParaRPr lang="en-GB" dirty="0">
              <a:solidFill>
                <a:schemeClr val="tx1"/>
              </a:solidFill>
            </a:endParaRPr>
          </a:p>
          <a:p>
            <a:r>
              <a:rPr lang="en-GB" dirty="0">
                <a:solidFill>
                  <a:schemeClr val="tx1"/>
                </a:solidFill>
              </a:rPr>
              <a:t>- Query and Report = SAS, </a:t>
            </a:r>
            <a:r>
              <a:rPr lang="en-GB" dirty="0">
                <a:solidFill>
                  <a:schemeClr val="tx1"/>
                </a:solidFill>
                <a:hlinkClick r:id="rId5"/>
              </a:rPr>
              <a:t>SAP Crystal Reports</a:t>
            </a:r>
            <a:r>
              <a:rPr lang="en-GB" dirty="0">
                <a:solidFill>
                  <a:schemeClr val="tx1"/>
                </a:solidFill>
              </a:rPr>
              <a:t>, DB2, DB2® ,DB2I2®, </a:t>
            </a:r>
            <a:r>
              <a:rPr lang="fr-FR" dirty="0">
                <a:solidFill>
                  <a:schemeClr val="tx1"/>
                </a:solidFill>
              </a:rPr>
              <a:t>INFORMIX,INGRES, ORACLE, SYBASE®, </a:t>
            </a:r>
            <a:r>
              <a:rPr lang="en-GB" dirty="0">
                <a:solidFill>
                  <a:schemeClr val="tx1"/>
                </a:solidFill>
              </a:rPr>
              <a:t>Pentaho Reporting, DLL</a:t>
            </a:r>
          </a:p>
          <a:p>
            <a:r>
              <a:rPr lang="en-GB" dirty="0">
                <a:solidFill>
                  <a:schemeClr val="tx1"/>
                </a:solidFill>
              </a:rPr>
              <a:t>- Data Mining = Weka Data Mining, </a:t>
            </a:r>
            <a:r>
              <a:rPr lang="en-GB" dirty="0" err="1">
                <a:solidFill>
                  <a:schemeClr val="tx1"/>
                </a:solidFill>
              </a:rPr>
              <a:t>Rapidminer</a:t>
            </a:r>
            <a:r>
              <a:rPr lang="en-GB" dirty="0">
                <a:solidFill>
                  <a:schemeClr val="tx1"/>
                </a:solidFill>
              </a:rPr>
              <a:t>, R, </a:t>
            </a:r>
            <a:r>
              <a:rPr lang="en-GB" dirty="0" err="1">
                <a:solidFill>
                  <a:schemeClr val="tx1"/>
                </a:solidFill>
              </a:rPr>
              <a:t>RattleGUI</a:t>
            </a:r>
            <a:r>
              <a:rPr lang="en-GB" dirty="0">
                <a:solidFill>
                  <a:schemeClr val="tx1"/>
                </a:solidFill>
              </a:rPr>
              <a:t>, ELKI, GNU Octave, Orange Data Mining, Oracle Data Mining , DLL</a:t>
            </a:r>
          </a:p>
          <a:p>
            <a:r>
              <a:rPr lang="en-GB" dirty="0">
                <a:solidFill>
                  <a:schemeClr val="tx1"/>
                </a:solidFill>
              </a:rPr>
              <a:t>- Text Mining = Visual Text, </a:t>
            </a:r>
            <a:r>
              <a:rPr lang="en-GB" dirty="0" err="1">
                <a:solidFill>
                  <a:schemeClr val="tx1"/>
                </a:solidFill>
              </a:rPr>
              <a:t>Aika</a:t>
            </a:r>
            <a:r>
              <a:rPr lang="en-GB" dirty="0">
                <a:solidFill>
                  <a:schemeClr val="tx1"/>
                </a:solidFill>
              </a:rPr>
              <a:t>, </a:t>
            </a:r>
            <a:r>
              <a:rPr lang="en-GB" dirty="0" err="1">
                <a:solidFill>
                  <a:schemeClr val="tx1"/>
                </a:solidFill>
              </a:rPr>
              <a:t>Knime</a:t>
            </a:r>
            <a:r>
              <a:rPr lang="en-GB" dirty="0">
                <a:solidFill>
                  <a:schemeClr val="tx1"/>
                </a:solidFill>
              </a:rPr>
              <a:t> Text , </a:t>
            </a:r>
            <a:r>
              <a:rPr lang="en-GB" dirty="0" err="1">
                <a:solidFill>
                  <a:schemeClr val="tx1"/>
                </a:solidFill>
              </a:rPr>
              <a:t>Rapidminer</a:t>
            </a:r>
            <a:r>
              <a:rPr lang="en-GB" dirty="0">
                <a:solidFill>
                  <a:schemeClr val="tx1"/>
                </a:solidFill>
              </a:rPr>
              <a:t> Text, Gate Text, DLL</a:t>
            </a:r>
          </a:p>
          <a:p>
            <a:r>
              <a:rPr lang="en-GB" dirty="0">
                <a:solidFill>
                  <a:schemeClr val="tx1"/>
                </a:solidFill>
              </a:rPr>
              <a:t>- Web Mining = R, </a:t>
            </a:r>
            <a:r>
              <a:rPr lang="en-GB" dirty="0" err="1">
                <a:solidFill>
                  <a:schemeClr val="tx1"/>
                </a:solidFill>
              </a:rPr>
              <a:t>Octoparse</a:t>
            </a:r>
            <a:r>
              <a:rPr lang="en-GB" dirty="0">
                <a:solidFill>
                  <a:schemeClr val="tx1"/>
                </a:solidFill>
              </a:rPr>
              <a:t>, HITS algorithm, </a:t>
            </a:r>
            <a:r>
              <a:rPr lang="en-GB" dirty="0" err="1">
                <a:solidFill>
                  <a:schemeClr val="tx1"/>
                </a:solidFill>
              </a:rPr>
              <a:t>Scrapy</a:t>
            </a:r>
            <a:r>
              <a:rPr lang="en-GB" dirty="0">
                <a:solidFill>
                  <a:schemeClr val="tx1"/>
                </a:solidFill>
              </a:rPr>
              <a:t>, Web Search--Google , V-TAG Web Mining Server-</a:t>
            </a:r>
            <a:r>
              <a:rPr lang="en-GB" dirty="0" err="1">
                <a:solidFill>
                  <a:schemeClr val="tx1"/>
                </a:solidFill>
              </a:rPr>
              <a:t>Cannotate</a:t>
            </a:r>
            <a:r>
              <a:rPr lang="en-GB" dirty="0">
                <a:solidFill>
                  <a:schemeClr val="tx1"/>
                </a:solidFill>
              </a:rPr>
              <a:t>, EBay DLL</a:t>
            </a:r>
          </a:p>
          <a:p>
            <a:endParaRPr lang="en-GB" b="1" dirty="0"/>
          </a:p>
          <a:p>
            <a:endParaRPr lang="en-GB" b="1" dirty="0"/>
          </a:p>
          <a:p>
            <a:endParaRPr lang="en-GB" b="1" dirty="0"/>
          </a:p>
          <a:p>
            <a:endParaRPr lang="en-GB" b="1" dirty="0"/>
          </a:p>
          <a:p>
            <a:endParaRPr lang="en-GB" b="1" dirty="0"/>
          </a:p>
          <a:p>
            <a:endParaRPr lang="en-GB" b="1" dirty="0"/>
          </a:p>
          <a:p>
            <a:endParaRPr lang="en-GB" b="1" dirty="0"/>
          </a:p>
          <a:p>
            <a:pPr lvl="0"/>
            <a:endParaRPr lang="en-GB" dirty="0"/>
          </a:p>
          <a:p>
            <a:endParaRPr lang="en-GB" dirty="0"/>
          </a:p>
        </p:txBody>
      </p:sp>
    </p:spTree>
    <p:extLst>
      <p:ext uri="{BB962C8B-B14F-4D97-AF65-F5344CB8AC3E}">
        <p14:creationId xmlns:p14="http://schemas.microsoft.com/office/powerpoint/2010/main" val="2265698856"/>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Contoh</a:t>
            </a:r>
            <a:r>
              <a:rPr lang="en-GB" dirty="0"/>
              <a:t> </a:t>
            </a:r>
            <a:r>
              <a:rPr lang="en-GB" dirty="0" err="1"/>
              <a:t>Beberapa</a:t>
            </a:r>
            <a:r>
              <a:rPr lang="en-GB" dirty="0"/>
              <a:t> </a:t>
            </a:r>
            <a:r>
              <a:rPr lang="en-GB" dirty="0" err="1"/>
              <a:t>Aplikasi</a:t>
            </a:r>
            <a:r>
              <a:rPr lang="en-GB" dirty="0"/>
              <a:t> BI</a:t>
            </a:r>
          </a:p>
        </p:txBody>
      </p:sp>
      <p:sp>
        <p:nvSpPr>
          <p:cNvPr id="3" name="Content Placeholder 2"/>
          <p:cNvSpPr>
            <a:spLocks noGrp="1"/>
          </p:cNvSpPr>
          <p:nvPr>
            <p:ph idx="1"/>
          </p:nvPr>
        </p:nvSpPr>
        <p:spPr/>
        <p:txBody>
          <a:bodyPr>
            <a:noAutofit/>
          </a:bodyPr>
          <a:lstStyle/>
          <a:p>
            <a:r>
              <a:rPr lang="en-GB" sz="2400" dirty="0"/>
              <a:t>- Search Engine = </a:t>
            </a:r>
            <a:r>
              <a:rPr lang="en-GB" sz="2400" b="1" dirty="0"/>
              <a:t>Google Search Console</a:t>
            </a:r>
            <a:r>
              <a:rPr lang="en-GB" sz="2400" dirty="0"/>
              <a:t>, </a:t>
            </a:r>
            <a:r>
              <a:rPr lang="en-GB" sz="2400" b="1" dirty="0"/>
              <a:t>Bing Webmaster Tools, </a:t>
            </a:r>
            <a:r>
              <a:rPr lang="en-GB" sz="2400" b="1" dirty="0" err="1"/>
              <a:t>Moz</a:t>
            </a:r>
            <a:r>
              <a:rPr lang="en-GB" sz="2400" b="1" dirty="0"/>
              <a:t> Open Site Explorer, DLL</a:t>
            </a:r>
          </a:p>
          <a:p>
            <a:r>
              <a:rPr lang="en-GB" sz="2400" b="1" dirty="0"/>
              <a:t>2. Visualization</a:t>
            </a:r>
          </a:p>
          <a:p>
            <a:r>
              <a:rPr lang="en-GB" sz="2400" b="1" dirty="0"/>
              <a:t>-  Visual </a:t>
            </a:r>
            <a:r>
              <a:rPr lang="en-GB" sz="2400" b="1" dirty="0" err="1"/>
              <a:t>Analisis</a:t>
            </a:r>
            <a:r>
              <a:rPr lang="en-GB" sz="2400" b="1" dirty="0"/>
              <a:t>  = </a:t>
            </a:r>
            <a:r>
              <a:rPr lang="en-GB" sz="2400" b="1" dirty="0">
                <a:hlinkClick r:id="rId2" tooltip="Dundas BI"/>
              </a:rPr>
              <a:t>Dundas BI</a:t>
            </a:r>
            <a:r>
              <a:rPr lang="en-GB" sz="2400" b="1" dirty="0"/>
              <a:t>, </a:t>
            </a:r>
            <a:r>
              <a:rPr lang="en-GB" sz="2400" b="1" dirty="0" err="1">
                <a:hlinkClick r:id="rId3" tooltip="Sisense"/>
              </a:rPr>
              <a:t>Sisense</a:t>
            </a:r>
            <a:r>
              <a:rPr lang="en-GB" sz="2400" b="1" dirty="0"/>
              <a:t>, </a:t>
            </a:r>
            <a:r>
              <a:rPr lang="en-GB" sz="2400" b="1" dirty="0">
                <a:hlinkClick r:id="rId4" tooltip="Yellowfin"/>
              </a:rPr>
              <a:t>Yellowfin</a:t>
            </a:r>
            <a:r>
              <a:rPr lang="en-GB" sz="2400" b="1" dirty="0"/>
              <a:t>, </a:t>
            </a:r>
            <a:r>
              <a:rPr lang="en-GB" sz="2400" b="1" dirty="0">
                <a:hlinkClick r:id="rId5" tooltip="Domo"/>
              </a:rPr>
              <a:t>Domo</a:t>
            </a:r>
            <a:r>
              <a:rPr lang="en-GB" sz="2400" b="1" dirty="0"/>
              <a:t>, </a:t>
            </a:r>
            <a:r>
              <a:rPr lang="en-GB" sz="2400" b="1" dirty="0">
                <a:hlinkClick r:id="rId6" tooltip="SAP Business Objects"/>
              </a:rPr>
              <a:t>SAP Business Objects</a:t>
            </a:r>
            <a:r>
              <a:rPr lang="en-GB" sz="2400" b="1" dirty="0"/>
              <a:t>, IBM </a:t>
            </a:r>
            <a:r>
              <a:rPr lang="en-GB" sz="2400" b="1" dirty="0" err="1"/>
              <a:t>Cognos</a:t>
            </a:r>
            <a:r>
              <a:rPr lang="en-GB" sz="2400" b="1" dirty="0"/>
              <a:t>, </a:t>
            </a:r>
            <a:r>
              <a:rPr lang="en-GB" sz="2400" b="1" dirty="0" err="1">
                <a:hlinkClick r:id="rId7" tooltip="Birst"/>
              </a:rPr>
              <a:t>Birst</a:t>
            </a:r>
            <a:r>
              <a:rPr lang="en-GB" sz="2400" b="1" dirty="0"/>
              <a:t>, </a:t>
            </a:r>
            <a:r>
              <a:rPr lang="en-GB" sz="2400" b="1" dirty="0">
                <a:hlinkClick r:id="rId8" tooltip="Pentaho"/>
              </a:rPr>
              <a:t>Pentaho</a:t>
            </a:r>
            <a:r>
              <a:rPr lang="en-GB" sz="2400" b="1" dirty="0"/>
              <a:t>, </a:t>
            </a:r>
            <a:r>
              <a:rPr lang="en-GB" sz="2400" b="1" dirty="0" err="1"/>
              <a:t>Talend</a:t>
            </a:r>
            <a:r>
              <a:rPr lang="en-GB" sz="2400" b="1" dirty="0"/>
              <a:t>, </a:t>
            </a:r>
            <a:r>
              <a:rPr lang="en-GB" sz="2400" b="1" dirty="0">
                <a:hlinkClick r:id="rId9" tooltip="TARGIT Decision Suite"/>
              </a:rPr>
              <a:t>TARGIT Decision Suite</a:t>
            </a:r>
            <a:r>
              <a:rPr lang="en-GB" sz="2400" b="1" dirty="0"/>
              <a:t>, Tableau, DLL</a:t>
            </a:r>
          </a:p>
          <a:p>
            <a:pPr lvl="0"/>
            <a:r>
              <a:rPr lang="en-GB" sz="2400" b="1" dirty="0"/>
              <a:t>- </a:t>
            </a:r>
            <a:r>
              <a:rPr lang="en-GB" sz="2400" dirty="0" err="1"/>
              <a:t>ScoreCard</a:t>
            </a:r>
            <a:r>
              <a:rPr lang="en-GB" sz="2400" dirty="0"/>
              <a:t> = </a:t>
            </a:r>
            <a:r>
              <a:rPr lang="en-GB" sz="2400" dirty="0" err="1"/>
              <a:t>Andara</a:t>
            </a:r>
            <a:r>
              <a:rPr lang="en-GB" sz="2400" dirty="0"/>
              <a:t>, QPR software, ESM, </a:t>
            </a:r>
            <a:r>
              <a:rPr lang="en-GB" sz="2400" dirty="0" err="1"/>
              <a:t>GroSUM</a:t>
            </a:r>
            <a:r>
              <a:rPr lang="en-GB" sz="2400" dirty="0"/>
              <a:t>, X KPI, DLL</a:t>
            </a:r>
          </a:p>
          <a:p>
            <a:r>
              <a:rPr lang="en-GB" sz="2400" dirty="0"/>
              <a:t>- Dashboard = </a:t>
            </a:r>
            <a:r>
              <a:rPr lang="en-GB" sz="2400" b="1" dirty="0">
                <a:hlinkClick r:id="rId2" tooltip="Dundas BI"/>
              </a:rPr>
              <a:t>Dundas BI</a:t>
            </a:r>
            <a:r>
              <a:rPr lang="en-GB" sz="2400" b="1" dirty="0"/>
              <a:t>, </a:t>
            </a:r>
            <a:r>
              <a:rPr lang="en-GB" sz="2400" b="1" dirty="0" err="1">
                <a:hlinkClick r:id="rId3" tooltip="Sisense"/>
              </a:rPr>
              <a:t>Sisense</a:t>
            </a:r>
            <a:r>
              <a:rPr lang="en-GB" sz="2400" b="1" dirty="0"/>
              <a:t>, </a:t>
            </a:r>
            <a:r>
              <a:rPr lang="en-GB" sz="2400" b="1" dirty="0">
                <a:hlinkClick r:id="rId4" tooltip="Yellowfin"/>
              </a:rPr>
              <a:t>Yellowfin</a:t>
            </a:r>
            <a:r>
              <a:rPr lang="en-GB" sz="2400" b="1" dirty="0"/>
              <a:t>, </a:t>
            </a:r>
            <a:r>
              <a:rPr lang="en-GB" sz="2400" b="1" dirty="0">
                <a:hlinkClick r:id="rId5" tooltip="Domo"/>
              </a:rPr>
              <a:t>Domo</a:t>
            </a:r>
            <a:r>
              <a:rPr lang="en-GB" sz="2400" b="1" dirty="0"/>
              <a:t>, </a:t>
            </a:r>
            <a:r>
              <a:rPr lang="en-GB" sz="2400" b="1" dirty="0">
                <a:hlinkClick r:id="rId6" tooltip="SAP Business Objects"/>
              </a:rPr>
              <a:t>SAP Business Objects</a:t>
            </a:r>
            <a:r>
              <a:rPr lang="en-GB" sz="2400" b="1" dirty="0"/>
              <a:t>, IBM </a:t>
            </a:r>
            <a:r>
              <a:rPr lang="en-GB" sz="2400" b="1" dirty="0" err="1"/>
              <a:t>Cognos</a:t>
            </a:r>
            <a:r>
              <a:rPr lang="en-GB" sz="2400" b="1" dirty="0"/>
              <a:t>, </a:t>
            </a:r>
            <a:r>
              <a:rPr lang="en-GB" sz="2400" b="1" dirty="0" err="1">
                <a:hlinkClick r:id="rId7" tooltip="Birst"/>
              </a:rPr>
              <a:t>Birst</a:t>
            </a:r>
            <a:r>
              <a:rPr lang="en-GB" sz="2400" b="1" dirty="0"/>
              <a:t>, </a:t>
            </a:r>
            <a:r>
              <a:rPr lang="en-GB" sz="2400" b="1" dirty="0">
                <a:hlinkClick r:id="rId8" tooltip="Pentaho"/>
              </a:rPr>
              <a:t>Pentaho</a:t>
            </a:r>
            <a:r>
              <a:rPr lang="en-GB" sz="2400" b="1" dirty="0"/>
              <a:t>, </a:t>
            </a:r>
            <a:r>
              <a:rPr lang="en-GB" sz="2400" b="1" dirty="0" err="1"/>
              <a:t>Talend</a:t>
            </a:r>
            <a:r>
              <a:rPr lang="en-GB" sz="2400" b="1" dirty="0"/>
              <a:t>, </a:t>
            </a:r>
            <a:r>
              <a:rPr lang="en-GB" sz="2400" b="1" dirty="0">
                <a:hlinkClick r:id="rId9" tooltip="TARGIT Decision Suite"/>
              </a:rPr>
              <a:t>TARGIT Decision Suite</a:t>
            </a:r>
            <a:r>
              <a:rPr lang="en-GB" sz="2400" b="1" dirty="0"/>
              <a:t>, Tableau, DLL</a:t>
            </a:r>
          </a:p>
          <a:p>
            <a:pPr lvl="0"/>
            <a:r>
              <a:rPr lang="en-GB" sz="2400" b="1" dirty="0"/>
              <a:t>3. </a:t>
            </a:r>
            <a:r>
              <a:rPr lang="en-GB" sz="2400" dirty="0"/>
              <a:t>Decision Support  And Intelligent System (</a:t>
            </a:r>
            <a:r>
              <a:rPr lang="en-GB" sz="2400" b="1" dirty="0" err="1"/>
              <a:t>mDSS</a:t>
            </a:r>
            <a:r>
              <a:rPr lang="en-GB" sz="2400" dirty="0"/>
              <a:t> (Multi-sectoral Integrated and Operational decision support system),</a:t>
            </a:r>
            <a:r>
              <a:rPr lang="en-GB" sz="2400" b="1" dirty="0"/>
              <a:t> OPTIMA DSS, RAMCO, WMSS, TIDDD, NOSTRUM DSS, DLL</a:t>
            </a:r>
            <a:r>
              <a:rPr lang="en-GB" sz="2400" dirty="0"/>
              <a:t> </a:t>
            </a:r>
          </a:p>
          <a:p>
            <a:endParaRPr lang="en-GB" sz="2400" b="1" dirty="0"/>
          </a:p>
          <a:p>
            <a:pPr lvl="0"/>
            <a:endParaRPr lang="en-GB" sz="2400" dirty="0"/>
          </a:p>
          <a:p>
            <a:endParaRPr lang="en-GB" sz="2400" b="1" dirty="0"/>
          </a:p>
          <a:p>
            <a:endParaRPr lang="en-GB" sz="2400" b="1" dirty="0"/>
          </a:p>
          <a:p>
            <a:endParaRPr lang="en-GB" sz="2400" b="1" dirty="0"/>
          </a:p>
          <a:p>
            <a:endParaRPr lang="en-GB" sz="2400" b="1" dirty="0"/>
          </a:p>
        </p:txBody>
      </p:sp>
    </p:spTree>
    <p:extLst>
      <p:ext uri="{BB962C8B-B14F-4D97-AF65-F5344CB8AC3E}">
        <p14:creationId xmlns:p14="http://schemas.microsoft.com/office/powerpoint/2010/main" val="192353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Visualisasi Data</a:t>
            </a:r>
          </a:p>
        </p:txBody>
      </p:sp>
      <p:sp>
        <p:nvSpPr>
          <p:cNvPr id="3" name="Content Placeholder 2"/>
          <p:cNvSpPr>
            <a:spLocks noGrp="1"/>
          </p:cNvSpPr>
          <p:nvPr>
            <p:ph idx="1"/>
          </p:nvPr>
        </p:nvSpPr>
        <p:spPr/>
        <p:txBody>
          <a:bodyPr>
            <a:normAutofit lnSpcReduction="10000"/>
          </a:bodyPr>
          <a:lstStyle/>
          <a:p>
            <a:pPr algn="just"/>
            <a:r>
              <a:rPr lang="en-GB" sz="3200" dirty="0" err="1"/>
              <a:t>Apa</a:t>
            </a:r>
            <a:r>
              <a:rPr lang="en-GB" sz="3200" dirty="0"/>
              <a:t> </a:t>
            </a:r>
            <a:r>
              <a:rPr lang="en-GB" sz="3200" dirty="0" err="1"/>
              <a:t>sih</a:t>
            </a:r>
            <a:r>
              <a:rPr lang="en-GB" sz="3200" dirty="0"/>
              <a:t> </a:t>
            </a:r>
            <a:r>
              <a:rPr lang="en-GB" sz="3200" dirty="0" err="1"/>
              <a:t>visualisasi</a:t>
            </a:r>
            <a:r>
              <a:rPr lang="en-GB" sz="3200" dirty="0"/>
              <a:t> data? </a:t>
            </a:r>
            <a:r>
              <a:rPr lang="id-ID" sz="3200" dirty="0"/>
              <a:t>Visualisasi data </a:t>
            </a:r>
            <a:r>
              <a:rPr lang="en-GB" sz="3200" dirty="0" err="1"/>
              <a:t>adalah</a:t>
            </a:r>
            <a:r>
              <a:rPr lang="id-ID" sz="3200" dirty="0"/>
              <a:t> teknik yang digunakan untuk mengkomunikasi data atau informasi dengan membuatnya sebagai objek visual (misalnya, titik, garis, atau batang) dalam grafik. Tujuannya yaitu untuk mengkomunikasikan informasi secara jelas dan efisien kepada pengguna. Ia merupakan salah satu tahap dalam </a:t>
            </a:r>
            <a:r>
              <a:rPr lang="id-ID" sz="3200" u="sng" dirty="0">
                <a:hlinkClick r:id="rId2" tooltip="Analisis data (halaman belum tersedia)"/>
              </a:rPr>
              <a:t>analisis data</a:t>
            </a:r>
            <a:r>
              <a:rPr lang="id-ID" sz="3200" dirty="0"/>
              <a:t> atau </a:t>
            </a:r>
            <a:r>
              <a:rPr lang="id-ID" sz="3200" u="sng" dirty="0">
                <a:hlinkClick r:id="rId3" tooltip="Ilmu data"/>
              </a:rPr>
              <a:t>ilmu data</a:t>
            </a:r>
            <a:r>
              <a:rPr lang="en-GB" sz="3200" dirty="0"/>
              <a:t>, </a:t>
            </a:r>
            <a:r>
              <a:rPr lang="id-ID" sz="3200" dirty="0"/>
              <a:t>tujuan utama dari visualisasi data adalah untuk mengkomunikasikan informasi secara jelas dan efektif dengan cara grafis</a:t>
            </a:r>
            <a:r>
              <a:rPr lang="en-GB" sz="3200" dirty="0"/>
              <a:t>.</a:t>
            </a:r>
          </a:p>
          <a:p>
            <a:endParaRPr lang="en-GB" dirty="0"/>
          </a:p>
        </p:txBody>
      </p:sp>
    </p:spTree>
    <p:extLst>
      <p:ext uri="{BB962C8B-B14F-4D97-AF65-F5344CB8AC3E}">
        <p14:creationId xmlns:p14="http://schemas.microsoft.com/office/powerpoint/2010/main" val="3819490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Contoh</a:t>
            </a:r>
            <a:r>
              <a:rPr lang="en-GB" dirty="0"/>
              <a:t> Visualisasi Data</a:t>
            </a:r>
          </a:p>
        </p:txBody>
      </p:sp>
      <p:pic>
        <p:nvPicPr>
          <p:cNvPr id="4" name="Content Placeholder 3" descr="Analisis Jaringan"/>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7280" y="1976035"/>
            <a:ext cx="1905000" cy="1419225"/>
          </a:xfrm>
          <a:prstGeom prst="rect">
            <a:avLst/>
          </a:prstGeom>
          <a:noFill/>
          <a:ln>
            <a:noFill/>
          </a:ln>
        </p:spPr>
      </p:pic>
      <p:pic>
        <p:nvPicPr>
          <p:cNvPr id="5" name="Picture 4" descr="Bar chart mode 01.svg"/>
          <p:cNvPicPr/>
          <p:nvPr/>
        </p:nvPicPr>
        <p:blipFill>
          <a:blip r:embed="rId3">
            <a:extLst>
              <a:ext uri="{28A0092B-C50C-407E-A947-70E740481C1C}">
                <a14:useLocalDpi xmlns:a14="http://schemas.microsoft.com/office/drawing/2010/main" val="0"/>
              </a:ext>
            </a:extLst>
          </a:blip>
          <a:srcRect/>
          <a:stretch>
            <a:fillRect/>
          </a:stretch>
        </p:blipFill>
        <p:spPr bwMode="auto">
          <a:xfrm>
            <a:off x="3528758" y="2109110"/>
            <a:ext cx="3202009" cy="1543050"/>
          </a:xfrm>
          <a:prstGeom prst="rect">
            <a:avLst/>
          </a:prstGeom>
          <a:noFill/>
          <a:ln>
            <a:noFill/>
          </a:ln>
        </p:spPr>
      </p:pic>
      <p:pic>
        <p:nvPicPr>
          <p:cNvPr id="6" name="Picture 5" descr="Streamgraph"/>
          <p:cNvPicPr/>
          <p:nvPr/>
        </p:nvPicPr>
        <p:blipFill>
          <a:blip r:embed="rId4">
            <a:extLst>
              <a:ext uri="{28A0092B-C50C-407E-A947-70E740481C1C}">
                <a14:useLocalDpi xmlns:a14="http://schemas.microsoft.com/office/drawing/2010/main" val="0"/>
              </a:ext>
            </a:extLst>
          </a:blip>
          <a:srcRect/>
          <a:stretch>
            <a:fillRect/>
          </a:stretch>
        </p:blipFill>
        <p:spPr bwMode="auto">
          <a:xfrm>
            <a:off x="5537915" y="4023910"/>
            <a:ext cx="3322750" cy="1790700"/>
          </a:xfrm>
          <a:prstGeom prst="rect">
            <a:avLst/>
          </a:prstGeom>
          <a:noFill/>
          <a:ln>
            <a:noFill/>
          </a:ln>
        </p:spPr>
      </p:pic>
      <p:pic>
        <p:nvPicPr>
          <p:cNvPr id="7" name="Picture 6" descr="Treemap"/>
          <p:cNvPicPr/>
          <p:nvPr/>
        </p:nvPicPr>
        <p:blipFill>
          <a:blip r:embed="rId5">
            <a:extLst>
              <a:ext uri="{28A0092B-C50C-407E-A947-70E740481C1C}">
                <a14:useLocalDpi xmlns:a14="http://schemas.microsoft.com/office/drawing/2010/main" val="0"/>
              </a:ext>
            </a:extLst>
          </a:blip>
          <a:srcRect/>
          <a:stretch>
            <a:fillRect/>
          </a:stretch>
        </p:blipFill>
        <p:spPr bwMode="auto">
          <a:xfrm>
            <a:off x="7257245" y="1976035"/>
            <a:ext cx="3206840" cy="2047875"/>
          </a:xfrm>
          <a:prstGeom prst="rect">
            <a:avLst/>
          </a:prstGeom>
          <a:noFill/>
          <a:ln>
            <a:noFill/>
          </a:ln>
        </p:spPr>
      </p:pic>
      <p:pic>
        <p:nvPicPr>
          <p:cNvPr id="8" name="Picture 7" descr="Gantt Chart"/>
          <p:cNvPicPr/>
          <p:nvPr/>
        </p:nvPicPr>
        <p:blipFill>
          <a:blip r:embed="rId6">
            <a:extLst>
              <a:ext uri="{28A0092B-C50C-407E-A947-70E740481C1C}">
                <a14:useLocalDpi xmlns:a14="http://schemas.microsoft.com/office/drawing/2010/main" val="0"/>
              </a:ext>
            </a:extLst>
          </a:blip>
          <a:srcRect/>
          <a:stretch>
            <a:fillRect/>
          </a:stretch>
        </p:blipFill>
        <p:spPr bwMode="auto">
          <a:xfrm>
            <a:off x="1358184" y="4023910"/>
            <a:ext cx="3033511" cy="1758704"/>
          </a:xfrm>
          <a:prstGeom prst="rect">
            <a:avLst/>
          </a:prstGeom>
          <a:noFill/>
          <a:ln>
            <a:noFill/>
          </a:ln>
        </p:spPr>
      </p:pic>
    </p:spTree>
    <p:extLst>
      <p:ext uri="{BB962C8B-B14F-4D97-AF65-F5344CB8AC3E}">
        <p14:creationId xmlns:p14="http://schemas.microsoft.com/office/powerpoint/2010/main" val="357895553"/>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Tipe</a:t>
            </a:r>
            <a:r>
              <a:rPr lang="en-GB" dirty="0"/>
              <a:t> Visualisasi Data</a:t>
            </a:r>
          </a:p>
        </p:txBody>
      </p:sp>
      <p:sp>
        <p:nvSpPr>
          <p:cNvPr id="3" name="Content Placeholder 2"/>
          <p:cNvSpPr>
            <a:spLocks noGrp="1"/>
          </p:cNvSpPr>
          <p:nvPr>
            <p:ph idx="1"/>
          </p:nvPr>
        </p:nvSpPr>
        <p:spPr/>
        <p:txBody>
          <a:bodyPr/>
          <a:lstStyle/>
          <a:p>
            <a:r>
              <a:rPr lang="en-GB" dirty="0"/>
              <a:t>Ada 2 </a:t>
            </a:r>
            <a:r>
              <a:rPr lang="en-GB" dirty="0" err="1"/>
              <a:t>jenis</a:t>
            </a:r>
            <a:r>
              <a:rPr lang="en-GB" dirty="0"/>
              <a:t> </a:t>
            </a:r>
            <a:r>
              <a:rPr lang="en-GB" dirty="0" err="1"/>
              <a:t>tipe</a:t>
            </a:r>
            <a:r>
              <a:rPr lang="en-GB" dirty="0"/>
              <a:t> Visualisasi data </a:t>
            </a:r>
            <a:r>
              <a:rPr lang="en-GB" dirty="0" err="1"/>
              <a:t>diantaranya</a:t>
            </a:r>
            <a:r>
              <a:rPr lang="en-GB" dirty="0"/>
              <a:t> </a:t>
            </a:r>
            <a:r>
              <a:rPr lang="en-GB" dirty="0" err="1"/>
              <a:t>adalah</a:t>
            </a:r>
            <a:r>
              <a:rPr lang="en-GB" dirty="0"/>
              <a:t> :</a:t>
            </a:r>
          </a:p>
          <a:p>
            <a:pPr marL="457200" indent="-457200">
              <a:buFont typeface="+mj-lt"/>
              <a:buAutoNum type="arabicPeriod"/>
            </a:pPr>
            <a:r>
              <a:rPr lang="en-GB" dirty="0"/>
              <a:t>Visualisasi Data Dashboard</a:t>
            </a:r>
          </a:p>
          <a:p>
            <a:pPr marL="457200" indent="-457200">
              <a:buFont typeface="+mj-lt"/>
              <a:buAutoNum type="arabicPeriod"/>
            </a:pPr>
            <a:r>
              <a:rPr lang="en-GB" dirty="0" err="1"/>
              <a:t>Inforgrafis</a:t>
            </a:r>
            <a:endParaRPr lang="en-GB" dirty="0"/>
          </a:p>
          <a:p>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783920126"/>
              </p:ext>
            </p:extLst>
          </p:nvPr>
        </p:nvGraphicFramePr>
        <p:xfrm>
          <a:off x="1097280" y="3180838"/>
          <a:ext cx="10058400" cy="3047291"/>
        </p:xfrm>
        <a:graphic>
          <a:graphicData uri="http://schemas.openxmlformats.org/drawingml/2006/table">
            <a:tbl>
              <a:tblPr firstRow="1" firstCol="1" bandRow="1">
                <a:tableStyleId>{5C22544A-7EE6-4342-B048-85BDC9FD1C3A}</a:tableStyleId>
              </a:tblPr>
              <a:tblGrid>
                <a:gridCol w="2863393">
                  <a:extLst>
                    <a:ext uri="{9D8B030D-6E8A-4147-A177-3AD203B41FA5}">
                      <a16:colId xmlns:a16="http://schemas.microsoft.com/office/drawing/2014/main" val="20000"/>
                    </a:ext>
                  </a:extLst>
                </a:gridCol>
                <a:gridCol w="3715942">
                  <a:extLst>
                    <a:ext uri="{9D8B030D-6E8A-4147-A177-3AD203B41FA5}">
                      <a16:colId xmlns:a16="http://schemas.microsoft.com/office/drawing/2014/main" val="20001"/>
                    </a:ext>
                  </a:extLst>
                </a:gridCol>
                <a:gridCol w="3479065">
                  <a:extLst>
                    <a:ext uri="{9D8B030D-6E8A-4147-A177-3AD203B41FA5}">
                      <a16:colId xmlns:a16="http://schemas.microsoft.com/office/drawing/2014/main" val="20002"/>
                    </a:ext>
                  </a:extLst>
                </a:gridCol>
              </a:tblGrid>
              <a:tr h="566719">
                <a:tc>
                  <a:txBody>
                    <a:bodyPr/>
                    <a:lstStyle/>
                    <a:p>
                      <a:pPr algn="just">
                        <a:lnSpc>
                          <a:spcPct val="150000"/>
                        </a:lnSpc>
                        <a:spcAft>
                          <a:spcPts val="600"/>
                        </a:spcAft>
                      </a:pPr>
                      <a:r>
                        <a:rPr lang="en-GB" sz="1800" kern="50">
                          <a:effectLst/>
                          <a:latin typeface="Calibri (Body)"/>
                        </a:rPr>
                        <a:t>Poin</a:t>
                      </a:r>
                      <a:endParaRPr lang="en-GB" sz="1800" kern="50">
                        <a:effectLst/>
                        <a:latin typeface="Calibri (Body)"/>
                        <a:ea typeface="Arial Unicode MS" panose="020B0604020202020204" pitchFamily="34" charset="-128"/>
                      </a:endParaRPr>
                    </a:p>
                  </a:txBody>
                  <a:tcPr marL="68580" marR="68580" marT="0" marB="0"/>
                </a:tc>
                <a:tc>
                  <a:txBody>
                    <a:bodyPr/>
                    <a:lstStyle/>
                    <a:p>
                      <a:pPr algn="just">
                        <a:lnSpc>
                          <a:spcPct val="150000"/>
                        </a:lnSpc>
                        <a:spcAft>
                          <a:spcPts val="600"/>
                        </a:spcAft>
                      </a:pPr>
                      <a:r>
                        <a:rPr lang="en-GB" sz="1800" kern="50">
                          <a:effectLst/>
                          <a:latin typeface="Calibri (Body)"/>
                        </a:rPr>
                        <a:t>Visulisasi Data Dashboard</a:t>
                      </a:r>
                      <a:endParaRPr lang="en-GB" sz="1800" kern="50">
                        <a:effectLst/>
                        <a:latin typeface="Calibri (Body)"/>
                        <a:ea typeface="Arial Unicode MS" panose="020B0604020202020204" pitchFamily="34" charset="-128"/>
                      </a:endParaRPr>
                    </a:p>
                  </a:txBody>
                  <a:tcPr marL="68580" marR="68580" marT="0" marB="0"/>
                </a:tc>
                <a:tc>
                  <a:txBody>
                    <a:bodyPr/>
                    <a:lstStyle/>
                    <a:p>
                      <a:pPr algn="just">
                        <a:lnSpc>
                          <a:spcPct val="150000"/>
                        </a:lnSpc>
                        <a:spcAft>
                          <a:spcPts val="600"/>
                        </a:spcAft>
                      </a:pPr>
                      <a:r>
                        <a:rPr lang="en-GB" sz="1800" kern="50">
                          <a:effectLst/>
                          <a:latin typeface="Calibri (Body)"/>
                        </a:rPr>
                        <a:t>Infografis</a:t>
                      </a:r>
                      <a:endParaRPr lang="en-GB" sz="1800" kern="50">
                        <a:effectLst/>
                        <a:latin typeface="Calibri (Body)"/>
                        <a:ea typeface="Arial Unicode MS" panose="020B0604020202020204" pitchFamily="34" charset="-128"/>
                      </a:endParaRPr>
                    </a:p>
                  </a:txBody>
                  <a:tcPr marL="68580" marR="68580" marT="0" marB="0"/>
                </a:tc>
                <a:extLst>
                  <a:ext uri="{0D108BD9-81ED-4DB2-BD59-A6C34878D82A}">
                    <a16:rowId xmlns:a16="http://schemas.microsoft.com/office/drawing/2014/main" val="10000"/>
                  </a:ext>
                </a:extLst>
              </a:tr>
              <a:tr h="566719">
                <a:tc>
                  <a:txBody>
                    <a:bodyPr/>
                    <a:lstStyle/>
                    <a:p>
                      <a:pPr algn="just">
                        <a:lnSpc>
                          <a:spcPct val="150000"/>
                        </a:lnSpc>
                        <a:spcAft>
                          <a:spcPts val="600"/>
                        </a:spcAft>
                      </a:pPr>
                      <a:r>
                        <a:rPr lang="en-GB" sz="1800" kern="50">
                          <a:effectLst/>
                          <a:latin typeface="Calibri (Body)"/>
                        </a:rPr>
                        <a:t>Metode</a:t>
                      </a:r>
                      <a:endParaRPr lang="en-GB" sz="1800" kern="50">
                        <a:effectLst/>
                        <a:latin typeface="Calibri (Body)"/>
                        <a:ea typeface="Arial Unicode MS" panose="020B0604020202020204" pitchFamily="34" charset="-128"/>
                      </a:endParaRPr>
                    </a:p>
                  </a:txBody>
                  <a:tcPr marL="68580" marR="68580" marT="0" marB="0"/>
                </a:tc>
                <a:tc>
                  <a:txBody>
                    <a:bodyPr/>
                    <a:lstStyle/>
                    <a:p>
                      <a:pPr algn="just">
                        <a:lnSpc>
                          <a:spcPct val="150000"/>
                        </a:lnSpc>
                        <a:spcAft>
                          <a:spcPts val="600"/>
                        </a:spcAft>
                      </a:pPr>
                      <a:r>
                        <a:rPr lang="en-GB" sz="1800" kern="50">
                          <a:effectLst/>
                          <a:latin typeface="Calibri (Body)"/>
                        </a:rPr>
                        <a:t>Banyak Angka yang digunakan</a:t>
                      </a:r>
                      <a:endParaRPr lang="en-GB" sz="1800" kern="50">
                        <a:effectLst/>
                        <a:latin typeface="Calibri (Body)"/>
                        <a:ea typeface="Arial Unicode MS" panose="020B0604020202020204" pitchFamily="34" charset="-128"/>
                      </a:endParaRPr>
                    </a:p>
                  </a:txBody>
                  <a:tcPr marL="68580" marR="68580" marT="0" marB="0"/>
                </a:tc>
                <a:tc>
                  <a:txBody>
                    <a:bodyPr/>
                    <a:lstStyle/>
                    <a:p>
                      <a:pPr algn="just">
                        <a:lnSpc>
                          <a:spcPct val="150000"/>
                        </a:lnSpc>
                        <a:spcAft>
                          <a:spcPts val="600"/>
                        </a:spcAft>
                      </a:pPr>
                      <a:r>
                        <a:rPr lang="en-GB" sz="1800" kern="50">
                          <a:effectLst/>
                          <a:latin typeface="Calibri (Body)"/>
                        </a:rPr>
                        <a:t>Gambar yang lebih ditampilkan</a:t>
                      </a:r>
                      <a:endParaRPr lang="en-GB" sz="1800" kern="50">
                        <a:effectLst/>
                        <a:latin typeface="Calibri (Body)"/>
                        <a:ea typeface="Arial Unicode MS" panose="020B0604020202020204" pitchFamily="34" charset="-128"/>
                      </a:endParaRPr>
                    </a:p>
                  </a:txBody>
                  <a:tcPr marL="68580" marR="68580" marT="0" marB="0"/>
                </a:tc>
                <a:extLst>
                  <a:ext uri="{0D108BD9-81ED-4DB2-BD59-A6C34878D82A}">
                    <a16:rowId xmlns:a16="http://schemas.microsoft.com/office/drawing/2014/main" val="10001"/>
                  </a:ext>
                </a:extLst>
              </a:tr>
              <a:tr h="566719">
                <a:tc>
                  <a:txBody>
                    <a:bodyPr/>
                    <a:lstStyle/>
                    <a:p>
                      <a:pPr algn="just">
                        <a:lnSpc>
                          <a:spcPct val="150000"/>
                        </a:lnSpc>
                        <a:spcAft>
                          <a:spcPts val="600"/>
                        </a:spcAft>
                      </a:pPr>
                      <a:r>
                        <a:rPr lang="en-GB" sz="1800" kern="50">
                          <a:effectLst/>
                          <a:latin typeface="Calibri (Body)"/>
                        </a:rPr>
                        <a:t>Data</a:t>
                      </a:r>
                      <a:endParaRPr lang="en-GB" sz="1800" kern="50">
                        <a:effectLst/>
                        <a:latin typeface="Calibri (Body)"/>
                        <a:ea typeface="Arial Unicode MS" panose="020B0604020202020204" pitchFamily="34" charset="-128"/>
                      </a:endParaRPr>
                    </a:p>
                  </a:txBody>
                  <a:tcPr marL="68580" marR="68580" marT="0" marB="0"/>
                </a:tc>
                <a:tc>
                  <a:txBody>
                    <a:bodyPr/>
                    <a:lstStyle/>
                    <a:p>
                      <a:pPr algn="just">
                        <a:lnSpc>
                          <a:spcPct val="150000"/>
                        </a:lnSpc>
                        <a:spcAft>
                          <a:spcPts val="600"/>
                        </a:spcAft>
                      </a:pPr>
                      <a:r>
                        <a:rPr lang="en-GB" sz="1800" kern="50">
                          <a:effectLst/>
                          <a:latin typeface="Calibri (Body)"/>
                        </a:rPr>
                        <a:t>Banyak data</a:t>
                      </a:r>
                      <a:endParaRPr lang="en-GB" sz="1800" kern="50">
                        <a:effectLst/>
                        <a:latin typeface="Calibri (Body)"/>
                        <a:ea typeface="Arial Unicode MS" panose="020B0604020202020204" pitchFamily="34" charset="-128"/>
                      </a:endParaRPr>
                    </a:p>
                  </a:txBody>
                  <a:tcPr marL="68580" marR="68580" marT="0" marB="0"/>
                </a:tc>
                <a:tc>
                  <a:txBody>
                    <a:bodyPr/>
                    <a:lstStyle/>
                    <a:p>
                      <a:pPr algn="just">
                        <a:lnSpc>
                          <a:spcPct val="150000"/>
                        </a:lnSpc>
                        <a:spcAft>
                          <a:spcPts val="600"/>
                        </a:spcAft>
                      </a:pPr>
                      <a:r>
                        <a:rPr lang="en-GB" sz="1800" kern="50">
                          <a:effectLst/>
                          <a:latin typeface="Calibri (Body)"/>
                        </a:rPr>
                        <a:t>Sedikit data</a:t>
                      </a:r>
                      <a:endParaRPr lang="en-GB" sz="1800" kern="50">
                        <a:effectLst/>
                        <a:latin typeface="Calibri (Body)"/>
                        <a:ea typeface="Arial Unicode MS" panose="020B0604020202020204" pitchFamily="34" charset="-128"/>
                      </a:endParaRPr>
                    </a:p>
                  </a:txBody>
                  <a:tcPr marL="68580" marR="68580" marT="0" marB="0"/>
                </a:tc>
                <a:extLst>
                  <a:ext uri="{0D108BD9-81ED-4DB2-BD59-A6C34878D82A}">
                    <a16:rowId xmlns:a16="http://schemas.microsoft.com/office/drawing/2014/main" val="10002"/>
                  </a:ext>
                </a:extLst>
              </a:tr>
              <a:tr h="566719">
                <a:tc>
                  <a:txBody>
                    <a:bodyPr/>
                    <a:lstStyle/>
                    <a:p>
                      <a:pPr algn="just">
                        <a:lnSpc>
                          <a:spcPct val="150000"/>
                        </a:lnSpc>
                        <a:spcAft>
                          <a:spcPts val="600"/>
                        </a:spcAft>
                      </a:pPr>
                      <a:r>
                        <a:rPr lang="en-GB" sz="1800" kern="50">
                          <a:effectLst/>
                          <a:latin typeface="Calibri (Body)"/>
                        </a:rPr>
                        <a:t>Tingkat estetik</a:t>
                      </a:r>
                      <a:endParaRPr lang="en-GB" sz="1800" kern="50">
                        <a:effectLst/>
                        <a:latin typeface="Calibri (Body)"/>
                        <a:ea typeface="Arial Unicode MS" panose="020B0604020202020204" pitchFamily="34" charset="-128"/>
                      </a:endParaRPr>
                    </a:p>
                  </a:txBody>
                  <a:tcPr marL="68580" marR="68580" marT="0" marB="0"/>
                </a:tc>
                <a:tc>
                  <a:txBody>
                    <a:bodyPr/>
                    <a:lstStyle/>
                    <a:p>
                      <a:pPr algn="just">
                        <a:lnSpc>
                          <a:spcPct val="150000"/>
                        </a:lnSpc>
                        <a:spcAft>
                          <a:spcPts val="600"/>
                        </a:spcAft>
                      </a:pPr>
                      <a:r>
                        <a:rPr lang="en-GB" sz="1800" kern="50">
                          <a:effectLst/>
                          <a:latin typeface="Calibri (Body)"/>
                        </a:rPr>
                        <a:t>Kurang berseni, lebih fokus pada informasi</a:t>
                      </a:r>
                      <a:endParaRPr lang="en-GB" sz="1800" kern="50">
                        <a:effectLst/>
                        <a:latin typeface="Calibri (Body)"/>
                        <a:ea typeface="Arial Unicode MS" panose="020B0604020202020204" pitchFamily="34" charset="-128"/>
                      </a:endParaRPr>
                    </a:p>
                  </a:txBody>
                  <a:tcPr marL="68580" marR="68580" marT="0" marB="0"/>
                </a:tc>
                <a:tc>
                  <a:txBody>
                    <a:bodyPr/>
                    <a:lstStyle/>
                    <a:p>
                      <a:pPr algn="just">
                        <a:lnSpc>
                          <a:spcPct val="150000"/>
                        </a:lnSpc>
                        <a:spcAft>
                          <a:spcPts val="600"/>
                        </a:spcAft>
                      </a:pPr>
                      <a:r>
                        <a:rPr lang="en-GB" sz="1800" kern="50">
                          <a:effectLst/>
                          <a:latin typeface="Calibri (Body)"/>
                        </a:rPr>
                        <a:t>Lebih berseni</a:t>
                      </a:r>
                      <a:endParaRPr lang="en-GB" sz="1800" kern="50">
                        <a:effectLst/>
                        <a:latin typeface="Calibri (Body)"/>
                        <a:ea typeface="Arial Unicode MS" panose="020B0604020202020204" pitchFamily="34" charset="-128"/>
                      </a:endParaRPr>
                    </a:p>
                  </a:txBody>
                  <a:tcPr marL="68580" marR="68580" marT="0" marB="0"/>
                </a:tc>
                <a:extLst>
                  <a:ext uri="{0D108BD9-81ED-4DB2-BD59-A6C34878D82A}">
                    <a16:rowId xmlns:a16="http://schemas.microsoft.com/office/drawing/2014/main" val="10003"/>
                  </a:ext>
                </a:extLst>
              </a:tr>
              <a:tr h="566719">
                <a:tc>
                  <a:txBody>
                    <a:bodyPr/>
                    <a:lstStyle/>
                    <a:p>
                      <a:pPr algn="just">
                        <a:lnSpc>
                          <a:spcPct val="150000"/>
                        </a:lnSpc>
                        <a:spcAft>
                          <a:spcPts val="600"/>
                        </a:spcAft>
                      </a:pPr>
                      <a:r>
                        <a:rPr lang="en-GB" sz="1800" kern="50">
                          <a:effectLst/>
                          <a:latin typeface="Calibri (Body)"/>
                        </a:rPr>
                        <a:t>Interaktif dan statik</a:t>
                      </a:r>
                      <a:endParaRPr lang="en-GB" sz="1800" kern="50">
                        <a:effectLst/>
                        <a:latin typeface="Calibri (Body)"/>
                        <a:ea typeface="Arial Unicode MS" panose="020B0604020202020204" pitchFamily="34" charset="-128"/>
                      </a:endParaRPr>
                    </a:p>
                  </a:txBody>
                  <a:tcPr marL="68580" marR="68580" marT="0" marB="0"/>
                </a:tc>
                <a:tc>
                  <a:txBody>
                    <a:bodyPr/>
                    <a:lstStyle/>
                    <a:p>
                      <a:pPr algn="just">
                        <a:lnSpc>
                          <a:spcPct val="150000"/>
                        </a:lnSpc>
                        <a:spcAft>
                          <a:spcPts val="600"/>
                        </a:spcAft>
                      </a:pPr>
                      <a:r>
                        <a:rPr lang="en-GB" sz="1800" kern="50">
                          <a:effectLst/>
                          <a:latin typeface="Calibri (Body)"/>
                        </a:rPr>
                        <a:t>Interaktif</a:t>
                      </a:r>
                      <a:endParaRPr lang="en-GB" sz="1800" kern="50">
                        <a:effectLst/>
                        <a:latin typeface="Calibri (Body)"/>
                        <a:ea typeface="Arial Unicode MS" panose="020B0604020202020204" pitchFamily="34" charset="-128"/>
                      </a:endParaRPr>
                    </a:p>
                  </a:txBody>
                  <a:tcPr marL="68580" marR="68580" marT="0" marB="0"/>
                </a:tc>
                <a:tc>
                  <a:txBody>
                    <a:bodyPr/>
                    <a:lstStyle/>
                    <a:p>
                      <a:pPr algn="just">
                        <a:lnSpc>
                          <a:spcPct val="150000"/>
                        </a:lnSpc>
                        <a:spcAft>
                          <a:spcPts val="600"/>
                        </a:spcAft>
                      </a:pPr>
                      <a:r>
                        <a:rPr lang="en-GB" sz="1800" kern="50" dirty="0" err="1">
                          <a:effectLst/>
                          <a:latin typeface="Calibri (Body)"/>
                        </a:rPr>
                        <a:t>Statik</a:t>
                      </a:r>
                      <a:endParaRPr lang="en-GB" sz="1800" kern="50" dirty="0">
                        <a:effectLst/>
                        <a:latin typeface="Calibri (Body)"/>
                        <a:ea typeface="Arial Unicode MS" panose="020B0604020202020204" pitchFamily="34" charset="-128"/>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09533111"/>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Contoh</a:t>
            </a:r>
            <a:r>
              <a:rPr lang="en-GB" dirty="0"/>
              <a:t> Visualisasi Data Dashboard</a:t>
            </a:r>
          </a:p>
        </p:txBody>
      </p:sp>
      <p:pic>
        <p:nvPicPr>
          <p:cNvPr id="4" name="Content Placeholder 3" descr="Image result for contoh dashboard tableau"/>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97280" y="2116719"/>
            <a:ext cx="4376241" cy="4022725"/>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3190" y="2116718"/>
            <a:ext cx="5322489" cy="4022725"/>
          </a:xfrm>
          <a:prstGeom prst="rect">
            <a:avLst/>
          </a:prstGeom>
        </p:spPr>
      </p:pic>
    </p:spTree>
    <p:extLst>
      <p:ext uri="{BB962C8B-B14F-4D97-AF65-F5344CB8AC3E}">
        <p14:creationId xmlns:p14="http://schemas.microsoft.com/office/powerpoint/2010/main" val="2727311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Contoh</a:t>
            </a:r>
            <a:r>
              <a:rPr lang="en-GB" dirty="0"/>
              <a:t> </a:t>
            </a:r>
            <a:r>
              <a:rPr lang="en-GB" dirty="0" err="1"/>
              <a:t>Infografis</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8855" y="1887286"/>
            <a:ext cx="5076825" cy="4090182"/>
          </a:xfrm>
        </p:spPr>
      </p:pic>
      <p:pic>
        <p:nvPicPr>
          <p:cNvPr id="4" name="Picture 3" descr="https://1.bp.blogspot.com/-FG5yatkkw_A/VzVL2FjpUGI/AAAAAAAAAJQ/8ae4wQp1un85yqmETGR9BbrnF8WCvjpGACLcB/s1600/1462972805%25282%252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280" y="1887286"/>
            <a:ext cx="4648200" cy="4090182"/>
          </a:xfrm>
          <a:prstGeom prst="rect">
            <a:avLst/>
          </a:prstGeom>
          <a:noFill/>
          <a:ln>
            <a:noFill/>
          </a:ln>
        </p:spPr>
      </p:pic>
    </p:spTree>
    <p:extLst>
      <p:ext uri="{BB962C8B-B14F-4D97-AF65-F5344CB8AC3E}">
        <p14:creationId xmlns:p14="http://schemas.microsoft.com/office/powerpoint/2010/main" val="33348465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13501"/>
            <a:ext cx="10515600" cy="5322150"/>
          </a:xfrm>
        </p:spPr>
        <p:txBody>
          <a:bodyPr>
            <a:normAutofit/>
          </a:bodyPr>
          <a:lstStyle/>
          <a:p>
            <a:pPr marL="457200" lvl="1" indent="0" algn="just">
              <a:buNone/>
            </a:pPr>
            <a:r>
              <a:rPr lang="en-GB" sz="2800" dirty="0">
                <a:latin typeface="+mj-lt"/>
                <a:ea typeface="Tahoma" panose="020B0604030504040204" pitchFamily="34" charset="0"/>
                <a:cs typeface="Tahoma" panose="020B0604030504040204" pitchFamily="34" charset="0"/>
              </a:rPr>
              <a:t>Tableau Corporation</a:t>
            </a:r>
          </a:p>
          <a:p>
            <a:pPr marL="0" indent="0" algn="just">
              <a:buNone/>
            </a:pPr>
            <a:r>
              <a:rPr lang="en-GB" dirty="0">
                <a:latin typeface="+mj-lt"/>
                <a:ea typeface="Tahoma" panose="020B0604030504040204" pitchFamily="34" charset="0"/>
                <a:cs typeface="Tahoma" panose="020B0604030504040204" pitchFamily="34" charset="0"/>
              </a:rPr>
              <a:t>Tableau</a:t>
            </a:r>
            <a:r>
              <a:rPr lang="id-ID" dirty="0">
                <a:latin typeface="+mj-lt"/>
                <a:ea typeface="Tahoma" panose="020B0604030504040204" pitchFamily="34" charset="0"/>
                <a:cs typeface="Tahoma" panose="020B0604030504040204" pitchFamily="34" charset="0"/>
              </a:rPr>
              <a:t> adalah Adalah perusahaan perangkat lunak  yang berkantor pusat di Seattle, Washington, Amerika Serikat yang menghasilkan produk visualisasi </a:t>
            </a:r>
            <a:r>
              <a:rPr lang="en-GB" dirty="0">
                <a:latin typeface="+mj-lt"/>
                <a:ea typeface="Tahoma" panose="020B0604030504040204" pitchFamily="34" charset="0"/>
                <a:cs typeface="Tahoma" panose="020B0604030504040204" pitchFamily="34" charset="0"/>
              </a:rPr>
              <a:t>/ </a:t>
            </a:r>
            <a:r>
              <a:rPr lang="id-ID" dirty="0">
                <a:latin typeface="+mj-lt"/>
                <a:ea typeface="Tahoma" panose="020B0604030504040204" pitchFamily="34" charset="0"/>
                <a:cs typeface="Tahoma" panose="020B0604030504040204" pitchFamily="34" charset="0"/>
              </a:rPr>
              <a:t>visual data yang berfokus pada business intelligence. awalnya dimulai untuk mengkomersilkan penelitian yang telah dilakukan di Universitas Stanford Departemen Ilmu Komputer antara tahun 199</a:t>
            </a:r>
            <a:r>
              <a:rPr lang="en-GB" dirty="0">
                <a:latin typeface="+mj-lt"/>
                <a:ea typeface="Tahoma" panose="020B0604030504040204" pitchFamily="34" charset="0"/>
                <a:cs typeface="Tahoma" panose="020B0604030504040204" pitchFamily="34" charset="0"/>
              </a:rPr>
              <a:t>7</a:t>
            </a:r>
            <a:r>
              <a:rPr lang="id-ID" dirty="0">
                <a:latin typeface="+mj-lt"/>
                <a:ea typeface="Tahoma" panose="020B0604030504040204" pitchFamily="34" charset="0"/>
                <a:cs typeface="Tahoma" panose="020B0604030504040204" pitchFamily="34" charset="0"/>
              </a:rPr>
              <a:t> dan 2002. Didirikan di Mountain View California pada bulan Januari 2003 oleh Chris Stolte, yang mengkhususkan diri pada teknik visualisasi untuk mengeksplorasi dan menganalisis database relasional dan data kubus. Urutan produk database relasional, kubus OLAP, database cloud, dan spreadsheet kemudian menghasilkan sejumlah jenis grafik. Tableau memiliki fungsi pemetaan, dan mampu menyusun koordinat garis lintang dan bujur. Tableau juga menawarkan geocoding kustom, serta lima cara untuk mengakses produk mereka: Desktop (edisi profesional dan pribadi), Server, Online (yang memiliki skala untuk mendukung ribuan pengguna), Reader, dan Public, dengan dua yang terakhir Bebas untuk digunakan. aplikasi visualisasi data konsumen mobile, dirilis pada tahun 2015. </a:t>
            </a:r>
            <a:r>
              <a:rPr lang="en-GB" dirty="0">
                <a:latin typeface="+mj-lt"/>
                <a:ea typeface="Tahoma" panose="020B0604030504040204" pitchFamily="34" charset="0"/>
                <a:cs typeface="Tahoma" panose="020B0604030504040204" pitchFamily="34" charset="0"/>
              </a:rPr>
              <a:t>Tableau </a:t>
            </a:r>
            <a:r>
              <a:rPr lang="en-GB" dirty="0" err="1">
                <a:latin typeface="+mj-lt"/>
                <a:ea typeface="Tahoma" panose="020B0604030504040204" pitchFamily="34" charset="0"/>
                <a:cs typeface="Tahoma" panose="020B0604030504040204" pitchFamily="34" charset="0"/>
              </a:rPr>
              <a:t>mendapatkan</a:t>
            </a:r>
            <a:r>
              <a:rPr lang="en-GB" dirty="0">
                <a:latin typeface="+mj-lt"/>
                <a:ea typeface="Tahoma" panose="020B0604030504040204" pitchFamily="34" charset="0"/>
                <a:cs typeface="Tahoma" panose="020B0604030504040204" pitchFamily="34" charset="0"/>
              </a:rPr>
              <a:t> Revenue </a:t>
            </a:r>
            <a:r>
              <a:rPr lang="en-GB" dirty="0" err="1">
                <a:latin typeface="+mj-lt"/>
                <a:ea typeface="Tahoma" panose="020B0604030504040204" pitchFamily="34" charset="0"/>
                <a:cs typeface="Tahoma" panose="020B0604030504040204" pitchFamily="34" charset="0"/>
              </a:rPr>
              <a:t>pada</a:t>
            </a:r>
            <a:r>
              <a:rPr lang="en-GB" dirty="0">
                <a:latin typeface="+mj-lt"/>
                <a:ea typeface="Tahoma" panose="020B0604030504040204" pitchFamily="34" charset="0"/>
                <a:cs typeface="Tahoma" panose="020B0604030504040204" pitchFamily="34" charset="0"/>
              </a:rPr>
              <a:t> </a:t>
            </a:r>
            <a:r>
              <a:rPr lang="en-GB" dirty="0" err="1">
                <a:latin typeface="+mj-lt"/>
                <a:ea typeface="Tahoma" panose="020B0604030504040204" pitchFamily="34" charset="0"/>
                <a:cs typeface="Tahoma" panose="020B0604030504040204" pitchFamily="34" charset="0"/>
              </a:rPr>
              <a:t>tahun</a:t>
            </a:r>
            <a:r>
              <a:rPr lang="en-GB" dirty="0">
                <a:latin typeface="+mj-lt"/>
                <a:ea typeface="Tahoma" panose="020B0604030504040204" pitchFamily="34" charset="0"/>
                <a:cs typeface="Tahoma" panose="020B0604030504040204" pitchFamily="34" charset="0"/>
              </a:rPr>
              <a:t> 2014 </a:t>
            </a:r>
            <a:r>
              <a:rPr lang="en-GB" dirty="0" err="1">
                <a:latin typeface="+mj-lt"/>
                <a:ea typeface="Tahoma" panose="020B0604030504040204" pitchFamily="34" charset="0"/>
                <a:cs typeface="Tahoma" panose="020B0604030504040204" pitchFamily="34" charset="0"/>
              </a:rPr>
              <a:t>sebesar</a:t>
            </a:r>
            <a:r>
              <a:rPr lang="en-GB" dirty="0">
                <a:latin typeface="+mj-lt"/>
                <a:ea typeface="Tahoma" panose="020B0604030504040204" pitchFamily="34" charset="0"/>
                <a:cs typeface="Tahoma" panose="020B0604030504040204" pitchFamily="34" charset="0"/>
              </a:rPr>
              <a:t> US$877,000,000 (Rp.12,278,000,000,000)</a:t>
            </a:r>
          </a:p>
          <a:p>
            <a:pPr marL="0" indent="0">
              <a:buNone/>
            </a:pPr>
            <a:endParaRPr lang="en-GB" dirty="0"/>
          </a:p>
        </p:txBody>
      </p:sp>
    </p:spTree>
    <p:extLst>
      <p:ext uri="{BB962C8B-B14F-4D97-AF65-F5344CB8AC3E}">
        <p14:creationId xmlns:p14="http://schemas.microsoft.com/office/powerpoint/2010/main" val="2460000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Chris </a:t>
            </a:r>
            <a:r>
              <a:rPr lang="en-GB" b="1" dirty="0" err="1"/>
              <a:t>Stolte</a:t>
            </a:r>
            <a:endParaRPr lang="en-GB" b="1" dirty="0"/>
          </a:p>
        </p:txBody>
      </p:sp>
      <p:pic>
        <p:nvPicPr>
          <p:cNvPr id="4" name="Content Placeholder 3"/>
          <p:cNvPicPr>
            <a:picLocks noGrp="1" noChangeAspect="1"/>
          </p:cNvPicPr>
          <p:nvPr>
            <p:ph idx="1"/>
          </p:nvPr>
        </p:nvPicPr>
        <p:blipFill>
          <a:blip r:embed="rId2"/>
          <a:stretch>
            <a:fillRect/>
          </a:stretch>
        </p:blipFill>
        <p:spPr>
          <a:xfrm>
            <a:off x="508916" y="2224479"/>
            <a:ext cx="1783523" cy="1750632"/>
          </a:xfrm>
          <a:prstGeom prst="rect">
            <a:avLst/>
          </a:prstGeom>
        </p:spPr>
      </p:pic>
      <p:sp>
        <p:nvSpPr>
          <p:cNvPr id="5" name="TextBox 4"/>
          <p:cNvSpPr txBox="1"/>
          <p:nvPr/>
        </p:nvSpPr>
        <p:spPr>
          <a:xfrm>
            <a:off x="2408350" y="2382592"/>
            <a:ext cx="9247030" cy="4062651"/>
          </a:xfrm>
          <a:prstGeom prst="rect">
            <a:avLst/>
          </a:prstGeom>
          <a:noFill/>
        </p:spPr>
        <p:txBody>
          <a:bodyPr wrap="square" rtlCol="0">
            <a:spAutoFit/>
          </a:bodyPr>
          <a:lstStyle/>
          <a:p>
            <a:pPr algn="just"/>
            <a:r>
              <a:rPr lang="en-GB" sz="2200" dirty="0" err="1"/>
              <a:t>pendiri</a:t>
            </a:r>
            <a:r>
              <a:rPr lang="en-GB" sz="2200" dirty="0"/>
              <a:t> </a:t>
            </a:r>
            <a:r>
              <a:rPr lang="en-GB" sz="2200" dirty="0" err="1"/>
              <a:t>dan</a:t>
            </a:r>
            <a:r>
              <a:rPr lang="en-GB" sz="2200" dirty="0"/>
              <a:t> </a:t>
            </a:r>
            <a:r>
              <a:rPr lang="en-GB" sz="2200" dirty="0" err="1"/>
              <a:t>Presiden</a:t>
            </a:r>
            <a:r>
              <a:rPr lang="en-GB" sz="2200" dirty="0"/>
              <a:t> Tableau Software, </a:t>
            </a:r>
            <a:r>
              <a:rPr lang="en-GB" sz="2200" dirty="0" err="1"/>
              <a:t>sebuah</a:t>
            </a:r>
            <a:r>
              <a:rPr lang="en-GB" sz="2200" dirty="0"/>
              <a:t> </a:t>
            </a:r>
            <a:r>
              <a:rPr lang="en-GB" sz="2200" dirty="0" err="1"/>
              <a:t>perusahaan</a:t>
            </a:r>
            <a:r>
              <a:rPr lang="en-GB" sz="2200" dirty="0"/>
              <a:t> yang </a:t>
            </a:r>
            <a:r>
              <a:rPr lang="en-GB" sz="2200" dirty="0" err="1"/>
              <a:t>didirikan</a:t>
            </a:r>
            <a:r>
              <a:rPr lang="en-GB" sz="2200" dirty="0"/>
              <a:t> </a:t>
            </a:r>
            <a:r>
              <a:rPr lang="en-GB" sz="2200" dirty="0" err="1"/>
              <a:t>bersama</a:t>
            </a:r>
            <a:r>
              <a:rPr lang="en-GB" sz="2200" dirty="0"/>
              <a:t> </a:t>
            </a:r>
            <a:r>
              <a:rPr lang="en-GB" sz="2200" dirty="0" err="1"/>
              <a:t>dengan</a:t>
            </a:r>
            <a:r>
              <a:rPr lang="en-GB" sz="2200" dirty="0"/>
              <a:t> Pat Hanrahan </a:t>
            </a:r>
            <a:r>
              <a:rPr lang="en-GB" sz="2200" dirty="0" err="1"/>
              <a:t>dan</a:t>
            </a:r>
            <a:r>
              <a:rPr lang="en-GB" sz="2200" dirty="0"/>
              <a:t> Christian Chabot.</a:t>
            </a:r>
          </a:p>
          <a:p>
            <a:pPr algn="just"/>
            <a:endParaRPr lang="en-GB" sz="2200" dirty="0"/>
          </a:p>
          <a:p>
            <a:pPr algn="just"/>
            <a:r>
              <a:rPr lang="en-GB" sz="2200" dirty="0" err="1"/>
              <a:t>Memulai</a:t>
            </a:r>
            <a:r>
              <a:rPr lang="en-GB" sz="2200" dirty="0"/>
              <a:t> Tableau </a:t>
            </a:r>
            <a:r>
              <a:rPr lang="en-GB" sz="2200" dirty="0" err="1"/>
              <a:t>setelah</a:t>
            </a:r>
            <a:r>
              <a:rPr lang="en-GB" sz="2200" dirty="0"/>
              <a:t> </a:t>
            </a:r>
            <a:r>
              <a:rPr lang="en-GB" sz="2200" dirty="0" err="1"/>
              <a:t>mendapatkan</a:t>
            </a:r>
            <a:r>
              <a:rPr lang="en-GB" sz="2200" dirty="0"/>
              <a:t> </a:t>
            </a:r>
            <a:r>
              <a:rPr lang="en-GB" sz="2200" dirty="0" err="1"/>
              <a:t>gelar</a:t>
            </a:r>
            <a:r>
              <a:rPr lang="en-GB" sz="2200" dirty="0"/>
              <a:t> Ph.D. </a:t>
            </a:r>
            <a:r>
              <a:rPr lang="en-GB" sz="2200" dirty="0" err="1"/>
              <a:t>dari</a:t>
            </a:r>
            <a:r>
              <a:rPr lang="en-GB" sz="2200" dirty="0"/>
              <a:t> Stanford University </a:t>
            </a:r>
            <a:r>
              <a:rPr lang="en-GB" sz="2200" dirty="0" err="1"/>
              <a:t>pada</a:t>
            </a:r>
            <a:r>
              <a:rPr lang="en-GB" sz="2200" dirty="0"/>
              <a:t> </a:t>
            </a:r>
            <a:r>
              <a:rPr lang="en-GB" sz="2200" dirty="0" err="1"/>
              <a:t>bulan</a:t>
            </a:r>
            <a:r>
              <a:rPr lang="en-GB" sz="2200" dirty="0"/>
              <a:t> </a:t>
            </a:r>
            <a:r>
              <a:rPr lang="en-GB" sz="2200" dirty="0" err="1"/>
              <a:t>Juni</a:t>
            </a:r>
            <a:r>
              <a:rPr lang="en-GB" sz="2200" dirty="0"/>
              <a:t> 2003. </a:t>
            </a:r>
            <a:r>
              <a:rPr lang="en-GB" sz="2200" dirty="0" err="1"/>
              <a:t>Penasihat</a:t>
            </a:r>
            <a:r>
              <a:rPr lang="en-GB" sz="2200" dirty="0"/>
              <a:t> </a:t>
            </a:r>
            <a:r>
              <a:rPr lang="en-GB" sz="2200" dirty="0" err="1"/>
              <a:t>saya</a:t>
            </a:r>
            <a:r>
              <a:rPr lang="en-GB" sz="2200" dirty="0"/>
              <a:t> di Stanford </a:t>
            </a:r>
            <a:r>
              <a:rPr lang="en-GB" sz="2200" dirty="0" err="1"/>
              <a:t>adalah</a:t>
            </a:r>
            <a:r>
              <a:rPr lang="en-GB" sz="2200" dirty="0"/>
              <a:t> Pat Hanrahan </a:t>
            </a:r>
            <a:r>
              <a:rPr lang="en-GB" sz="2200" dirty="0" err="1"/>
              <a:t>dan</a:t>
            </a:r>
            <a:r>
              <a:rPr lang="en-GB" sz="2200" dirty="0"/>
              <a:t> </a:t>
            </a:r>
            <a:r>
              <a:rPr lang="en-GB" sz="2200" dirty="0" err="1"/>
              <a:t>tesis</a:t>
            </a:r>
            <a:r>
              <a:rPr lang="en-GB" sz="2200" dirty="0"/>
              <a:t> </a:t>
            </a:r>
            <a:r>
              <a:rPr lang="en-GB" sz="2200" dirty="0" err="1"/>
              <a:t>saya</a:t>
            </a:r>
            <a:r>
              <a:rPr lang="en-GB" sz="2200" dirty="0"/>
              <a:t> </a:t>
            </a:r>
            <a:r>
              <a:rPr lang="en-GB" sz="2200" dirty="0" err="1"/>
              <a:t>berfokus</a:t>
            </a:r>
            <a:r>
              <a:rPr lang="en-GB" sz="2200" dirty="0"/>
              <a:t> </a:t>
            </a:r>
            <a:r>
              <a:rPr lang="en-GB" sz="2200" dirty="0" err="1"/>
              <a:t>pada</a:t>
            </a:r>
            <a:r>
              <a:rPr lang="en-GB" sz="2200" dirty="0"/>
              <a:t> </a:t>
            </a:r>
            <a:r>
              <a:rPr lang="en-GB" sz="2200" dirty="0" err="1"/>
              <a:t>teknik</a:t>
            </a:r>
            <a:r>
              <a:rPr lang="en-GB" sz="2200" dirty="0"/>
              <a:t> </a:t>
            </a:r>
            <a:r>
              <a:rPr lang="en-GB" sz="2200" dirty="0" err="1"/>
              <a:t>visualisasi</a:t>
            </a:r>
            <a:r>
              <a:rPr lang="en-GB" sz="2200" dirty="0"/>
              <a:t> </a:t>
            </a:r>
            <a:r>
              <a:rPr lang="en-GB" sz="2200" dirty="0" err="1"/>
              <a:t>untuk</a:t>
            </a:r>
            <a:r>
              <a:rPr lang="en-GB" sz="2200" dirty="0"/>
              <a:t> </a:t>
            </a:r>
            <a:r>
              <a:rPr lang="en-GB" sz="2200" dirty="0" err="1"/>
              <a:t>mengeksplorasi</a:t>
            </a:r>
            <a:r>
              <a:rPr lang="en-GB" sz="2200" dirty="0"/>
              <a:t> </a:t>
            </a:r>
            <a:r>
              <a:rPr lang="en-GB" sz="2200" dirty="0" err="1"/>
              <a:t>dan</a:t>
            </a:r>
            <a:r>
              <a:rPr lang="en-GB" sz="2200" dirty="0"/>
              <a:t> </a:t>
            </a:r>
            <a:r>
              <a:rPr lang="en-GB" sz="2200" dirty="0" err="1"/>
              <a:t>menganalisis</a:t>
            </a:r>
            <a:r>
              <a:rPr lang="en-GB" sz="2200" dirty="0"/>
              <a:t> database </a:t>
            </a:r>
            <a:r>
              <a:rPr lang="en-GB" sz="2200" dirty="0" err="1"/>
              <a:t>relasional</a:t>
            </a:r>
            <a:r>
              <a:rPr lang="en-GB" sz="2200" dirty="0"/>
              <a:t> </a:t>
            </a:r>
            <a:r>
              <a:rPr lang="en-GB" sz="2200" dirty="0" err="1"/>
              <a:t>dan</a:t>
            </a:r>
            <a:r>
              <a:rPr lang="en-GB" sz="2200" dirty="0"/>
              <a:t> data </a:t>
            </a:r>
            <a:r>
              <a:rPr lang="en-GB" sz="2200" dirty="0" err="1"/>
              <a:t>kubus</a:t>
            </a:r>
            <a:r>
              <a:rPr lang="en-GB" sz="2200" dirty="0"/>
              <a:t>. </a:t>
            </a:r>
            <a:r>
              <a:rPr lang="en-GB" sz="2200" dirty="0" err="1"/>
              <a:t>Hasil</a:t>
            </a:r>
            <a:r>
              <a:rPr lang="en-GB" sz="2200" dirty="0"/>
              <a:t> </a:t>
            </a:r>
            <a:r>
              <a:rPr lang="en-GB" sz="2200" dirty="0" err="1"/>
              <a:t>utama</a:t>
            </a:r>
            <a:r>
              <a:rPr lang="en-GB" sz="2200" dirty="0"/>
              <a:t> </a:t>
            </a:r>
            <a:r>
              <a:rPr lang="en-GB" sz="2200" dirty="0" err="1"/>
              <a:t>dari</a:t>
            </a:r>
            <a:r>
              <a:rPr lang="en-GB" sz="2200" dirty="0"/>
              <a:t> </a:t>
            </a:r>
            <a:r>
              <a:rPr lang="en-GB" sz="2200" dirty="0" err="1"/>
              <a:t>penelitian</a:t>
            </a:r>
            <a:r>
              <a:rPr lang="en-GB" sz="2200" dirty="0"/>
              <a:t> </a:t>
            </a:r>
            <a:r>
              <a:rPr lang="en-GB" sz="2200" dirty="0" err="1"/>
              <a:t>ini</a:t>
            </a:r>
            <a:r>
              <a:rPr lang="en-GB" sz="2200" dirty="0"/>
              <a:t> </a:t>
            </a:r>
            <a:r>
              <a:rPr lang="en-GB" sz="2200" dirty="0" err="1"/>
              <a:t>adalah</a:t>
            </a:r>
            <a:r>
              <a:rPr lang="en-GB" sz="2200" dirty="0"/>
              <a:t> </a:t>
            </a:r>
            <a:r>
              <a:rPr lang="en-GB" sz="2200" dirty="0" err="1"/>
              <a:t>alat</a:t>
            </a:r>
            <a:r>
              <a:rPr lang="en-GB" sz="2200" dirty="0"/>
              <a:t> </a:t>
            </a:r>
            <a:r>
              <a:rPr lang="en-GB" sz="2200" dirty="0" err="1"/>
              <a:t>visualisasi</a:t>
            </a:r>
            <a:r>
              <a:rPr lang="en-GB" sz="2200" dirty="0"/>
              <a:t> </a:t>
            </a:r>
            <a:r>
              <a:rPr lang="en-GB" sz="2200" dirty="0" err="1"/>
              <a:t>interaktif</a:t>
            </a:r>
            <a:r>
              <a:rPr lang="en-GB" sz="2200" dirty="0"/>
              <a:t> </a:t>
            </a:r>
            <a:r>
              <a:rPr lang="en-GB" sz="2200" dirty="0" err="1"/>
              <a:t>dan</a:t>
            </a:r>
            <a:r>
              <a:rPr lang="en-GB" sz="2200" dirty="0"/>
              <a:t> </a:t>
            </a:r>
            <a:r>
              <a:rPr lang="en-GB" sz="2200" dirty="0" err="1"/>
              <a:t>formalisme</a:t>
            </a:r>
            <a:r>
              <a:rPr lang="en-GB" sz="2200" dirty="0"/>
              <a:t> yang </a:t>
            </a:r>
            <a:r>
              <a:rPr lang="en-GB" sz="2200" dirty="0" err="1"/>
              <a:t>disebut</a:t>
            </a:r>
            <a:r>
              <a:rPr lang="en-GB" sz="2200" dirty="0"/>
              <a:t> Polaris. Di Stanford, </a:t>
            </a:r>
            <a:r>
              <a:rPr lang="en-GB" sz="2200" dirty="0" err="1"/>
              <a:t>saya</a:t>
            </a:r>
            <a:r>
              <a:rPr lang="en-GB" sz="2200" dirty="0"/>
              <a:t> juga </a:t>
            </a:r>
            <a:r>
              <a:rPr lang="en-GB" sz="2200" dirty="0" err="1"/>
              <a:t>berpartisipasi</a:t>
            </a:r>
            <a:r>
              <a:rPr lang="en-GB" sz="2200" dirty="0"/>
              <a:t> </a:t>
            </a:r>
            <a:r>
              <a:rPr lang="en-GB" sz="2200" dirty="0" err="1"/>
              <a:t>dalam</a:t>
            </a:r>
            <a:r>
              <a:rPr lang="en-GB" sz="2200" dirty="0"/>
              <a:t> </a:t>
            </a:r>
            <a:r>
              <a:rPr lang="en-GB" sz="2200" dirty="0" err="1"/>
              <a:t>proyek</a:t>
            </a:r>
            <a:r>
              <a:rPr lang="en-GB" sz="2200" dirty="0"/>
              <a:t> </a:t>
            </a:r>
            <a:r>
              <a:rPr lang="en-GB" sz="2200" dirty="0" err="1"/>
              <a:t>visualisasi</a:t>
            </a:r>
            <a:r>
              <a:rPr lang="en-GB" sz="2200" dirty="0"/>
              <a:t> </a:t>
            </a:r>
            <a:r>
              <a:rPr lang="en-GB" sz="2200" dirty="0" err="1"/>
              <a:t>sistem</a:t>
            </a:r>
            <a:r>
              <a:rPr lang="en-GB" sz="2200" dirty="0"/>
              <a:t> </a:t>
            </a:r>
            <a:r>
              <a:rPr lang="en-GB" sz="2200" dirty="0" err="1"/>
              <a:t>komputer</a:t>
            </a:r>
            <a:r>
              <a:rPr lang="en-GB" sz="2200" dirty="0"/>
              <a:t> Rivet </a:t>
            </a:r>
            <a:r>
              <a:rPr lang="en-GB" sz="2200" dirty="0" err="1"/>
              <a:t>dengan</a:t>
            </a:r>
            <a:r>
              <a:rPr lang="en-GB" sz="2200" dirty="0"/>
              <a:t> Robert Bosch </a:t>
            </a:r>
            <a:r>
              <a:rPr lang="en-GB" sz="2200" dirty="0" err="1"/>
              <a:t>dan</a:t>
            </a:r>
            <a:r>
              <a:rPr lang="en-GB" sz="2200" dirty="0"/>
              <a:t> Diane Tang.</a:t>
            </a:r>
          </a:p>
          <a:p>
            <a:pPr algn="just"/>
            <a:endParaRPr lang="en-GB" sz="1600" dirty="0"/>
          </a:p>
        </p:txBody>
      </p:sp>
      <p:pic>
        <p:nvPicPr>
          <p:cNvPr id="6" name="Picture 5"/>
          <p:cNvPicPr>
            <a:picLocks noChangeAspect="1"/>
          </p:cNvPicPr>
          <p:nvPr/>
        </p:nvPicPr>
        <p:blipFill>
          <a:blip r:embed="rId3"/>
          <a:stretch>
            <a:fillRect/>
          </a:stretch>
        </p:blipFill>
        <p:spPr>
          <a:xfrm>
            <a:off x="264653" y="3975111"/>
            <a:ext cx="2085742" cy="2696145"/>
          </a:xfrm>
          <a:prstGeom prst="rect">
            <a:avLst/>
          </a:prstGeom>
        </p:spPr>
      </p:pic>
    </p:spTree>
    <p:extLst>
      <p:ext uri="{BB962C8B-B14F-4D97-AF65-F5344CB8AC3E}">
        <p14:creationId xmlns:p14="http://schemas.microsoft.com/office/powerpoint/2010/main" val="1667933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Tableau Software </a:t>
            </a:r>
          </a:p>
        </p:txBody>
      </p:sp>
      <p:sp>
        <p:nvSpPr>
          <p:cNvPr id="3" name="Content Placeholder 2"/>
          <p:cNvSpPr>
            <a:spLocks noGrp="1"/>
          </p:cNvSpPr>
          <p:nvPr>
            <p:ph idx="1"/>
          </p:nvPr>
        </p:nvSpPr>
        <p:spPr/>
        <p:txBody>
          <a:bodyPr/>
          <a:lstStyle/>
          <a:p>
            <a:pPr algn="just"/>
            <a:r>
              <a:rPr lang="en-GB" sz="2400" dirty="0"/>
              <a:t>business intelligence </a:t>
            </a:r>
            <a:r>
              <a:rPr lang="en-GB" sz="2400" dirty="0" err="1"/>
              <a:t>dan</a:t>
            </a:r>
            <a:r>
              <a:rPr lang="en-GB" sz="2400" dirty="0"/>
              <a:t> </a:t>
            </a:r>
            <a:r>
              <a:rPr lang="en-GB" sz="2400" dirty="0" err="1"/>
              <a:t>visualisasi</a:t>
            </a:r>
            <a:r>
              <a:rPr lang="en-GB" sz="2400" dirty="0"/>
              <a:t> </a:t>
            </a:r>
            <a:r>
              <a:rPr lang="en-GB" sz="2400" dirty="0" err="1"/>
              <a:t>bisnis</a:t>
            </a:r>
            <a:r>
              <a:rPr lang="en-GB" sz="2400" dirty="0"/>
              <a:t> yang </a:t>
            </a:r>
            <a:r>
              <a:rPr lang="en-GB" sz="2400" dirty="0" err="1"/>
              <a:t>memungkinkan</a:t>
            </a:r>
            <a:r>
              <a:rPr lang="en-GB" sz="2400" dirty="0"/>
              <a:t> </a:t>
            </a:r>
            <a:r>
              <a:rPr lang="en-GB" sz="2400" dirty="0" err="1"/>
              <a:t>pengguna</a:t>
            </a:r>
            <a:r>
              <a:rPr lang="en-GB" sz="2400" dirty="0"/>
              <a:t> </a:t>
            </a:r>
            <a:r>
              <a:rPr lang="en-GB" sz="2400" dirty="0" err="1"/>
              <a:t>untuk</a:t>
            </a:r>
            <a:r>
              <a:rPr lang="en-GB" sz="2400" dirty="0"/>
              <a:t> </a:t>
            </a:r>
            <a:r>
              <a:rPr lang="en-GB" sz="2400" dirty="0" err="1"/>
              <a:t>memahami</a:t>
            </a:r>
            <a:r>
              <a:rPr lang="en-GB" sz="2400" dirty="0"/>
              <a:t> data </a:t>
            </a:r>
            <a:r>
              <a:rPr lang="en-GB" sz="2400" dirty="0" err="1"/>
              <a:t>mereka</a:t>
            </a:r>
            <a:r>
              <a:rPr lang="en-GB" sz="2400" dirty="0"/>
              <a:t> </a:t>
            </a:r>
            <a:r>
              <a:rPr lang="en-GB" sz="2400" dirty="0" err="1"/>
              <a:t>melalui</a:t>
            </a:r>
            <a:r>
              <a:rPr lang="en-GB" sz="2400" dirty="0"/>
              <a:t> diagram </a:t>
            </a:r>
            <a:r>
              <a:rPr lang="en-GB" sz="2400" dirty="0" err="1"/>
              <a:t>interaktif</a:t>
            </a:r>
            <a:r>
              <a:rPr lang="en-GB" sz="2400" dirty="0"/>
              <a:t>, </a:t>
            </a:r>
            <a:r>
              <a:rPr lang="en-GB" sz="2400" dirty="0" err="1"/>
              <a:t>grafik</a:t>
            </a:r>
            <a:r>
              <a:rPr lang="en-GB" sz="2400" dirty="0"/>
              <a:t>, </a:t>
            </a:r>
            <a:r>
              <a:rPr lang="en-GB" sz="2400" dirty="0" err="1"/>
              <a:t>dan</a:t>
            </a:r>
            <a:r>
              <a:rPr lang="en-GB" sz="2400" dirty="0"/>
              <a:t> diagram.</a:t>
            </a:r>
          </a:p>
          <a:p>
            <a:pPr algn="just"/>
            <a:r>
              <a:rPr lang="en-GB" sz="2400" dirty="0"/>
              <a:t>Ada </a:t>
            </a:r>
            <a:r>
              <a:rPr lang="en-GB" sz="2400" dirty="0" err="1"/>
              <a:t>dua</a:t>
            </a:r>
            <a:r>
              <a:rPr lang="en-GB" sz="2400" dirty="0"/>
              <a:t> </a:t>
            </a:r>
            <a:r>
              <a:rPr lang="en-GB" sz="2400" dirty="0" err="1"/>
              <a:t>komponen</a:t>
            </a:r>
            <a:r>
              <a:rPr lang="en-GB" sz="2400" dirty="0"/>
              <a:t> </a:t>
            </a:r>
            <a:r>
              <a:rPr lang="en-GB" sz="2400" dirty="0" err="1"/>
              <a:t>utama</a:t>
            </a:r>
            <a:r>
              <a:rPr lang="en-GB" sz="2400" dirty="0"/>
              <a:t>: Desktop </a:t>
            </a:r>
            <a:r>
              <a:rPr lang="en-GB" sz="2400" dirty="0" err="1"/>
              <a:t>dan</a:t>
            </a:r>
            <a:r>
              <a:rPr lang="en-GB" sz="2400" dirty="0"/>
              <a:t> Server</a:t>
            </a:r>
          </a:p>
          <a:p>
            <a:endParaRPr lang="en-GB" dirty="0"/>
          </a:p>
        </p:txBody>
      </p:sp>
      <p:pic>
        <p:nvPicPr>
          <p:cNvPr id="7" name="Picture 6"/>
          <p:cNvPicPr>
            <a:picLocks noChangeAspect="1"/>
          </p:cNvPicPr>
          <p:nvPr/>
        </p:nvPicPr>
        <p:blipFill>
          <a:blip r:embed="rId2"/>
          <a:stretch>
            <a:fillRect/>
          </a:stretch>
        </p:blipFill>
        <p:spPr>
          <a:xfrm>
            <a:off x="1282034" y="3077369"/>
            <a:ext cx="3344919" cy="3344919"/>
          </a:xfrm>
          <a:prstGeom prst="rect">
            <a:avLst/>
          </a:prstGeom>
        </p:spPr>
      </p:pic>
      <p:pic>
        <p:nvPicPr>
          <p:cNvPr id="8" name="Picture 7"/>
          <p:cNvPicPr>
            <a:picLocks noChangeAspect="1"/>
          </p:cNvPicPr>
          <p:nvPr/>
        </p:nvPicPr>
        <p:blipFill>
          <a:blip r:embed="rId3"/>
          <a:stretch>
            <a:fillRect/>
          </a:stretch>
        </p:blipFill>
        <p:spPr>
          <a:xfrm>
            <a:off x="7644501" y="2872209"/>
            <a:ext cx="2084810" cy="3449678"/>
          </a:xfrm>
          <a:prstGeom prst="rect">
            <a:avLst/>
          </a:prstGeom>
        </p:spPr>
      </p:pic>
    </p:spTree>
    <p:extLst>
      <p:ext uri="{BB962C8B-B14F-4D97-AF65-F5344CB8AC3E}">
        <p14:creationId xmlns:p14="http://schemas.microsoft.com/office/powerpoint/2010/main" val="220183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b="1" dirty="0" err="1"/>
              <a:t>Pelatihan</a:t>
            </a:r>
            <a:r>
              <a:rPr lang="en-GB" sz="4000" b="1" dirty="0"/>
              <a:t> Tableau</a:t>
            </a:r>
          </a:p>
        </p:txBody>
      </p:sp>
      <p:sp>
        <p:nvSpPr>
          <p:cNvPr id="3" name="Content Placeholder 2"/>
          <p:cNvSpPr>
            <a:spLocks noGrp="1"/>
          </p:cNvSpPr>
          <p:nvPr>
            <p:ph idx="1"/>
          </p:nvPr>
        </p:nvSpPr>
        <p:spPr>
          <a:xfrm>
            <a:off x="489398" y="2603500"/>
            <a:ext cx="11165982" cy="3416300"/>
          </a:xfrm>
        </p:spPr>
        <p:txBody>
          <a:bodyPr>
            <a:normAutofit/>
          </a:bodyPr>
          <a:lstStyle/>
          <a:p>
            <a:pPr marL="742950" indent="-742950" algn="just">
              <a:buFont typeface="+mj-lt"/>
              <a:buAutoNum type="arabicPeriod"/>
            </a:pPr>
            <a:r>
              <a:rPr lang="en-GB" sz="4400" dirty="0" err="1"/>
              <a:t>Konsep</a:t>
            </a:r>
            <a:r>
              <a:rPr lang="en-GB" sz="4400" dirty="0"/>
              <a:t> (</a:t>
            </a:r>
            <a:r>
              <a:rPr lang="en-GB" sz="4400" dirty="0" err="1"/>
              <a:t>Teori</a:t>
            </a:r>
            <a:r>
              <a:rPr lang="en-GB" sz="4400" dirty="0"/>
              <a:t>)</a:t>
            </a:r>
          </a:p>
          <a:p>
            <a:pPr marL="742950" indent="-742950" algn="just">
              <a:buFont typeface="+mj-lt"/>
              <a:buAutoNum type="arabicPeriod"/>
            </a:pPr>
            <a:r>
              <a:rPr lang="en-GB" sz="4400" dirty="0" err="1"/>
              <a:t>Praktek</a:t>
            </a:r>
            <a:r>
              <a:rPr lang="en-GB" sz="4400" dirty="0"/>
              <a:t> (Tools Tableau Desktop) </a:t>
            </a:r>
            <a:r>
              <a:rPr lang="en-GB" sz="4400" dirty="0" err="1"/>
              <a:t>dengan</a:t>
            </a:r>
            <a:r>
              <a:rPr lang="en-GB" sz="4400" dirty="0"/>
              <a:t> </a:t>
            </a:r>
            <a:r>
              <a:rPr lang="en-GB" sz="4400" dirty="0" err="1"/>
              <a:t>contoh</a:t>
            </a:r>
            <a:r>
              <a:rPr lang="en-GB" sz="4400" dirty="0"/>
              <a:t> data yang </a:t>
            </a:r>
            <a:r>
              <a:rPr lang="en-GB" sz="4400" dirty="0" err="1"/>
              <a:t>sudah</a:t>
            </a:r>
            <a:r>
              <a:rPr lang="en-GB" sz="4400" dirty="0"/>
              <a:t> </a:t>
            </a:r>
            <a:r>
              <a:rPr lang="en-GB" sz="4400" dirty="0" err="1"/>
              <a:t>disiapkan</a:t>
            </a:r>
            <a:endParaRPr lang="en-GB" sz="4400" dirty="0"/>
          </a:p>
        </p:txBody>
      </p:sp>
    </p:spTree>
    <p:extLst>
      <p:ext uri="{BB962C8B-B14F-4D97-AF65-F5344CB8AC3E}">
        <p14:creationId xmlns:p14="http://schemas.microsoft.com/office/powerpoint/2010/main" val="169293068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Product Tableau</a:t>
            </a:r>
          </a:p>
        </p:txBody>
      </p:sp>
      <p:sp>
        <p:nvSpPr>
          <p:cNvPr id="3" name="Content Placeholder 2"/>
          <p:cNvSpPr>
            <a:spLocks noGrp="1"/>
          </p:cNvSpPr>
          <p:nvPr>
            <p:ph idx="1"/>
          </p:nvPr>
        </p:nvSpPr>
        <p:spPr>
          <a:xfrm>
            <a:off x="530609" y="1959557"/>
            <a:ext cx="11191741" cy="4067756"/>
          </a:xfrm>
        </p:spPr>
        <p:txBody>
          <a:bodyPr>
            <a:normAutofit/>
          </a:bodyPr>
          <a:lstStyle/>
          <a:p>
            <a:pPr marL="0" indent="0">
              <a:buNone/>
            </a:pPr>
            <a:r>
              <a:rPr lang="en-US" b="1" dirty="0"/>
              <a:t>Tableau Products:</a:t>
            </a:r>
          </a:p>
          <a:p>
            <a:endParaRPr lang="en-US" b="1" dirty="0"/>
          </a:p>
          <a:p>
            <a:pPr marL="285750" indent="-285750">
              <a:buFont typeface="Wingdings" panose="05000000000000000000" pitchFamily="2" charset="2"/>
              <a:buChar char="Ø"/>
            </a:pPr>
            <a:endParaRPr lang="en-US" sz="2400" b="1" dirty="0"/>
          </a:p>
          <a:p>
            <a:pPr marL="285750" lvl="0" indent="-285750">
              <a:buFont typeface="Wingdings" panose="05000000000000000000" pitchFamily="2" charset="2"/>
              <a:buChar char="Ø"/>
            </a:pPr>
            <a:r>
              <a:rPr lang="en-US" sz="2400" b="1" dirty="0">
                <a:hlinkClick r:id="rId2" tooltip="For anyone"/>
              </a:rPr>
              <a:t>Tableau </a:t>
            </a:r>
            <a:r>
              <a:rPr lang="en-US" sz="2400" b="1" u="sng" dirty="0">
                <a:solidFill>
                  <a:srgbClr val="00B0F0"/>
                </a:solidFill>
              </a:rPr>
              <a:t>Creator </a:t>
            </a:r>
            <a:r>
              <a:rPr lang="en-US" sz="2400" b="1" dirty="0">
                <a:solidFill>
                  <a:schemeClr val="tx1"/>
                </a:solidFill>
              </a:rPr>
              <a:t>(Tableau </a:t>
            </a:r>
            <a:r>
              <a:rPr lang="en-US" sz="2400" b="1" dirty="0" err="1">
                <a:solidFill>
                  <a:schemeClr val="tx1"/>
                </a:solidFill>
              </a:rPr>
              <a:t>Dekstop</a:t>
            </a:r>
            <a:r>
              <a:rPr lang="en-US" sz="2400" b="1" dirty="0">
                <a:solidFill>
                  <a:schemeClr val="tx1"/>
                </a:solidFill>
              </a:rPr>
              <a:t> + Tableau Prep)</a:t>
            </a:r>
          </a:p>
          <a:p>
            <a:pPr marL="285750" lvl="0" indent="-285750">
              <a:buFont typeface="Wingdings" panose="05000000000000000000" pitchFamily="2" charset="2"/>
              <a:buChar char="Ø"/>
            </a:pPr>
            <a:r>
              <a:rPr lang="en-US" sz="2400" b="1" dirty="0">
                <a:hlinkClick r:id="rId3" tooltip="In the cloud"/>
              </a:rPr>
              <a:t>Tableau Online</a:t>
            </a:r>
            <a:endParaRPr lang="en-US" sz="2400" b="1" dirty="0"/>
          </a:p>
          <a:p>
            <a:pPr marL="285750" lvl="0" indent="-285750">
              <a:buFont typeface="Wingdings" panose="05000000000000000000" pitchFamily="2" charset="2"/>
              <a:buChar char="Ø"/>
            </a:pPr>
            <a:r>
              <a:rPr lang="en-US" sz="2400" b="1" dirty="0">
                <a:hlinkClick r:id="rId4" tooltip="For organizations"/>
              </a:rPr>
              <a:t>Tableau Server</a:t>
            </a:r>
            <a:r>
              <a:rPr lang="en-US" sz="2400" b="1" dirty="0"/>
              <a:t> (Tableau Explorer + Tableau Viewer)</a:t>
            </a:r>
          </a:p>
          <a:p>
            <a:pPr marL="285750" lvl="0" indent="-285750">
              <a:buFont typeface="Wingdings" panose="05000000000000000000" pitchFamily="2" charset="2"/>
              <a:buChar char="Ø"/>
            </a:pPr>
            <a:r>
              <a:rPr lang="en-US" sz="2400" b="1" dirty="0">
                <a:hlinkClick r:id="rId5" tooltip="For public websites"/>
              </a:rPr>
              <a:t>Tableau Public</a:t>
            </a:r>
            <a:r>
              <a:rPr lang="en-US" sz="2400" b="1" dirty="0"/>
              <a:t> (Free)</a:t>
            </a:r>
          </a:p>
          <a:p>
            <a:pPr marL="285750" lvl="0" indent="-285750">
              <a:buFont typeface="Wingdings" panose="05000000000000000000" pitchFamily="2" charset="2"/>
              <a:buChar char="Ø"/>
            </a:pPr>
            <a:r>
              <a:rPr lang="en-US" sz="2400" b="1" dirty="0">
                <a:hlinkClick r:id="rId6" tooltip="Explore Data"/>
              </a:rPr>
              <a:t>Tableau Reader</a:t>
            </a:r>
            <a:r>
              <a:rPr lang="en-US" sz="2400" b="1" dirty="0"/>
              <a:t> (Free)</a:t>
            </a:r>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endParaRPr lang="en-US" dirty="0"/>
          </a:p>
          <a:p>
            <a:pPr marL="0" indent="0">
              <a:buNone/>
            </a:pPr>
            <a:endParaRPr lang="en-GB" dirty="0"/>
          </a:p>
        </p:txBody>
      </p:sp>
    </p:spTree>
    <p:extLst>
      <p:ext uri="{BB962C8B-B14F-4D97-AF65-F5344CB8AC3E}">
        <p14:creationId xmlns:p14="http://schemas.microsoft.com/office/powerpoint/2010/main" val="1450509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Harga</a:t>
            </a:r>
            <a:r>
              <a:rPr lang="en-GB" dirty="0"/>
              <a:t> Tableau</a:t>
            </a:r>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376237" y="1845734"/>
            <a:ext cx="11439525" cy="4283603"/>
          </a:xfrm>
          <a:prstGeom prst="rect">
            <a:avLst/>
          </a:prstGeom>
        </p:spPr>
      </p:pic>
    </p:spTree>
    <p:extLst>
      <p:ext uri="{BB962C8B-B14F-4D97-AF65-F5344CB8AC3E}">
        <p14:creationId xmlns:p14="http://schemas.microsoft.com/office/powerpoint/2010/main" val="548882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Harga</a:t>
            </a:r>
            <a:r>
              <a:rPr lang="en-GB" dirty="0"/>
              <a:t> Tableau</a:t>
            </a:r>
          </a:p>
        </p:txBody>
      </p:sp>
      <p:pic>
        <p:nvPicPr>
          <p:cNvPr id="4" name="Content Placeholder 3"/>
          <p:cNvPicPr>
            <a:picLocks noGrp="1" noChangeAspect="1"/>
          </p:cNvPicPr>
          <p:nvPr>
            <p:ph idx="1"/>
          </p:nvPr>
        </p:nvPicPr>
        <p:blipFill>
          <a:blip r:embed="rId2"/>
          <a:stretch>
            <a:fillRect/>
          </a:stretch>
        </p:blipFill>
        <p:spPr>
          <a:xfrm>
            <a:off x="1097279" y="1846263"/>
            <a:ext cx="10364917" cy="4022725"/>
          </a:xfrm>
          <a:prstGeom prst="rect">
            <a:avLst/>
          </a:prstGeom>
        </p:spPr>
      </p:pic>
    </p:spTree>
    <p:extLst>
      <p:ext uri="{BB962C8B-B14F-4D97-AF65-F5344CB8AC3E}">
        <p14:creationId xmlns:p14="http://schemas.microsoft.com/office/powerpoint/2010/main" val="1938583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Patner</a:t>
            </a:r>
            <a:r>
              <a:rPr lang="en-GB" dirty="0"/>
              <a:t> Tableau di Indonesia</a:t>
            </a:r>
          </a:p>
        </p:txBody>
      </p:sp>
      <p:sp>
        <p:nvSpPr>
          <p:cNvPr id="3" name="Content Placeholder 2"/>
          <p:cNvSpPr>
            <a:spLocks noGrp="1"/>
          </p:cNvSpPr>
          <p:nvPr>
            <p:ph idx="1"/>
          </p:nvPr>
        </p:nvSpPr>
        <p:spPr>
          <a:xfrm>
            <a:off x="1223493" y="1893194"/>
            <a:ext cx="11153105" cy="4275785"/>
          </a:xfrm>
        </p:spPr>
        <p:txBody>
          <a:bodyPr>
            <a:normAutofit/>
          </a:bodyPr>
          <a:lstStyle/>
          <a:p>
            <a:r>
              <a:rPr lang="en-GB" sz="4400" b="1" dirty="0" err="1"/>
              <a:t>Niaga</a:t>
            </a:r>
            <a:r>
              <a:rPr lang="en-GB" sz="4400" b="1" dirty="0"/>
              <a:t> Prima </a:t>
            </a:r>
            <a:r>
              <a:rPr lang="en-GB" sz="4400" b="1" dirty="0" err="1"/>
              <a:t>Paramitra</a:t>
            </a:r>
            <a:r>
              <a:rPr lang="en-GB" sz="4400" b="1" dirty="0"/>
              <a:t> PT</a:t>
            </a:r>
          </a:p>
          <a:p>
            <a:r>
              <a:rPr lang="it-IT" sz="4400" b="1" dirty="0"/>
              <a:t>PT Sun Artha Putra Mandiri</a:t>
            </a:r>
          </a:p>
          <a:p>
            <a:r>
              <a:rPr lang="en-GB" sz="4400" b="1" dirty="0"/>
              <a:t>PT </a:t>
            </a:r>
            <a:r>
              <a:rPr lang="en-GB" sz="4400" b="1" dirty="0" err="1"/>
              <a:t>Cybertrend</a:t>
            </a:r>
            <a:r>
              <a:rPr lang="en-GB" sz="4400" b="1" dirty="0"/>
              <a:t> </a:t>
            </a:r>
            <a:r>
              <a:rPr lang="en-GB" sz="4400" b="1" dirty="0" err="1"/>
              <a:t>Intrabuana</a:t>
            </a:r>
            <a:endParaRPr lang="en-GB" sz="4400" b="1" dirty="0"/>
          </a:p>
          <a:p>
            <a:r>
              <a:rPr lang="en-GB" sz="4400" b="1" dirty="0" err="1"/>
              <a:t>Pervasif</a:t>
            </a:r>
            <a:endParaRPr lang="en-GB" sz="4400" b="1" dirty="0"/>
          </a:p>
          <a:p>
            <a:r>
              <a:rPr lang="en-GB" sz="4400" b="1" dirty="0"/>
              <a:t>PT. All Data International</a:t>
            </a:r>
          </a:p>
          <a:p>
            <a:pPr marL="0" indent="0">
              <a:buNone/>
            </a:pPr>
            <a:endParaRPr lang="en-GB" sz="4400" b="1" dirty="0"/>
          </a:p>
          <a:p>
            <a:endParaRPr lang="en-GB" dirty="0"/>
          </a:p>
        </p:txBody>
      </p:sp>
    </p:spTree>
    <p:extLst>
      <p:ext uri="{BB962C8B-B14F-4D97-AF65-F5344CB8AC3E}">
        <p14:creationId xmlns:p14="http://schemas.microsoft.com/office/powerpoint/2010/main" val="561988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Client Tableau Indonesia</a:t>
            </a:r>
          </a:p>
        </p:txBody>
      </p:sp>
      <p:sp>
        <p:nvSpPr>
          <p:cNvPr id="3" name="Content Placeholder 2"/>
          <p:cNvSpPr>
            <a:spLocks noGrp="1"/>
          </p:cNvSpPr>
          <p:nvPr>
            <p:ph idx="1"/>
          </p:nvPr>
        </p:nvSpPr>
        <p:spPr>
          <a:xfrm>
            <a:off x="553792" y="1946677"/>
            <a:ext cx="4494727" cy="3416300"/>
          </a:xfrm>
        </p:spPr>
        <p:txBody>
          <a:bodyPr>
            <a:normAutofit fontScale="25000" lnSpcReduction="20000"/>
          </a:bodyPr>
          <a:lstStyle/>
          <a:p>
            <a:r>
              <a:rPr lang="en-GB" sz="7200" b="1" dirty="0"/>
              <a:t>Toyota Indonesia</a:t>
            </a:r>
          </a:p>
          <a:p>
            <a:r>
              <a:rPr lang="en-GB" sz="7200" b="1" dirty="0" err="1"/>
              <a:t>Interflour</a:t>
            </a:r>
            <a:endParaRPr lang="en-GB" sz="7200" b="1" dirty="0"/>
          </a:p>
          <a:p>
            <a:r>
              <a:rPr lang="en-GB" sz="7200" b="1" dirty="0" err="1"/>
              <a:t>Rs</a:t>
            </a:r>
            <a:r>
              <a:rPr lang="en-GB" sz="7200" b="1" dirty="0"/>
              <a:t> </a:t>
            </a:r>
            <a:r>
              <a:rPr lang="en-GB" sz="7200" b="1" dirty="0" err="1"/>
              <a:t>Dr.</a:t>
            </a:r>
            <a:r>
              <a:rPr lang="en-GB" sz="7200" b="1" dirty="0"/>
              <a:t> </a:t>
            </a:r>
            <a:r>
              <a:rPr lang="en-GB" sz="7200" b="1" dirty="0" err="1"/>
              <a:t>Soetomo</a:t>
            </a:r>
            <a:endParaRPr lang="en-GB" sz="7200" b="1" dirty="0"/>
          </a:p>
          <a:p>
            <a:r>
              <a:rPr lang="en-GB" sz="7200" b="1" dirty="0"/>
              <a:t>Allianz</a:t>
            </a:r>
          </a:p>
          <a:p>
            <a:r>
              <a:rPr lang="en-GB" sz="7200" b="1" dirty="0"/>
              <a:t>BII Maybank</a:t>
            </a:r>
          </a:p>
          <a:p>
            <a:r>
              <a:rPr lang="en-GB" sz="7200" b="1" dirty="0"/>
              <a:t>PT Surya </a:t>
            </a:r>
            <a:r>
              <a:rPr lang="en-GB" sz="7200" b="1" dirty="0" err="1"/>
              <a:t>Artha</a:t>
            </a:r>
            <a:r>
              <a:rPr lang="en-GB" sz="7200" b="1" dirty="0"/>
              <a:t> Nusantara Finance</a:t>
            </a:r>
          </a:p>
          <a:p>
            <a:r>
              <a:rPr lang="en-GB" sz="7200" b="1" dirty="0" err="1"/>
              <a:t>Mabes</a:t>
            </a:r>
            <a:r>
              <a:rPr lang="en-GB" sz="7200" b="1" dirty="0"/>
              <a:t> </a:t>
            </a:r>
            <a:r>
              <a:rPr lang="en-GB" sz="7200" b="1" dirty="0" err="1"/>
              <a:t>Polri</a:t>
            </a:r>
            <a:r>
              <a:rPr lang="en-GB" sz="7200" b="1" dirty="0"/>
              <a:t> (</a:t>
            </a:r>
            <a:r>
              <a:rPr lang="en-GB" sz="7200" b="1" dirty="0" err="1"/>
              <a:t>Kakorlantas</a:t>
            </a:r>
            <a:r>
              <a:rPr lang="en-GB" sz="7200" b="1" dirty="0"/>
              <a:t>)</a:t>
            </a:r>
          </a:p>
          <a:p>
            <a:r>
              <a:rPr lang="en-GB" sz="7200" b="1" dirty="0" err="1"/>
              <a:t>Indosat</a:t>
            </a:r>
            <a:endParaRPr lang="en-GB" sz="7200" b="1" dirty="0"/>
          </a:p>
          <a:p>
            <a:r>
              <a:rPr lang="en-GB" sz="7200" b="1" dirty="0"/>
              <a:t>BAF</a:t>
            </a:r>
          </a:p>
          <a:p>
            <a:r>
              <a:rPr lang="en-GB" sz="7200" b="1" dirty="0" err="1"/>
              <a:t>Danamon</a:t>
            </a:r>
            <a:endParaRPr lang="en-GB" sz="7200" b="1" dirty="0"/>
          </a:p>
          <a:p>
            <a:r>
              <a:rPr lang="en-GB" sz="7200" b="1" dirty="0" err="1"/>
              <a:t>Playmedia</a:t>
            </a:r>
            <a:endParaRPr lang="en-GB" sz="7200" b="1" dirty="0"/>
          </a:p>
          <a:p>
            <a:endParaRPr lang="en-GB" sz="2400" dirty="0"/>
          </a:p>
        </p:txBody>
      </p:sp>
      <p:sp>
        <p:nvSpPr>
          <p:cNvPr id="4" name="Content Placeholder 2"/>
          <p:cNvSpPr txBox="1">
            <a:spLocks/>
          </p:cNvSpPr>
          <p:nvPr/>
        </p:nvSpPr>
        <p:spPr>
          <a:xfrm>
            <a:off x="6439438" y="1946677"/>
            <a:ext cx="5046372" cy="34163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sz="1600" b="1" dirty="0"/>
              <a:t>BPMIGAS				</a:t>
            </a:r>
          </a:p>
          <a:p>
            <a:r>
              <a:rPr lang="en-GB" sz="1600" b="1" dirty="0"/>
              <a:t>BNI</a:t>
            </a:r>
          </a:p>
          <a:p>
            <a:r>
              <a:rPr lang="en-GB" sz="1600" b="1" dirty="0"/>
              <a:t>PLN</a:t>
            </a:r>
          </a:p>
          <a:p>
            <a:r>
              <a:rPr lang="en-GB" sz="1600" b="1" dirty="0"/>
              <a:t>ICON+</a:t>
            </a:r>
          </a:p>
          <a:p>
            <a:r>
              <a:rPr lang="en-GB" sz="1600" b="1" dirty="0" err="1"/>
              <a:t>Pupuk</a:t>
            </a:r>
            <a:r>
              <a:rPr lang="en-GB" sz="1600" b="1" dirty="0"/>
              <a:t> Indonesia</a:t>
            </a:r>
          </a:p>
          <a:p>
            <a:r>
              <a:rPr lang="en-GB" sz="1600" b="1" dirty="0"/>
              <a:t>Kalbe</a:t>
            </a:r>
          </a:p>
          <a:p>
            <a:r>
              <a:rPr lang="en-GB" sz="1600" b="1" dirty="0"/>
              <a:t>Krakatau </a:t>
            </a:r>
            <a:r>
              <a:rPr lang="en-GB" sz="1600" b="1" dirty="0" err="1"/>
              <a:t>Stell</a:t>
            </a:r>
            <a:endParaRPr lang="en-GB" sz="1600" b="1" dirty="0"/>
          </a:p>
          <a:p>
            <a:r>
              <a:rPr lang="en-GB" sz="1600" b="1" dirty="0"/>
              <a:t>Sime Darby</a:t>
            </a:r>
          </a:p>
          <a:p>
            <a:r>
              <a:rPr lang="en-GB" sz="1600" b="1" dirty="0"/>
              <a:t>Telkom</a:t>
            </a:r>
          </a:p>
          <a:p>
            <a:r>
              <a:rPr lang="en-GB" sz="1600" b="1" dirty="0" err="1"/>
              <a:t>Jasa</a:t>
            </a:r>
            <a:r>
              <a:rPr lang="en-GB" sz="1600" b="1" dirty="0"/>
              <a:t> </a:t>
            </a:r>
            <a:r>
              <a:rPr lang="en-GB" sz="1600" b="1" dirty="0" err="1"/>
              <a:t>Raharja</a:t>
            </a:r>
            <a:endParaRPr lang="en-GB" sz="1600" b="1" dirty="0"/>
          </a:p>
          <a:p>
            <a:r>
              <a:rPr lang="en-GB" sz="1600" b="1" dirty="0"/>
              <a:t>Bank </a:t>
            </a:r>
            <a:r>
              <a:rPr lang="en-GB" sz="1600" b="1" dirty="0" err="1"/>
              <a:t>Mandiri</a:t>
            </a:r>
            <a:endParaRPr lang="en-GB" sz="1600" b="1" dirty="0"/>
          </a:p>
          <a:p>
            <a:r>
              <a:rPr lang="en-GB" sz="1600" b="1" dirty="0" err="1"/>
              <a:t>Kakorlantas</a:t>
            </a:r>
            <a:endParaRPr lang="en-GB" sz="1600" b="1" dirty="0"/>
          </a:p>
        </p:txBody>
      </p:sp>
    </p:spTree>
    <p:extLst>
      <p:ext uri="{BB962C8B-B14F-4D97-AF65-F5344CB8AC3E}">
        <p14:creationId xmlns:p14="http://schemas.microsoft.com/office/powerpoint/2010/main" val="4033666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u="sng" dirty="0">
                <a:latin typeface="Tahoma" panose="020B0604030504040204" pitchFamily="34" charset="0"/>
                <a:ea typeface="Tahoma" panose="020B0604030504040204" pitchFamily="34" charset="0"/>
                <a:cs typeface="Tahoma" panose="020B0604030504040204" pitchFamily="34" charset="0"/>
              </a:rPr>
            </a:br>
            <a:r>
              <a:rPr lang="en-US" u="sng" dirty="0">
                <a:latin typeface="Tahoma" panose="020B0604030504040204" pitchFamily="34" charset="0"/>
                <a:ea typeface="Tahoma" panose="020B0604030504040204" pitchFamily="34" charset="0"/>
                <a:cs typeface="Tahoma" panose="020B0604030504040204" pitchFamily="34" charset="0"/>
              </a:rPr>
              <a:t>Why tableau</a:t>
            </a:r>
            <a:br>
              <a:rPr lang="en-US" u="sng" dirty="0">
                <a:latin typeface="Tahoma" panose="020B0604030504040204" pitchFamily="34" charset="0"/>
                <a:ea typeface="Tahoma" panose="020B0604030504040204" pitchFamily="34" charset="0"/>
                <a:cs typeface="Tahoma" panose="020B0604030504040204" pitchFamily="34" charset="0"/>
              </a:rPr>
            </a:br>
            <a:endParaRPr lang="en-GB" dirty="0"/>
          </a:p>
        </p:txBody>
      </p:sp>
      <p:sp>
        <p:nvSpPr>
          <p:cNvPr id="3" name="Content Placeholder 2"/>
          <p:cNvSpPr>
            <a:spLocks noGrp="1"/>
          </p:cNvSpPr>
          <p:nvPr>
            <p:ph idx="1"/>
          </p:nvPr>
        </p:nvSpPr>
        <p:spPr>
          <a:xfrm>
            <a:off x="695459" y="1972435"/>
            <a:ext cx="11153103" cy="3416300"/>
          </a:xfrm>
        </p:spPr>
        <p:txBody>
          <a:bodyPr>
            <a:noAutofit/>
          </a:bodyPr>
          <a:lstStyle/>
          <a:p>
            <a:pPr marL="571500" indent="-571500">
              <a:buFont typeface="Wingdings" panose="05000000000000000000" pitchFamily="2" charset="2"/>
              <a:buChar char="ü"/>
            </a:pPr>
            <a:r>
              <a:rPr lang="en-US" sz="2800" dirty="0">
                <a:latin typeface="+mj-lt"/>
                <a:ea typeface="Tahoma" panose="020B0604030504040204" pitchFamily="34" charset="0"/>
                <a:cs typeface="Tahoma" panose="020B0604030504040204" pitchFamily="34" charset="0"/>
              </a:rPr>
              <a:t>Tableau </a:t>
            </a:r>
            <a:r>
              <a:rPr lang="en-US" sz="2800" dirty="0" err="1">
                <a:latin typeface="+mj-lt"/>
                <a:ea typeface="Tahoma" panose="020B0604030504040204" pitchFamily="34" charset="0"/>
                <a:cs typeface="Tahoma" panose="020B0604030504040204" pitchFamily="34" charset="0"/>
              </a:rPr>
              <a:t>Sangat</a:t>
            </a:r>
            <a:r>
              <a:rPr lang="en-US" sz="2800" dirty="0">
                <a:latin typeface="+mj-lt"/>
                <a:ea typeface="Tahoma" panose="020B0604030504040204" pitchFamily="34" charset="0"/>
                <a:cs typeface="Tahoma" panose="020B0604030504040204" pitchFamily="34" charset="0"/>
              </a:rPr>
              <a:t> </a:t>
            </a:r>
            <a:r>
              <a:rPr lang="en-US" sz="2800" dirty="0" err="1">
                <a:latin typeface="+mj-lt"/>
                <a:ea typeface="Tahoma" panose="020B0604030504040204" pitchFamily="34" charset="0"/>
                <a:cs typeface="Tahoma" panose="020B0604030504040204" pitchFamily="34" charset="0"/>
              </a:rPr>
              <a:t>mudah</a:t>
            </a:r>
            <a:endParaRPr lang="en-US" sz="2800" dirty="0">
              <a:latin typeface="+mj-lt"/>
              <a:ea typeface="Tahoma" panose="020B0604030504040204" pitchFamily="34" charset="0"/>
              <a:cs typeface="Tahoma" panose="020B0604030504040204" pitchFamily="34" charset="0"/>
            </a:endParaRPr>
          </a:p>
          <a:p>
            <a:endParaRPr lang="en-US" sz="2800" dirty="0">
              <a:latin typeface="+mj-lt"/>
              <a:ea typeface="Tahoma" panose="020B0604030504040204" pitchFamily="34" charset="0"/>
              <a:cs typeface="Tahoma" panose="020B0604030504040204" pitchFamily="34" charset="0"/>
            </a:endParaRPr>
          </a:p>
          <a:p>
            <a:pPr marL="571500" indent="-571500">
              <a:buFont typeface="Wingdings" panose="05000000000000000000" pitchFamily="2" charset="2"/>
              <a:buChar char="ü"/>
            </a:pPr>
            <a:r>
              <a:rPr lang="en-US" sz="2800" dirty="0" err="1">
                <a:latin typeface="+mj-lt"/>
                <a:ea typeface="Tahoma" panose="020B0604030504040204" pitchFamily="34" charset="0"/>
                <a:cs typeface="Tahoma" panose="020B0604030504040204" pitchFamily="34" charset="0"/>
              </a:rPr>
              <a:t>Tidak</a:t>
            </a:r>
            <a:r>
              <a:rPr lang="en-US" sz="2800" dirty="0">
                <a:latin typeface="+mj-lt"/>
                <a:ea typeface="Tahoma" panose="020B0604030504040204" pitchFamily="34" charset="0"/>
                <a:cs typeface="Tahoma" panose="020B0604030504040204" pitchFamily="34" charset="0"/>
              </a:rPr>
              <a:t> </a:t>
            </a:r>
            <a:r>
              <a:rPr lang="en-US" sz="2800" dirty="0" err="1">
                <a:latin typeface="+mj-lt"/>
                <a:ea typeface="Tahoma" panose="020B0604030504040204" pitchFamily="34" charset="0"/>
                <a:cs typeface="Tahoma" panose="020B0604030504040204" pitchFamily="34" charset="0"/>
              </a:rPr>
              <a:t>harus</a:t>
            </a:r>
            <a:r>
              <a:rPr lang="en-US" sz="2800" dirty="0">
                <a:latin typeface="+mj-lt"/>
                <a:ea typeface="Tahoma" panose="020B0604030504040204" pitchFamily="34" charset="0"/>
                <a:cs typeface="Tahoma" panose="020B0604030504040204" pitchFamily="34" charset="0"/>
              </a:rPr>
              <a:t> </a:t>
            </a:r>
            <a:r>
              <a:rPr lang="en-US" sz="2800" dirty="0" err="1">
                <a:latin typeface="+mj-lt"/>
                <a:ea typeface="Tahoma" panose="020B0604030504040204" pitchFamily="34" charset="0"/>
                <a:cs typeface="Tahoma" panose="020B0604030504040204" pitchFamily="34" charset="0"/>
              </a:rPr>
              <a:t>menjadi</a:t>
            </a:r>
            <a:r>
              <a:rPr lang="en-US" sz="2800" dirty="0">
                <a:latin typeface="+mj-lt"/>
                <a:ea typeface="Tahoma" panose="020B0604030504040204" pitchFamily="34" charset="0"/>
                <a:cs typeface="Tahoma" panose="020B0604030504040204" pitchFamily="34" charset="0"/>
              </a:rPr>
              <a:t> programming</a:t>
            </a:r>
          </a:p>
          <a:p>
            <a:pPr marL="571500" indent="-571500">
              <a:buFont typeface="Wingdings" panose="05000000000000000000" pitchFamily="2" charset="2"/>
              <a:buChar char="ü"/>
            </a:pPr>
            <a:endParaRPr lang="en-US" sz="2800" dirty="0">
              <a:latin typeface="+mj-lt"/>
              <a:ea typeface="Tahoma" panose="020B0604030504040204" pitchFamily="34" charset="0"/>
              <a:cs typeface="Tahoma" panose="020B0604030504040204" pitchFamily="34" charset="0"/>
            </a:endParaRPr>
          </a:p>
          <a:p>
            <a:pPr marL="571500" indent="-571500">
              <a:buFont typeface="Wingdings" panose="05000000000000000000" pitchFamily="2" charset="2"/>
              <a:buChar char="ü"/>
            </a:pPr>
            <a:r>
              <a:rPr lang="en-US" sz="2800" dirty="0" err="1">
                <a:latin typeface="+mj-lt"/>
                <a:ea typeface="Tahoma" panose="020B0604030504040204" pitchFamily="34" charset="0"/>
                <a:cs typeface="Tahoma" panose="020B0604030504040204" pitchFamily="34" charset="0"/>
              </a:rPr>
              <a:t>Berkerja</a:t>
            </a:r>
            <a:r>
              <a:rPr lang="en-US" sz="2800" dirty="0">
                <a:latin typeface="+mj-lt"/>
                <a:ea typeface="Tahoma" panose="020B0604030504040204" pitchFamily="34" charset="0"/>
                <a:cs typeface="Tahoma" panose="020B0604030504040204" pitchFamily="34" charset="0"/>
              </a:rPr>
              <a:t> </a:t>
            </a:r>
            <a:r>
              <a:rPr lang="en-US" sz="2800" dirty="0" err="1">
                <a:latin typeface="+mj-lt"/>
                <a:ea typeface="Tahoma" panose="020B0604030504040204" pitchFamily="34" charset="0"/>
                <a:cs typeface="Tahoma" panose="020B0604030504040204" pitchFamily="34" charset="0"/>
              </a:rPr>
              <a:t>dengan</a:t>
            </a:r>
            <a:r>
              <a:rPr lang="en-US" sz="2800" dirty="0">
                <a:latin typeface="+mj-lt"/>
                <a:ea typeface="Tahoma" panose="020B0604030504040204" pitchFamily="34" charset="0"/>
                <a:cs typeface="Tahoma" panose="020B0604030504040204" pitchFamily="34" charset="0"/>
              </a:rPr>
              <a:t> </a:t>
            </a:r>
            <a:r>
              <a:rPr lang="en-US" sz="2800" dirty="0" err="1">
                <a:latin typeface="+mj-lt"/>
                <a:ea typeface="Tahoma" panose="020B0604030504040204" pitchFamily="34" charset="0"/>
                <a:cs typeface="Tahoma" panose="020B0604030504040204" pitchFamily="34" charset="0"/>
              </a:rPr>
              <a:t>vizQl</a:t>
            </a:r>
            <a:r>
              <a:rPr lang="en-US" sz="2800" dirty="0">
                <a:latin typeface="+mj-lt"/>
                <a:ea typeface="Tahoma" panose="020B0604030504040204" pitchFamily="34" charset="0"/>
                <a:cs typeface="Tahoma" panose="020B0604030504040204" pitchFamily="34" charset="0"/>
              </a:rPr>
              <a:t>- visual </a:t>
            </a:r>
            <a:r>
              <a:rPr lang="en-US" sz="2800" dirty="0" err="1">
                <a:latin typeface="+mj-lt"/>
                <a:ea typeface="Tahoma" panose="020B0604030504040204" pitchFamily="34" charset="0"/>
                <a:cs typeface="Tahoma" panose="020B0604030504040204" pitchFamily="34" charset="0"/>
              </a:rPr>
              <a:t>quer</a:t>
            </a:r>
            <a:r>
              <a:rPr lang="en-US" sz="2800" dirty="0">
                <a:latin typeface="+mj-lt"/>
                <a:ea typeface="Tahoma" panose="020B0604030504040204" pitchFamily="34" charset="0"/>
                <a:cs typeface="Tahoma" panose="020B0604030504040204" pitchFamily="34" charset="0"/>
              </a:rPr>
              <a:t> language</a:t>
            </a:r>
          </a:p>
          <a:p>
            <a:pPr marL="571500" indent="-571500">
              <a:buFont typeface="Wingdings" panose="05000000000000000000" pitchFamily="2" charset="2"/>
              <a:buChar char="ü"/>
            </a:pPr>
            <a:endParaRPr lang="en-US" sz="2800" dirty="0">
              <a:latin typeface="+mj-lt"/>
              <a:ea typeface="Tahoma" panose="020B0604030504040204" pitchFamily="34" charset="0"/>
              <a:cs typeface="Tahoma" panose="020B0604030504040204" pitchFamily="34" charset="0"/>
            </a:endParaRPr>
          </a:p>
          <a:p>
            <a:pPr marL="571500" indent="-571500">
              <a:buFont typeface="Wingdings" panose="05000000000000000000" pitchFamily="2" charset="2"/>
              <a:buChar char="ü"/>
            </a:pPr>
            <a:r>
              <a:rPr lang="en-US" sz="2800" dirty="0" err="1">
                <a:latin typeface="+mj-lt"/>
                <a:ea typeface="Tahoma" panose="020B0604030504040204" pitchFamily="34" charset="0"/>
                <a:cs typeface="Tahoma" panose="020B0604030504040204" pitchFamily="34" charset="0"/>
              </a:rPr>
              <a:t>Cepat</a:t>
            </a:r>
            <a:r>
              <a:rPr lang="en-US" sz="2800" dirty="0">
                <a:latin typeface="+mj-lt"/>
                <a:ea typeface="Tahoma" panose="020B0604030504040204" pitchFamily="34" charset="0"/>
                <a:cs typeface="Tahoma" panose="020B0604030504040204" pitchFamily="34" charset="0"/>
              </a:rPr>
              <a:t> </a:t>
            </a:r>
            <a:r>
              <a:rPr lang="en-US" sz="2800" dirty="0" err="1">
                <a:latin typeface="+mj-lt"/>
                <a:ea typeface="Tahoma" panose="020B0604030504040204" pitchFamily="34" charset="0"/>
                <a:cs typeface="Tahoma" panose="020B0604030504040204" pitchFamily="34" charset="0"/>
              </a:rPr>
              <a:t>dalam</a:t>
            </a:r>
            <a:r>
              <a:rPr lang="en-US" sz="2800" dirty="0">
                <a:latin typeface="+mj-lt"/>
                <a:ea typeface="Tahoma" panose="020B0604030504040204" pitchFamily="34" charset="0"/>
                <a:cs typeface="Tahoma" panose="020B0604030504040204" pitchFamily="34" charset="0"/>
              </a:rPr>
              <a:t> </a:t>
            </a:r>
            <a:r>
              <a:rPr lang="en-US" sz="2800" dirty="0" err="1">
                <a:latin typeface="+mj-lt"/>
                <a:ea typeface="Tahoma" panose="020B0604030504040204" pitchFamily="34" charset="0"/>
                <a:cs typeface="Tahoma" panose="020B0604030504040204" pitchFamily="34" charset="0"/>
              </a:rPr>
              <a:t>membuat</a:t>
            </a:r>
            <a:r>
              <a:rPr lang="en-US" sz="2800" dirty="0">
                <a:latin typeface="+mj-lt"/>
                <a:ea typeface="Tahoma" panose="020B0604030504040204" pitchFamily="34" charset="0"/>
                <a:cs typeface="Tahoma" panose="020B0604030504040204" pitchFamily="34" charset="0"/>
              </a:rPr>
              <a:t> analytics</a:t>
            </a:r>
          </a:p>
          <a:p>
            <a:pPr marL="0" indent="0">
              <a:buNone/>
            </a:pPr>
            <a:endParaRPr lang="en-GB" sz="2800" dirty="0">
              <a:latin typeface="+mj-lt"/>
            </a:endParaRPr>
          </a:p>
        </p:txBody>
      </p:sp>
    </p:spTree>
    <p:extLst>
      <p:ext uri="{BB962C8B-B14F-4D97-AF65-F5344CB8AC3E}">
        <p14:creationId xmlns:p14="http://schemas.microsoft.com/office/powerpoint/2010/main" val="182450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a:t>Riset</a:t>
            </a:r>
            <a:r>
              <a:rPr lang="en-GB" b="1" dirty="0"/>
              <a:t> </a:t>
            </a:r>
            <a:r>
              <a:rPr lang="en-GB" b="1" dirty="0" err="1"/>
              <a:t>Gatner</a:t>
            </a:r>
            <a:r>
              <a:rPr lang="en-GB" b="1" dirty="0"/>
              <a:t> </a:t>
            </a:r>
            <a:r>
              <a:rPr lang="en-GB" b="1" dirty="0" err="1"/>
              <a:t>Tentang</a:t>
            </a:r>
            <a:r>
              <a:rPr lang="en-GB" b="1" dirty="0"/>
              <a:t> Tableau</a:t>
            </a:r>
          </a:p>
        </p:txBody>
      </p:sp>
      <p:pic>
        <p:nvPicPr>
          <p:cNvPr id="4" name="Content Placeholder 3"/>
          <p:cNvPicPr>
            <a:picLocks noGrp="1" noChangeAspect="1"/>
          </p:cNvPicPr>
          <p:nvPr>
            <p:ph idx="1"/>
          </p:nvPr>
        </p:nvPicPr>
        <p:blipFill>
          <a:blip r:embed="rId2"/>
          <a:stretch>
            <a:fillRect/>
          </a:stretch>
        </p:blipFill>
        <p:spPr>
          <a:xfrm>
            <a:off x="7831608" y="1677146"/>
            <a:ext cx="4022725" cy="4500532"/>
          </a:xfrm>
          <a:prstGeom prst="rect">
            <a:avLst/>
          </a:prstGeom>
        </p:spPr>
      </p:pic>
      <p:pic>
        <p:nvPicPr>
          <p:cNvPr id="5" name="Picture 4"/>
          <p:cNvPicPr>
            <a:picLocks noChangeAspect="1"/>
          </p:cNvPicPr>
          <p:nvPr/>
        </p:nvPicPr>
        <p:blipFill>
          <a:blip r:embed="rId3"/>
          <a:stretch>
            <a:fillRect/>
          </a:stretch>
        </p:blipFill>
        <p:spPr>
          <a:xfrm>
            <a:off x="104284" y="1698089"/>
            <a:ext cx="3600315" cy="4539803"/>
          </a:xfrm>
          <a:prstGeom prst="rect">
            <a:avLst/>
          </a:prstGeom>
        </p:spPr>
      </p:pic>
      <p:pic>
        <p:nvPicPr>
          <p:cNvPr id="8" name="Picture 7"/>
          <p:cNvPicPr>
            <a:picLocks noChangeAspect="1"/>
          </p:cNvPicPr>
          <p:nvPr/>
        </p:nvPicPr>
        <p:blipFill>
          <a:blip r:embed="rId4"/>
          <a:stretch>
            <a:fillRect/>
          </a:stretch>
        </p:blipFill>
        <p:spPr>
          <a:xfrm>
            <a:off x="3704599" y="1737360"/>
            <a:ext cx="4127009" cy="4380105"/>
          </a:xfrm>
          <a:prstGeom prst="rect">
            <a:avLst/>
          </a:prstGeom>
        </p:spPr>
      </p:pic>
    </p:spTree>
    <p:extLst>
      <p:ext uri="{BB962C8B-B14F-4D97-AF65-F5344CB8AC3E}">
        <p14:creationId xmlns:p14="http://schemas.microsoft.com/office/powerpoint/2010/main" val="441606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ea typeface="Tahoma" panose="020B0604030504040204" pitchFamily="34" charset="0"/>
                <a:cs typeface="Tahoma" panose="020B0604030504040204" pitchFamily="34" charset="0"/>
              </a:rPr>
              <a:t>vizQl</a:t>
            </a:r>
            <a:r>
              <a:rPr lang="en-US" b="1" dirty="0">
                <a:ea typeface="Tahoma" panose="020B0604030504040204" pitchFamily="34" charset="0"/>
                <a:cs typeface="Tahoma" panose="020B0604030504040204" pitchFamily="34" charset="0"/>
              </a:rPr>
              <a:t>- visual </a:t>
            </a:r>
            <a:r>
              <a:rPr lang="en-US" b="1" dirty="0" err="1">
                <a:ea typeface="Tahoma" panose="020B0604030504040204" pitchFamily="34" charset="0"/>
                <a:cs typeface="Tahoma" panose="020B0604030504040204" pitchFamily="34" charset="0"/>
              </a:rPr>
              <a:t>quer</a:t>
            </a:r>
            <a:r>
              <a:rPr lang="en-US" b="1" dirty="0">
                <a:ea typeface="Tahoma" panose="020B0604030504040204" pitchFamily="34" charset="0"/>
                <a:cs typeface="Tahoma" panose="020B0604030504040204" pitchFamily="34" charset="0"/>
              </a:rPr>
              <a:t> language</a:t>
            </a:r>
            <a:endParaRPr lang="en-GB" b="1" dirty="0"/>
          </a:p>
        </p:txBody>
      </p:sp>
      <p:sp>
        <p:nvSpPr>
          <p:cNvPr id="3" name="Content Placeholder 2"/>
          <p:cNvSpPr>
            <a:spLocks noGrp="1"/>
          </p:cNvSpPr>
          <p:nvPr>
            <p:ph idx="1"/>
          </p:nvPr>
        </p:nvSpPr>
        <p:spPr>
          <a:xfrm>
            <a:off x="476518" y="2356833"/>
            <a:ext cx="11217499" cy="4056845"/>
          </a:xfrm>
        </p:spPr>
        <p:txBody>
          <a:bodyPr/>
          <a:lstStyle/>
          <a:p>
            <a:pPr marL="0" indent="0" algn="just">
              <a:buNone/>
            </a:pPr>
            <a:r>
              <a:rPr lang="en-GB" dirty="0" err="1"/>
              <a:t>VizQL</a:t>
            </a:r>
            <a:r>
              <a:rPr lang="en-GB" dirty="0"/>
              <a:t> is a visual query language that translates drag-and-drop actions into data queries and then expresses that data visually. </a:t>
            </a:r>
            <a:r>
              <a:rPr lang="en-GB" dirty="0" err="1"/>
              <a:t>VizQL</a:t>
            </a:r>
            <a:r>
              <a:rPr lang="en-GB" dirty="0"/>
              <a:t> delivers dramatic gains in people's ability to see and understand data by abstracting the underlying complexities of query and analysis</a:t>
            </a:r>
          </a:p>
        </p:txBody>
      </p:sp>
      <p:pic>
        <p:nvPicPr>
          <p:cNvPr id="4" name="Picture 3"/>
          <p:cNvPicPr>
            <a:picLocks noChangeAspect="1"/>
          </p:cNvPicPr>
          <p:nvPr/>
        </p:nvPicPr>
        <p:blipFill>
          <a:blip r:embed="rId2"/>
          <a:stretch>
            <a:fillRect/>
          </a:stretch>
        </p:blipFill>
        <p:spPr>
          <a:xfrm>
            <a:off x="476517" y="3490174"/>
            <a:ext cx="11217500" cy="3090929"/>
          </a:xfrm>
          <a:prstGeom prst="rect">
            <a:avLst/>
          </a:prstGeom>
        </p:spPr>
      </p:pic>
    </p:spTree>
    <p:extLst>
      <p:ext uri="{BB962C8B-B14F-4D97-AF65-F5344CB8AC3E}">
        <p14:creationId xmlns:p14="http://schemas.microsoft.com/office/powerpoint/2010/main" val="3967833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4583" y="1889039"/>
            <a:ext cx="11243793" cy="4301543"/>
          </a:xfrm>
          <a:prstGeom prst="rect">
            <a:avLst/>
          </a:prstGeom>
        </p:spPr>
      </p:pic>
      <p:sp>
        <p:nvSpPr>
          <p:cNvPr id="5" name="Title 1"/>
          <p:cNvSpPr>
            <a:spLocks noGrp="1"/>
          </p:cNvSpPr>
          <p:nvPr>
            <p:ph type="title"/>
          </p:nvPr>
        </p:nvSpPr>
        <p:spPr/>
        <p:txBody>
          <a:bodyPr/>
          <a:lstStyle/>
          <a:p>
            <a:r>
              <a:rPr lang="en-US" b="1" dirty="0" err="1">
                <a:ea typeface="Tahoma" panose="020B0604030504040204" pitchFamily="34" charset="0"/>
                <a:cs typeface="Tahoma" panose="020B0604030504040204" pitchFamily="34" charset="0"/>
              </a:rPr>
              <a:t>WorkFlow</a:t>
            </a:r>
            <a:endParaRPr lang="en-GB" b="1" dirty="0"/>
          </a:p>
        </p:txBody>
      </p:sp>
    </p:spTree>
    <p:extLst>
      <p:ext uri="{BB962C8B-B14F-4D97-AF65-F5344CB8AC3E}">
        <p14:creationId xmlns:p14="http://schemas.microsoft.com/office/powerpoint/2010/main" val="4271717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d-ID" sz="6000" dirty="0"/>
              <a:t>Konsep Dasar Tableau : Connect , Analyze, Share</a:t>
            </a:r>
            <a:endParaRPr lang="en-GB" sz="6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14594082"/>
              </p:ext>
            </p:extLst>
          </p:nvPr>
        </p:nvGraphicFramePr>
        <p:xfrm>
          <a:off x="1097280" y="1867437"/>
          <a:ext cx="10058400" cy="4237148"/>
        </p:xfrm>
        <a:graphic>
          <a:graphicData uri="http://schemas.openxmlformats.org/drawingml/2006/table">
            <a:tbl>
              <a:tblPr firstRow="1" firstCol="1" bandRow="1">
                <a:tableStyleId>{5C22544A-7EE6-4342-B048-85BDC9FD1C3A}</a:tableStyleId>
              </a:tblPr>
              <a:tblGrid>
                <a:gridCol w="2611315">
                  <a:extLst>
                    <a:ext uri="{9D8B030D-6E8A-4147-A177-3AD203B41FA5}">
                      <a16:colId xmlns:a16="http://schemas.microsoft.com/office/drawing/2014/main" val="20000"/>
                    </a:ext>
                  </a:extLst>
                </a:gridCol>
                <a:gridCol w="7447085">
                  <a:extLst>
                    <a:ext uri="{9D8B030D-6E8A-4147-A177-3AD203B41FA5}">
                      <a16:colId xmlns:a16="http://schemas.microsoft.com/office/drawing/2014/main" val="20001"/>
                    </a:ext>
                  </a:extLst>
                </a:gridCol>
              </a:tblGrid>
              <a:tr h="645496">
                <a:tc>
                  <a:txBody>
                    <a:bodyPr/>
                    <a:lstStyle/>
                    <a:p>
                      <a:pPr algn="just">
                        <a:lnSpc>
                          <a:spcPct val="150000"/>
                        </a:lnSpc>
                        <a:spcAft>
                          <a:spcPts val="0"/>
                        </a:spcAft>
                      </a:pPr>
                      <a:r>
                        <a:rPr lang="en-GB" sz="1800" kern="50">
                          <a:effectLst/>
                          <a:latin typeface="Calibri (Body)"/>
                        </a:rPr>
                        <a:t>Alur Kerja</a:t>
                      </a:r>
                      <a:endParaRPr lang="en-GB" sz="1800" kern="50">
                        <a:effectLst/>
                        <a:latin typeface="Calibri (Body)"/>
                        <a:ea typeface="Arial Unicode MS" panose="020B0604020202020204" pitchFamily="34" charset="-128"/>
                      </a:endParaRPr>
                    </a:p>
                  </a:txBody>
                  <a:tcPr marL="68580" marR="68580" marT="91440" marB="91440"/>
                </a:tc>
                <a:tc>
                  <a:txBody>
                    <a:bodyPr/>
                    <a:lstStyle/>
                    <a:p>
                      <a:pPr algn="just">
                        <a:lnSpc>
                          <a:spcPct val="150000"/>
                        </a:lnSpc>
                        <a:spcAft>
                          <a:spcPts val="0"/>
                        </a:spcAft>
                      </a:pPr>
                      <a:r>
                        <a:rPr lang="id-ID" sz="1800" kern="50">
                          <a:effectLst/>
                          <a:latin typeface="Calibri (Body)"/>
                        </a:rPr>
                        <a:t>Deskripsi</a:t>
                      </a:r>
                      <a:endParaRPr lang="en-GB" sz="1800" kern="50">
                        <a:effectLst/>
                        <a:latin typeface="Calibri (Body)"/>
                        <a:ea typeface="Arial Unicode MS" panose="020B0604020202020204" pitchFamily="34" charset="-128"/>
                      </a:endParaRPr>
                    </a:p>
                  </a:txBody>
                  <a:tcPr marL="68580" marR="68580" marT="91440" marB="91440"/>
                </a:tc>
                <a:extLst>
                  <a:ext uri="{0D108BD9-81ED-4DB2-BD59-A6C34878D82A}">
                    <a16:rowId xmlns:a16="http://schemas.microsoft.com/office/drawing/2014/main" val="10000"/>
                  </a:ext>
                </a:extLst>
              </a:tr>
              <a:tr h="1473078">
                <a:tc>
                  <a:txBody>
                    <a:bodyPr/>
                    <a:lstStyle/>
                    <a:p>
                      <a:pPr algn="just">
                        <a:lnSpc>
                          <a:spcPct val="150000"/>
                        </a:lnSpc>
                        <a:spcAft>
                          <a:spcPts val="0"/>
                        </a:spcAft>
                      </a:pPr>
                      <a:r>
                        <a:rPr lang="en-GB" sz="1800" kern="50">
                          <a:effectLst/>
                          <a:latin typeface="Calibri (Body)"/>
                        </a:rPr>
                        <a:t>Connect to Data</a:t>
                      </a:r>
                      <a:endParaRPr lang="en-GB" sz="1800" kern="50">
                        <a:effectLst/>
                        <a:latin typeface="Calibri (Body)"/>
                        <a:ea typeface="Arial Unicode MS" panose="020B0604020202020204" pitchFamily="34" charset="-128"/>
                      </a:endParaRPr>
                    </a:p>
                  </a:txBody>
                  <a:tcPr marL="73025" marR="73025" marT="91440" marB="91440"/>
                </a:tc>
                <a:tc>
                  <a:txBody>
                    <a:bodyPr/>
                    <a:lstStyle/>
                    <a:p>
                      <a:pPr algn="just">
                        <a:lnSpc>
                          <a:spcPct val="150000"/>
                        </a:lnSpc>
                        <a:spcAft>
                          <a:spcPts val="0"/>
                        </a:spcAft>
                      </a:pPr>
                      <a:r>
                        <a:rPr lang="en-GB" sz="1800" kern="50">
                          <a:effectLst/>
                          <a:latin typeface="Calibri (Body)"/>
                        </a:rPr>
                        <a:t>Pada halaman awal pada software Tableau terdapat pilihan koneksi data setelah berhasil dikoneksikan data tersebut dapat disimpan koneksinya dengan nama Tableau Data Source (.tds)</a:t>
                      </a:r>
                      <a:endParaRPr lang="en-GB" sz="1800" kern="50">
                        <a:effectLst/>
                        <a:latin typeface="Calibri (Body)"/>
                        <a:ea typeface="Arial Unicode MS" panose="020B0604020202020204" pitchFamily="34" charset="-128"/>
                      </a:endParaRPr>
                    </a:p>
                  </a:txBody>
                  <a:tcPr marL="68580" marR="68580" marT="91440" marB="91440"/>
                </a:tc>
                <a:extLst>
                  <a:ext uri="{0D108BD9-81ED-4DB2-BD59-A6C34878D82A}">
                    <a16:rowId xmlns:a16="http://schemas.microsoft.com/office/drawing/2014/main" val="10001"/>
                  </a:ext>
                </a:extLst>
              </a:tr>
              <a:tr h="1059287">
                <a:tc>
                  <a:txBody>
                    <a:bodyPr/>
                    <a:lstStyle/>
                    <a:p>
                      <a:pPr algn="just">
                        <a:lnSpc>
                          <a:spcPct val="150000"/>
                        </a:lnSpc>
                        <a:spcAft>
                          <a:spcPts val="0"/>
                        </a:spcAft>
                      </a:pPr>
                      <a:r>
                        <a:rPr lang="en-GB" sz="1800" kern="50">
                          <a:effectLst/>
                          <a:latin typeface="Calibri (Body)"/>
                        </a:rPr>
                        <a:t>Analyze</a:t>
                      </a:r>
                      <a:endParaRPr lang="en-GB" sz="1800" kern="50">
                        <a:effectLst/>
                        <a:latin typeface="Calibri (Body)"/>
                        <a:ea typeface="Arial Unicode MS" panose="020B0604020202020204" pitchFamily="34" charset="-128"/>
                      </a:endParaRPr>
                    </a:p>
                  </a:txBody>
                  <a:tcPr marL="68580" marR="68580" marT="91440" marB="91440"/>
                </a:tc>
                <a:tc>
                  <a:txBody>
                    <a:bodyPr/>
                    <a:lstStyle/>
                    <a:p>
                      <a:pPr algn="just">
                        <a:lnSpc>
                          <a:spcPct val="150000"/>
                        </a:lnSpc>
                        <a:spcAft>
                          <a:spcPts val="0"/>
                        </a:spcAft>
                      </a:pPr>
                      <a:r>
                        <a:rPr lang="en-GB" sz="1800" kern="50">
                          <a:effectLst/>
                          <a:latin typeface="Calibri (Body)"/>
                        </a:rPr>
                        <a:t>Gunakan dimensions dan measures untuk membuat visualisasi data yang cocok dalam proses analisa</a:t>
                      </a:r>
                      <a:endParaRPr lang="en-GB" sz="1800" kern="50">
                        <a:effectLst/>
                        <a:latin typeface="Calibri (Body)"/>
                        <a:ea typeface="Arial Unicode MS" panose="020B0604020202020204" pitchFamily="34" charset="-128"/>
                      </a:endParaRPr>
                    </a:p>
                  </a:txBody>
                  <a:tcPr marL="68580" marR="68580" marT="91440" marB="91440"/>
                </a:tc>
                <a:extLst>
                  <a:ext uri="{0D108BD9-81ED-4DB2-BD59-A6C34878D82A}">
                    <a16:rowId xmlns:a16="http://schemas.microsoft.com/office/drawing/2014/main" val="10002"/>
                  </a:ext>
                </a:extLst>
              </a:tr>
              <a:tr h="1059287">
                <a:tc>
                  <a:txBody>
                    <a:bodyPr/>
                    <a:lstStyle/>
                    <a:p>
                      <a:pPr algn="just">
                        <a:lnSpc>
                          <a:spcPct val="150000"/>
                        </a:lnSpc>
                        <a:spcAft>
                          <a:spcPts val="0"/>
                        </a:spcAft>
                      </a:pPr>
                      <a:r>
                        <a:rPr lang="en-GB" sz="1800" kern="50">
                          <a:effectLst/>
                          <a:latin typeface="Calibri (Body)"/>
                        </a:rPr>
                        <a:t>Share</a:t>
                      </a:r>
                      <a:endParaRPr lang="en-GB" sz="1800" kern="50">
                        <a:effectLst/>
                        <a:latin typeface="Calibri (Body)"/>
                        <a:ea typeface="Arial Unicode MS" panose="020B0604020202020204" pitchFamily="34" charset="-128"/>
                      </a:endParaRPr>
                    </a:p>
                  </a:txBody>
                  <a:tcPr marL="68580" marR="68580" marT="91440" marB="91440"/>
                </a:tc>
                <a:tc>
                  <a:txBody>
                    <a:bodyPr/>
                    <a:lstStyle/>
                    <a:p>
                      <a:pPr algn="just">
                        <a:lnSpc>
                          <a:spcPct val="150000"/>
                        </a:lnSpc>
                        <a:spcAft>
                          <a:spcPts val="0"/>
                        </a:spcAft>
                      </a:pPr>
                      <a:r>
                        <a:rPr lang="en-GB" sz="1800" kern="50" dirty="0" err="1">
                          <a:effectLst/>
                          <a:latin typeface="Calibri (Body)"/>
                        </a:rPr>
                        <a:t>Hasil</a:t>
                      </a:r>
                      <a:r>
                        <a:rPr lang="en-GB" sz="1800" kern="50" dirty="0">
                          <a:effectLst/>
                          <a:latin typeface="Calibri (Body)"/>
                        </a:rPr>
                        <a:t> </a:t>
                      </a:r>
                      <a:r>
                        <a:rPr lang="en-GB" sz="1800" kern="50" dirty="0" err="1">
                          <a:effectLst/>
                          <a:latin typeface="Calibri (Body)"/>
                        </a:rPr>
                        <a:t>dari</a:t>
                      </a:r>
                      <a:r>
                        <a:rPr lang="en-GB" sz="1800" kern="50" dirty="0">
                          <a:effectLst/>
                          <a:latin typeface="Calibri (Body)"/>
                        </a:rPr>
                        <a:t> </a:t>
                      </a:r>
                      <a:r>
                        <a:rPr lang="en-GB" sz="1800" kern="50" dirty="0" err="1">
                          <a:effectLst/>
                          <a:latin typeface="Calibri (Body)"/>
                        </a:rPr>
                        <a:t>pembuatan</a:t>
                      </a:r>
                      <a:r>
                        <a:rPr lang="en-GB" sz="1800" kern="50" dirty="0">
                          <a:effectLst/>
                          <a:latin typeface="Calibri (Body)"/>
                        </a:rPr>
                        <a:t> dashboard </a:t>
                      </a:r>
                      <a:r>
                        <a:rPr lang="en-GB" sz="1800" kern="50" dirty="0" err="1">
                          <a:effectLst/>
                          <a:latin typeface="Calibri (Body)"/>
                        </a:rPr>
                        <a:t>tersebut</a:t>
                      </a:r>
                      <a:r>
                        <a:rPr lang="en-GB" sz="1800" kern="50" dirty="0">
                          <a:effectLst/>
                          <a:latin typeface="Calibri (Body)"/>
                        </a:rPr>
                        <a:t> </a:t>
                      </a:r>
                      <a:r>
                        <a:rPr lang="en-GB" sz="1800" kern="50" dirty="0" err="1">
                          <a:effectLst/>
                          <a:latin typeface="Calibri (Body)"/>
                        </a:rPr>
                        <a:t>dibagikan</a:t>
                      </a:r>
                      <a:r>
                        <a:rPr lang="en-GB" sz="1800" kern="50" dirty="0">
                          <a:effectLst/>
                          <a:latin typeface="Calibri (Body)"/>
                        </a:rPr>
                        <a:t> </a:t>
                      </a:r>
                      <a:r>
                        <a:rPr lang="en-GB" sz="1800" kern="50" dirty="0" err="1">
                          <a:effectLst/>
                          <a:latin typeface="Calibri (Body)"/>
                        </a:rPr>
                        <a:t>kepada</a:t>
                      </a:r>
                      <a:r>
                        <a:rPr lang="en-GB" sz="1800" kern="50" dirty="0">
                          <a:effectLst/>
                          <a:latin typeface="Calibri (Body)"/>
                        </a:rPr>
                        <a:t> yang </a:t>
                      </a:r>
                      <a:r>
                        <a:rPr lang="en-GB" sz="1800" kern="50" dirty="0" err="1">
                          <a:effectLst/>
                          <a:latin typeface="Calibri (Body)"/>
                        </a:rPr>
                        <a:t>membutuhkan</a:t>
                      </a:r>
                      <a:r>
                        <a:rPr lang="en-GB" sz="1800" kern="50" dirty="0">
                          <a:effectLst/>
                          <a:latin typeface="Calibri (Body)"/>
                        </a:rPr>
                        <a:t> </a:t>
                      </a:r>
                      <a:r>
                        <a:rPr lang="en-GB" sz="1800" kern="50" dirty="0" err="1">
                          <a:effectLst/>
                          <a:latin typeface="Calibri (Body)"/>
                        </a:rPr>
                        <a:t>informasi</a:t>
                      </a:r>
                      <a:r>
                        <a:rPr lang="en-GB" sz="1800" kern="50" dirty="0">
                          <a:effectLst/>
                          <a:latin typeface="Calibri (Body)"/>
                        </a:rPr>
                        <a:t> </a:t>
                      </a:r>
                      <a:r>
                        <a:rPr lang="en-GB" sz="1800" kern="50" dirty="0" err="1">
                          <a:effectLst/>
                          <a:latin typeface="Calibri (Body)"/>
                        </a:rPr>
                        <a:t>tersebut</a:t>
                      </a:r>
                      <a:r>
                        <a:rPr lang="en-GB" sz="1800" kern="50" dirty="0">
                          <a:effectLst/>
                          <a:latin typeface="Calibri (Body)"/>
                        </a:rPr>
                        <a:t>.</a:t>
                      </a:r>
                      <a:endParaRPr lang="en-GB" sz="1800" kern="50" dirty="0">
                        <a:effectLst/>
                        <a:latin typeface="Calibri (Body)"/>
                        <a:ea typeface="Arial Unicode MS" panose="020B0604020202020204" pitchFamily="34" charset="-128"/>
                      </a:endParaRPr>
                    </a:p>
                  </a:txBody>
                  <a:tcPr marL="68580" marR="68580" marT="91440" marB="9144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30970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Business Intelligence </a:t>
            </a:r>
          </a:p>
        </p:txBody>
      </p:sp>
      <p:sp>
        <p:nvSpPr>
          <p:cNvPr id="3" name="Content Placeholder 2"/>
          <p:cNvSpPr>
            <a:spLocks noGrp="1"/>
          </p:cNvSpPr>
          <p:nvPr>
            <p:ph idx="1"/>
          </p:nvPr>
        </p:nvSpPr>
        <p:spPr>
          <a:xfrm>
            <a:off x="562807" y="1830767"/>
            <a:ext cx="11127346" cy="1491982"/>
          </a:xfrm>
        </p:spPr>
        <p:txBody>
          <a:bodyPr>
            <a:normAutofit/>
          </a:bodyPr>
          <a:lstStyle/>
          <a:p>
            <a:pPr marL="0" indent="0" algn="just">
              <a:buNone/>
            </a:pPr>
            <a:r>
              <a:rPr lang="id-ID" sz="2800" dirty="0"/>
              <a:t>Business Intelligence adalah sekumpulan teknik dan alat untuk mentransformasi dari data mentah menjadi informasi yang</a:t>
            </a:r>
            <a:r>
              <a:rPr lang="en-GB" sz="2800" dirty="0"/>
              <a:t> </a:t>
            </a:r>
            <a:r>
              <a:rPr lang="id-ID" sz="2800" dirty="0"/>
              <a:t>berguna dan bermakna untuk tujuan analisis bisnis</a:t>
            </a:r>
            <a:r>
              <a:rPr lang="en-GB" sz="4400" dirty="0"/>
              <a:t>.</a:t>
            </a:r>
          </a:p>
          <a:p>
            <a:pPr marL="0" indent="0">
              <a:buNone/>
            </a:pPr>
            <a:endParaRPr lang="en-GB"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62807" y="3416156"/>
            <a:ext cx="10998557" cy="2310551"/>
          </a:xfrm>
          <a:prstGeom prst="rect">
            <a:avLst/>
          </a:prstGeom>
          <a:noFill/>
          <a:ln>
            <a:noFill/>
          </a:ln>
        </p:spPr>
      </p:pic>
    </p:spTree>
    <p:extLst>
      <p:ext uri="{BB962C8B-B14F-4D97-AF65-F5344CB8AC3E}">
        <p14:creationId xmlns:p14="http://schemas.microsoft.com/office/powerpoint/2010/main" val="334606845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Training Tableau</a:t>
            </a:r>
          </a:p>
        </p:txBody>
      </p:sp>
      <p:sp>
        <p:nvSpPr>
          <p:cNvPr id="3" name="Content Placeholder 2"/>
          <p:cNvSpPr>
            <a:spLocks noGrp="1"/>
          </p:cNvSpPr>
          <p:nvPr>
            <p:ph idx="1"/>
          </p:nvPr>
        </p:nvSpPr>
        <p:spPr>
          <a:xfrm>
            <a:off x="530609" y="1972435"/>
            <a:ext cx="11191741" cy="3416300"/>
          </a:xfrm>
        </p:spPr>
        <p:txBody>
          <a:bodyPr>
            <a:noAutofit/>
          </a:bodyPr>
          <a:lstStyle/>
          <a:p>
            <a:pPr lvl="0"/>
            <a:r>
              <a:rPr lang="en-US" sz="2800" dirty="0" err="1">
                <a:solidFill>
                  <a:schemeClr val="tx1"/>
                </a:solidFill>
                <a:latin typeface="+mj-lt"/>
                <a:ea typeface="Tahoma" panose="020B0604030504040204" pitchFamily="34" charset="0"/>
                <a:cs typeface="Tahoma" panose="020B0604030504040204" pitchFamily="34" charset="0"/>
                <a:hlinkClick r:id="rId2" action="ppaction://hlinkfile"/>
              </a:rPr>
              <a:t>Dekstop</a:t>
            </a:r>
            <a:r>
              <a:rPr lang="en-US" sz="2800" dirty="0">
                <a:solidFill>
                  <a:schemeClr val="tx1"/>
                </a:solidFill>
                <a:latin typeface="+mj-lt"/>
                <a:ea typeface="Tahoma" panose="020B0604030504040204" pitchFamily="34" charset="0"/>
                <a:cs typeface="Tahoma" panose="020B0604030504040204" pitchFamily="34" charset="0"/>
                <a:hlinkClick r:id="rId2" action="ppaction://hlinkfile"/>
              </a:rPr>
              <a:t> I Fundamental  (2 Hari)</a:t>
            </a:r>
            <a:endParaRPr lang="en-GB" sz="2800" dirty="0">
              <a:solidFill>
                <a:schemeClr val="tx1"/>
              </a:solidFill>
              <a:latin typeface="+mj-lt"/>
              <a:ea typeface="Tahoma" panose="020B0604030504040204" pitchFamily="34" charset="0"/>
              <a:cs typeface="Tahoma" panose="020B0604030504040204" pitchFamily="34" charset="0"/>
            </a:endParaRPr>
          </a:p>
          <a:p>
            <a:pPr lvl="0"/>
            <a:r>
              <a:rPr lang="id-ID" sz="2800" dirty="0">
                <a:solidFill>
                  <a:schemeClr val="tx1"/>
                </a:solidFill>
                <a:latin typeface="+mj-lt"/>
                <a:ea typeface="Tahoma" panose="020B0604030504040204" pitchFamily="34" charset="0"/>
                <a:cs typeface="Tahoma" panose="020B0604030504040204" pitchFamily="34" charset="0"/>
                <a:hlinkClick r:id="rId3" action="ppaction://hlinkfile"/>
              </a:rPr>
              <a:t>Desktop II Intermediate </a:t>
            </a:r>
            <a:r>
              <a:rPr lang="en-US" sz="2800" dirty="0">
                <a:solidFill>
                  <a:schemeClr val="tx1"/>
                </a:solidFill>
                <a:latin typeface="+mj-lt"/>
                <a:ea typeface="Tahoma" panose="020B0604030504040204" pitchFamily="34" charset="0"/>
                <a:cs typeface="Tahoma" panose="020B0604030504040204" pitchFamily="34" charset="0"/>
                <a:hlinkClick r:id="rId3" action="ppaction://hlinkfile"/>
              </a:rPr>
              <a:t>(2 Hari)</a:t>
            </a:r>
            <a:endParaRPr lang="en-GB" sz="2800" dirty="0">
              <a:solidFill>
                <a:schemeClr val="tx1"/>
              </a:solidFill>
              <a:latin typeface="+mj-lt"/>
              <a:ea typeface="Tahoma" panose="020B0604030504040204" pitchFamily="34" charset="0"/>
              <a:cs typeface="Tahoma" panose="020B0604030504040204" pitchFamily="34" charset="0"/>
            </a:endParaRPr>
          </a:p>
          <a:p>
            <a:pPr lvl="0"/>
            <a:r>
              <a:rPr lang="id-ID" sz="2800" dirty="0">
                <a:solidFill>
                  <a:schemeClr val="tx1"/>
                </a:solidFill>
                <a:latin typeface="+mj-lt"/>
                <a:ea typeface="Tahoma" panose="020B0604030504040204" pitchFamily="34" charset="0"/>
                <a:cs typeface="Tahoma" panose="020B0604030504040204" pitchFamily="34" charset="0"/>
                <a:hlinkClick r:id="rId4" action="ppaction://hlinkfile"/>
              </a:rPr>
              <a:t>Desktop III Advanced </a:t>
            </a:r>
            <a:r>
              <a:rPr lang="en-US" sz="2800" dirty="0">
                <a:solidFill>
                  <a:schemeClr val="tx1"/>
                </a:solidFill>
                <a:latin typeface="+mj-lt"/>
                <a:ea typeface="Tahoma" panose="020B0604030504040204" pitchFamily="34" charset="0"/>
                <a:cs typeface="Tahoma" panose="020B0604030504040204" pitchFamily="34" charset="0"/>
                <a:hlinkClick r:id="rId4" action="ppaction://hlinkfile"/>
              </a:rPr>
              <a:t>(2 Hari)</a:t>
            </a:r>
            <a:endParaRPr lang="en-GB" sz="2800" dirty="0">
              <a:solidFill>
                <a:schemeClr val="tx1"/>
              </a:solidFill>
              <a:latin typeface="+mj-lt"/>
              <a:ea typeface="Tahoma" panose="020B0604030504040204" pitchFamily="34" charset="0"/>
              <a:cs typeface="Tahoma" panose="020B0604030504040204" pitchFamily="34" charset="0"/>
            </a:endParaRPr>
          </a:p>
          <a:p>
            <a:pPr lvl="0"/>
            <a:r>
              <a:rPr lang="en-ID" sz="2800" dirty="0">
                <a:solidFill>
                  <a:schemeClr val="tx1"/>
                </a:solidFill>
                <a:latin typeface="+mj-lt"/>
                <a:ea typeface="Tahoma" panose="020B0604030504040204" pitchFamily="34" charset="0"/>
                <a:cs typeface="Tahoma" panose="020B0604030504040204" pitchFamily="34" charset="0"/>
              </a:rPr>
              <a:t> </a:t>
            </a:r>
            <a:r>
              <a:rPr lang="id-ID" sz="2800" dirty="0">
                <a:solidFill>
                  <a:schemeClr val="tx1"/>
                </a:solidFill>
                <a:latin typeface="+mj-lt"/>
                <a:ea typeface="Tahoma" panose="020B0604030504040204" pitchFamily="34" charset="0"/>
                <a:cs typeface="Tahoma" panose="020B0604030504040204" pitchFamily="34" charset="0"/>
                <a:hlinkClick r:id="rId5" action="ppaction://hlinkfile"/>
              </a:rPr>
              <a:t>Visual Analytics </a:t>
            </a:r>
            <a:r>
              <a:rPr lang="en-US" sz="2800" dirty="0">
                <a:solidFill>
                  <a:schemeClr val="tx1"/>
                </a:solidFill>
                <a:latin typeface="+mj-lt"/>
                <a:ea typeface="Tahoma" panose="020B0604030504040204" pitchFamily="34" charset="0"/>
                <a:cs typeface="Tahoma" panose="020B0604030504040204" pitchFamily="34" charset="0"/>
                <a:hlinkClick r:id="rId5" action="ppaction://hlinkfile"/>
              </a:rPr>
              <a:t>(2 Hari)</a:t>
            </a:r>
            <a:endParaRPr lang="en-GB" sz="2800" dirty="0">
              <a:solidFill>
                <a:schemeClr val="tx1"/>
              </a:solidFill>
              <a:latin typeface="+mj-lt"/>
              <a:ea typeface="Tahoma" panose="020B0604030504040204" pitchFamily="34" charset="0"/>
              <a:cs typeface="Tahoma" panose="020B0604030504040204" pitchFamily="34" charset="0"/>
            </a:endParaRPr>
          </a:p>
          <a:p>
            <a:pPr lvl="0"/>
            <a:r>
              <a:rPr lang="en-ID" sz="2800" dirty="0">
                <a:solidFill>
                  <a:schemeClr val="tx1"/>
                </a:solidFill>
                <a:latin typeface="+mj-lt"/>
                <a:ea typeface="Tahoma" panose="020B0604030504040204" pitchFamily="34" charset="0"/>
                <a:cs typeface="Tahoma" panose="020B0604030504040204" pitchFamily="34" charset="0"/>
              </a:rPr>
              <a:t> </a:t>
            </a:r>
            <a:r>
              <a:rPr lang="id-ID" sz="2800" dirty="0">
                <a:solidFill>
                  <a:schemeClr val="tx1"/>
                </a:solidFill>
                <a:latin typeface="+mj-lt"/>
                <a:ea typeface="Tahoma" panose="020B0604030504040204" pitchFamily="34" charset="0"/>
                <a:cs typeface="Tahoma" panose="020B0604030504040204" pitchFamily="34" charset="0"/>
                <a:hlinkClick r:id="rId6" action="ppaction://hlinkfile"/>
              </a:rPr>
              <a:t>Web Authoring </a:t>
            </a:r>
            <a:r>
              <a:rPr lang="en-US" sz="2800" dirty="0">
                <a:solidFill>
                  <a:schemeClr val="tx1"/>
                </a:solidFill>
                <a:latin typeface="+mj-lt"/>
                <a:ea typeface="Tahoma" panose="020B0604030504040204" pitchFamily="34" charset="0"/>
                <a:cs typeface="Tahoma" panose="020B0604030504040204" pitchFamily="34" charset="0"/>
                <a:hlinkClick r:id="rId6" action="ppaction://hlinkfile"/>
              </a:rPr>
              <a:t>(1 Hari)</a:t>
            </a:r>
            <a:endParaRPr lang="en-GB" sz="2800" dirty="0">
              <a:solidFill>
                <a:schemeClr val="tx1"/>
              </a:solidFill>
              <a:latin typeface="+mj-lt"/>
              <a:ea typeface="Tahoma" panose="020B0604030504040204" pitchFamily="34" charset="0"/>
              <a:cs typeface="Tahoma" panose="020B0604030504040204" pitchFamily="34" charset="0"/>
            </a:endParaRPr>
          </a:p>
          <a:p>
            <a:pPr lvl="0"/>
            <a:r>
              <a:rPr lang="en-ID" sz="2800" dirty="0">
                <a:solidFill>
                  <a:schemeClr val="tx1"/>
                </a:solidFill>
                <a:latin typeface="+mj-lt"/>
                <a:ea typeface="Tahoma" panose="020B0604030504040204" pitchFamily="34" charset="0"/>
                <a:cs typeface="Tahoma" panose="020B0604030504040204" pitchFamily="34" charset="0"/>
              </a:rPr>
              <a:t> </a:t>
            </a:r>
            <a:r>
              <a:rPr lang="id-ID" sz="2800" dirty="0">
                <a:solidFill>
                  <a:schemeClr val="tx1"/>
                </a:solidFill>
                <a:latin typeface="+mj-lt"/>
                <a:ea typeface="Tahoma" panose="020B0604030504040204" pitchFamily="34" charset="0"/>
                <a:cs typeface="Tahoma" panose="020B0604030504040204" pitchFamily="34" charset="0"/>
                <a:hlinkClick r:id="rId7" action="ppaction://hlinkfile"/>
              </a:rPr>
              <a:t>Server Administration </a:t>
            </a:r>
            <a:r>
              <a:rPr lang="en-US" sz="2800" dirty="0">
                <a:solidFill>
                  <a:schemeClr val="tx1"/>
                </a:solidFill>
                <a:latin typeface="+mj-lt"/>
                <a:ea typeface="Tahoma" panose="020B0604030504040204" pitchFamily="34" charset="0"/>
                <a:cs typeface="Tahoma" panose="020B0604030504040204" pitchFamily="34" charset="0"/>
                <a:hlinkClick r:id="rId7" action="ppaction://hlinkfile"/>
              </a:rPr>
              <a:t>(2 Hari)</a:t>
            </a:r>
            <a:endParaRPr lang="en-GB" sz="2800" dirty="0">
              <a:solidFill>
                <a:schemeClr val="tx1"/>
              </a:solidFill>
              <a:latin typeface="+mj-lt"/>
              <a:ea typeface="Tahoma" panose="020B0604030504040204" pitchFamily="34" charset="0"/>
              <a:cs typeface="Tahoma" panose="020B0604030504040204" pitchFamily="34" charset="0"/>
            </a:endParaRPr>
          </a:p>
          <a:p>
            <a:pPr lvl="0"/>
            <a:r>
              <a:rPr lang="en-ID" sz="2800" dirty="0">
                <a:solidFill>
                  <a:schemeClr val="tx1"/>
                </a:solidFill>
                <a:latin typeface="+mj-lt"/>
                <a:ea typeface="Tahoma" panose="020B0604030504040204" pitchFamily="34" charset="0"/>
                <a:cs typeface="Tahoma" panose="020B0604030504040204" pitchFamily="34" charset="0"/>
              </a:rPr>
              <a:t> </a:t>
            </a:r>
            <a:r>
              <a:rPr lang="id-ID" sz="2800" dirty="0">
                <a:solidFill>
                  <a:schemeClr val="tx1"/>
                </a:solidFill>
                <a:latin typeface="+mj-lt"/>
                <a:ea typeface="Tahoma" panose="020B0604030504040204" pitchFamily="34" charset="0"/>
                <a:cs typeface="Tahoma" panose="020B0604030504040204" pitchFamily="34" charset="0"/>
                <a:hlinkClick r:id="rId8" action="ppaction://hlinkfile"/>
              </a:rPr>
              <a:t>Server Architecture </a:t>
            </a:r>
            <a:r>
              <a:rPr lang="en-US" sz="2800" dirty="0">
                <a:solidFill>
                  <a:schemeClr val="tx1"/>
                </a:solidFill>
                <a:latin typeface="+mj-lt"/>
                <a:ea typeface="Tahoma" panose="020B0604030504040204" pitchFamily="34" charset="0"/>
                <a:cs typeface="Tahoma" panose="020B0604030504040204" pitchFamily="34" charset="0"/>
                <a:hlinkClick r:id="rId8" action="ppaction://hlinkfile"/>
              </a:rPr>
              <a:t>(3 Hari)</a:t>
            </a:r>
            <a:endParaRPr lang="en-GB" sz="2800" dirty="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51956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Certified Tableau</a:t>
            </a:r>
          </a:p>
        </p:txBody>
      </p:sp>
      <p:sp>
        <p:nvSpPr>
          <p:cNvPr id="3" name="Content Placeholder 2"/>
          <p:cNvSpPr>
            <a:spLocks noGrp="1"/>
          </p:cNvSpPr>
          <p:nvPr>
            <p:ph idx="1"/>
          </p:nvPr>
        </p:nvSpPr>
        <p:spPr>
          <a:xfrm>
            <a:off x="425004" y="2356834"/>
            <a:ext cx="11204619" cy="4237149"/>
          </a:xfrm>
        </p:spPr>
        <p:txBody>
          <a:bodyPr>
            <a:noAutofit/>
          </a:bodyPr>
          <a:lstStyle/>
          <a:p>
            <a:pPr lvl="0" algn="just" defTabSz="914400" eaLnBrk="0" fontAlgn="base" hangingPunct="0">
              <a:spcBef>
                <a:spcPct val="0"/>
              </a:spcBef>
              <a:spcAft>
                <a:spcPct val="0"/>
              </a:spcAft>
              <a:buClrTx/>
              <a:buSzTx/>
              <a:buFont typeface="Wingdings" panose="05000000000000000000" pitchFamily="2" charset="2"/>
              <a:buChar char="ü"/>
            </a:pPr>
            <a:r>
              <a:rPr lang="en-US" altLang="en-US" sz="2200" dirty="0">
                <a:solidFill>
                  <a:schemeClr val="tx1"/>
                </a:solidFill>
                <a:latin typeface="+mj-lt"/>
                <a:ea typeface="Tahoma" panose="020B0604030504040204" pitchFamily="34" charset="0"/>
                <a:cs typeface="Tahoma" panose="020B0604030504040204" pitchFamily="34" charset="0"/>
              </a:rPr>
              <a:t>Tableau Desktop 10  Certified  Associate  </a:t>
            </a:r>
            <a:r>
              <a:rPr lang="en-US" altLang="en-US" sz="2200" dirty="0" err="1">
                <a:solidFill>
                  <a:schemeClr val="tx1"/>
                </a:solidFill>
                <a:latin typeface="+mj-lt"/>
                <a:ea typeface="Tahoma" panose="020B0604030504040204" pitchFamily="34" charset="0"/>
                <a:cs typeface="Tahoma" panose="020B0604030504040204" pitchFamily="34" charset="0"/>
              </a:rPr>
              <a:t>Biaya</a:t>
            </a:r>
            <a:r>
              <a:rPr lang="en-US" altLang="en-US" sz="2200" dirty="0">
                <a:solidFill>
                  <a:schemeClr val="tx1"/>
                </a:solidFill>
                <a:latin typeface="+mj-lt"/>
                <a:ea typeface="Tahoma" panose="020B0604030504040204" pitchFamily="34" charset="0"/>
                <a:cs typeface="Tahoma" panose="020B0604030504040204" pitchFamily="34" charset="0"/>
              </a:rPr>
              <a:t>  $250 / Exam Fee (USD)</a:t>
            </a:r>
            <a:r>
              <a:rPr lang="en-GB"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err="1">
                <a:solidFill>
                  <a:schemeClr val="tx1"/>
                </a:solidFill>
                <a:latin typeface="+mj-lt"/>
                <a:ea typeface="Tahoma" panose="020B0604030504040204" pitchFamily="34" charset="0"/>
                <a:cs typeface="Tahoma" panose="020B0604030504040204" pitchFamily="34" charset="0"/>
              </a:rPr>
              <a:t>Sudah</a:t>
            </a:r>
            <a:r>
              <a:rPr lang="en-GB"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err="1">
                <a:solidFill>
                  <a:schemeClr val="tx1"/>
                </a:solidFill>
                <a:latin typeface="+mj-lt"/>
                <a:ea typeface="Tahoma" panose="020B0604030504040204" pitchFamily="34" charset="0"/>
                <a:cs typeface="Tahoma" panose="020B0604030504040204" pitchFamily="34" charset="0"/>
              </a:rPr>
              <a:t>melakukan</a:t>
            </a:r>
            <a:r>
              <a:rPr lang="en-GB"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err="1">
                <a:solidFill>
                  <a:schemeClr val="tx1"/>
                </a:solidFill>
                <a:latin typeface="+mj-lt"/>
                <a:ea typeface="Tahoma" panose="020B0604030504040204" pitchFamily="34" charset="0"/>
                <a:cs typeface="Tahoma" panose="020B0604030504040204" pitchFamily="34" charset="0"/>
              </a:rPr>
              <a:t>pelatihan</a:t>
            </a:r>
            <a:r>
              <a:rPr lang="en-GB" altLang="en-US" sz="2200" dirty="0">
                <a:solidFill>
                  <a:schemeClr val="tx1"/>
                </a:solidFill>
                <a:latin typeface="+mj-lt"/>
                <a:ea typeface="Tahoma" panose="020B0604030504040204" pitchFamily="34" charset="0"/>
                <a:cs typeface="Tahoma" panose="020B0604030504040204" pitchFamily="34" charset="0"/>
              </a:rPr>
              <a:t> Tableau </a:t>
            </a:r>
            <a:r>
              <a:rPr lang="id-ID" altLang="en-US" sz="2200" dirty="0">
                <a:solidFill>
                  <a:schemeClr val="tx1"/>
                </a:solidFill>
                <a:latin typeface="+mj-lt"/>
                <a:ea typeface="Tahoma" panose="020B0604030504040204" pitchFamily="34" charset="0"/>
                <a:cs typeface="Tahoma" panose="020B0604030504040204" pitchFamily="34" charset="0"/>
              </a:rPr>
              <a:t>Desktop Lengkap I &amp; Desktop II</a:t>
            </a:r>
            <a:r>
              <a:rPr lang="en-GB"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err="1">
                <a:solidFill>
                  <a:schemeClr val="tx1"/>
                </a:solidFill>
                <a:latin typeface="+mj-lt"/>
                <a:ea typeface="Tahoma" panose="020B0604030504040204" pitchFamily="34" charset="0"/>
                <a:cs typeface="Tahoma" panose="020B0604030504040204" pitchFamily="34" charset="0"/>
              </a:rPr>
              <a:t>Sudah</a:t>
            </a:r>
            <a:r>
              <a:rPr lang="en-GB"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err="1">
                <a:solidFill>
                  <a:schemeClr val="tx1"/>
                </a:solidFill>
                <a:latin typeface="+mj-lt"/>
                <a:ea typeface="Tahoma" panose="020B0604030504040204" pitchFamily="34" charset="0"/>
                <a:cs typeface="Tahoma" panose="020B0604030504040204" pitchFamily="34" charset="0"/>
              </a:rPr>
              <a:t>pengalaman</a:t>
            </a:r>
            <a:r>
              <a:rPr lang="en-GB"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err="1">
                <a:solidFill>
                  <a:schemeClr val="tx1"/>
                </a:solidFill>
                <a:latin typeface="+mj-lt"/>
                <a:ea typeface="Tahoma" panose="020B0604030504040204" pitchFamily="34" charset="0"/>
                <a:cs typeface="Tahoma" panose="020B0604030504040204" pitchFamily="34" charset="0"/>
              </a:rPr>
              <a:t>dalam</a:t>
            </a:r>
            <a:r>
              <a:rPr lang="en-GB"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err="1">
                <a:solidFill>
                  <a:schemeClr val="tx1"/>
                </a:solidFill>
                <a:latin typeface="+mj-lt"/>
                <a:ea typeface="Tahoma" panose="020B0604030504040204" pitchFamily="34" charset="0"/>
                <a:cs typeface="Tahoma" panose="020B0604030504040204" pitchFamily="34" charset="0"/>
              </a:rPr>
              <a:t>menggunakan</a:t>
            </a:r>
            <a:r>
              <a:rPr lang="en-GB" altLang="en-US" sz="2200" dirty="0">
                <a:solidFill>
                  <a:schemeClr val="tx1"/>
                </a:solidFill>
                <a:latin typeface="+mj-lt"/>
                <a:ea typeface="Tahoma" panose="020B0604030504040204" pitchFamily="34" charset="0"/>
                <a:cs typeface="Tahoma" panose="020B0604030504040204" pitchFamily="34" charset="0"/>
              </a:rPr>
              <a:t> Tableau Desktop 	</a:t>
            </a:r>
            <a:r>
              <a:rPr lang="en-GB" altLang="en-US" sz="2200" dirty="0" err="1">
                <a:solidFill>
                  <a:schemeClr val="tx1"/>
                </a:solidFill>
                <a:latin typeface="+mj-lt"/>
                <a:ea typeface="Tahoma" panose="020B0604030504040204" pitchFamily="34" charset="0"/>
                <a:cs typeface="Tahoma" panose="020B0604030504040204" pitchFamily="34" charset="0"/>
              </a:rPr>
              <a:t>selama</a:t>
            </a:r>
            <a:r>
              <a:rPr lang="en-GB" altLang="en-US" sz="2200" dirty="0">
                <a:solidFill>
                  <a:schemeClr val="tx1"/>
                </a:solidFill>
                <a:latin typeface="+mj-lt"/>
                <a:ea typeface="Tahoma" panose="020B0604030504040204" pitchFamily="34" charset="0"/>
                <a:cs typeface="Tahoma" panose="020B0604030504040204" pitchFamily="34" charset="0"/>
              </a:rPr>
              <a:t> 5 </a:t>
            </a:r>
            <a:r>
              <a:rPr lang="id-ID" altLang="en-US" sz="2200" dirty="0">
                <a:solidFill>
                  <a:schemeClr val="tx1"/>
                </a:solidFill>
                <a:latin typeface="+mj-lt"/>
                <a:ea typeface="Tahoma" panose="020B0604030504040204" pitchFamily="34" charset="0"/>
                <a:cs typeface="Tahoma" panose="020B0604030504040204" pitchFamily="34" charset="0"/>
              </a:rPr>
              <a:t>bulan </a:t>
            </a:r>
            <a:endParaRPr lang="en-GB" altLang="en-US" sz="2200" dirty="0">
              <a:solidFill>
                <a:schemeClr val="tx1"/>
              </a:solidFill>
              <a:latin typeface="+mj-lt"/>
              <a:ea typeface="Tahoma" panose="020B0604030504040204" pitchFamily="34" charset="0"/>
              <a:cs typeface="Tahoma" panose="020B0604030504040204" pitchFamily="34" charset="0"/>
            </a:endParaRPr>
          </a:p>
          <a:p>
            <a:pPr lvl="0" algn="just" defTabSz="914400" eaLnBrk="0" fontAlgn="base" hangingPunct="0">
              <a:spcBef>
                <a:spcPct val="0"/>
              </a:spcBef>
              <a:spcAft>
                <a:spcPct val="0"/>
              </a:spcAft>
              <a:buClrTx/>
              <a:buSzTx/>
              <a:buFont typeface="Wingdings" panose="05000000000000000000" pitchFamily="2" charset="2"/>
              <a:buChar char="ü"/>
            </a:pPr>
            <a:r>
              <a:rPr lang="en-US" altLang="en-US" sz="2200" dirty="0">
                <a:latin typeface="+mj-lt"/>
                <a:ea typeface="Tahoma" panose="020B0604030504040204" pitchFamily="34" charset="0"/>
                <a:cs typeface="Tahoma" panose="020B0604030504040204" pitchFamily="34" charset="0"/>
              </a:rPr>
              <a:t>T</a:t>
            </a:r>
            <a:r>
              <a:rPr lang="en-US" altLang="en-US" sz="2200" dirty="0">
                <a:solidFill>
                  <a:schemeClr val="tx1"/>
                </a:solidFill>
                <a:latin typeface="+mj-lt"/>
                <a:ea typeface="Tahoma" panose="020B0604030504040204" pitchFamily="34" charset="0"/>
                <a:cs typeface="Tahoma" panose="020B0604030504040204" pitchFamily="34" charset="0"/>
              </a:rPr>
              <a:t>ableau Desktop 10  Certified Professional </a:t>
            </a:r>
            <a:r>
              <a:rPr lang="en-US" altLang="en-US" sz="2200" dirty="0" err="1">
                <a:solidFill>
                  <a:schemeClr val="tx1"/>
                </a:solidFill>
                <a:latin typeface="+mj-lt"/>
                <a:ea typeface="Tahoma" panose="020B0604030504040204" pitchFamily="34" charset="0"/>
                <a:cs typeface="Tahoma" panose="020B0604030504040204" pitchFamily="34" charset="0"/>
              </a:rPr>
              <a:t>Biaya</a:t>
            </a:r>
            <a:r>
              <a:rPr lang="en-US" altLang="en-US" sz="2200" dirty="0">
                <a:solidFill>
                  <a:schemeClr val="tx1"/>
                </a:solidFill>
                <a:latin typeface="+mj-lt"/>
                <a:ea typeface="Tahoma" panose="020B0604030504040204" pitchFamily="34" charset="0"/>
                <a:cs typeface="Tahoma" panose="020B0604030504040204" pitchFamily="34" charset="0"/>
              </a:rPr>
              <a:t>  $600 / Exam Fee (USD) : </a:t>
            </a:r>
            <a:r>
              <a:rPr lang="en-US" altLang="en-US" sz="2200" dirty="0" err="1">
                <a:solidFill>
                  <a:schemeClr val="tx1"/>
                </a:solidFill>
                <a:latin typeface="+mj-lt"/>
                <a:ea typeface="Tahoma" panose="020B0604030504040204" pitchFamily="34" charset="0"/>
                <a:cs typeface="Tahoma" panose="020B0604030504040204" pitchFamily="34" charset="0"/>
              </a:rPr>
              <a:t>Harus</a:t>
            </a:r>
            <a:r>
              <a:rPr lang="en-US" altLang="en-US" sz="2200" dirty="0">
                <a:solidFill>
                  <a:schemeClr val="tx1"/>
                </a:solidFill>
                <a:latin typeface="+mj-lt"/>
                <a:ea typeface="Tahoma" panose="020B0604030504040204" pitchFamily="34" charset="0"/>
                <a:cs typeface="Tahoma" panose="020B0604030504040204" pitchFamily="34" charset="0"/>
              </a:rPr>
              <a:t> lulus </a:t>
            </a:r>
            <a:r>
              <a:rPr lang="en-US" altLang="en-US" sz="2200" dirty="0" err="1">
                <a:solidFill>
                  <a:schemeClr val="tx1"/>
                </a:solidFill>
                <a:latin typeface="+mj-lt"/>
                <a:ea typeface="Tahoma" panose="020B0604030504040204" pitchFamily="34" charset="0"/>
                <a:cs typeface="Tahoma" panose="020B0604030504040204" pitchFamily="34" charset="0"/>
              </a:rPr>
              <a:t>Ujian</a:t>
            </a:r>
            <a:r>
              <a:rPr lang="en-US" altLang="en-US" sz="2200" dirty="0">
                <a:solidFill>
                  <a:schemeClr val="tx1"/>
                </a:solidFill>
                <a:latin typeface="+mj-lt"/>
                <a:ea typeface="Tahoma" panose="020B0604030504040204" pitchFamily="34" charset="0"/>
                <a:cs typeface="Tahoma" panose="020B0604030504040204" pitchFamily="34" charset="0"/>
              </a:rPr>
              <a:t> </a:t>
            </a:r>
            <a:r>
              <a:rPr lang="en-US" altLang="en-US" sz="2200" dirty="0">
                <a:solidFill>
                  <a:schemeClr val="tx1"/>
                </a:solidFill>
                <a:ea typeface="Tahoma" panose="020B0604030504040204" pitchFamily="34" charset="0"/>
                <a:cs typeface="Tahoma" panose="020B0604030504040204" pitchFamily="34" charset="0"/>
              </a:rPr>
              <a:t>Certified  </a:t>
            </a:r>
            <a:r>
              <a:rPr lang="en-US" altLang="en-US" sz="2200" dirty="0">
                <a:solidFill>
                  <a:schemeClr val="tx1"/>
                </a:solidFill>
                <a:latin typeface="+mj-lt"/>
                <a:ea typeface="Tahoma" panose="020B0604030504040204" pitchFamily="34" charset="0"/>
                <a:cs typeface="Tahoma" panose="020B0604030504040204" pitchFamily="34" charset="0"/>
              </a:rPr>
              <a:t>Associate Desktop</a:t>
            </a:r>
            <a:r>
              <a:rPr lang="en-GB" altLang="en-US" sz="2200" dirty="0">
                <a:solidFill>
                  <a:schemeClr val="tx1"/>
                </a:solidFill>
                <a:latin typeface="+mj-lt"/>
                <a:ea typeface="Tahoma" panose="020B0604030504040204" pitchFamily="34" charset="0"/>
                <a:cs typeface="Tahoma" panose="020B0604030504040204" pitchFamily="34" charset="0"/>
              </a:rPr>
              <a:t>, </a:t>
            </a:r>
            <a:r>
              <a:rPr lang="en-US" altLang="en-US" sz="2200" dirty="0" err="1">
                <a:solidFill>
                  <a:schemeClr val="tx1"/>
                </a:solidFill>
                <a:latin typeface="+mj-lt"/>
                <a:ea typeface="Tahoma" panose="020B0604030504040204" pitchFamily="34" charset="0"/>
                <a:cs typeface="Tahoma" panose="020B0604030504040204" pitchFamily="34" charset="0"/>
              </a:rPr>
              <a:t>Kursus</a:t>
            </a:r>
            <a:r>
              <a:rPr lang="en-US" altLang="en-US" sz="2200" dirty="0">
                <a:solidFill>
                  <a:schemeClr val="tx1"/>
                </a:solidFill>
                <a:latin typeface="+mj-lt"/>
                <a:ea typeface="Tahoma" panose="020B0604030504040204" pitchFamily="34" charset="0"/>
                <a:cs typeface="Tahoma" panose="020B0604030504040204" pitchFamily="34" charset="0"/>
              </a:rPr>
              <a:t> Tableau Visual </a:t>
            </a:r>
            <a:r>
              <a:rPr lang="en-US" altLang="en-US" sz="2200" dirty="0" err="1">
                <a:solidFill>
                  <a:schemeClr val="tx1"/>
                </a:solidFill>
                <a:latin typeface="+mj-lt"/>
                <a:ea typeface="Tahoma" panose="020B0604030504040204" pitchFamily="34" charset="0"/>
                <a:cs typeface="Tahoma" panose="020B0604030504040204" pitchFamily="34" charset="0"/>
              </a:rPr>
              <a:t>Studi</a:t>
            </a:r>
            <a:r>
              <a:rPr lang="en-US" altLang="en-US" sz="2200" dirty="0">
                <a:solidFill>
                  <a:schemeClr val="tx1"/>
                </a:solidFill>
                <a:latin typeface="+mj-lt"/>
                <a:ea typeface="Tahoma" panose="020B0604030504040204" pitchFamily="34" charset="0"/>
                <a:cs typeface="Tahoma" panose="020B0604030504040204" pitchFamily="34" charset="0"/>
              </a:rPr>
              <a:t> </a:t>
            </a:r>
            <a:r>
              <a:rPr lang="en-US" altLang="en-US" sz="2200" dirty="0" err="1">
                <a:solidFill>
                  <a:schemeClr val="tx1"/>
                </a:solidFill>
                <a:latin typeface="+mj-lt"/>
                <a:ea typeface="Tahoma" panose="020B0604030504040204" pitchFamily="34" charset="0"/>
                <a:cs typeface="Tahoma" panose="020B0604030504040204" pitchFamily="34" charset="0"/>
              </a:rPr>
              <a:t>Lengkap</a:t>
            </a:r>
            <a:r>
              <a:rPr lang="en-GB" altLang="en-US" sz="2200" dirty="0">
                <a:solidFill>
                  <a:schemeClr val="tx1"/>
                </a:solidFill>
                <a:latin typeface="+mj-lt"/>
                <a:ea typeface="Tahoma" panose="020B0604030504040204" pitchFamily="34" charset="0"/>
                <a:cs typeface="Tahoma" panose="020B0604030504040204" pitchFamily="34" charset="0"/>
              </a:rPr>
              <a:t> ,</a:t>
            </a:r>
            <a:r>
              <a:rPr lang="id-ID" altLang="en-US" sz="2200" dirty="0">
                <a:solidFill>
                  <a:schemeClr val="tx1"/>
                </a:solidFill>
                <a:latin typeface="+mj-lt"/>
                <a:ea typeface="Tahoma" panose="020B0604030504040204" pitchFamily="34" charset="0"/>
                <a:cs typeface="Tahoma" panose="020B0604030504040204" pitchFamily="34" charset="0"/>
              </a:rPr>
              <a:t>Sudah pengalaman dalam menggunakan Tableau Desktop selama </a:t>
            </a:r>
            <a:r>
              <a:rPr lang="en-GB" altLang="en-US" sz="2200" dirty="0">
                <a:solidFill>
                  <a:schemeClr val="tx1"/>
                </a:solidFill>
                <a:latin typeface="+mj-lt"/>
                <a:ea typeface="Tahoma" panose="020B0604030504040204" pitchFamily="34" charset="0"/>
                <a:cs typeface="Tahoma" panose="020B0604030504040204" pitchFamily="34" charset="0"/>
              </a:rPr>
              <a:t>9 </a:t>
            </a:r>
            <a:r>
              <a:rPr lang="id-ID" altLang="en-US" sz="2200" dirty="0">
                <a:solidFill>
                  <a:schemeClr val="tx1"/>
                </a:solidFill>
                <a:latin typeface="+mj-lt"/>
                <a:ea typeface="Tahoma" panose="020B0604030504040204" pitchFamily="34" charset="0"/>
                <a:cs typeface="Tahoma" panose="020B0604030504040204" pitchFamily="34" charset="0"/>
              </a:rPr>
              <a:t> bulan</a:t>
            </a:r>
            <a:endParaRPr lang="en-GB" altLang="en-US" sz="2200" dirty="0">
              <a:solidFill>
                <a:schemeClr val="tx1"/>
              </a:solidFill>
              <a:latin typeface="+mj-lt"/>
              <a:ea typeface="Tahoma" panose="020B0604030504040204" pitchFamily="34" charset="0"/>
              <a:cs typeface="Tahoma" panose="020B0604030504040204" pitchFamily="34" charset="0"/>
            </a:endParaRPr>
          </a:p>
          <a:p>
            <a:pPr lvl="0" algn="just" defTabSz="914400" eaLnBrk="0" fontAlgn="base" hangingPunct="0">
              <a:spcBef>
                <a:spcPct val="0"/>
              </a:spcBef>
              <a:spcAft>
                <a:spcPct val="0"/>
              </a:spcAft>
              <a:buClrTx/>
              <a:buSzTx/>
              <a:buFont typeface="Wingdings" panose="05000000000000000000" pitchFamily="2" charset="2"/>
              <a:buChar char="ü"/>
            </a:pPr>
            <a:r>
              <a:rPr lang="en-US" altLang="en-US" sz="2200" dirty="0">
                <a:solidFill>
                  <a:schemeClr val="tx1"/>
                </a:solidFill>
                <a:latin typeface="+mj-lt"/>
                <a:ea typeface="Tahoma" panose="020B0604030504040204" pitchFamily="34" charset="0"/>
                <a:cs typeface="Tahoma" panose="020B0604030504040204" pitchFamily="34" charset="0"/>
              </a:rPr>
              <a:t>Tableau Server 10  Certified  Associate  </a:t>
            </a:r>
            <a:r>
              <a:rPr lang="en-US" altLang="en-US" sz="2200" dirty="0" err="1">
                <a:solidFill>
                  <a:schemeClr val="tx1"/>
                </a:solidFill>
                <a:latin typeface="+mj-lt"/>
                <a:ea typeface="Tahoma" panose="020B0604030504040204" pitchFamily="34" charset="0"/>
                <a:cs typeface="Tahoma" panose="020B0604030504040204" pitchFamily="34" charset="0"/>
              </a:rPr>
              <a:t>Biaya</a:t>
            </a:r>
            <a:r>
              <a:rPr lang="en-US" altLang="en-US" sz="2200" dirty="0">
                <a:solidFill>
                  <a:schemeClr val="tx1"/>
                </a:solidFill>
                <a:latin typeface="+mj-lt"/>
                <a:ea typeface="Tahoma" panose="020B0604030504040204" pitchFamily="34" charset="0"/>
                <a:cs typeface="Tahoma" panose="020B0604030504040204" pitchFamily="34" charset="0"/>
              </a:rPr>
              <a:t>  $250 / Exam Fee (USD) : </a:t>
            </a:r>
            <a:r>
              <a:rPr lang="en-GB" altLang="en-US" sz="2200" dirty="0" err="1">
                <a:solidFill>
                  <a:schemeClr val="tx1"/>
                </a:solidFill>
                <a:latin typeface="+mj-lt"/>
                <a:ea typeface="Tahoma" panose="020B0604030504040204" pitchFamily="34" charset="0"/>
                <a:cs typeface="Tahoma" panose="020B0604030504040204" pitchFamily="34" charset="0"/>
              </a:rPr>
              <a:t>Sudah</a:t>
            </a:r>
            <a:r>
              <a:rPr lang="en-GB"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err="1">
                <a:solidFill>
                  <a:schemeClr val="tx1"/>
                </a:solidFill>
                <a:latin typeface="+mj-lt"/>
                <a:ea typeface="Tahoma" panose="020B0604030504040204" pitchFamily="34" charset="0"/>
                <a:cs typeface="Tahoma" panose="020B0604030504040204" pitchFamily="34" charset="0"/>
              </a:rPr>
              <a:t>melakukan</a:t>
            </a:r>
            <a:r>
              <a:rPr lang="en-GB"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err="1">
                <a:solidFill>
                  <a:schemeClr val="tx1"/>
                </a:solidFill>
                <a:latin typeface="+mj-lt"/>
                <a:ea typeface="Tahoma" panose="020B0604030504040204" pitchFamily="34" charset="0"/>
                <a:cs typeface="Tahoma" panose="020B0604030504040204" pitchFamily="34" charset="0"/>
              </a:rPr>
              <a:t>pelatihan</a:t>
            </a:r>
            <a:r>
              <a:rPr lang="en-GB" altLang="en-US" sz="2200" dirty="0">
                <a:solidFill>
                  <a:schemeClr val="tx1"/>
                </a:solidFill>
                <a:latin typeface="+mj-lt"/>
                <a:ea typeface="Tahoma" panose="020B0604030504040204" pitchFamily="34" charset="0"/>
                <a:cs typeface="Tahoma" panose="020B0604030504040204" pitchFamily="34" charset="0"/>
              </a:rPr>
              <a:t> Tableau Server Administration,  </a:t>
            </a:r>
            <a:r>
              <a:rPr lang="en-GB" altLang="en-US" sz="2200" dirty="0" err="1">
                <a:solidFill>
                  <a:schemeClr val="tx1"/>
                </a:solidFill>
                <a:latin typeface="+mj-lt"/>
                <a:ea typeface="Tahoma" panose="020B0604030504040204" pitchFamily="34" charset="0"/>
                <a:cs typeface="Tahoma" panose="020B0604030504040204" pitchFamily="34" charset="0"/>
              </a:rPr>
              <a:t>Sudah</a:t>
            </a:r>
            <a:r>
              <a:rPr lang="en-GB"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err="1">
                <a:solidFill>
                  <a:schemeClr val="tx1"/>
                </a:solidFill>
                <a:latin typeface="+mj-lt"/>
                <a:ea typeface="Tahoma" panose="020B0604030504040204" pitchFamily="34" charset="0"/>
                <a:cs typeface="Tahoma" panose="020B0604030504040204" pitchFamily="34" charset="0"/>
              </a:rPr>
              <a:t>pengalaman</a:t>
            </a:r>
            <a:r>
              <a:rPr lang="en-GB"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err="1">
                <a:solidFill>
                  <a:schemeClr val="tx1"/>
                </a:solidFill>
                <a:latin typeface="+mj-lt"/>
                <a:ea typeface="Tahoma" panose="020B0604030504040204" pitchFamily="34" charset="0"/>
                <a:cs typeface="Tahoma" panose="020B0604030504040204" pitchFamily="34" charset="0"/>
              </a:rPr>
              <a:t>dalam</a:t>
            </a:r>
            <a:r>
              <a:rPr lang="en-GB"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err="1">
                <a:solidFill>
                  <a:schemeClr val="tx1"/>
                </a:solidFill>
                <a:latin typeface="+mj-lt"/>
                <a:ea typeface="Tahoma" panose="020B0604030504040204" pitchFamily="34" charset="0"/>
                <a:cs typeface="Tahoma" panose="020B0604030504040204" pitchFamily="34" charset="0"/>
              </a:rPr>
              <a:t>menggunakan</a:t>
            </a:r>
            <a:r>
              <a:rPr lang="en-GB" altLang="en-US" sz="2200" dirty="0">
                <a:solidFill>
                  <a:schemeClr val="tx1"/>
                </a:solidFill>
                <a:latin typeface="+mj-lt"/>
                <a:ea typeface="Tahoma" panose="020B0604030504040204" pitchFamily="34" charset="0"/>
                <a:cs typeface="Tahoma" panose="020B0604030504040204" pitchFamily="34" charset="0"/>
              </a:rPr>
              <a:t> Tableau Server </a:t>
            </a:r>
            <a:r>
              <a:rPr lang="en-GB" altLang="en-US" sz="2200" dirty="0" err="1">
                <a:solidFill>
                  <a:schemeClr val="tx1"/>
                </a:solidFill>
                <a:latin typeface="+mj-lt"/>
                <a:ea typeface="Tahoma" panose="020B0604030504040204" pitchFamily="34" charset="0"/>
                <a:cs typeface="Tahoma" panose="020B0604030504040204" pitchFamily="34" charset="0"/>
              </a:rPr>
              <a:t>selama</a:t>
            </a:r>
            <a:r>
              <a:rPr lang="en-GB" altLang="en-US" sz="2200" dirty="0">
                <a:solidFill>
                  <a:schemeClr val="tx1"/>
                </a:solidFill>
                <a:latin typeface="+mj-lt"/>
                <a:ea typeface="Tahoma" panose="020B0604030504040204" pitchFamily="34" charset="0"/>
                <a:cs typeface="Tahoma" panose="020B0604030504040204" pitchFamily="34" charset="0"/>
              </a:rPr>
              <a:t> 5 </a:t>
            </a:r>
            <a:r>
              <a:rPr lang="id-ID" altLang="en-US" sz="2200" dirty="0">
                <a:solidFill>
                  <a:schemeClr val="tx1"/>
                </a:solidFill>
                <a:latin typeface="+mj-lt"/>
                <a:ea typeface="Tahoma" panose="020B0604030504040204" pitchFamily="34" charset="0"/>
                <a:cs typeface="Tahoma" panose="020B0604030504040204" pitchFamily="34" charset="0"/>
              </a:rPr>
              <a:t>bulan </a:t>
            </a:r>
            <a:endParaRPr lang="en-GB" altLang="en-US" sz="2200" dirty="0">
              <a:solidFill>
                <a:schemeClr val="tx1"/>
              </a:solidFill>
              <a:latin typeface="+mj-lt"/>
              <a:ea typeface="Tahoma" panose="020B0604030504040204" pitchFamily="34" charset="0"/>
              <a:cs typeface="Tahoma" panose="020B0604030504040204" pitchFamily="34" charset="0"/>
            </a:endParaRPr>
          </a:p>
          <a:p>
            <a:pPr lvl="0" algn="just" defTabSz="914400" eaLnBrk="0" fontAlgn="base" hangingPunct="0">
              <a:spcBef>
                <a:spcPct val="0"/>
              </a:spcBef>
              <a:spcAft>
                <a:spcPct val="0"/>
              </a:spcAft>
              <a:buClrTx/>
              <a:buSzTx/>
              <a:buFont typeface="Wingdings" panose="05000000000000000000" pitchFamily="2" charset="2"/>
              <a:buChar char="ü"/>
            </a:pPr>
            <a:r>
              <a:rPr lang="en-US" altLang="en-US" sz="2200" dirty="0">
                <a:solidFill>
                  <a:schemeClr val="tx1"/>
                </a:solidFill>
                <a:latin typeface="+mj-lt"/>
                <a:ea typeface="Tahoma" panose="020B0604030504040204" pitchFamily="34" charset="0"/>
                <a:cs typeface="Tahoma" panose="020B0604030504040204" pitchFamily="34" charset="0"/>
              </a:rPr>
              <a:t>Tableau Server 10  Certified Professional </a:t>
            </a:r>
            <a:r>
              <a:rPr lang="en-US" altLang="en-US" sz="2200" dirty="0" err="1">
                <a:solidFill>
                  <a:schemeClr val="tx1"/>
                </a:solidFill>
                <a:latin typeface="+mj-lt"/>
                <a:ea typeface="Tahoma" panose="020B0604030504040204" pitchFamily="34" charset="0"/>
                <a:cs typeface="Tahoma" panose="020B0604030504040204" pitchFamily="34" charset="0"/>
              </a:rPr>
              <a:t>Biaya</a:t>
            </a:r>
            <a:r>
              <a:rPr lang="en-US" altLang="en-US" sz="2200" dirty="0">
                <a:solidFill>
                  <a:schemeClr val="tx1"/>
                </a:solidFill>
                <a:latin typeface="+mj-lt"/>
                <a:ea typeface="Tahoma" panose="020B0604030504040204" pitchFamily="34" charset="0"/>
                <a:cs typeface="Tahoma" panose="020B0604030504040204" pitchFamily="34" charset="0"/>
              </a:rPr>
              <a:t>  $800 / Exam Fee (USD) : </a:t>
            </a:r>
            <a:r>
              <a:rPr lang="en-US" altLang="en-US" sz="2200" dirty="0" err="1">
                <a:solidFill>
                  <a:schemeClr val="tx1"/>
                </a:solidFill>
                <a:latin typeface="+mj-lt"/>
                <a:ea typeface="Tahoma" panose="020B0604030504040204" pitchFamily="34" charset="0"/>
                <a:cs typeface="Tahoma" panose="020B0604030504040204" pitchFamily="34" charset="0"/>
              </a:rPr>
              <a:t>Harus</a:t>
            </a:r>
            <a:r>
              <a:rPr lang="en-US" altLang="en-US" sz="2200" dirty="0">
                <a:solidFill>
                  <a:schemeClr val="tx1"/>
                </a:solidFill>
                <a:latin typeface="+mj-lt"/>
                <a:ea typeface="Tahoma" panose="020B0604030504040204" pitchFamily="34" charset="0"/>
                <a:cs typeface="Tahoma" panose="020B0604030504040204" pitchFamily="34" charset="0"/>
              </a:rPr>
              <a:t> lulus </a:t>
            </a:r>
            <a:r>
              <a:rPr lang="en-US" altLang="en-US" sz="2200" dirty="0" err="1">
                <a:solidFill>
                  <a:schemeClr val="tx1"/>
                </a:solidFill>
                <a:latin typeface="+mj-lt"/>
                <a:ea typeface="Tahoma" panose="020B0604030504040204" pitchFamily="34" charset="0"/>
                <a:cs typeface="Tahoma" panose="020B0604030504040204" pitchFamily="34" charset="0"/>
              </a:rPr>
              <a:t>Ujian</a:t>
            </a:r>
            <a:r>
              <a:rPr lang="en-US" altLang="en-US" sz="2200" dirty="0">
                <a:solidFill>
                  <a:schemeClr val="tx1"/>
                </a:solidFill>
                <a:latin typeface="+mj-lt"/>
                <a:ea typeface="Tahoma" panose="020B0604030504040204" pitchFamily="34" charset="0"/>
                <a:cs typeface="Tahoma" panose="020B0604030504040204" pitchFamily="34" charset="0"/>
              </a:rPr>
              <a:t> Associate Server</a:t>
            </a:r>
            <a:r>
              <a:rPr lang="en-GB" altLang="en-US" sz="2200" dirty="0">
                <a:solidFill>
                  <a:schemeClr val="tx1"/>
                </a:solidFill>
                <a:latin typeface="+mj-lt"/>
                <a:ea typeface="Tahoma" panose="020B0604030504040204" pitchFamily="34" charset="0"/>
                <a:cs typeface="Tahoma" panose="020B0604030504040204" pitchFamily="34" charset="0"/>
              </a:rPr>
              <a:t>, </a:t>
            </a:r>
            <a:r>
              <a:rPr lang="en-US" altLang="en-US" sz="2200" dirty="0" err="1">
                <a:solidFill>
                  <a:schemeClr val="tx1"/>
                </a:solidFill>
                <a:latin typeface="+mj-lt"/>
                <a:ea typeface="Tahoma" panose="020B0604030504040204" pitchFamily="34" charset="0"/>
                <a:cs typeface="Tahoma" panose="020B0604030504040204" pitchFamily="34" charset="0"/>
              </a:rPr>
              <a:t>Mengikuti</a:t>
            </a:r>
            <a:r>
              <a:rPr lang="en-US" altLang="en-US" sz="2200" dirty="0">
                <a:solidFill>
                  <a:schemeClr val="tx1"/>
                </a:solidFill>
                <a:latin typeface="+mj-lt"/>
                <a:ea typeface="Tahoma" panose="020B0604030504040204" pitchFamily="34" charset="0"/>
                <a:cs typeface="Tahoma" panose="020B0604030504040204" pitchFamily="34" charset="0"/>
              </a:rPr>
              <a:t> </a:t>
            </a:r>
            <a:r>
              <a:rPr lang="en-US" altLang="en-US" sz="2200" dirty="0" err="1">
                <a:solidFill>
                  <a:schemeClr val="tx1"/>
                </a:solidFill>
                <a:latin typeface="+mj-lt"/>
                <a:ea typeface="Tahoma" panose="020B0604030504040204" pitchFamily="34" charset="0"/>
                <a:cs typeface="Tahoma" panose="020B0604030504040204" pitchFamily="34" charset="0"/>
              </a:rPr>
              <a:t>pelatihan</a:t>
            </a:r>
            <a:r>
              <a:rPr lang="en-US" altLang="en-US" sz="2200" dirty="0">
                <a:solidFill>
                  <a:schemeClr val="tx1"/>
                </a:solidFill>
                <a:latin typeface="+mj-lt"/>
                <a:ea typeface="Tahoma" panose="020B0604030504040204" pitchFamily="34" charset="0"/>
                <a:cs typeface="Tahoma" panose="020B0604030504040204" pitchFamily="34" charset="0"/>
              </a:rPr>
              <a:t> Server </a:t>
            </a:r>
            <a:r>
              <a:rPr lang="en-US" altLang="en-US" sz="2200" dirty="0" err="1">
                <a:solidFill>
                  <a:schemeClr val="tx1"/>
                </a:solidFill>
                <a:latin typeface="+mj-lt"/>
                <a:ea typeface="Tahoma" panose="020B0604030504040204" pitchFamily="34" charset="0"/>
                <a:cs typeface="Tahoma" panose="020B0604030504040204" pitchFamily="34" charset="0"/>
              </a:rPr>
              <a:t>Arsitektur</a:t>
            </a:r>
            <a:r>
              <a:rPr lang="en-US" altLang="en-US" sz="2200" dirty="0">
                <a:solidFill>
                  <a:schemeClr val="tx1"/>
                </a:solidFill>
                <a:latin typeface="+mj-lt"/>
                <a:ea typeface="Tahoma" panose="020B0604030504040204" pitchFamily="34" charset="0"/>
                <a:cs typeface="Tahoma" panose="020B0604030504040204" pitchFamily="34" charset="0"/>
              </a:rPr>
              <a:t> </a:t>
            </a:r>
            <a:r>
              <a:rPr lang="en-GB" altLang="en-US" sz="2200" dirty="0">
                <a:solidFill>
                  <a:schemeClr val="tx1"/>
                </a:solidFill>
                <a:latin typeface="+mj-lt"/>
                <a:ea typeface="Tahoma" panose="020B0604030504040204" pitchFamily="34" charset="0"/>
                <a:cs typeface="Tahoma" panose="020B0604030504040204" pitchFamily="34" charset="0"/>
              </a:rPr>
              <a:t>, </a:t>
            </a:r>
            <a:r>
              <a:rPr lang="id-ID" altLang="en-US" sz="2200" dirty="0">
                <a:solidFill>
                  <a:schemeClr val="tx1"/>
                </a:solidFill>
                <a:latin typeface="+mj-lt"/>
                <a:ea typeface="Tahoma" panose="020B0604030504040204" pitchFamily="34" charset="0"/>
                <a:cs typeface="Tahoma" panose="020B0604030504040204" pitchFamily="34" charset="0"/>
              </a:rPr>
              <a:t>udah pengalaman dalam menggunakan Tableau </a:t>
            </a:r>
            <a:r>
              <a:rPr lang="en-GB" altLang="en-US" sz="2200" dirty="0">
                <a:solidFill>
                  <a:schemeClr val="tx1"/>
                </a:solidFill>
                <a:latin typeface="+mj-lt"/>
                <a:ea typeface="Tahoma" panose="020B0604030504040204" pitchFamily="34" charset="0"/>
                <a:cs typeface="Tahoma" panose="020B0604030504040204" pitchFamily="34" charset="0"/>
              </a:rPr>
              <a:t>Server </a:t>
            </a:r>
            <a:r>
              <a:rPr lang="id-ID" altLang="en-US" sz="2200" dirty="0">
                <a:solidFill>
                  <a:schemeClr val="tx1"/>
                </a:solidFill>
                <a:latin typeface="+mj-lt"/>
                <a:ea typeface="Tahoma" panose="020B0604030504040204" pitchFamily="34" charset="0"/>
                <a:cs typeface="Tahoma" panose="020B0604030504040204" pitchFamily="34" charset="0"/>
              </a:rPr>
              <a:t>selama </a:t>
            </a:r>
            <a:r>
              <a:rPr lang="en-GB" altLang="en-US" sz="2200" dirty="0">
                <a:solidFill>
                  <a:schemeClr val="tx1"/>
                </a:solidFill>
                <a:latin typeface="+mj-lt"/>
                <a:ea typeface="Tahoma" panose="020B0604030504040204" pitchFamily="34" charset="0"/>
                <a:cs typeface="Tahoma" panose="020B0604030504040204" pitchFamily="34" charset="0"/>
              </a:rPr>
              <a:t>9 </a:t>
            </a:r>
            <a:r>
              <a:rPr lang="id-ID" altLang="en-US" sz="2200" dirty="0">
                <a:solidFill>
                  <a:schemeClr val="tx1"/>
                </a:solidFill>
                <a:latin typeface="+mj-lt"/>
                <a:ea typeface="Tahoma" panose="020B0604030504040204" pitchFamily="34" charset="0"/>
                <a:cs typeface="Tahoma" panose="020B0604030504040204" pitchFamily="34" charset="0"/>
              </a:rPr>
              <a:t> bul</a:t>
            </a:r>
            <a:r>
              <a:rPr lang="en-GB" altLang="en-US" sz="2200" dirty="0">
                <a:solidFill>
                  <a:schemeClr val="tx1"/>
                </a:solidFill>
                <a:latin typeface="+mj-lt"/>
                <a:ea typeface="Tahoma" panose="020B0604030504040204" pitchFamily="34" charset="0"/>
                <a:cs typeface="Tahoma" panose="020B0604030504040204" pitchFamily="34" charset="0"/>
              </a:rPr>
              <a:t>an</a:t>
            </a:r>
            <a:endParaRPr lang="en-US" altLang="en-US" sz="2200" dirty="0">
              <a:solidFill>
                <a:schemeClr val="tx1"/>
              </a:solidFill>
              <a:latin typeface="+mj-lt"/>
              <a:ea typeface="Tahoma" panose="020B0604030504040204" pitchFamily="34" charset="0"/>
              <a:cs typeface="Tahoma" panose="020B0604030504040204" pitchFamily="34" charset="0"/>
            </a:endParaRPr>
          </a:p>
          <a:p>
            <a:pPr algn="just">
              <a:buFont typeface="Wingdings" panose="05000000000000000000" pitchFamily="2" charset="2"/>
              <a:buChar char="ü"/>
            </a:pPr>
            <a:endParaRPr lang="en-GB" sz="2200" dirty="0">
              <a:latin typeface="+mj-lt"/>
            </a:endParaRPr>
          </a:p>
        </p:txBody>
      </p:sp>
      <p:sp>
        <p:nvSpPr>
          <p:cNvPr id="4" name="TextBox 3">
            <a:hlinkClick r:id="rId2" action="ppaction://hlinksldjump"/>
          </p:cNvPr>
          <p:cNvSpPr txBox="1"/>
          <p:nvPr/>
        </p:nvSpPr>
        <p:spPr>
          <a:xfrm>
            <a:off x="10492418" y="1862431"/>
            <a:ext cx="1326523" cy="369332"/>
          </a:xfrm>
          <a:prstGeom prst="rect">
            <a:avLst/>
          </a:prstGeom>
          <a:noFill/>
        </p:spPr>
        <p:txBody>
          <a:bodyPr wrap="square" rtlCol="0">
            <a:spAutoFit/>
          </a:bodyPr>
          <a:lstStyle/>
          <a:p>
            <a:pPr algn="ctr"/>
            <a:r>
              <a:rPr lang="en-GB" b="1" dirty="0">
                <a:hlinkClick r:id="rId3" action="ppaction://hlinksldjump"/>
              </a:rPr>
              <a:t>Back</a:t>
            </a:r>
            <a:endParaRPr lang="en-GB" b="1" dirty="0"/>
          </a:p>
        </p:txBody>
      </p:sp>
    </p:spTree>
    <p:extLst>
      <p:ext uri="{BB962C8B-B14F-4D97-AF65-F5344CB8AC3E}">
        <p14:creationId xmlns:p14="http://schemas.microsoft.com/office/powerpoint/2010/main" val="1576448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Download Tableau</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7280" y="1737360"/>
            <a:ext cx="10058400" cy="4341468"/>
          </a:xfrm>
          <a:prstGeom prst="rect">
            <a:avLst/>
          </a:prstGeom>
          <a:noFill/>
          <a:ln>
            <a:noFill/>
          </a:ln>
        </p:spPr>
      </p:pic>
    </p:spTree>
    <p:extLst>
      <p:ext uri="{BB962C8B-B14F-4D97-AF65-F5344CB8AC3E}">
        <p14:creationId xmlns:p14="http://schemas.microsoft.com/office/powerpoint/2010/main" val="3912518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Install Tableau</a:t>
            </a:r>
          </a:p>
        </p:txBody>
      </p:sp>
      <p:pic>
        <p:nvPicPr>
          <p:cNvPr id="4" name="Content Placeholder 3" descr="https://onlinehelp.tableau.com/current/desktopdeploy/en-us/Img/Install_customize2.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7280" y="1737360"/>
            <a:ext cx="10058400" cy="4083891"/>
          </a:xfrm>
          <a:prstGeom prst="rect">
            <a:avLst/>
          </a:prstGeom>
          <a:noFill/>
          <a:ln>
            <a:noFill/>
          </a:ln>
        </p:spPr>
      </p:pic>
    </p:spTree>
    <p:extLst>
      <p:ext uri="{BB962C8B-B14F-4D97-AF65-F5344CB8AC3E}">
        <p14:creationId xmlns:p14="http://schemas.microsoft.com/office/powerpoint/2010/main" val="1402235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Aktifasi</a:t>
            </a:r>
            <a:r>
              <a:rPr lang="en-GB" dirty="0"/>
              <a:t> Key Tableau</a:t>
            </a:r>
          </a:p>
        </p:txBody>
      </p:sp>
      <p:sp>
        <p:nvSpPr>
          <p:cNvPr id="3" name="Content Placeholder 2"/>
          <p:cNvSpPr>
            <a:spLocks noGrp="1"/>
          </p:cNvSpPr>
          <p:nvPr>
            <p:ph idx="1"/>
          </p:nvPr>
        </p:nvSpPr>
        <p:spPr/>
        <p:txBody>
          <a:bodyPr/>
          <a:lstStyle/>
          <a:p>
            <a:endParaRPr lang="en-GB"/>
          </a:p>
        </p:txBody>
      </p:sp>
      <p:pic>
        <p:nvPicPr>
          <p:cNvPr id="4" name="Picture 3" descr="https://onlinehelp.tableau.com/current/desktopdeploy/en-us/Img/OfflineActivation_ProductKeyDialog.png"/>
          <p:cNvPicPr/>
          <p:nvPr/>
        </p:nvPicPr>
        <p:blipFill>
          <a:blip r:embed="rId2">
            <a:extLst>
              <a:ext uri="{28A0092B-C50C-407E-A947-70E740481C1C}">
                <a14:useLocalDpi xmlns:a14="http://schemas.microsoft.com/office/drawing/2010/main" val="0"/>
              </a:ext>
            </a:extLst>
          </a:blip>
          <a:srcRect/>
          <a:stretch>
            <a:fillRect/>
          </a:stretch>
        </p:blipFill>
        <p:spPr bwMode="auto">
          <a:xfrm>
            <a:off x="1097280" y="1737360"/>
            <a:ext cx="10058400" cy="4131734"/>
          </a:xfrm>
          <a:prstGeom prst="rect">
            <a:avLst/>
          </a:prstGeom>
          <a:noFill/>
          <a:ln>
            <a:noFill/>
          </a:ln>
        </p:spPr>
      </p:pic>
    </p:spTree>
    <p:extLst>
      <p:ext uri="{BB962C8B-B14F-4D97-AF65-F5344CB8AC3E}">
        <p14:creationId xmlns:p14="http://schemas.microsoft.com/office/powerpoint/2010/main" val="4292522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Aplikasi</a:t>
            </a:r>
            <a:r>
              <a:rPr lang="en-GB" dirty="0"/>
              <a:t> terminology</a:t>
            </a: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63896" y="1881653"/>
            <a:ext cx="10421028" cy="4094144"/>
          </a:xfrm>
          <a:prstGeom prst="rect">
            <a:avLst/>
          </a:prstGeom>
          <a:noFill/>
          <a:ln>
            <a:noFill/>
          </a:ln>
        </p:spPr>
      </p:pic>
    </p:spTree>
    <p:extLst>
      <p:ext uri="{BB962C8B-B14F-4D97-AF65-F5344CB8AC3E}">
        <p14:creationId xmlns:p14="http://schemas.microsoft.com/office/powerpoint/2010/main" val="768616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Jenis</a:t>
            </a:r>
            <a:r>
              <a:rPr lang="en-GB" dirty="0"/>
              <a:t> </a:t>
            </a:r>
            <a:r>
              <a:rPr lang="en-GB" dirty="0" err="1"/>
              <a:t>Tipe</a:t>
            </a:r>
            <a:r>
              <a:rPr lang="en-GB" dirty="0"/>
              <a:t> Data</a:t>
            </a:r>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80" y="1737360"/>
            <a:ext cx="10058400" cy="4131734"/>
          </a:xfrm>
          <a:prstGeom prst="rect">
            <a:avLst/>
          </a:prstGeom>
          <a:noFill/>
          <a:ln>
            <a:noFill/>
          </a:ln>
        </p:spPr>
      </p:pic>
    </p:spTree>
    <p:extLst>
      <p:ext uri="{BB962C8B-B14F-4D97-AF65-F5344CB8AC3E}">
        <p14:creationId xmlns:p14="http://schemas.microsoft.com/office/powerpoint/2010/main" val="2474385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Praktek</a:t>
            </a:r>
            <a:r>
              <a:rPr lang="en-GB" dirty="0"/>
              <a:t> Data Excel</a:t>
            </a:r>
          </a:p>
        </p:txBody>
      </p:sp>
      <p:sp>
        <p:nvSpPr>
          <p:cNvPr id="3" name="Content Placeholder 2"/>
          <p:cNvSpPr>
            <a:spLocks noGrp="1"/>
          </p:cNvSpPr>
          <p:nvPr>
            <p:ph idx="1"/>
          </p:nvPr>
        </p:nvSpPr>
        <p:spPr/>
        <p:txBody>
          <a:bodyPr/>
          <a:lstStyle/>
          <a:p>
            <a:r>
              <a:rPr lang="id-ID" sz="3600" dirty="0"/>
              <a:t>Latihan Membuat Bar Chart.</a:t>
            </a:r>
            <a:r>
              <a:rPr lang="en-GB" sz="3600" dirty="0"/>
              <a:t> Hal 28</a:t>
            </a:r>
          </a:p>
          <a:p>
            <a:pPr algn="just"/>
            <a:r>
              <a:rPr lang="en-US" sz="3200" dirty="0"/>
              <a:t>Manager </a:t>
            </a:r>
            <a:r>
              <a:rPr lang="en-US" sz="3200" dirty="0" err="1"/>
              <a:t>keuangan</a:t>
            </a:r>
            <a:r>
              <a:rPr lang="en-US" sz="3200" dirty="0"/>
              <a:t> </a:t>
            </a:r>
            <a:r>
              <a:rPr lang="en-US" sz="3200" dirty="0" err="1"/>
              <a:t>ingin</a:t>
            </a:r>
            <a:r>
              <a:rPr lang="en-US" sz="3200" dirty="0"/>
              <a:t> </a:t>
            </a:r>
            <a:r>
              <a:rPr lang="en-US" sz="3200" dirty="0" err="1"/>
              <a:t>melihat</a:t>
            </a:r>
            <a:r>
              <a:rPr lang="en-US" sz="3200" dirty="0"/>
              <a:t> </a:t>
            </a:r>
            <a:r>
              <a:rPr lang="en-US" sz="3200" b="1" dirty="0"/>
              <a:t>Region</a:t>
            </a:r>
            <a:r>
              <a:rPr lang="en-US" sz="3200" dirty="0"/>
              <a:t> mana yang paling </a:t>
            </a:r>
            <a:r>
              <a:rPr lang="en-US" sz="3200" dirty="0" err="1"/>
              <a:t>banyak</a:t>
            </a:r>
            <a:r>
              <a:rPr lang="en-US" sz="3200" dirty="0"/>
              <a:t> </a:t>
            </a:r>
            <a:r>
              <a:rPr lang="en-US" sz="3200" dirty="0" err="1"/>
              <a:t>memberikan</a:t>
            </a:r>
            <a:r>
              <a:rPr lang="en-US" sz="3200" dirty="0"/>
              <a:t> </a:t>
            </a:r>
            <a:r>
              <a:rPr lang="en-US" sz="3200" dirty="0" err="1"/>
              <a:t>kontribusi</a:t>
            </a:r>
            <a:r>
              <a:rPr lang="en-US" sz="3200" dirty="0"/>
              <a:t> </a:t>
            </a:r>
            <a:r>
              <a:rPr lang="en-US" sz="3200" dirty="0" err="1"/>
              <a:t>berdasarkan</a:t>
            </a:r>
            <a:r>
              <a:rPr lang="en-US" sz="3200" dirty="0"/>
              <a:t> </a:t>
            </a:r>
            <a:r>
              <a:rPr lang="en-US" sz="3200" b="1" dirty="0"/>
              <a:t>Order Quantity </a:t>
            </a:r>
            <a:r>
              <a:rPr lang="en-US" sz="3200" dirty="0" err="1"/>
              <a:t>dan</a:t>
            </a:r>
            <a:r>
              <a:rPr lang="en-US" sz="3200" b="1" dirty="0"/>
              <a:t> Profit </a:t>
            </a:r>
            <a:r>
              <a:rPr lang="en-US" sz="3200" dirty="0" err="1"/>
              <a:t>didalam</a:t>
            </a:r>
            <a:r>
              <a:rPr lang="en-US" sz="3200" dirty="0"/>
              <a:t> </a:t>
            </a:r>
            <a:r>
              <a:rPr lang="en-US" sz="3200" dirty="0" err="1"/>
              <a:t>perusahaan</a:t>
            </a:r>
            <a:r>
              <a:rPr lang="en-US" sz="3200" dirty="0"/>
              <a:t> </a:t>
            </a:r>
            <a:r>
              <a:rPr lang="en-US" sz="3200" dirty="0" err="1"/>
              <a:t>tersebut</a:t>
            </a:r>
            <a:r>
              <a:rPr lang="en-US" sz="3200" dirty="0"/>
              <a:t> </a:t>
            </a:r>
            <a:r>
              <a:rPr lang="en-US" sz="3200" dirty="0" err="1"/>
              <a:t>untuk</a:t>
            </a:r>
            <a:r>
              <a:rPr lang="en-US" sz="3200" dirty="0"/>
              <a:t> </a:t>
            </a:r>
            <a:r>
              <a:rPr lang="en-US" sz="3200" dirty="0" err="1"/>
              <a:t>masing</a:t>
            </a:r>
            <a:r>
              <a:rPr lang="en-US" sz="3200" dirty="0"/>
              <a:t> – </a:t>
            </a:r>
            <a:r>
              <a:rPr lang="en-US" sz="3200" dirty="0" err="1"/>
              <a:t>masing</a:t>
            </a:r>
            <a:r>
              <a:rPr lang="en-US" sz="3200" dirty="0"/>
              <a:t> </a:t>
            </a:r>
            <a:r>
              <a:rPr lang="en-US" sz="3200" b="1" dirty="0"/>
              <a:t>Department</a:t>
            </a:r>
            <a:r>
              <a:rPr lang="en-US" sz="3200" dirty="0"/>
              <a:t> yang </a:t>
            </a:r>
            <a:r>
              <a:rPr lang="en-US" sz="3200" dirty="0" err="1"/>
              <a:t>ada</a:t>
            </a:r>
            <a:r>
              <a:rPr lang="en-US" sz="3200" dirty="0"/>
              <a:t>. </a:t>
            </a:r>
            <a:r>
              <a:rPr lang="en-US" sz="3200" dirty="0" err="1"/>
              <a:t>Buatlah</a:t>
            </a:r>
            <a:r>
              <a:rPr lang="en-US" sz="3200" dirty="0"/>
              <a:t> </a:t>
            </a:r>
            <a:r>
              <a:rPr lang="en-US" sz="3200" dirty="0" err="1"/>
              <a:t>tampilan</a:t>
            </a:r>
            <a:r>
              <a:rPr lang="en-US" sz="3200" dirty="0"/>
              <a:t> </a:t>
            </a:r>
            <a:r>
              <a:rPr lang="en-US" sz="3200" dirty="0" err="1"/>
              <a:t>dalam</a:t>
            </a:r>
            <a:r>
              <a:rPr lang="en-US" sz="3200" dirty="0"/>
              <a:t> </a:t>
            </a:r>
            <a:r>
              <a:rPr lang="en-US" sz="3200" dirty="0" err="1"/>
              <a:t>bentuk</a:t>
            </a:r>
            <a:r>
              <a:rPr lang="en-US" sz="3200" dirty="0"/>
              <a:t> Bar Chart </a:t>
            </a:r>
            <a:r>
              <a:rPr lang="en-US" sz="3200" dirty="0" err="1"/>
              <a:t>untuk</a:t>
            </a:r>
            <a:r>
              <a:rPr lang="en-US" sz="3200" dirty="0"/>
              <a:t> </a:t>
            </a:r>
            <a:r>
              <a:rPr lang="en-US" sz="3200" dirty="0" err="1"/>
              <a:t>menjawab</a:t>
            </a:r>
            <a:r>
              <a:rPr lang="en-US" sz="3200" dirty="0"/>
              <a:t> </a:t>
            </a:r>
            <a:r>
              <a:rPr lang="en-US" sz="3200" dirty="0" err="1"/>
              <a:t>pertanyaan</a:t>
            </a:r>
            <a:r>
              <a:rPr lang="en-US" sz="3200" dirty="0"/>
              <a:t> Manager </a:t>
            </a:r>
            <a:r>
              <a:rPr lang="en-US" sz="3200" dirty="0" err="1"/>
              <a:t>Keuangan</a:t>
            </a:r>
            <a:r>
              <a:rPr lang="en-US" sz="3200" dirty="0"/>
              <a:t> </a:t>
            </a:r>
            <a:r>
              <a:rPr lang="en-US" sz="3200" dirty="0" err="1"/>
              <a:t>tersebut</a:t>
            </a:r>
            <a:r>
              <a:rPr lang="en-US" sz="3200" dirty="0"/>
              <a:t>.</a:t>
            </a:r>
          </a:p>
          <a:p>
            <a:pPr algn="just"/>
            <a:endParaRPr lang="en-GB" sz="3200" dirty="0"/>
          </a:p>
          <a:p>
            <a:endParaRPr lang="en-GB" dirty="0"/>
          </a:p>
        </p:txBody>
      </p:sp>
    </p:spTree>
    <p:extLst>
      <p:ext uri="{BB962C8B-B14F-4D97-AF65-F5344CB8AC3E}">
        <p14:creationId xmlns:p14="http://schemas.microsoft.com/office/powerpoint/2010/main" val="4182773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Latihan</a:t>
            </a:r>
            <a:r>
              <a:rPr lang="en-GB" dirty="0"/>
              <a:t> </a:t>
            </a:r>
            <a:r>
              <a:rPr lang="en-GB" dirty="0" err="1"/>
              <a:t>Membuat</a:t>
            </a:r>
            <a:r>
              <a:rPr lang="en-GB" dirty="0"/>
              <a:t> Line Chart Hal 28</a:t>
            </a:r>
          </a:p>
        </p:txBody>
      </p:sp>
      <p:sp>
        <p:nvSpPr>
          <p:cNvPr id="3" name="Content Placeholder 2"/>
          <p:cNvSpPr>
            <a:spLocks noGrp="1"/>
          </p:cNvSpPr>
          <p:nvPr>
            <p:ph idx="1"/>
          </p:nvPr>
        </p:nvSpPr>
        <p:spPr/>
        <p:txBody>
          <a:bodyPr>
            <a:normAutofit/>
          </a:bodyPr>
          <a:lstStyle/>
          <a:p>
            <a:pPr algn="just"/>
            <a:r>
              <a:rPr lang="en-US" sz="3600" dirty="0"/>
              <a:t>Manager </a:t>
            </a:r>
            <a:r>
              <a:rPr lang="en-US" sz="3600" dirty="0" err="1"/>
              <a:t>keuangan</a:t>
            </a:r>
            <a:r>
              <a:rPr lang="en-US" sz="3600" dirty="0"/>
              <a:t> </a:t>
            </a:r>
            <a:r>
              <a:rPr lang="en-US" sz="3600" dirty="0" err="1"/>
              <a:t>ingin</a:t>
            </a:r>
            <a:r>
              <a:rPr lang="en-US" sz="3600" dirty="0"/>
              <a:t> </a:t>
            </a:r>
            <a:r>
              <a:rPr lang="en-US" sz="3600" dirty="0" err="1"/>
              <a:t>melihat</a:t>
            </a:r>
            <a:r>
              <a:rPr lang="en-US" sz="3600" dirty="0"/>
              <a:t> trend </a:t>
            </a:r>
            <a:r>
              <a:rPr lang="en-US" sz="3600" b="1" dirty="0" err="1"/>
              <a:t>Penjualan</a:t>
            </a:r>
            <a:r>
              <a:rPr lang="en-US" sz="3600" b="1" dirty="0"/>
              <a:t> </a:t>
            </a:r>
            <a:r>
              <a:rPr lang="en-US" sz="3600" dirty="0"/>
              <a:t>yang </a:t>
            </a:r>
            <a:r>
              <a:rPr lang="en-US" sz="3600" dirty="0" err="1"/>
              <a:t>diperoleh</a:t>
            </a:r>
            <a:r>
              <a:rPr lang="en-US" sz="3600" dirty="0"/>
              <a:t> </a:t>
            </a:r>
            <a:r>
              <a:rPr lang="en-US" sz="3600" dirty="0" err="1"/>
              <a:t>oleh</a:t>
            </a:r>
            <a:r>
              <a:rPr lang="en-US" sz="3600" dirty="0"/>
              <a:t> </a:t>
            </a:r>
            <a:r>
              <a:rPr lang="en-US" sz="3600" dirty="0" err="1"/>
              <a:t>perusahaan</a:t>
            </a:r>
            <a:r>
              <a:rPr lang="en-US" sz="3600" dirty="0"/>
              <a:t> per </a:t>
            </a:r>
            <a:r>
              <a:rPr lang="en-US" sz="3600" b="1" dirty="0" err="1"/>
              <a:t>Bulan</a:t>
            </a:r>
            <a:r>
              <a:rPr lang="en-US" sz="3600" dirty="0"/>
              <a:t> </a:t>
            </a:r>
            <a:r>
              <a:rPr lang="en-US" sz="3600" dirty="0" err="1"/>
              <a:t>dimasing</a:t>
            </a:r>
            <a:r>
              <a:rPr lang="en-US" sz="3600" dirty="0"/>
              <a:t> – </a:t>
            </a:r>
            <a:r>
              <a:rPr lang="en-US" sz="3600" dirty="0" err="1"/>
              <a:t>masing</a:t>
            </a:r>
            <a:r>
              <a:rPr lang="en-US" sz="3600" dirty="0"/>
              <a:t> </a:t>
            </a:r>
            <a:r>
              <a:rPr lang="en-US" sz="3600" b="1" dirty="0" err="1"/>
              <a:t>tahun</a:t>
            </a:r>
            <a:r>
              <a:rPr lang="en-US" sz="3600" dirty="0"/>
              <a:t>. </a:t>
            </a:r>
            <a:r>
              <a:rPr lang="en-US" sz="3600" dirty="0" err="1"/>
              <a:t>Dibulan</a:t>
            </a:r>
            <a:r>
              <a:rPr lang="en-US" sz="3600" dirty="0"/>
              <a:t> </a:t>
            </a:r>
            <a:r>
              <a:rPr lang="en-US" sz="3600" dirty="0" err="1"/>
              <a:t>apakah</a:t>
            </a:r>
            <a:r>
              <a:rPr lang="en-US" sz="3600" dirty="0"/>
              <a:t> </a:t>
            </a:r>
            <a:r>
              <a:rPr lang="en-US" sz="3600" dirty="0" err="1"/>
              <a:t>penjualan</a:t>
            </a:r>
            <a:r>
              <a:rPr lang="en-US" sz="3600" dirty="0"/>
              <a:t> paling </a:t>
            </a:r>
            <a:r>
              <a:rPr lang="en-US" sz="3600" dirty="0" err="1"/>
              <a:t>tinggi</a:t>
            </a:r>
            <a:r>
              <a:rPr lang="en-US" sz="3600" dirty="0"/>
              <a:t> </a:t>
            </a:r>
            <a:r>
              <a:rPr lang="en-US" sz="3600" dirty="0" err="1"/>
              <a:t>untuk</a:t>
            </a:r>
            <a:r>
              <a:rPr lang="en-US" sz="3600" dirty="0"/>
              <a:t> </a:t>
            </a:r>
            <a:r>
              <a:rPr lang="en-US" sz="3600" dirty="0" err="1"/>
              <a:t>setiap</a:t>
            </a:r>
            <a:r>
              <a:rPr lang="en-US" sz="3600" dirty="0"/>
              <a:t> </a:t>
            </a:r>
            <a:r>
              <a:rPr lang="en-US" sz="3600" dirty="0" err="1"/>
              <a:t>tahunnya</a:t>
            </a:r>
            <a:r>
              <a:rPr lang="en-US" sz="3600" dirty="0"/>
              <a:t> </a:t>
            </a:r>
            <a:r>
              <a:rPr lang="en-US" sz="3600" dirty="0" err="1"/>
              <a:t>Buatlah</a:t>
            </a:r>
            <a:r>
              <a:rPr lang="en-US" sz="3600" dirty="0"/>
              <a:t> </a:t>
            </a:r>
            <a:r>
              <a:rPr lang="en-US" sz="3600" dirty="0" err="1"/>
              <a:t>tampilan</a:t>
            </a:r>
            <a:r>
              <a:rPr lang="en-US" sz="3600" dirty="0"/>
              <a:t> </a:t>
            </a:r>
            <a:r>
              <a:rPr lang="en-US" sz="3600" dirty="0" err="1"/>
              <a:t>dalam</a:t>
            </a:r>
            <a:r>
              <a:rPr lang="en-US" sz="3600" dirty="0"/>
              <a:t> </a:t>
            </a:r>
            <a:r>
              <a:rPr lang="en-US" sz="3600" dirty="0" err="1"/>
              <a:t>bentuk</a:t>
            </a:r>
            <a:r>
              <a:rPr lang="en-US" sz="3600" dirty="0"/>
              <a:t> </a:t>
            </a:r>
            <a:r>
              <a:rPr lang="en-US" sz="3600" dirty="0" err="1"/>
              <a:t>Grafik</a:t>
            </a:r>
            <a:r>
              <a:rPr lang="en-US" sz="3600" dirty="0"/>
              <a:t> Line </a:t>
            </a:r>
            <a:r>
              <a:rPr lang="en-US" sz="3600" dirty="0" err="1"/>
              <a:t>untuk</a:t>
            </a:r>
            <a:r>
              <a:rPr lang="en-US" sz="3600" dirty="0"/>
              <a:t> </a:t>
            </a:r>
            <a:r>
              <a:rPr lang="en-US" sz="3600" dirty="0" err="1"/>
              <a:t>menjawab</a:t>
            </a:r>
            <a:r>
              <a:rPr lang="en-US" sz="3600" dirty="0"/>
              <a:t> </a:t>
            </a:r>
            <a:r>
              <a:rPr lang="en-US" sz="3600" dirty="0" err="1"/>
              <a:t>pertanyaan</a:t>
            </a:r>
            <a:r>
              <a:rPr lang="en-US" sz="3600" dirty="0"/>
              <a:t> Manager </a:t>
            </a:r>
            <a:r>
              <a:rPr lang="en-US" sz="3600" dirty="0" err="1"/>
              <a:t>Keuangan</a:t>
            </a:r>
            <a:r>
              <a:rPr lang="en-US" sz="3600" dirty="0"/>
              <a:t> </a:t>
            </a:r>
            <a:r>
              <a:rPr lang="en-US" sz="3600" dirty="0" err="1"/>
              <a:t>tersebut</a:t>
            </a:r>
            <a:endParaRPr lang="en-GB" sz="3600" dirty="0"/>
          </a:p>
          <a:p>
            <a:pPr algn="just"/>
            <a:endParaRPr lang="en-GB" sz="3600" dirty="0"/>
          </a:p>
        </p:txBody>
      </p:sp>
    </p:spTree>
    <p:extLst>
      <p:ext uri="{BB962C8B-B14F-4D97-AF65-F5344CB8AC3E}">
        <p14:creationId xmlns:p14="http://schemas.microsoft.com/office/powerpoint/2010/main" val="3747728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Latihan</a:t>
            </a:r>
            <a:r>
              <a:rPr lang="en-US" b="1" dirty="0"/>
              <a:t> </a:t>
            </a:r>
            <a:r>
              <a:rPr lang="en-US" b="1" dirty="0" err="1"/>
              <a:t>Membuat</a:t>
            </a:r>
            <a:r>
              <a:rPr lang="en-US" b="1" dirty="0"/>
              <a:t> Pie Chart.</a:t>
            </a:r>
            <a:br>
              <a:rPr lang="en-GB" b="1" dirty="0"/>
            </a:br>
            <a:r>
              <a:rPr lang="en-GB" b="1" dirty="0"/>
              <a:t>Hal 29</a:t>
            </a:r>
            <a:endParaRPr lang="en-GB" dirty="0"/>
          </a:p>
        </p:txBody>
      </p:sp>
      <p:sp>
        <p:nvSpPr>
          <p:cNvPr id="3" name="Content Placeholder 2"/>
          <p:cNvSpPr>
            <a:spLocks noGrp="1"/>
          </p:cNvSpPr>
          <p:nvPr>
            <p:ph idx="1"/>
          </p:nvPr>
        </p:nvSpPr>
        <p:spPr/>
        <p:txBody>
          <a:bodyPr/>
          <a:lstStyle/>
          <a:p>
            <a:pPr algn="just"/>
            <a:r>
              <a:rPr lang="en-US" sz="3200" dirty="0" err="1"/>
              <a:t>Seorang</a:t>
            </a:r>
            <a:r>
              <a:rPr lang="en-US" sz="3200" dirty="0"/>
              <a:t> Manager </a:t>
            </a:r>
            <a:r>
              <a:rPr lang="en-US" sz="3200" dirty="0" err="1"/>
              <a:t>Pemasaran</a:t>
            </a:r>
            <a:r>
              <a:rPr lang="en-US" sz="3200" dirty="0"/>
              <a:t> </a:t>
            </a:r>
            <a:r>
              <a:rPr lang="en-US" sz="3200" dirty="0" err="1"/>
              <a:t>ingin</a:t>
            </a:r>
            <a:r>
              <a:rPr lang="en-US" sz="3200" dirty="0"/>
              <a:t> </a:t>
            </a:r>
            <a:r>
              <a:rPr lang="en-US" sz="3200" dirty="0" err="1"/>
              <a:t>mengetahui</a:t>
            </a:r>
            <a:r>
              <a:rPr lang="en-US" sz="3200" dirty="0"/>
              <a:t> </a:t>
            </a:r>
            <a:r>
              <a:rPr lang="en-US" sz="3200" dirty="0" err="1"/>
              <a:t>dari</a:t>
            </a:r>
            <a:r>
              <a:rPr lang="en-US" sz="3200" dirty="0"/>
              <a:t> </a:t>
            </a:r>
            <a:r>
              <a:rPr lang="en-US" sz="3200" dirty="0" err="1"/>
              <a:t>beberapa</a:t>
            </a:r>
            <a:r>
              <a:rPr lang="en-US" sz="3200" dirty="0"/>
              <a:t> segment </a:t>
            </a:r>
            <a:r>
              <a:rPr lang="en-US" sz="3200" dirty="0" err="1"/>
              <a:t>pelanggan</a:t>
            </a:r>
            <a:r>
              <a:rPr lang="en-US" sz="3200" dirty="0"/>
              <a:t> yang </a:t>
            </a:r>
            <a:r>
              <a:rPr lang="en-US" sz="3200" dirty="0" err="1"/>
              <a:t>dimemilikinya</a:t>
            </a:r>
            <a:r>
              <a:rPr lang="en-US" sz="3200" dirty="0"/>
              <a:t>, </a:t>
            </a:r>
            <a:r>
              <a:rPr lang="en-US" sz="3200" dirty="0" err="1"/>
              <a:t>kira</a:t>
            </a:r>
            <a:r>
              <a:rPr lang="en-US" sz="3200" dirty="0"/>
              <a:t> </a:t>
            </a:r>
            <a:r>
              <a:rPr lang="en-US" sz="3200" dirty="0" err="1"/>
              <a:t>kira</a:t>
            </a:r>
            <a:r>
              <a:rPr lang="en-US" sz="3200" dirty="0"/>
              <a:t> segment </a:t>
            </a:r>
            <a:r>
              <a:rPr lang="en-US" sz="3200" dirty="0" err="1"/>
              <a:t>pelanggan</a:t>
            </a:r>
            <a:r>
              <a:rPr lang="en-US" sz="3200" dirty="0"/>
              <a:t> </a:t>
            </a:r>
            <a:r>
              <a:rPr lang="en-US" sz="3200" dirty="0" err="1"/>
              <a:t>manakah</a:t>
            </a:r>
            <a:r>
              <a:rPr lang="en-US" sz="3200" dirty="0"/>
              <a:t> yang </a:t>
            </a:r>
            <a:r>
              <a:rPr lang="en-US" sz="3200" dirty="0" err="1"/>
              <a:t>memiliki</a:t>
            </a:r>
            <a:r>
              <a:rPr lang="en-US" sz="3200" dirty="0"/>
              <a:t> </a:t>
            </a:r>
            <a:r>
              <a:rPr lang="en-US" sz="3200" dirty="0" err="1"/>
              <a:t>kontribusi</a:t>
            </a:r>
            <a:r>
              <a:rPr lang="en-US" sz="3200" dirty="0"/>
              <a:t> paling </a:t>
            </a:r>
            <a:r>
              <a:rPr lang="en-US" sz="3200" dirty="0" err="1"/>
              <a:t>kecil</a:t>
            </a:r>
            <a:r>
              <a:rPr lang="en-US" sz="3200" dirty="0"/>
              <a:t> </a:t>
            </a:r>
            <a:r>
              <a:rPr lang="en-US" sz="3200" dirty="0" err="1"/>
              <a:t>terhadap</a:t>
            </a:r>
            <a:r>
              <a:rPr lang="en-US" sz="3200" dirty="0"/>
              <a:t> </a:t>
            </a:r>
            <a:r>
              <a:rPr lang="en-US" sz="3200" dirty="0" err="1"/>
              <a:t>penjualan</a:t>
            </a:r>
            <a:r>
              <a:rPr lang="en-US" sz="3200" dirty="0"/>
              <a:t> </a:t>
            </a:r>
            <a:r>
              <a:rPr lang="en-US" sz="3200" dirty="0" err="1"/>
              <a:t>perusahaannya</a:t>
            </a:r>
            <a:r>
              <a:rPr lang="en-US" sz="3200" dirty="0"/>
              <a:t>. </a:t>
            </a:r>
            <a:r>
              <a:rPr lang="en-US" sz="3200" dirty="0" err="1"/>
              <a:t>Buatlah</a:t>
            </a:r>
            <a:r>
              <a:rPr lang="en-US" sz="3200" dirty="0"/>
              <a:t> </a:t>
            </a:r>
            <a:r>
              <a:rPr lang="en-US" sz="3200" dirty="0" err="1"/>
              <a:t>tampilan</a:t>
            </a:r>
            <a:r>
              <a:rPr lang="en-US" sz="3200" dirty="0"/>
              <a:t> </a:t>
            </a:r>
            <a:r>
              <a:rPr lang="en-US" sz="3200" dirty="0" err="1"/>
              <a:t>dalam</a:t>
            </a:r>
            <a:r>
              <a:rPr lang="en-US" sz="3200" dirty="0"/>
              <a:t> </a:t>
            </a:r>
            <a:r>
              <a:rPr lang="en-US" sz="3200" dirty="0" err="1"/>
              <a:t>bentuk</a:t>
            </a:r>
            <a:r>
              <a:rPr lang="en-US" sz="3200" dirty="0"/>
              <a:t> Pie Chart </a:t>
            </a:r>
            <a:r>
              <a:rPr lang="en-US" sz="3200" dirty="0" err="1"/>
              <a:t>untuk</a:t>
            </a:r>
            <a:r>
              <a:rPr lang="en-US" sz="3200" dirty="0"/>
              <a:t> </a:t>
            </a:r>
            <a:r>
              <a:rPr lang="en-US" sz="3200" dirty="0" err="1"/>
              <a:t>menjawab</a:t>
            </a:r>
            <a:r>
              <a:rPr lang="en-US" sz="3200" dirty="0"/>
              <a:t> </a:t>
            </a:r>
            <a:r>
              <a:rPr lang="en-US" sz="3200" dirty="0" err="1"/>
              <a:t>pertanyaan</a:t>
            </a:r>
            <a:r>
              <a:rPr lang="en-US" sz="3200" dirty="0"/>
              <a:t> Manager </a:t>
            </a:r>
            <a:r>
              <a:rPr lang="en-US" sz="3200" dirty="0" err="1"/>
              <a:t>Pemasaran</a:t>
            </a:r>
            <a:r>
              <a:rPr lang="en-US" sz="3200" dirty="0"/>
              <a:t> </a:t>
            </a:r>
            <a:r>
              <a:rPr lang="en-US" sz="3200" dirty="0" err="1"/>
              <a:t>tersebut</a:t>
            </a:r>
            <a:endParaRPr lang="en-GB" sz="3200" dirty="0"/>
          </a:p>
          <a:p>
            <a:endParaRPr lang="en-GB" dirty="0"/>
          </a:p>
        </p:txBody>
      </p:sp>
    </p:spTree>
    <p:extLst>
      <p:ext uri="{BB962C8B-B14F-4D97-AF65-F5344CB8AC3E}">
        <p14:creationId xmlns:p14="http://schemas.microsoft.com/office/powerpoint/2010/main" val="1861392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Business Intelligence </a:t>
            </a:r>
            <a:endParaRPr lang="en-GB" dirty="0"/>
          </a:p>
        </p:txBody>
      </p:sp>
      <p:sp>
        <p:nvSpPr>
          <p:cNvPr id="3" name="Content Placeholder 2"/>
          <p:cNvSpPr>
            <a:spLocks noGrp="1"/>
          </p:cNvSpPr>
          <p:nvPr>
            <p:ph idx="1"/>
          </p:nvPr>
        </p:nvSpPr>
        <p:spPr>
          <a:xfrm>
            <a:off x="498413" y="2023950"/>
            <a:ext cx="11256134" cy="3416300"/>
          </a:xfrm>
        </p:spPr>
        <p:txBody>
          <a:bodyPr/>
          <a:lstStyle/>
          <a:p>
            <a:pPr marL="0" indent="0" algn="just">
              <a:buNone/>
            </a:pPr>
            <a:r>
              <a:rPr lang="id-ID" sz="3200" dirty="0"/>
              <a:t>Business intelligence (BI) merujuk kepada </a:t>
            </a:r>
            <a:r>
              <a:rPr lang="id-ID" sz="3200" b="1" i="1" dirty="0"/>
              <a:t>skill, teknologi, aplikasi, dan upaya yang dilakukan untuk membantu bisnis </a:t>
            </a:r>
            <a:r>
              <a:rPr lang="id-ID" sz="3200" dirty="0"/>
              <a:t>mendapatkan pengertian yang lebih baik dari konteks komersialnya. Dalam pengertian lain, BI adalah ‘sesuatu’ yang dapat mengubah data menjadi keuntungan (</a:t>
            </a:r>
            <a:r>
              <a:rPr lang="id-ID" sz="3200" i="1" dirty="0"/>
              <a:t>turn data into profits</a:t>
            </a:r>
            <a:r>
              <a:rPr lang="id-ID" sz="3200" dirty="0"/>
              <a:t>)</a:t>
            </a:r>
            <a:endParaRPr lang="en-GB" sz="3200" dirty="0"/>
          </a:p>
          <a:p>
            <a:pPr marL="0" indent="0">
              <a:buNone/>
            </a:pPr>
            <a:endParaRPr lang="en-GB" dirty="0"/>
          </a:p>
        </p:txBody>
      </p:sp>
    </p:spTree>
    <p:extLst>
      <p:ext uri="{BB962C8B-B14F-4D97-AF65-F5344CB8AC3E}">
        <p14:creationId xmlns:p14="http://schemas.microsoft.com/office/powerpoint/2010/main" val="1817108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Latihan</a:t>
            </a:r>
            <a:r>
              <a:rPr lang="en-US" b="1" dirty="0"/>
              <a:t> </a:t>
            </a:r>
            <a:r>
              <a:rPr lang="en-US" b="1" dirty="0" err="1"/>
              <a:t>Membuat</a:t>
            </a:r>
            <a:r>
              <a:rPr lang="en-US" b="1" dirty="0"/>
              <a:t> </a:t>
            </a:r>
            <a:r>
              <a:rPr lang="en-US" b="1" dirty="0" err="1"/>
              <a:t>Heatmap</a:t>
            </a:r>
            <a:r>
              <a:rPr lang="en-US" b="1" dirty="0"/>
              <a:t>.</a:t>
            </a:r>
            <a:br>
              <a:rPr lang="en-GB" b="1" dirty="0"/>
            </a:br>
            <a:r>
              <a:rPr lang="en-GB" b="1" dirty="0"/>
              <a:t>Hal 30</a:t>
            </a:r>
            <a:endParaRPr lang="en-GB" dirty="0"/>
          </a:p>
        </p:txBody>
      </p:sp>
      <p:sp>
        <p:nvSpPr>
          <p:cNvPr id="3" name="Content Placeholder 2"/>
          <p:cNvSpPr>
            <a:spLocks noGrp="1"/>
          </p:cNvSpPr>
          <p:nvPr>
            <p:ph idx="1"/>
          </p:nvPr>
        </p:nvSpPr>
        <p:spPr/>
        <p:txBody>
          <a:bodyPr>
            <a:normAutofit/>
          </a:bodyPr>
          <a:lstStyle/>
          <a:p>
            <a:pPr algn="just"/>
            <a:r>
              <a:rPr lang="en-US" sz="2800" dirty="0" err="1"/>
              <a:t>Seorang</a:t>
            </a:r>
            <a:r>
              <a:rPr lang="en-US" sz="2800" dirty="0"/>
              <a:t> Staff Marketing  </a:t>
            </a:r>
            <a:r>
              <a:rPr lang="en-US" sz="2800" dirty="0" err="1"/>
              <a:t>ingin</a:t>
            </a:r>
            <a:r>
              <a:rPr lang="en-US" sz="2800" dirty="0"/>
              <a:t> </a:t>
            </a:r>
            <a:r>
              <a:rPr lang="en-US" sz="2800" dirty="0" err="1"/>
              <a:t>mengetahui</a:t>
            </a:r>
            <a:r>
              <a:rPr lang="en-US" sz="2800" dirty="0"/>
              <a:t> </a:t>
            </a:r>
            <a:r>
              <a:rPr lang="en-US" sz="2800" dirty="0" err="1"/>
              <a:t>produk</a:t>
            </a:r>
            <a:r>
              <a:rPr lang="en-US" sz="2800" dirty="0"/>
              <a:t> </a:t>
            </a:r>
            <a:r>
              <a:rPr lang="en-US" sz="2800" dirty="0" err="1"/>
              <a:t>apakah</a:t>
            </a:r>
            <a:r>
              <a:rPr lang="en-US" sz="2800" dirty="0"/>
              <a:t> yang paling </a:t>
            </a:r>
            <a:r>
              <a:rPr lang="en-US" sz="2800" dirty="0" err="1"/>
              <a:t>banyak</a:t>
            </a:r>
            <a:r>
              <a:rPr lang="en-US" sz="2800" dirty="0"/>
              <a:t> </a:t>
            </a:r>
            <a:r>
              <a:rPr lang="en-US" sz="2800" dirty="0" err="1"/>
              <a:t>terjual</a:t>
            </a:r>
            <a:r>
              <a:rPr lang="en-US" sz="2800" dirty="0"/>
              <a:t> </a:t>
            </a:r>
            <a:r>
              <a:rPr lang="en-US" sz="2800" dirty="0" err="1"/>
              <a:t>dimasing</a:t>
            </a:r>
            <a:r>
              <a:rPr lang="en-US" sz="2800" dirty="0"/>
              <a:t> </a:t>
            </a:r>
            <a:r>
              <a:rPr lang="en-US" sz="2800" dirty="0" err="1"/>
              <a:t>masing</a:t>
            </a:r>
            <a:r>
              <a:rPr lang="en-US" sz="2800" dirty="0"/>
              <a:t> </a:t>
            </a:r>
            <a:r>
              <a:rPr lang="en-US" sz="2800" dirty="0" err="1"/>
              <a:t>wilayah</a:t>
            </a:r>
            <a:r>
              <a:rPr lang="en-US" sz="2800" dirty="0"/>
              <a:t> </a:t>
            </a:r>
            <a:r>
              <a:rPr lang="en-US" sz="2800" dirty="0" err="1"/>
              <a:t>penjualannya</a:t>
            </a:r>
            <a:r>
              <a:rPr lang="en-US" sz="2800" dirty="0"/>
              <a:t>. </a:t>
            </a:r>
            <a:r>
              <a:rPr lang="en-US" sz="2800" dirty="0" err="1"/>
              <a:t>Informasi</a:t>
            </a:r>
            <a:r>
              <a:rPr lang="en-US" sz="2800" dirty="0"/>
              <a:t> </a:t>
            </a:r>
            <a:r>
              <a:rPr lang="en-US" sz="2800" dirty="0" err="1"/>
              <a:t>ini</a:t>
            </a:r>
            <a:r>
              <a:rPr lang="en-US" sz="2800" dirty="0"/>
              <a:t> </a:t>
            </a:r>
            <a:r>
              <a:rPr lang="en-US" sz="2800" dirty="0" err="1"/>
              <a:t>sangat</a:t>
            </a:r>
            <a:r>
              <a:rPr lang="en-US" sz="2800" dirty="0"/>
              <a:t> </a:t>
            </a:r>
            <a:r>
              <a:rPr lang="en-US" sz="2800" dirty="0" err="1"/>
              <a:t>dibutuhkan</a:t>
            </a:r>
            <a:r>
              <a:rPr lang="en-US" sz="2800" dirty="0"/>
              <a:t> </a:t>
            </a:r>
            <a:r>
              <a:rPr lang="en-US" sz="2800" dirty="0" err="1"/>
              <a:t>olehnya</a:t>
            </a:r>
            <a:r>
              <a:rPr lang="en-US" sz="2800" dirty="0"/>
              <a:t> </a:t>
            </a:r>
            <a:r>
              <a:rPr lang="en-US" sz="2800" dirty="0" err="1"/>
              <a:t>untuk</a:t>
            </a:r>
            <a:r>
              <a:rPr lang="en-US" sz="2800" dirty="0"/>
              <a:t> </a:t>
            </a:r>
            <a:r>
              <a:rPr lang="en-US" sz="2800" dirty="0" err="1"/>
              <a:t>membuat</a:t>
            </a:r>
            <a:r>
              <a:rPr lang="en-US" sz="2800" dirty="0"/>
              <a:t> </a:t>
            </a:r>
            <a:r>
              <a:rPr lang="en-US" sz="2800" dirty="0" err="1"/>
              <a:t>laporan</a:t>
            </a:r>
            <a:r>
              <a:rPr lang="en-US" sz="2800" dirty="0"/>
              <a:t> </a:t>
            </a:r>
            <a:r>
              <a:rPr lang="en-US" sz="2800" dirty="0" err="1"/>
              <a:t>kepada</a:t>
            </a:r>
            <a:r>
              <a:rPr lang="en-US" sz="2800" dirty="0"/>
              <a:t> </a:t>
            </a:r>
            <a:r>
              <a:rPr lang="en-US" sz="2800" dirty="0" err="1"/>
              <a:t>managernya</a:t>
            </a:r>
            <a:r>
              <a:rPr lang="en-US" sz="2800" dirty="0"/>
              <a:t>, </a:t>
            </a:r>
            <a:r>
              <a:rPr lang="en-US" sz="2800" dirty="0" err="1"/>
              <a:t>sehingga</a:t>
            </a:r>
            <a:r>
              <a:rPr lang="en-US" sz="2800" dirty="0"/>
              <a:t> </a:t>
            </a:r>
            <a:r>
              <a:rPr lang="en-US" sz="2800" dirty="0" err="1"/>
              <a:t>manajemen</a:t>
            </a:r>
            <a:r>
              <a:rPr lang="en-US" sz="2800" dirty="0"/>
              <a:t> </a:t>
            </a:r>
            <a:r>
              <a:rPr lang="en-US" sz="2800" dirty="0" err="1"/>
              <a:t>dapat</a:t>
            </a:r>
            <a:r>
              <a:rPr lang="en-US" sz="2800" dirty="0"/>
              <a:t> </a:t>
            </a:r>
            <a:r>
              <a:rPr lang="en-US" sz="2800" dirty="0" err="1"/>
              <a:t>memutuskan</a:t>
            </a:r>
            <a:r>
              <a:rPr lang="en-US" sz="2800" dirty="0"/>
              <a:t> </a:t>
            </a:r>
            <a:r>
              <a:rPr lang="en-US" sz="2800" dirty="0" err="1"/>
              <a:t>produk</a:t>
            </a:r>
            <a:r>
              <a:rPr lang="en-US" sz="2800" dirty="0"/>
              <a:t> mana yang </a:t>
            </a:r>
            <a:r>
              <a:rPr lang="en-US" sz="2800" dirty="0" err="1"/>
              <a:t>akan</a:t>
            </a:r>
            <a:r>
              <a:rPr lang="en-US" sz="2800" dirty="0"/>
              <a:t> </a:t>
            </a:r>
            <a:r>
              <a:rPr lang="en-US" sz="2800" dirty="0" err="1"/>
              <a:t>dipertahankan</a:t>
            </a:r>
            <a:r>
              <a:rPr lang="en-US" sz="2800" dirty="0"/>
              <a:t> </a:t>
            </a:r>
            <a:r>
              <a:rPr lang="en-US" sz="2800" dirty="0" err="1"/>
              <a:t>dan</a:t>
            </a:r>
            <a:r>
              <a:rPr lang="en-US" sz="2800" dirty="0"/>
              <a:t> </a:t>
            </a:r>
            <a:r>
              <a:rPr lang="en-US" sz="2800" dirty="0" err="1"/>
              <a:t>produk</a:t>
            </a:r>
            <a:r>
              <a:rPr lang="en-US" sz="2800" dirty="0"/>
              <a:t> mana </a:t>
            </a:r>
            <a:r>
              <a:rPr lang="en-US" sz="2800" dirty="0" err="1"/>
              <a:t>saja</a:t>
            </a:r>
            <a:r>
              <a:rPr lang="en-US" sz="2800" dirty="0"/>
              <a:t> yang </a:t>
            </a:r>
            <a:r>
              <a:rPr lang="en-US" sz="2800" dirty="0" err="1"/>
              <a:t>harus</a:t>
            </a:r>
            <a:r>
              <a:rPr lang="en-US" sz="2800" dirty="0"/>
              <a:t> </a:t>
            </a:r>
            <a:r>
              <a:rPr lang="en-US" sz="2800" dirty="0" err="1"/>
              <a:t>dihilangkan</a:t>
            </a:r>
            <a:r>
              <a:rPr lang="en-US" sz="2800" dirty="0"/>
              <a:t> </a:t>
            </a:r>
            <a:r>
              <a:rPr lang="en-US" sz="2800" dirty="0" err="1"/>
              <a:t>karena</a:t>
            </a:r>
            <a:r>
              <a:rPr lang="en-US" sz="2800" dirty="0"/>
              <a:t> </a:t>
            </a:r>
            <a:r>
              <a:rPr lang="en-US" sz="2800" dirty="0" err="1"/>
              <a:t>kontribusinya</a:t>
            </a:r>
            <a:r>
              <a:rPr lang="en-US" sz="2800" dirty="0"/>
              <a:t> </a:t>
            </a:r>
            <a:r>
              <a:rPr lang="en-US" sz="2800" dirty="0" err="1"/>
              <a:t>kurang</a:t>
            </a:r>
            <a:r>
              <a:rPr lang="en-US" sz="2800" dirty="0"/>
              <a:t> </a:t>
            </a:r>
            <a:r>
              <a:rPr lang="en-US" sz="2800" dirty="0" err="1"/>
              <a:t>signifikan</a:t>
            </a:r>
            <a:r>
              <a:rPr lang="en-US" sz="2800" dirty="0"/>
              <a:t> </a:t>
            </a:r>
            <a:r>
              <a:rPr lang="en-US" sz="2800" dirty="0" err="1"/>
              <a:t>terhadap</a:t>
            </a:r>
            <a:r>
              <a:rPr lang="en-US" sz="2800" dirty="0"/>
              <a:t> revenue </a:t>
            </a:r>
            <a:r>
              <a:rPr lang="en-US" sz="2800" dirty="0" err="1"/>
              <a:t>perusahaan</a:t>
            </a:r>
            <a:r>
              <a:rPr lang="en-US" sz="2800" dirty="0"/>
              <a:t>. </a:t>
            </a:r>
            <a:r>
              <a:rPr lang="en-US" sz="2800" dirty="0" err="1"/>
              <a:t>Buatlah</a:t>
            </a:r>
            <a:r>
              <a:rPr lang="en-US" sz="2800" dirty="0"/>
              <a:t> </a:t>
            </a:r>
            <a:r>
              <a:rPr lang="en-US" sz="2800" dirty="0" err="1"/>
              <a:t>tampilan</a:t>
            </a:r>
            <a:r>
              <a:rPr lang="en-US" sz="2800" dirty="0"/>
              <a:t> </a:t>
            </a:r>
            <a:r>
              <a:rPr lang="en-US" sz="2800" dirty="0" err="1"/>
              <a:t>dalam</a:t>
            </a:r>
            <a:r>
              <a:rPr lang="en-US" sz="2800" dirty="0"/>
              <a:t> </a:t>
            </a:r>
            <a:r>
              <a:rPr lang="en-US" sz="2800" dirty="0" err="1"/>
              <a:t>bentuk</a:t>
            </a:r>
            <a:r>
              <a:rPr lang="en-US" sz="2800" dirty="0"/>
              <a:t> </a:t>
            </a:r>
            <a:r>
              <a:rPr lang="en-US" sz="2800" dirty="0" err="1"/>
              <a:t>Heatmap</a:t>
            </a:r>
            <a:r>
              <a:rPr lang="en-US" sz="2800" dirty="0"/>
              <a:t> </a:t>
            </a:r>
            <a:r>
              <a:rPr lang="en-US" sz="2800" dirty="0" err="1"/>
              <a:t>untuk</a:t>
            </a:r>
            <a:r>
              <a:rPr lang="en-US" sz="2800" dirty="0"/>
              <a:t> </a:t>
            </a:r>
            <a:r>
              <a:rPr lang="en-US" sz="2800" dirty="0" err="1"/>
              <a:t>menjawab</a:t>
            </a:r>
            <a:r>
              <a:rPr lang="en-US" sz="2800" dirty="0"/>
              <a:t> </a:t>
            </a:r>
            <a:r>
              <a:rPr lang="en-US" sz="2800" dirty="0" err="1"/>
              <a:t>pertanyaan</a:t>
            </a:r>
            <a:r>
              <a:rPr lang="en-US" sz="2800" dirty="0"/>
              <a:t> Staff  Marketing </a:t>
            </a:r>
            <a:r>
              <a:rPr lang="en-US" sz="2800" dirty="0" err="1"/>
              <a:t>tersebut</a:t>
            </a:r>
            <a:endParaRPr lang="en-GB" sz="2800" dirty="0"/>
          </a:p>
        </p:txBody>
      </p:sp>
    </p:spTree>
    <p:extLst>
      <p:ext uri="{BB962C8B-B14F-4D97-AF65-F5344CB8AC3E}">
        <p14:creationId xmlns:p14="http://schemas.microsoft.com/office/powerpoint/2010/main" val="3234322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Pengertian</a:t>
            </a:r>
            <a:r>
              <a:rPr lang="en-GB" dirty="0"/>
              <a:t> Dimension </a:t>
            </a:r>
            <a:r>
              <a:rPr lang="en-GB" dirty="0" err="1"/>
              <a:t>dan</a:t>
            </a:r>
            <a:r>
              <a:rPr lang="en-GB" dirty="0"/>
              <a:t> Measures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455565"/>
              </p:ext>
            </p:extLst>
          </p:nvPr>
        </p:nvGraphicFramePr>
        <p:xfrm>
          <a:off x="1096963" y="1846263"/>
          <a:ext cx="10058400" cy="381000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370840">
                <a:tc>
                  <a:txBody>
                    <a:bodyPr/>
                    <a:lstStyle/>
                    <a:p>
                      <a:pPr algn="ctr"/>
                      <a:r>
                        <a:rPr lang="en-GB" sz="3600" dirty="0"/>
                        <a:t>Dimension</a:t>
                      </a:r>
                    </a:p>
                  </a:txBody>
                  <a:tcPr/>
                </a:tc>
                <a:tc>
                  <a:txBody>
                    <a:bodyPr/>
                    <a:lstStyle/>
                    <a:p>
                      <a:pPr algn="ctr"/>
                      <a:r>
                        <a:rPr lang="en-GB" sz="3600" dirty="0" err="1"/>
                        <a:t>Meausure</a:t>
                      </a:r>
                      <a:endParaRPr lang="en-GB" sz="3600" dirty="0"/>
                    </a:p>
                  </a:txBody>
                  <a:tcPr/>
                </a:tc>
                <a:extLst>
                  <a:ext uri="{0D108BD9-81ED-4DB2-BD59-A6C34878D82A}">
                    <a16:rowId xmlns:a16="http://schemas.microsoft.com/office/drawing/2014/main" val="10000"/>
                  </a:ext>
                </a:extLst>
              </a:tr>
              <a:tr h="370840">
                <a:tc>
                  <a:txBody>
                    <a:bodyPr/>
                    <a:lstStyle/>
                    <a:p>
                      <a:pPr algn="just"/>
                      <a:r>
                        <a:rPr lang="en-GB" sz="2800" dirty="0" err="1"/>
                        <a:t>Informasi</a:t>
                      </a:r>
                      <a:r>
                        <a:rPr lang="en-GB" sz="2800" dirty="0"/>
                        <a:t> </a:t>
                      </a:r>
                      <a:r>
                        <a:rPr lang="en-GB" sz="2800" dirty="0" err="1"/>
                        <a:t>berupa</a:t>
                      </a:r>
                      <a:r>
                        <a:rPr lang="en-GB" sz="2800" dirty="0"/>
                        <a:t> </a:t>
                      </a:r>
                      <a:r>
                        <a:rPr lang="en-GB" sz="2800" dirty="0" err="1"/>
                        <a:t>kategori</a:t>
                      </a:r>
                      <a:r>
                        <a:rPr lang="en-GB" sz="2800" dirty="0"/>
                        <a:t> </a:t>
                      </a:r>
                      <a:r>
                        <a:rPr lang="en-GB" sz="2800" dirty="0" err="1"/>
                        <a:t>diskrit</a:t>
                      </a:r>
                      <a:r>
                        <a:rPr lang="en-GB" sz="2800" baseline="0" dirty="0"/>
                        <a:t> (</a:t>
                      </a:r>
                      <a:r>
                        <a:rPr lang="en-GB" sz="2800" baseline="0" dirty="0" err="1"/>
                        <a:t>contoh</a:t>
                      </a:r>
                      <a:r>
                        <a:rPr lang="en-GB" sz="2800" baseline="0" dirty="0"/>
                        <a:t> : </a:t>
                      </a:r>
                      <a:r>
                        <a:rPr lang="en-GB" sz="2800" baseline="0" dirty="0" err="1"/>
                        <a:t>tahun</a:t>
                      </a:r>
                      <a:r>
                        <a:rPr lang="en-GB" sz="2800" baseline="0" dirty="0"/>
                        <a:t>, </a:t>
                      </a:r>
                      <a:r>
                        <a:rPr lang="en-GB" sz="2800" baseline="0" dirty="0" err="1"/>
                        <a:t>nama</a:t>
                      </a:r>
                      <a:r>
                        <a:rPr lang="en-GB" sz="2800" baseline="0" dirty="0"/>
                        <a:t> customer, </a:t>
                      </a:r>
                      <a:r>
                        <a:rPr lang="en-GB" sz="2800" baseline="0" dirty="0" err="1"/>
                        <a:t>nama</a:t>
                      </a:r>
                      <a:r>
                        <a:rPr lang="en-GB" sz="2800" baseline="0" dirty="0"/>
                        <a:t> product, zip code, </a:t>
                      </a:r>
                      <a:r>
                        <a:rPr lang="en-GB" sz="2800" baseline="0" dirty="0" err="1"/>
                        <a:t>dll</a:t>
                      </a:r>
                      <a:r>
                        <a:rPr lang="en-GB" sz="2800" baseline="0" dirty="0"/>
                        <a:t>)</a:t>
                      </a:r>
                      <a:endParaRPr lang="en-GB" sz="2800" dirty="0"/>
                    </a:p>
                  </a:txBody>
                  <a:tcPr/>
                </a:tc>
                <a:tc>
                  <a:txBody>
                    <a:bodyPr/>
                    <a:lstStyle/>
                    <a:p>
                      <a:pPr algn="just"/>
                      <a:r>
                        <a:rPr lang="en-GB" sz="2800" dirty="0" err="1"/>
                        <a:t>Informasi</a:t>
                      </a:r>
                      <a:r>
                        <a:rPr lang="en-GB" sz="2800" baseline="0" dirty="0"/>
                        <a:t> </a:t>
                      </a:r>
                      <a:r>
                        <a:rPr lang="en-GB" sz="2800" baseline="0" dirty="0" err="1"/>
                        <a:t>berupa</a:t>
                      </a:r>
                      <a:r>
                        <a:rPr lang="en-GB" sz="2800" baseline="0" dirty="0"/>
                        <a:t> </a:t>
                      </a:r>
                      <a:r>
                        <a:rPr lang="en-GB" sz="2800" baseline="0" dirty="0" err="1"/>
                        <a:t>numerik</a:t>
                      </a:r>
                      <a:r>
                        <a:rPr lang="en-GB" sz="2800" baseline="0" dirty="0"/>
                        <a:t>, </a:t>
                      </a:r>
                      <a:r>
                        <a:rPr lang="en-GB" sz="2800" baseline="0" dirty="0" err="1"/>
                        <a:t>kuantitatif</a:t>
                      </a:r>
                      <a:r>
                        <a:rPr lang="en-GB" sz="2800" baseline="0" dirty="0"/>
                        <a:t> (</a:t>
                      </a:r>
                      <a:r>
                        <a:rPr lang="en-GB" sz="2800" baseline="0" dirty="0" err="1"/>
                        <a:t>contoh</a:t>
                      </a:r>
                      <a:r>
                        <a:rPr lang="en-GB" sz="2800" baseline="0" dirty="0"/>
                        <a:t> : prices, score, </a:t>
                      </a:r>
                      <a:r>
                        <a:rPr lang="en-GB" sz="2800" baseline="0" dirty="0" err="1"/>
                        <a:t>dll</a:t>
                      </a:r>
                      <a:r>
                        <a:rPr lang="en-GB" sz="2800" baseline="0" dirty="0"/>
                        <a:t>)</a:t>
                      </a:r>
                      <a:endParaRPr lang="en-GB" sz="2800" dirty="0"/>
                    </a:p>
                  </a:txBody>
                  <a:tcPr/>
                </a:tc>
                <a:extLst>
                  <a:ext uri="{0D108BD9-81ED-4DB2-BD59-A6C34878D82A}">
                    <a16:rowId xmlns:a16="http://schemas.microsoft.com/office/drawing/2014/main" val="10001"/>
                  </a:ext>
                </a:extLst>
              </a:tr>
              <a:tr h="370840">
                <a:tc>
                  <a:txBody>
                    <a:bodyPr/>
                    <a:lstStyle/>
                    <a:p>
                      <a:pPr algn="just"/>
                      <a:r>
                        <a:rPr lang="en-GB" sz="2800" dirty="0" err="1"/>
                        <a:t>Biasanya</a:t>
                      </a:r>
                      <a:r>
                        <a:rPr lang="en-GB" sz="2800" dirty="0"/>
                        <a:t> Tableau </a:t>
                      </a:r>
                      <a:r>
                        <a:rPr lang="en-GB" sz="2800" dirty="0" err="1"/>
                        <a:t>membuatnya</a:t>
                      </a:r>
                      <a:r>
                        <a:rPr lang="en-GB" sz="2800" baseline="0" dirty="0"/>
                        <a:t> </a:t>
                      </a:r>
                      <a:r>
                        <a:rPr lang="en-GB" sz="2800" baseline="0" dirty="0" err="1"/>
                        <a:t>pada</a:t>
                      </a:r>
                      <a:r>
                        <a:rPr lang="en-GB" sz="2800" baseline="0" dirty="0"/>
                        <a:t> </a:t>
                      </a:r>
                      <a:r>
                        <a:rPr lang="en-GB" sz="2800" dirty="0" err="1"/>
                        <a:t>barisan</a:t>
                      </a:r>
                      <a:r>
                        <a:rPr lang="en-GB" sz="2800" dirty="0"/>
                        <a:t> </a:t>
                      </a:r>
                      <a:r>
                        <a:rPr lang="en-GB" sz="2800" dirty="0" err="1"/>
                        <a:t>pada</a:t>
                      </a:r>
                      <a:r>
                        <a:rPr lang="en-GB" sz="2800" dirty="0"/>
                        <a:t> </a:t>
                      </a:r>
                      <a:r>
                        <a:rPr lang="en-GB" sz="2800" dirty="0" err="1"/>
                        <a:t>Colomn</a:t>
                      </a:r>
                      <a:r>
                        <a:rPr lang="en-GB" sz="2800" baseline="0" dirty="0"/>
                        <a:t> </a:t>
                      </a:r>
                      <a:r>
                        <a:rPr lang="en-GB" sz="2800" baseline="0" dirty="0" err="1"/>
                        <a:t>dan</a:t>
                      </a:r>
                      <a:r>
                        <a:rPr lang="en-GB" sz="2800" baseline="0" dirty="0"/>
                        <a:t> Rows</a:t>
                      </a:r>
                      <a:endParaRPr lang="en-GB" sz="2800" dirty="0"/>
                    </a:p>
                  </a:txBody>
                  <a:tcPr/>
                </a:tc>
                <a:tc>
                  <a:txBody>
                    <a:bodyPr/>
                    <a:lstStyle/>
                    <a:p>
                      <a:pPr algn="just"/>
                      <a:r>
                        <a:rPr lang="en-GB" sz="2800" dirty="0"/>
                        <a:t>Tableau </a:t>
                      </a:r>
                      <a:r>
                        <a:rPr lang="en-GB" sz="2800" dirty="0" err="1"/>
                        <a:t>membuatnya</a:t>
                      </a:r>
                      <a:r>
                        <a:rPr lang="en-GB" sz="2800" baseline="0" dirty="0"/>
                        <a:t> </a:t>
                      </a:r>
                      <a:r>
                        <a:rPr lang="en-GB" sz="2800" baseline="0" dirty="0" err="1"/>
                        <a:t>pada</a:t>
                      </a:r>
                      <a:r>
                        <a:rPr lang="en-GB" sz="2800" baseline="0" dirty="0"/>
                        <a:t> </a:t>
                      </a:r>
                      <a:r>
                        <a:rPr lang="en-GB" sz="2800" baseline="0" dirty="0" err="1"/>
                        <a:t>sumbu</a:t>
                      </a:r>
                      <a:r>
                        <a:rPr lang="en-GB" sz="2800" baseline="0" dirty="0"/>
                        <a:t> axis, </a:t>
                      </a:r>
                      <a:r>
                        <a:rPr lang="en-GB" sz="2800" baseline="0" dirty="0" err="1"/>
                        <a:t>dan</a:t>
                      </a:r>
                      <a:r>
                        <a:rPr lang="en-GB" sz="2800" baseline="0" dirty="0"/>
                        <a:t> </a:t>
                      </a:r>
                      <a:r>
                        <a:rPr lang="en-GB" sz="2800" baseline="0" dirty="0" err="1"/>
                        <a:t>bisa</a:t>
                      </a:r>
                      <a:r>
                        <a:rPr lang="en-GB" sz="2800" baseline="0" dirty="0"/>
                        <a:t> </a:t>
                      </a:r>
                      <a:r>
                        <a:rPr lang="en-GB" sz="2800" baseline="0" dirty="0" err="1"/>
                        <a:t>menerapkan</a:t>
                      </a:r>
                      <a:r>
                        <a:rPr lang="en-GB" sz="2800" baseline="0" dirty="0"/>
                        <a:t> </a:t>
                      </a:r>
                      <a:r>
                        <a:rPr lang="en-GB" sz="2800" baseline="0" dirty="0" err="1"/>
                        <a:t>agregasi</a:t>
                      </a:r>
                      <a:r>
                        <a:rPr lang="en-GB" sz="2800" baseline="0" dirty="0"/>
                        <a:t> </a:t>
                      </a:r>
                      <a:r>
                        <a:rPr lang="en-GB" sz="2800" baseline="0" dirty="0" err="1"/>
                        <a:t>berupa</a:t>
                      </a:r>
                      <a:r>
                        <a:rPr lang="en-GB" sz="2800" baseline="0" dirty="0"/>
                        <a:t> (SUM, AVG, Count, </a:t>
                      </a:r>
                      <a:r>
                        <a:rPr lang="en-GB" sz="2800" baseline="0" dirty="0" err="1"/>
                        <a:t>dll</a:t>
                      </a:r>
                      <a:r>
                        <a:rPr lang="en-GB" sz="2800" baseline="0" dirty="0"/>
                        <a:t>)</a:t>
                      </a:r>
                      <a:endParaRPr lang="en-GB" sz="28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33937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Contoh</a:t>
            </a:r>
            <a:r>
              <a:rPr lang="en-GB" dirty="0"/>
              <a:t>	</a:t>
            </a:r>
            <a:r>
              <a:rPr lang="en-GB" dirty="0" err="1"/>
              <a:t>Dimensi</a:t>
            </a:r>
            <a:r>
              <a:rPr lang="en-GB" dirty="0"/>
              <a:t> </a:t>
            </a:r>
            <a:r>
              <a:rPr lang="en-GB" dirty="0" err="1"/>
              <a:t>dan</a:t>
            </a:r>
            <a:r>
              <a:rPr lang="en-GB" dirty="0"/>
              <a:t> Measure</a:t>
            </a:r>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1097280" y="1845733"/>
            <a:ext cx="10058400" cy="4387641"/>
          </a:xfrm>
          <a:prstGeom prst="rect">
            <a:avLst/>
          </a:prstGeom>
        </p:spPr>
      </p:pic>
    </p:spTree>
    <p:extLst>
      <p:ext uri="{BB962C8B-B14F-4D97-AF65-F5344CB8AC3E}">
        <p14:creationId xmlns:p14="http://schemas.microsoft.com/office/powerpoint/2010/main" val="3619040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Contoh</a:t>
            </a:r>
            <a:r>
              <a:rPr lang="en-GB" dirty="0"/>
              <a:t> </a:t>
            </a:r>
            <a:r>
              <a:rPr lang="en-GB" dirty="0" err="1"/>
              <a:t>Soal</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09173766"/>
              </p:ext>
            </p:extLst>
          </p:nvPr>
        </p:nvGraphicFramePr>
        <p:xfrm>
          <a:off x="1097278" y="1846259"/>
          <a:ext cx="10351478" cy="4389100"/>
        </p:xfrm>
        <a:graphic>
          <a:graphicData uri="http://schemas.openxmlformats.org/drawingml/2006/table">
            <a:tbl>
              <a:tblPr>
                <a:tableStyleId>{5C22544A-7EE6-4342-B048-85BDC9FD1C3A}</a:tableStyleId>
              </a:tblPr>
              <a:tblGrid>
                <a:gridCol w="926146">
                  <a:extLst>
                    <a:ext uri="{9D8B030D-6E8A-4147-A177-3AD203B41FA5}">
                      <a16:colId xmlns:a16="http://schemas.microsoft.com/office/drawing/2014/main" val="20000"/>
                    </a:ext>
                  </a:extLst>
                </a:gridCol>
                <a:gridCol w="1124520">
                  <a:extLst>
                    <a:ext uri="{9D8B030D-6E8A-4147-A177-3AD203B41FA5}">
                      <a16:colId xmlns:a16="http://schemas.microsoft.com/office/drawing/2014/main" val="20001"/>
                    </a:ext>
                  </a:extLst>
                </a:gridCol>
                <a:gridCol w="912303">
                  <a:extLst>
                    <a:ext uri="{9D8B030D-6E8A-4147-A177-3AD203B41FA5}">
                      <a16:colId xmlns:a16="http://schemas.microsoft.com/office/drawing/2014/main" val="20002"/>
                    </a:ext>
                  </a:extLst>
                </a:gridCol>
                <a:gridCol w="1113915">
                  <a:extLst>
                    <a:ext uri="{9D8B030D-6E8A-4147-A177-3AD203B41FA5}">
                      <a16:colId xmlns:a16="http://schemas.microsoft.com/office/drawing/2014/main" val="20003"/>
                    </a:ext>
                  </a:extLst>
                </a:gridCol>
                <a:gridCol w="2241711">
                  <a:extLst>
                    <a:ext uri="{9D8B030D-6E8A-4147-A177-3AD203B41FA5}">
                      <a16:colId xmlns:a16="http://schemas.microsoft.com/office/drawing/2014/main" val="20004"/>
                    </a:ext>
                  </a:extLst>
                </a:gridCol>
                <a:gridCol w="1747217">
                  <a:extLst>
                    <a:ext uri="{9D8B030D-6E8A-4147-A177-3AD203B41FA5}">
                      <a16:colId xmlns:a16="http://schemas.microsoft.com/office/drawing/2014/main" val="20005"/>
                    </a:ext>
                  </a:extLst>
                </a:gridCol>
                <a:gridCol w="2285666">
                  <a:extLst>
                    <a:ext uri="{9D8B030D-6E8A-4147-A177-3AD203B41FA5}">
                      <a16:colId xmlns:a16="http://schemas.microsoft.com/office/drawing/2014/main" val="20006"/>
                    </a:ext>
                  </a:extLst>
                </a:gridCol>
              </a:tblGrid>
              <a:tr h="121901">
                <a:tc>
                  <a:txBody>
                    <a:bodyPr/>
                    <a:lstStyle/>
                    <a:p>
                      <a:pPr algn="l" fontAlgn="b"/>
                      <a:r>
                        <a:rPr lang="en-GB" sz="1400" u="none" strike="noStrike" dirty="0" err="1">
                          <a:effectLst/>
                        </a:rPr>
                        <a:t>BranchCode</a:t>
                      </a:r>
                      <a:endParaRPr lang="en-GB" sz="1400" b="0" i="0" u="none" strike="noStrike" dirty="0">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dirty="0" err="1">
                          <a:effectLst/>
                        </a:rPr>
                        <a:t>CustomerCode</a:t>
                      </a:r>
                      <a:endParaRPr lang="en-GB" sz="1400" b="0" i="0" u="none" strike="noStrike" dirty="0">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OrderDate</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Sales</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Kelurahan</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dirty="0" err="1">
                          <a:effectLst/>
                        </a:rPr>
                        <a:t>Kecamatan</a:t>
                      </a:r>
                      <a:endParaRPr lang="en-GB" sz="1400" b="0" i="0" u="none" strike="noStrike" dirty="0">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City</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00"/>
                  </a:ext>
                </a:extLst>
              </a:tr>
              <a:tr h="121901">
                <a:tc>
                  <a:txBody>
                    <a:bodyPr/>
                    <a:lstStyle/>
                    <a:p>
                      <a:pPr algn="r" fontAlgn="b"/>
                      <a:r>
                        <a:rPr lang="en-GB" sz="1400" u="none" strike="noStrike">
                          <a:effectLst/>
                        </a:rPr>
                        <a:t>503</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66639373259</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19/12/2005</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299,029,597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PANGKALAN JATI</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LIMO</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DEPOK</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01"/>
                  </a:ext>
                </a:extLst>
              </a:tr>
              <a:tr h="121901">
                <a:tc>
                  <a:txBody>
                    <a:bodyPr/>
                    <a:lstStyle/>
                    <a:p>
                      <a:pPr algn="r" fontAlgn="b"/>
                      <a:r>
                        <a:rPr lang="en-GB" sz="1400" u="none" strike="noStrike">
                          <a:effectLst/>
                        </a:rPr>
                        <a:t>502</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43366331208</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19/12/2007</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775,202,435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BANDARA</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SAMARINDA UTARA</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SAMARINDA</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02"/>
                  </a:ext>
                </a:extLst>
              </a:tr>
              <a:tr h="121901">
                <a:tc>
                  <a:txBody>
                    <a:bodyPr/>
                    <a:lstStyle/>
                    <a:p>
                      <a:pPr algn="r" fontAlgn="b"/>
                      <a:r>
                        <a:rPr lang="en-GB" sz="1400" u="none" strike="noStrike">
                          <a:effectLst/>
                        </a:rPr>
                        <a:t>515</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70353996635</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04/08/2016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911,953,406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dirty="0">
                          <a:effectLst/>
                        </a:rPr>
                        <a:t>BEJI</a:t>
                      </a:r>
                      <a:endParaRPr lang="en-GB" sz="1400" b="0" i="0" u="none" strike="noStrike" dirty="0">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BEJI</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DEPOK</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03"/>
                  </a:ext>
                </a:extLst>
              </a:tr>
              <a:tr h="121901">
                <a:tc>
                  <a:txBody>
                    <a:bodyPr/>
                    <a:lstStyle/>
                    <a:p>
                      <a:pPr algn="r" fontAlgn="b"/>
                      <a:r>
                        <a:rPr lang="en-GB" sz="1400" u="none" strike="noStrike">
                          <a:effectLst/>
                        </a:rPr>
                        <a:t>510</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97027033896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30/11/2016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970,889,265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SERDANG</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KEMAYORAN</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PUSAT</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04"/>
                  </a:ext>
                </a:extLst>
              </a:tr>
              <a:tr h="121901">
                <a:tc>
                  <a:txBody>
                    <a:bodyPr/>
                    <a:lstStyle/>
                    <a:p>
                      <a:pPr algn="r" fontAlgn="b"/>
                      <a:r>
                        <a:rPr lang="en-GB" sz="1400" u="none" strike="noStrike">
                          <a:effectLst/>
                        </a:rPr>
                        <a:t>504</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47046150823</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07/08/2017</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730,538,720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SERDANG</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KEMAYORAN</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PUSAT</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05"/>
                  </a:ext>
                </a:extLst>
              </a:tr>
              <a:tr h="121901">
                <a:tc>
                  <a:txBody>
                    <a:bodyPr/>
                    <a:lstStyle/>
                    <a:p>
                      <a:pPr algn="r" fontAlgn="b"/>
                      <a:r>
                        <a:rPr lang="en-GB" sz="1400" u="none" strike="noStrike">
                          <a:effectLst/>
                        </a:rPr>
                        <a:t>508</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84486854337</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15/12/2016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991,488,646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RAWAJATI</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PANCORAN</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SELATAN</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06"/>
                  </a:ext>
                </a:extLst>
              </a:tr>
              <a:tr h="121901">
                <a:tc>
                  <a:txBody>
                    <a:bodyPr/>
                    <a:lstStyle/>
                    <a:p>
                      <a:pPr algn="r" fontAlgn="b"/>
                      <a:r>
                        <a:rPr lang="en-GB" sz="1400" u="none" strike="noStrike">
                          <a:effectLst/>
                        </a:rPr>
                        <a:t>517</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91142270215</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17/05/2016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192,601,927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DURI PULO</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GAMBIR</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PUSAT</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07"/>
                  </a:ext>
                </a:extLst>
              </a:tr>
              <a:tr h="121901">
                <a:tc>
                  <a:txBody>
                    <a:bodyPr/>
                    <a:lstStyle/>
                    <a:p>
                      <a:pPr algn="r" fontAlgn="b"/>
                      <a:r>
                        <a:rPr lang="en-GB" sz="1400" u="none" strike="noStrike">
                          <a:effectLst/>
                        </a:rPr>
                        <a:t>501</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93506625421</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24/05/2016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972,919,115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KARET</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SETIA BUDI</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SELATAN</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08"/>
                  </a:ext>
                </a:extLst>
              </a:tr>
              <a:tr h="121901">
                <a:tc>
                  <a:txBody>
                    <a:bodyPr/>
                    <a:lstStyle/>
                    <a:p>
                      <a:pPr algn="r" fontAlgn="b"/>
                      <a:r>
                        <a:rPr lang="en-GB" sz="1400" u="none" strike="noStrike">
                          <a:effectLst/>
                        </a:rPr>
                        <a:t>510</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30191111133</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30/06/2016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154,414,964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DURI KOSAMBI</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CENGKARENG</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BARAT</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09"/>
                  </a:ext>
                </a:extLst>
              </a:tr>
              <a:tr h="121901">
                <a:tc>
                  <a:txBody>
                    <a:bodyPr/>
                    <a:lstStyle/>
                    <a:p>
                      <a:pPr algn="r" fontAlgn="b"/>
                      <a:r>
                        <a:rPr lang="en-GB" sz="1400" u="none" strike="noStrike">
                          <a:effectLst/>
                        </a:rPr>
                        <a:t>507</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75406976480</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16/09/2016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803,561,531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BAKTIJAYA</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SUKMAJAYA</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DEPOK</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10"/>
                  </a:ext>
                </a:extLst>
              </a:tr>
              <a:tr h="121901">
                <a:tc>
                  <a:txBody>
                    <a:bodyPr/>
                    <a:lstStyle/>
                    <a:p>
                      <a:pPr algn="r" fontAlgn="b"/>
                      <a:r>
                        <a:rPr lang="en-GB" sz="1400" u="none" strike="noStrike">
                          <a:effectLst/>
                        </a:rPr>
                        <a:t>501</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61481367356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26/10/2016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897,523,264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DEPOK JAYA</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PANCORAN MAS</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DEPOK</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11"/>
                  </a:ext>
                </a:extLst>
              </a:tr>
              <a:tr h="121901">
                <a:tc>
                  <a:txBody>
                    <a:bodyPr/>
                    <a:lstStyle/>
                    <a:p>
                      <a:pPr algn="r" fontAlgn="b"/>
                      <a:r>
                        <a:rPr lang="en-GB" sz="1400" u="none" strike="noStrike">
                          <a:effectLst/>
                        </a:rPr>
                        <a:t>516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48923739154</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31/08/2016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483,128,215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SEMPER BARAT</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CILINCING</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UTARA</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12"/>
                  </a:ext>
                </a:extLst>
              </a:tr>
              <a:tr h="121901">
                <a:tc>
                  <a:txBody>
                    <a:bodyPr/>
                    <a:lstStyle/>
                    <a:p>
                      <a:pPr algn="r" fontAlgn="b"/>
                      <a:r>
                        <a:rPr lang="en-GB" sz="1400" u="none" strike="noStrike">
                          <a:effectLst/>
                        </a:rPr>
                        <a:t>509</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26411173122</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15/09/2016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744,305,954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PASEBAN</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SENEN</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PUSAT</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13"/>
                  </a:ext>
                </a:extLst>
              </a:tr>
              <a:tr h="121901">
                <a:tc>
                  <a:txBody>
                    <a:bodyPr/>
                    <a:lstStyle/>
                    <a:p>
                      <a:pPr algn="r" fontAlgn="b"/>
                      <a:r>
                        <a:rPr lang="en-GB" sz="1400" u="none" strike="noStrike">
                          <a:effectLst/>
                        </a:rPr>
                        <a:t>504</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25710322738</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13/09/2016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550,072,407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JATI</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PULO GADUNG</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TIMUR</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14"/>
                  </a:ext>
                </a:extLst>
              </a:tr>
              <a:tr h="121901">
                <a:tc>
                  <a:txBody>
                    <a:bodyPr/>
                    <a:lstStyle/>
                    <a:p>
                      <a:pPr algn="r" fontAlgn="b"/>
                      <a:r>
                        <a:rPr lang="en-GB" sz="1400" u="none" strike="noStrike">
                          <a:effectLst/>
                        </a:rPr>
                        <a:t>508</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77885099898</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16/06/2016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752,721,465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JELAMBAR</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GROGOL PETAMBURAN</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BARAT</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15"/>
                  </a:ext>
                </a:extLst>
              </a:tr>
              <a:tr h="121901">
                <a:tc>
                  <a:txBody>
                    <a:bodyPr/>
                    <a:lstStyle/>
                    <a:p>
                      <a:pPr algn="r" fontAlgn="b"/>
                      <a:r>
                        <a:rPr lang="en-GB" sz="1400" u="none" strike="noStrike">
                          <a:effectLst/>
                        </a:rPr>
                        <a:t>504</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81189322827</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26/10/2016</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296,063,555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KAPUK</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CENGKARENG</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BARAT</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16"/>
                  </a:ext>
                </a:extLst>
              </a:tr>
              <a:tr h="121901">
                <a:tc>
                  <a:txBody>
                    <a:bodyPr/>
                    <a:lstStyle/>
                    <a:p>
                      <a:pPr algn="r" fontAlgn="b"/>
                      <a:r>
                        <a:rPr lang="en-GB" sz="1400" u="none" strike="noStrike">
                          <a:effectLst/>
                        </a:rPr>
                        <a:t>503</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99475937295</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17/03/2017</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572,335,422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KEDOYA SELATAN</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KEBON JERUK</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BARAT</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17"/>
                  </a:ext>
                </a:extLst>
              </a:tr>
              <a:tr h="121901">
                <a:tc>
                  <a:txBody>
                    <a:bodyPr/>
                    <a:lstStyle/>
                    <a:p>
                      <a:pPr algn="r" fontAlgn="b"/>
                      <a:r>
                        <a:rPr lang="en-GB" sz="1400" u="none" strike="noStrike">
                          <a:effectLst/>
                        </a:rPr>
                        <a:t>509</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68737881344</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23/03/2018</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265,990,222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GANDARIA UTARA</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KEBAYORAN BARU</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JAKARTA SELATAN</a:t>
                      </a:r>
                      <a:endParaRPr lang="en-GB" sz="1400" b="0" i="0" u="none" strike="noStrike">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18"/>
                  </a:ext>
                </a:extLst>
              </a:tr>
              <a:tr h="121901">
                <a:tc>
                  <a:txBody>
                    <a:bodyPr/>
                    <a:lstStyle/>
                    <a:p>
                      <a:pPr algn="r" fontAlgn="b"/>
                      <a:r>
                        <a:rPr lang="en-GB" sz="1400" u="none" strike="noStrike">
                          <a:effectLst/>
                        </a:rPr>
                        <a:t>503</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36481998475</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r" fontAlgn="b"/>
                      <a:r>
                        <a:rPr lang="en-GB" sz="1400" u="none" strike="noStrike">
                          <a:effectLst/>
                        </a:rPr>
                        <a:t>29/10/2015</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   851,044,392 </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PENJARINGAN</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a:effectLst/>
                        </a:rPr>
                        <a:t>PENJARINGAN</a:t>
                      </a:r>
                      <a:endParaRPr lang="en-GB" sz="1400" b="0" i="0" u="none" strike="noStrike">
                        <a:solidFill>
                          <a:srgbClr val="000000"/>
                        </a:solidFill>
                        <a:effectLst/>
                        <a:latin typeface="Calibri" panose="020F0502020204030204" pitchFamily="34" charset="0"/>
                      </a:endParaRPr>
                    </a:p>
                  </a:txBody>
                  <a:tcPr marL="6095" marR="6095" marT="6095" marB="0" anchor="b"/>
                </a:tc>
                <a:tc>
                  <a:txBody>
                    <a:bodyPr/>
                    <a:lstStyle/>
                    <a:p>
                      <a:pPr algn="l" fontAlgn="b"/>
                      <a:r>
                        <a:rPr lang="en-GB" sz="1400" u="none" strike="noStrike" dirty="0">
                          <a:effectLst/>
                        </a:rPr>
                        <a:t>JAKARTA UTARA</a:t>
                      </a:r>
                      <a:endParaRPr lang="en-GB" sz="1400" b="0" i="0" u="none" strike="noStrike" dirty="0">
                        <a:solidFill>
                          <a:srgbClr val="000000"/>
                        </a:solidFill>
                        <a:effectLst/>
                        <a:latin typeface="Calibri" panose="020F0502020204030204" pitchFamily="34" charset="0"/>
                      </a:endParaRPr>
                    </a:p>
                  </a:txBody>
                  <a:tcPr marL="6095" marR="6095" marT="6095" marB="0" anchor="b"/>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804216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Skema</a:t>
            </a:r>
            <a:r>
              <a:rPr lang="en-GB" dirty="0"/>
              <a:t> BI</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10649755" cy="4452535"/>
          </a:xfrm>
          <a:prstGeom prst="rect">
            <a:avLst/>
          </a:prstGeom>
          <a:noFill/>
          <a:ln>
            <a:noFill/>
          </a:ln>
        </p:spPr>
      </p:pic>
    </p:spTree>
    <p:extLst>
      <p:ext uri="{BB962C8B-B14F-4D97-AF65-F5344CB8AC3E}">
        <p14:creationId xmlns:p14="http://schemas.microsoft.com/office/powerpoint/2010/main" val="37885899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Pertanyaan</a:t>
            </a:r>
            <a:endParaRPr lang="en-GB" dirty="0"/>
          </a:p>
        </p:txBody>
      </p:sp>
      <p:sp>
        <p:nvSpPr>
          <p:cNvPr id="3" name="Content Placeholder 2"/>
          <p:cNvSpPr>
            <a:spLocks noGrp="1"/>
          </p:cNvSpPr>
          <p:nvPr>
            <p:ph idx="1"/>
          </p:nvPr>
        </p:nvSpPr>
        <p:spPr/>
        <p:txBody>
          <a:bodyPr>
            <a:noAutofit/>
          </a:bodyPr>
          <a:lstStyle/>
          <a:p>
            <a:pPr lvl="0" algn="just"/>
            <a:r>
              <a:rPr lang="en-GB" sz="2400" dirty="0"/>
              <a:t>Kapan BI </a:t>
            </a:r>
            <a:r>
              <a:rPr lang="en-GB" sz="2400" dirty="0" err="1"/>
              <a:t>diperlukan</a:t>
            </a:r>
            <a:r>
              <a:rPr lang="en-GB" sz="2400" dirty="0"/>
              <a:t>?</a:t>
            </a:r>
          </a:p>
          <a:p>
            <a:pPr marL="457200" lvl="1" indent="0" algn="just">
              <a:buNone/>
            </a:pPr>
            <a:r>
              <a:rPr lang="en-GB" sz="2400" dirty="0"/>
              <a:t>BI </a:t>
            </a:r>
            <a:r>
              <a:rPr lang="en-GB" sz="2400" dirty="0" err="1"/>
              <a:t>diperlukan</a:t>
            </a:r>
            <a:r>
              <a:rPr lang="en-GB" sz="2400" dirty="0"/>
              <a:t> </a:t>
            </a:r>
            <a:r>
              <a:rPr lang="en-GB" sz="2400" dirty="0" err="1"/>
              <a:t>apabila</a:t>
            </a:r>
            <a:r>
              <a:rPr lang="en-GB" sz="2400" dirty="0"/>
              <a:t> </a:t>
            </a:r>
            <a:r>
              <a:rPr lang="en-GB" sz="2400" dirty="0" err="1"/>
              <a:t>eksekutif</a:t>
            </a:r>
            <a:r>
              <a:rPr lang="en-GB" sz="2400" dirty="0"/>
              <a:t> </a:t>
            </a:r>
            <a:r>
              <a:rPr lang="en-GB" sz="2400" dirty="0" err="1"/>
              <a:t>memerlukan</a:t>
            </a:r>
            <a:r>
              <a:rPr lang="en-GB" sz="2400" dirty="0"/>
              <a:t> resume </a:t>
            </a:r>
            <a:r>
              <a:rPr lang="en-GB" sz="2400" dirty="0" err="1"/>
              <a:t>dari</a:t>
            </a:r>
            <a:r>
              <a:rPr lang="en-GB" sz="2400" dirty="0"/>
              <a:t> data yang </a:t>
            </a:r>
            <a:r>
              <a:rPr lang="en-GB" sz="2400" dirty="0" err="1"/>
              <a:t>berasal</a:t>
            </a:r>
            <a:r>
              <a:rPr lang="en-GB" sz="2400" dirty="0"/>
              <a:t> </a:t>
            </a:r>
            <a:r>
              <a:rPr lang="en-GB" sz="2400" dirty="0" err="1"/>
              <a:t>dari</a:t>
            </a:r>
            <a:r>
              <a:rPr lang="en-GB" sz="2400" dirty="0"/>
              <a:t> </a:t>
            </a:r>
            <a:r>
              <a:rPr lang="en-GB" sz="2400" dirty="0" err="1"/>
              <a:t>berbagai</a:t>
            </a:r>
            <a:r>
              <a:rPr lang="en-GB" sz="2400" dirty="0"/>
              <a:t> </a:t>
            </a:r>
            <a:r>
              <a:rPr lang="en-GB" sz="2400" dirty="0" err="1"/>
              <a:t>sumber</a:t>
            </a:r>
            <a:r>
              <a:rPr lang="en-GB" sz="2400" dirty="0"/>
              <a:t> data </a:t>
            </a:r>
            <a:r>
              <a:rPr lang="en-GB" sz="2400" dirty="0" err="1"/>
              <a:t>sehingga</a:t>
            </a:r>
            <a:r>
              <a:rPr lang="en-GB" sz="2400" dirty="0"/>
              <a:t> </a:t>
            </a:r>
            <a:r>
              <a:rPr lang="en-GB" sz="2400" dirty="0" err="1"/>
              <a:t>eksekutif</a:t>
            </a:r>
            <a:r>
              <a:rPr lang="en-GB" sz="2400" dirty="0"/>
              <a:t> </a:t>
            </a:r>
            <a:r>
              <a:rPr lang="en-GB" sz="2400" dirty="0" err="1"/>
              <a:t>dapat</a:t>
            </a:r>
            <a:r>
              <a:rPr lang="en-GB" sz="2400" dirty="0"/>
              <a:t> </a:t>
            </a:r>
            <a:r>
              <a:rPr lang="en-GB" sz="2400" dirty="0" err="1"/>
              <a:t>mengambil</a:t>
            </a:r>
            <a:r>
              <a:rPr lang="en-GB" sz="2400" dirty="0"/>
              <a:t> </a:t>
            </a:r>
            <a:r>
              <a:rPr lang="en-GB" sz="2400" dirty="0" err="1"/>
              <a:t>keputusan</a:t>
            </a:r>
            <a:r>
              <a:rPr lang="en-GB" sz="2400" dirty="0"/>
              <a:t> yang </a:t>
            </a:r>
            <a:r>
              <a:rPr lang="en-GB" sz="2400" dirty="0" err="1"/>
              <a:t>tepat</a:t>
            </a:r>
            <a:r>
              <a:rPr lang="en-GB" sz="2400" dirty="0"/>
              <a:t> </a:t>
            </a:r>
            <a:r>
              <a:rPr lang="en-GB" sz="2400" dirty="0" err="1"/>
              <a:t>berdasarkan</a:t>
            </a:r>
            <a:r>
              <a:rPr lang="en-GB" sz="2400" dirty="0"/>
              <a:t> data </a:t>
            </a:r>
            <a:r>
              <a:rPr lang="en-GB" sz="2400" dirty="0" err="1"/>
              <a:t>tersebut</a:t>
            </a:r>
            <a:r>
              <a:rPr lang="en-GB" sz="2400" dirty="0"/>
              <a:t>. </a:t>
            </a:r>
          </a:p>
          <a:p>
            <a:pPr lvl="0" algn="just"/>
            <a:r>
              <a:rPr lang="en-GB" sz="2400" dirty="0"/>
              <a:t>Proses </a:t>
            </a:r>
            <a:r>
              <a:rPr lang="en-GB" sz="2400" dirty="0" err="1"/>
              <a:t>apa</a:t>
            </a:r>
            <a:r>
              <a:rPr lang="en-GB" sz="2400" dirty="0"/>
              <a:t> </a:t>
            </a:r>
            <a:r>
              <a:rPr lang="en-GB" sz="2400" dirty="0" err="1"/>
              <a:t>saja</a:t>
            </a:r>
            <a:r>
              <a:rPr lang="en-GB" sz="2400" dirty="0"/>
              <a:t> yang </a:t>
            </a:r>
            <a:r>
              <a:rPr lang="en-GB" sz="2400" dirty="0" err="1"/>
              <a:t>ada</a:t>
            </a:r>
            <a:r>
              <a:rPr lang="en-GB" sz="2400" dirty="0"/>
              <a:t> </a:t>
            </a:r>
            <a:r>
              <a:rPr lang="en-GB" sz="2400" dirty="0" err="1"/>
              <a:t>pada</a:t>
            </a:r>
            <a:r>
              <a:rPr lang="en-GB" sz="2400" dirty="0"/>
              <a:t> BI? </a:t>
            </a:r>
          </a:p>
          <a:p>
            <a:pPr marL="457200" lvl="1" indent="0" algn="just">
              <a:buNone/>
            </a:pPr>
            <a:r>
              <a:rPr lang="en-GB" sz="2400" dirty="0"/>
              <a:t>Proses yang </a:t>
            </a:r>
            <a:r>
              <a:rPr lang="en-GB" sz="2400" dirty="0" err="1"/>
              <a:t>ada</a:t>
            </a:r>
            <a:r>
              <a:rPr lang="en-GB" sz="2400" dirty="0"/>
              <a:t> </a:t>
            </a:r>
            <a:r>
              <a:rPr lang="en-GB" sz="2400" dirty="0" err="1"/>
              <a:t>pada</a:t>
            </a:r>
            <a:r>
              <a:rPr lang="en-GB" sz="2400" dirty="0"/>
              <a:t> BI </a:t>
            </a:r>
            <a:r>
              <a:rPr lang="en-GB" sz="2400" dirty="0" err="1"/>
              <a:t>antara</a:t>
            </a:r>
            <a:r>
              <a:rPr lang="en-GB" sz="2400" dirty="0"/>
              <a:t> lain extract, transform, </a:t>
            </a:r>
            <a:r>
              <a:rPr lang="en-GB" sz="2400" dirty="0" err="1"/>
              <a:t>dan</a:t>
            </a:r>
            <a:r>
              <a:rPr lang="en-GB" sz="2400" dirty="0"/>
              <a:t> load (ETL) data </a:t>
            </a:r>
            <a:r>
              <a:rPr lang="en-GB" sz="2400" dirty="0" err="1"/>
              <a:t>dari</a:t>
            </a:r>
            <a:r>
              <a:rPr lang="en-GB" sz="2400" dirty="0"/>
              <a:t> </a:t>
            </a:r>
            <a:r>
              <a:rPr lang="en-GB" sz="2400" dirty="0" err="1"/>
              <a:t>berbagai</a:t>
            </a:r>
            <a:r>
              <a:rPr lang="en-GB" sz="2400" dirty="0"/>
              <a:t> </a:t>
            </a:r>
            <a:r>
              <a:rPr lang="en-GB" sz="2400" dirty="0" err="1"/>
              <a:t>sumber</a:t>
            </a:r>
            <a:r>
              <a:rPr lang="en-GB" sz="2400" dirty="0"/>
              <a:t> data </a:t>
            </a:r>
            <a:r>
              <a:rPr lang="en-GB" sz="2400" dirty="0" err="1"/>
              <a:t>menuju</a:t>
            </a:r>
            <a:r>
              <a:rPr lang="en-GB" sz="2400" dirty="0"/>
              <a:t> data warehouse/</a:t>
            </a:r>
            <a:r>
              <a:rPr lang="en-GB" sz="2400" dirty="0" err="1"/>
              <a:t>datamart</a:t>
            </a:r>
            <a:r>
              <a:rPr lang="en-GB" sz="2400" dirty="0"/>
              <a:t>, </a:t>
            </a:r>
            <a:r>
              <a:rPr lang="en-GB" sz="2400" b="1" dirty="0"/>
              <a:t>data </a:t>
            </a:r>
            <a:r>
              <a:rPr lang="en-GB" sz="2400" b="1" dirty="0" err="1"/>
              <a:t>analisis</a:t>
            </a:r>
            <a:r>
              <a:rPr lang="en-GB" sz="2400" b="1" dirty="0"/>
              <a:t>, reporting, </a:t>
            </a:r>
            <a:r>
              <a:rPr lang="en-GB" sz="2400" b="1" dirty="0" err="1"/>
              <a:t>dan</a:t>
            </a:r>
            <a:r>
              <a:rPr lang="en-GB" sz="2400" b="1" dirty="0"/>
              <a:t> </a:t>
            </a:r>
            <a:r>
              <a:rPr lang="en-GB" sz="2400" b="1" dirty="0" err="1"/>
              <a:t>dashboarding</a:t>
            </a:r>
            <a:r>
              <a:rPr lang="en-GB" sz="2400" dirty="0"/>
              <a:t>. </a:t>
            </a:r>
          </a:p>
          <a:p>
            <a:pPr lvl="0" algn="just"/>
            <a:r>
              <a:rPr lang="en-GB" sz="2400" dirty="0"/>
              <a:t>Tools </a:t>
            </a:r>
            <a:r>
              <a:rPr lang="en-GB" sz="2400" dirty="0" err="1"/>
              <a:t>apa</a:t>
            </a:r>
            <a:r>
              <a:rPr lang="en-GB" sz="2400" dirty="0"/>
              <a:t> yang </a:t>
            </a:r>
            <a:r>
              <a:rPr lang="en-GB" sz="2400" dirty="0" err="1"/>
              <a:t>bisa</a:t>
            </a:r>
            <a:r>
              <a:rPr lang="en-GB" sz="2400" dirty="0"/>
              <a:t> </a:t>
            </a:r>
            <a:r>
              <a:rPr lang="en-GB" sz="2400" dirty="0" err="1"/>
              <a:t>digunakan</a:t>
            </a:r>
            <a:r>
              <a:rPr lang="en-GB" sz="2400" dirty="0"/>
              <a:t> </a:t>
            </a:r>
            <a:r>
              <a:rPr lang="en-GB" sz="2400" dirty="0" err="1"/>
              <a:t>untuk</a:t>
            </a:r>
            <a:r>
              <a:rPr lang="en-GB" sz="2400" dirty="0"/>
              <a:t> </a:t>
            </a:r>
            <a:r>
              <a:rPr lang="en-GB" sz="2400" dirty="0" err="1"/>
              <a:t>membangun</a:t>
            </a:r>
            <a:r>
              <a:rPr lang="en-GB" sz="2400" dirty="0"/>
              <a:t> BI? </a:t>
            </a:r>
          </a:p>
          <a:p>
            <a:pPr marL="457200" lvl="1" indent="0" algn="just">
              <a:buNone/>
            </a:pPr>
            <a:r>
              <a:rPr lang="id-ID" sz="2400" dirty="0"/>
              <a:t>Tools di pasaran sangat beragam, mulai dari yang opensource sampai yang berbayar. </a:t>
            </a:r>
            <a:endParaRPr lang="en-GB" sz="2400" dirty="0"/>
          </a:p>
        </p:txBody>
      </p:sp>
    </p:spTree>
    <p:extLst>
      <p:ext uri="{BB962C8B-B14F-4D97-AF65-F5344CB8AC3E}">
        <p14:creationId xmlns:p14="http://schemas.microsoft.com/office/powerpoint/2010/main" val="14162726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Business Intelligence Project Life Cycle (Moss </a:t>
            </a:r>
            <a:r>
              <a:rPr lang="en-GB" i="1" dirty="0" err="1"/>
              <a:t>dan</a:t>
            </a:r>
            <a:r>
              <a:rPr lang="en-GB" i="1" dirty="0"/>
              <a:t> </a:t>
            </a:r>
            <a:r>
              <a:rPr lang="en-GB" i="1" dirty="0" err="1"/>
              <a:t>Atre</a:t>
            </a:r>
            <a:r>
              <a:rPr lang="en-GB" i="1" dirty="0"/>
              <a:t>, 2003)</a:t>
            </a:r>
            <a:endParaRPr lang="en-GB" dirty="0"/>
          </a:p>
        </p:txBody>
      </p:sp>
      <p:sp>
        <p:nvSpPr>
          <p:cNvPr id="3" name="Content Placeholder 2"/>
          <p:cNvSpPr>
            <a:spLocks noGrp="1"/>
          </p:cNvSpPr>
          <p:nvPr>
            <p:ph idx="1"/>
          </p:nvPr>
        </p:nvSpPr>
        <p:spPr/>
        <p:txBody>
          <a:bodyPr/>
          <a:lstStyle/>
          <a:p>
            <a:endParaRPr lang="en-GB"/>
          </a:p>
        </p:txBody>
      </p:sp>
      <p:pic>
        <p:nvPicPr>
          <p:cNvPr id="4" name="Picture 3" descr="http://3.bp.blogspot.com/-jgabmd5qIdc/U057AGbRlTI/AAAAAAAAAK4/OqAtIcgA4to/s1600/Screenshot_5.png"/>
          <p:cNvPicPr/>
          <p:nvPr/>
        </p:nvPicPr>
        <p:blipFill>
          <a:blip r:embed="rId2">
            <a:extLst>
              <a:ext uri="{28A0092B-C50C-407E-A947-70E740481C1C}">
                <a14:useLocalDpi xmlns:a14="http://schemas.microsoft.com/office/drawing/2010/main" val="0"/>
              </a:ext>
            </a:extLst>
          </a:blip>
          <a:srcRect/>
          <a:stretch>
            <a:fillRect/>
          </a:stretch>
        </p:blipFill>
        <p:spPr bwMode="auto">
          <a:xfrm>
            <a:off x="502276" y="1690688"/>
            <a:ext cx="11243255" cy="4813143"/>
          </a:xfrm>
          <a:prstGeom prst="rect">
            <a:avLst/>
          </a:prstGeom>
          <a:noFill/>
          <a:ln>
            <a:noFill/>
          </a:ln>
        </p:spPr>
      </p:pic>
    </p:spTree>
    <p:extLst>
      <p:ext uri="{BB962C8B-B14F-4D97-AF65-F5344CB8AC3E}">
        <p14:creationId xmlns:p14="http://schemas.microsoft.com/office/powerpoint/2010/main" val="108958389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88830" y="266901"/>
            <a:ext cx="10515600" cy="943713"/>
          </a:xfrm>
        </p:spPr>
        <p:txBody>
          <a:bodyPr/>
          <a:lstStyle/>
          <a:p>
            <a:r>
              <a:rPr lang="en-GB" i="1" dirty="0" err="1"/>
              <a:t>Kategori</a:t>
            </a:r>
            <a:r>
              <a:rPr lang="en-GB" i="1" dirty="0"/>
              <a:t> Business Intelligence</a:t>
            </a:r>
            <a:endParaRPr lang="en-GB"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000718939"/>
              </p:ext>
            </p:extLst>
          </p:nvPr>
        </p:nvGraphicFramePr>
        <p:xfrm>
          <a:off x="115910" y="1300766"/>
          <a:ext cx="11861441" cy="492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96848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2131" y="759854"/>
            <a:ext cx="9672032" cy="4430896"/>
          </a:xfrm>
          <a:prstGeom prst="rect">
            <a:avLst/>
          </a:prstGeom>
        </p:spPr>
      </p:pic>
    </p:spTree>
    <p:extLst>
      <p:ext uri="{BB962C8B-B14F-4D97-AF65-F5344CB8AC3E}">
        <p14:creationId xmlns:p14="http://schemas.microsoft.com/office/powerpoint/2010/main" val="115355568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1094</TotalTime>
  <Words>1920</Words>
  <Application>Microsoft Office PowerPoint</Application>
  <PresentationFormat>Widescreen</PresentationFormat>
  <Paragraphs>337</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Calibri</vt:lpstr>
      <vt:lpstr>Calibri (Body)</vt:lpstr>
      <vt:lpstr>Calibri Light</vt:lpstr>
      <vt:lpstr>Tahoma</vt:lpstr>
      <vt:lpstr>Wingdings</vt:lpstr>
      <vt:lpstr>Retrospect</vt:lpstr>
      <vt:lpstr>Tableau</vt:lpstr>
      <vt:lpstr>Pelatihan Tableau</vt:lpstr>
      <vt:lpstr>Business Intelligence </vt:lpstr>
      <vt:lpstr>Business Intelligence </vt:lpstr>
      <vt:lpstr>Skema BI</vt:lpstr>
      <vt:lpstr>Pertanyaan</vt:lpstr>
      <vt:lpstr>Business Intelligence Project Life Cycle (Moss dan Atre, 2003)</vt:lpstr>
      <vt:lpstr>Kategori Business Intelligence</vt:lpstr>
      <vt:lpstr>PowerPoint Presentation</vt:lpstr>
      <vt:lpstr>Contoh Beberapa Aplikasi BI</vt:lpstr>
      <vt:lpstr>Contoh Beberapa Aplikasi BI</vt:lpstr>
      <vt:lpstr>Visualisasi Data</vt:lpstr>
      <vt:lpstr>Contoh Visualisasi Data</vt:lpstr>
      <vt:lpstr>Tipe Visualisasi Data</vt:lpstr>
      <vt:lpstr>Contoh Visualisasi Data Dashboard</vt:lpstr>
      <vt:lpstr>Contoh Infografis</vt:lpstr>
      <vt:lpstr>PowerPoint Presentation</vt:lpstr>
      <vt:lpstr>Chris Stolte</vt:lpstr>
      <vt:lpstr>Tableau Software </vt:lpstr>
      <vt:lpstr>Product Tableau</vt:lpstr>
      <vt:lpstr>Harga Tableau</vt:lpstr>
      <vt:lpstr>Harga Tableau</vt:lpstr>
      <vt:lpstr>Patner Tableau di Indonesia</vt:lpstr>
      <vt:lpstr>Client Tableau Indonesia</vt:lpstr>
      <vt:lpstr> Why tableau </vt:lpstr>
      <vt:lpstr>Riset Gatner Tentang Tableau</vt:lpstr>
      <vt:lpstr>vizQl- visual quer language</vt:lpstr>
      <vt:lpstr>WorkFlow</vt:lpstr>
      <vt:lpstr>Konsep Dasar Tableau : Connect , Analyze, Share</vt:lpstr>
      <vt:lpstr>Training Tableau</vt:lpstr>
      <vt:lpstr>Certified Tableau</vt:lpstr>
      <vt:lpstr>Download Tableau</vt:lpstr>
      <vt:lpstr>Install Tableau</vt:lpstr>
      <vt:lpstr>Aktifasi Key Tableau</vt:lpstr>
      <vt:lpstr>Aplikasi terminology</vt:lpstr>
      <vt:lpstr>Jenis Tipe Data</vt:lpstr>
      <vt:lpstr>Praktek Data Excel</vt:lpstr>
      <vt:lpstr>Latihan Membuat Line Chart Hal 28</vt:lpstr>
      <vt:lpstr>Latihan Membuat Pie Chart. Hal 29</vt:lpstr>
      <vt:lpstr>Latihan Membuat Heatmap. Hal 30</vt:lpstr>
      <vt:lpstr>Pengertian Dimension dan Measures</vt:lpstr>
      <vt:lpstr>Contoh Dimensi dan Measure</vt:lpstr>
      <vt:lpstr>Contoh Soal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Tableau</dc:title>
  <dc:creator>ds</dc:creator>
  <cp:lastModifiedBy>Nurjoko Nurjoko</cp:lastModifiedBy>
  <cp:revision>24</cp:revision>
  <dcterms:created xsi:type="dcterms:W3CDTF">2018-05-08T08:57:41Z</dcterms:created>
  <dcterms:modified xsi:type="dcterms:W3CDTF">2025-01-04T04:44:02Z</dcterms:modified>
</cp:coreProperties>
</file>