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4"/>
  </p:sldMasterIdLst>
  <p:notesMasterIdLst>
    <p:notesMasterId r:id="rId97"/>
  </p:notesMasterIdLst>
  <p:handoutMasterIdLst>
    <p:handoutMasterId r:id="rId98"/>
  </p:handoutMasterIdLst>
  <p:sldIdLst>
    <p:sldId id="359" r:id="rId5"/>
    <p:sldId id="433" r:id="rId6"/>
    <p:sldId id="487" r:id="rId7"/>
    <p:sldId id="531" r:id="rId8"/>
    <p:sldId id="533" r:id="rId9"/>
    <p:sldId id="534" r:id="rId10"/>
    <p:sldId id="535" r:id="rId11"/>
    <p:sldId id="538" r:id="rId12"/>
    <p:sldId id="539" r:id="rId13"/>
    <p:sldId id="540" r:id="rId14"/>
    <p:sldId id="541" r:id="rId15"/>
    <p:sldId id="542" r:id="rId16"/>
    <p:sldId id="543" r:id="rId17"/>
    <p:sldId id="582" r:id="rId18"/>
    <p:sldId id="584" r:id="rId19"/>
    <p:sldId id="488" r:id="rId20"/>
    <p:sldId id="544" r:id="rId21"/>
    <p:sldId id="545" r:id="rId22"/>
    <p:sldId id="529" r:id="rId23"/>
    <p:sldId id="546" r:id="rId24"/>
    <p:sldId id="547" r:id="rId25"/>
    <p:sldId id="548" r:id="rId26"/>
    <p:sldId id="528" r:id="rId27"/>
    <p:sldId id="581" r:id="rId28"/>
    <p:sldId id="549" r:id="rId29"/>
    <p:sldId id="550" r:id="rId30"/>
    <p:sldId id="551" r:id="rId31"/>
    <p:sldId id="552" r:id="rId32"/>
    <p:sldId id="553" r:id="rId33"/>
    <p:sldId id="554" r:id="rId34"/>
    <p:sldId id="556" r:id="rId35"/>
    <p:sldId id="527" r:id="rId36"/>
    <p:sldId id="555" r:id="rId37"/>
    <p:sldId id="557" r:id="rId38"/>
    <p:sldId id="521" r:id="rId39"/>
    <p:sldId id="522" r:id="rId40"/>
    <p:sldId id="523" r:id="rId41"/>
    <p:sldId id="524" r:id="rId42"/>
    <p:sldId id="525" r:id="rId43"/>
    <p:sldId id="526" r:id="rId44"/>
    <p:sldId id="489" r:id="rId45"/>
    <p:sldId id="495" r:id="rId46"/>
    <p:sldId id="496" r:id="rId47"/>
    <p:sldId id="498" r:id="rId48"/>
    <p:sldId id="497" r:id="rId49"/>
    <p:sldId id="518" r:id="rId50"/>
    <p:sldId id="520" r:id="rId51"/>
    <p:sldId id="499" r:id="rId52"/>
    <p:sldId id="500" r:id="rId53"/>
    <p:sldId id="519" r:id="rId54"/>
    <p:sldId id="517" r:id="rId55"/>
    <p:sldId id="501" r:id="rId56"/>
    <p:sldId id="502" r:id="rId57"/>
    <p:sldId id="503" r:id="rId58"/>
    <p:sldId id="504" r:id="rId59"/>
    <p:sldId id="505" r:id="rId60"/>
    <p:sldId id="570" r:id="rId61"/>
    <p:sldId id="506" r:id="rId62"/>
    <p:sldId id="507" r:id="rId63"/>
    <p:sldId id="508" r:id="rId64"/>
    <p:sldId id="509" r:id="rId65"/>
    <p:sldId id="510" r:id="rId66"/>
    <p:sldId id="530" r:id="rId67"/>
    <p:sldId id="512" r:id="rId68"/>
    <p:sldId id="513" r:id="rId69"/>
    <p:sldId id="515" r:id="rId70"/>
    <p:sldId id="516" r:id="rId71"/>
    <p:sldId id="571" r:id="rId72"/>
    <p:sldId id="491" r:id="rId73"/>
    <p:sldId id="558" r:id="rId74"/>
    <p:sldId id="559" r:id="rId75"/>
    <p:sldId id="560" r:id="rId76"/>
    <p:sldId id="561" r:id="rId77"/>
    <p:sldId id="562" r:id="rId78"/>
    <p:sldId id="563" r:id="rId79"/>
    <p:sldId id="572" r:id="rId80"/>
    <p:sldId id="564" r:id="rId81"/>
    <p:sldId id="565" r:id="rId82"/>
    <p:sldId id="566" r:id="rId83"/>
    <p:sldId id="567" r:id="rId84"/>
    <p:sldId id="573" r:id="rId85"/>
    <p:sldId id="569" r:id="rId86"/>
    <p:sldId id="492" r:id="rId87"/>
    <p:sldId id="574" r:id="rId88"/>
    <p:sldId id="575" r:id="rId89"/>
    <p:sldId id="576" r:id="rId90"/>
    <p:sldId id="579" r:id="rId91"/>
    <p:sldId id="577" r:id="rId92"/>
    <p:sldId id="578" r:id="rId93"/>
    <p:sldId id="580" r:id="rId94"/>
    <p:sldId id="493" r:id="rId95"/>
    <p:sldId id="432" r:id="rId96"/>
  </p:sldIdLst>
  <p:sldSz cx="9144000" cy="5715000" type="screen16x10"/>
  <p:notesSz cx="6858000" cy="9144000"/>
  <p:custDataLst>
    <p:tags r:id="rId99"/>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5465">
          <p15:clr>
            <a:srgbClr val="A4A3A4"/>
          </p15:clr>
        </p15:guide>
        <p15:guide id="3" pos="4241">
          <p15:clr>
            <a:srgbClr val="A4A3A4"/>
          </p15:clr>
        </p15:guide>
        <p15:guide id="4" pos="469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1" name="Autor" initials="A" lastIdx="0" clrIdx="2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4C8AC8"/>
    <a:srgbClr val="CBDDEF"/>
    <a:srgbClr val="E7EFF7"/>
    <a:srgbClr val="0096D3"/>
    <a:srgbClr val="0C94B7"/>
    <a:srgbClr val="41B4CE"/>
    <a:srgbClr val="73BAD1"/>
    <a:srgbClr val="65B4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D27102A9-8310-4765-A935-A1911B00CA55}" styleName="Helle Formatvorlage 1 - Akz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65" autoAdjust="0"/>
    <p:restoredTop sz="96911" autoAdjust="0"/>
  </p:normalViewPr>
  <p:slideViewPr>
    <p:cSldViewPr snapToGrid="0" showGuides="1">
      <p:cViewPr>
        <p:scale>
          <a:sx n="125" d="100"/>
          <a:sy n="125" d="100"/>
        </p:scale>
        <p:origin x="712" y="1152"/>
      </p:cViewPr>
      <p:guideLst>
        <p:guide orient="horz" pos="1800"/>
        <p:guide pos="5465"/>
        <p:guide pos="4241"/>
        <p:guide pos="4695"/>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94" d="100"/>
          <a:sy n="94" d="100"/>
        </p:scale>
        <p:origin x="274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viewProps" Target="view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tags" Target="tags/tag1.xml"/><Relationship Id="rId10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notesMaster" Target="notesMasters/notesMaster1.xml"/><Relationship Id="rId104"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handoutMaster" Target="handoutMasters/handoutMaster1.xml"/><Relationship Id="rId3"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image" Target="../media/image13.emf"/><Relationship Id="rId5" Type="http://schemas.openxmlformats.org/officeDocument/2006/relationships/image" Target="../media/image17.emf"/><Relationship Id="rId4" Type="http://schemas.openxmlformats.org/officeDocument/2006/relationships/image" Target="../media/image16.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wmf"/><Relationship Id="rId1" Type="http://schemas.openxmlformats.org/officeDocument/2006/relationships/image" Target="../media/image38.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image" Target="../media/image42.e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image" Target="../media/image49.wmf"/><Relationship Id="rId1" Type="http://schemas.openxmlformats.org/officeDocument/2006/relationships/image" Target="../media/image48.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1.e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image" Target="../media/image62.emf"/></Relationships>
</file>

<file path=ppt/drawings/_rels/vmlDrawing15.vml.rels><?xml version="1.0" encoding="UTF-8" standalone="yes"?>
<Relationships xmlns="http://schemas.openxmlformats.org/package/2006/relationships"><Relationship Id="rId8" Type="http://schemas.openxmlformats.org/officeDocument/2006/relationships/image" Target="../media/image71.emf"/><Relationship Id="rId3" Type="http://schemas.openxmlformats.org/officeDocument/2006/relationships/image" Target="../media/image66.emf"/><Relationship Id="rId7" Type="http://schemas.openxmlformats.org/officeDocument/2006/relationships/image" Target="../media/image70.emf"/><Relationship Id="rId2" Type="http://schemas.openxmlformats.org/officeDocument/2006/relationships/image" Target="../media/image65.emf"/><Relationship Id="rId1" Type="http://schemas.openxmlformats.org/officeDocument/2006/relationships/image" Target="../media/image64.emf"/><Relationship Id="rId6" Type="http://schemas.openxmlformats.org/officeDocument/2006/relationships/image" Target="../media/image69.emf"/><Relationship Id="rId11" Type="http://schemas.openxmlformats.org/officeDocument/2006/relationships/image" Target="../media/image74.emf"/><Relationship Id="rId5" Type="http://schemas.openxmlformats.org/officeDocument/2006/relationships/image" Target="../media/image68.emf"/><Relationship Id="rId10" Type="http://schemas.openxmlformats.org/officeDocument/2006/relationships/image" Target="../media/image73.emf"/><Relationship Id="rId4" Type="http://schemas.openxmlformats.org/officeDocument/2006/relationships/image" Target="../media/image67.emf"/><Relationship Id="rId9" Type="http://schemas.openxmlformats.org/officeDocument/2006/relationships/image" Target="../media/image72.e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image" Target="../media/image76.e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image" Target="../media/image83.emf"/></Relationships>
</file>

<file path=ppt/drawings/_rels/vmlDrawing18.vml.rels><?xml version="1.0" encoding="UTF-8" standalone="yes"?>
<Relationships xmlns="http://schemas.openxmlformats.org/package/2006/relationships"><Relationship Id="rId8" Type="http://schemas.openxmlformats.org/officeDocument/2006/relationships/image" Target="../media/image96.emf"/><Relationship Id="rId3" Type="http://schemas.openxmlformats.org/officeDocument/2006/relationships/image" Target="../media/image91.emf"/><Relationship Id="rId7" Type="http://schemas.openxmlformats.org/officeDocument/2006/relationships/image" Target="../media/image95.emf"/><Relationship Id="rId2" Type="http://schemas.openxmlformats.org/officeDocument/2006/relationships/image" Target="../media/image90.emf"/><Relationship Id="rId1" Type="http://schemas.openxmlformats.org/officeDocument/2006/relationships/image" Target="../media/image89.emf"/><Relationship Id="rId6" Type="http://schemas.openxmlformats.org/officeDocument/2006/relationships/image" Target="../media/image94.emf"/><Relationship Id="rId5" Type="http://schemas.openxmlformats.org/officeDocument/2006/relationships/image" Target="../media/image93.emf"/><Relationship Id="rId10" Type="http://schemas.openxmlformats.org/officeDocument/2006/relationships/image" Target="../media/image98.emf"/><Relationship Id="rId4" Type="http://schemas.openxmlformats.org/officeDocument/2006/relationships/image" Target="../media/image92.emf"/><Relationship Id="rId9" Type="http://schemas.openxmlformats.org/officeDocument/2006/relationships/image" Target="../media/image97.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99.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0.emf"/><Relationship Id="rId7" Type="http://schemas.openxmlformats.org/officeDocument/2006/relationships/image" Target="../media/image24.emf"/><Relationship Id="rId2" Type="http://schemas.openxmlformats.org/officeDocument/2006/relationships/image" Target="../media/image19.emf"/><Relationship Id="rId1" Type="http://schemas.openxmlformats.org/officeDocument/2006/relationships/image" Target="../media/image18.emf"/><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s>
</file>

<file path=ppt/drawings/_rels/vmlDrawing20.vml.rels><?xml version="1.0" encoding="UTF-8" standalone="yes"?>
<Relationships xmlns="http://schemas.openxmlformats.org/package/2006/relationships"><Relationship Id="rId8" Type="http://schemas.openxmlformats.org/officeDocument/2006/relationships/image" Target="../media/image97.emf"/><Relationship Id="rId3" Type="http://schemas.openxmlformats.org/officeDocument/2006/relationships/image" Target="../media/image92.emf"/><Relationship Id="rId7" Type="http://schemas.openxmlformats.org/officeDocument/2006/relationships/image" Target="../media/image96.emf"/><Relationship Id="rId2" Type="http://schemas.openxmlformats.org/officeDocument/2006/relationships/image" Target="../media/image91.emf"/><Relationship Id="rId1" Type="http://schemas.openxmlformats.org/officeDocument/2006/relationships/image" Target="../media/image90.emf"/><Relationship Id="rId6" Type="http://schemas.openxmlformats.org/officeDocument/2006/relationships/image" Target="../media/image95.emf"/><Relationship Id="rId5" Type="http://schemas.openxmlformats.org/officeDocument/2006/relationships/image" Target="../media/image94.emf"/><Relationship Id="rId4" Type="http://schemas.openxmlformats.org/officeDocument/2006/relationships/image" Target="../media/image93.emf"/><Relationship Id="rId9" Type="http://schemas.openxmlformats.org/officeDocument/2006/relationships/image" Target="../media/image98.emf"/></Relationships>
</file>

<file path=ppt/drawings/_rels/vmlDrawing21.vml.rels><?xml version="1.0" encoding="UTF-8" standalone="yes"?>
<Relationships xmlns="http://schemas.openxmlformats.org/package/2006/relationships"><Relationship Id="rId2" Type="http://schemas.openxmlformats.org/officeDocument/2006/relationships/image" Target="../media/image113.wmf"/><Relationship Id="rId1" Type="http://schemas.openxmlformats.org/officeDocument/2006/relationships/image" Target="../media/image112.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14.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118.emf"/><Relationship Id="rId2" Type="http://schemas.openxmlformats.org/officeDocument/2006/relationships/image" Target="../media/image117.emf"/><Relationship Id="rId1" Type="http://schemas.openxmlformats.org/officeDocument/2006/relationships/image" Target="../media/image116.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19.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25.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image" Target="../media/image13.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image" Target="../media/image1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image" Target="../media/image25.e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emf"/><Relationship Id="rId1" Type="http://schemas.openxmlformats.org/officeDocument/2006/relationships/image" Target="../media/image3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AT" sz="1000" dirty="0">
              <a:latin typeface="Verdana" pitchFamily="34" charset="0"/>
              <a:ea typeface="Verdana" pitchFamily="34" charset="0"/>
              <a:cs typeface="Verdana" pitchFamily="34" charset="0"/>
            </a:endParaRPr>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68817FD-8155-4502-AF78-DBC2EA4B168F}" type="datetimeFigureOut">
              <a:rPr lang="de-AT" sz="1000" smtClean="0">
                <a:latin typeface="Verdana" pitchFamily="34" charset="0"/>
                <a:ea typeface="Verdana" pitchFamily="34" charset="0"/>
                <a:cs typeface="Verdana" pitchFamily="34" charset="0"/>
              </a:rPr>
              <a:t>16.02.18</a:t>
            </a:fld>
            <a:endParaRPr lang="de-AT" sz="1000" dirty="0">
              <a:latin typeface="Verdana" pitchFamily="34" charset="0"/>
              <a:ea typeface="Verdana" pitchFamily="34" charset="0"/>
              <a:cs typeface="Verdana" pitchFamily="34" charset="0"/>
            </a:endParaRPr>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AT" sz="1000" dirty="0">
              <a:latin typeface="Verdana" pitchFamily="34" charset="0"/>
              <a:ea typeface="Verdana" pitchFamily="34" charset="0"/>
              <a:cs typeface="Verdana" pitchFamily="34" charset="0"/>
            </a:endParaRPr>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17F6F62-1C91-45E7-BAED-FBFBF67C82BC}" type="slidenum">
              <a:rPr lang="de-AT" sz="1000" smtClean="0">
                <a:latin typeface="Verdana" pitchFamily="34" charset="0"/>
                <a:ea typeface="Verdana" pitchFamily="34" charset="0"/>
                <a:cs typeface="Verdana" pitchFamily="34" charset="0"/>
              </a:rPr>
              <a:t>‹#›</a:t>
            </a:fld>
            <a:endParaRPr lang="de-AT" sz="1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7543456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000">
                <a:latin typeface="Verdana" pitchFamily="34" charset="0"/>
                <a:ea typeface="Verdana" pitchFamily="34" charset="0"/>
                <a:cs typeface="Verdana" pitchFamily="34" charset="0"/>
              </a:defRPr>
            </a:lvl1pPr>
          </a:lstStyle>
          <a:p>
            <a:endParaRPr lang="de-AT"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000">
                <a:latin typeface="Verdana" pitchFamily="34" charset="0"/>
                <a:ea typeface="Verdana" pitchFamily="34" charset="0"/>
                <a:cs typeface="Verdana" pitchFamily="34" charset="0"/>
              </a:defRPr>
            </a:lvl1pPr>
          </a:lstStyle>
          <a:p>
            <a:fld id="{C0A972FC-F5E0-4F80-B169-F0B5EFC71333}" type="datetimeFigureOut">
              <a:rPr lang="de-AT" smtClean="0"/>
              <a:pPr/>
              <a:t>16.02.18</a:t>
            </a:fld>
            <a:endParaRPr lang="de-AT" dirty="0"/>
          </a:p>
        </p:txBody>
      </p:sp>
      <p:sp>
        <p:nvSpPr>
          <p:cNvPr id="4" name="Folienbildplatzhalt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de-AT"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AT" dirty="0"/>
              <a:t>Textmasterformat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000">
                <a:latin typeface="Verdana" pitchFamily="34" charset="0"/>
                <a:ea typeface="Verdana" pitchFamily="34" charset="0"/>
                <a:cs typeface="Verdana" pitchFamily="34" charset="0"/>
              </a:defRPr>
            </a:lvl1pPr>
          </a:lstStyle>
          <a:p>
            <a:endParaRPr lang="de-AT"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000">
                <a:latin typeface="Verdana" pitchFamily="34" charset="0"/>
                <a:ea typeface="Verdana" pitchFamily="34" charset="0"/>
                <a:cs typeface="Verdana" pitchFamily="34" charset="0"/>
              </a:defRPr>
            </a:lvl1pPr>
          </a:lstStyle>
          <a:p>
            <a:fld id="{219CC2FD-B32F-4992-A15B-F95E2E35C81B}" type="slidenum">
              <a:rPr lang="de-AT" smtClean="0"/>
              <a:pPr/>
              <a:t>‹#›</a:t>
            </a:fld>
            <a:endParaRPr lang="de-AT" dirty="0"/>
          </a:p>
        </p:txBody>
      </p:sp>
    </p:spTree>
    <p:extLst>
      <p:ext uri="{BB962C8B-B14F-4D97-AF65-F5344CB8AC3E}">
        <p14:creationId xmlns:p14="http://schemas.microsoft.com/office/powerpoint/2010/main" val="915136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itchFamily="34" charset="0"/>
        <a:ea typeface="Verdana" pitchFamily="34" charset="0"/>
        <a:cs typeface="Verdana" pitchFamily="34" charset="0"/>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219CC2FD-B32F-4992-A15B-F95E2E35C81B}" type="slidenum">
              <a:rPr lang="de-AT" smtClean="0"/>
              <a:pPr/>
              <a:t>1</a:t>
            </a:fld>
            <a:endParaRPr lang="de-AT" dirty="0"/>
          </a:p>
        </p:txBody>
      </p:sp>
    </p:spTree>
    <p:extLst>
      <p:ext uri="{BB962C8B-B14F-4D97-AF65-F5344CB8AC3E}">
        <p14:creationId xmlns:p14="http://schemas.microsoft.com/office/powerpoint/2010/main" val="24770811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7510AF98-2A13-456E-A1F8-513671122D60}" type="slidenum">
              <a:rPr lang="en-US" smtClean="0">
                <a:solidFill>
                  <a:srgbClr val="000000"/>
                </a:solidFill>
              </a:rPr>
              <a:pPr/>
              <a:t>11</a:t>
            </a:fld>
            <a:endParaRPr lang="en-US">
              <a:solidFill>
                <a:srgbClr val="000000"/>
              </a:solidFill>
            </a:endParaRPr>
          </a:p>
        </p:txBody>
      </p:sp>
    </p:spTree>
    <p:extLst>
      <p:ext uri="{BB962C8B-B14F-4D97-AF65-F5344CB8AC3E}">
        <p14:creationId xmlns:p14="http://schemas.microsoft.com/office/powerpoint/2010/main" val="2823715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7510AF98-2A13-456E-A1F8-513671122D60}" type="slidenum">
              <a:rPr lang="en-US" smtClean="0">
                <a:solidFill>
                  <a:srgbClr val="000000"/>
                </a:solidFill>
              </a:rPr>
              <a:pPr/>
              <a:t>12</a:t>
            </a:fld>
            <a:endParaRPr lang="en-US">
              <a:solidFill>
                <a:srgbClr val="000000"/>
              </a:solidFill>
            </a:endParaRPr>
          </a:p>
        </p:txBody>
      </p:sp>
    </p:spTree>
    <p:extLst>
      <p:ext uri="{BB962C8B-B14F-4D97-AF65-F5344CB8AC3E}">
        <p14:creationId xmlns:p14="http://schemas.microsoft.com/office/powerpoint/2010/main" val="3240229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17362C-A8AB-454A-A1C0-21F6AFB79602}" type="slidenum">
              <a:rPr lang="en-US">
                <a:solidFill>
                  <a:srgbClr val="000000"/>
                </a:solidFill>
              </a:rPr>
              <a:pPr/>
              <a:t>13</a:t>
            </a:fld>
            <a:endParaRPr lang="en-US">
              <a:solidFill>
                <a:srgbClr val="000000"/>
              </a:solidFill>
            </a:endParaRPr>
          </a:p>
        </p:txBody>
      </p:sp>
      <p:sp>
        <p:nvSpPr>
          <p:cNvPr id="2008066" name="Rectangle 2"/>
          <p:cNvSpPr>
            <a:spLocks noGrp="1" noRot="1" noChangeAspect="1" noChangeArrowheads="1" noTextEdit="1"/>
          </p:cNvSpPr>
          <p:nvPr>
            <p:ph type="sldImg"/>
          </p:nvPr>
        </p:nvSpPr>
        <p:spPr>
          <a:ln/>
        </p:spPr>
      </p:sp>
      <p:sp>
        <p:nvSpPr>
          <p:cNvPr id="2008067" name="Rectangle 3"/>
          <p:cNvSpPr>
            <a:spLocks noGrp="1" noChangeArrowheads="1"/>
          </p:cNvSpPr>
          <p:nvPr>
            <p:ph type="body" idx="1"/>
          </p:nvPr>
        </p:nvSpPr>
        <p:spPr/>
        <p:txBody>
          <a:bodyPr/>
          <a:lstStyle/>
          <a:p>
            <a:endParaRPr lang="en-AU" dirty="0"/>
          </a:p>
        </p:txBody>
      </p:sp>
    </p:spTree>
    <p:extLst>
      <p:ext uri="{BB962C8B-B14F-4D97-AF65-F5344CB8AC3E}">
        <p14:creationId xmlns:p14="http://schemas.microsoft.com/office/powerpoint/2010/main" val="10375375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itchFamily="18" charset="0"/>
                <a:ea typeface="ＭＳ Ｐゴシック" pitchFamily="34" charset="-128"/>
              </a:defRPr>
            </a:lvl1pPr>
            <a:lvl2pPr marL="742950" indent="-285750" defTabSz="763588">
              <a:defRPr sz="2400">
                <a:solidFill>
                  <a:schemeClr val="tx1"/>
                </a:solidFill>
                <a:latin typeface="Times New Roman" pitchFamily="18" charset="0"/>
                <a:ea typeface="ＭＳ Ｐゴシック" pitchFamily="34" charset="-128"/>
              </a:defRPr>
            </a:lvl2pPr>
            <a:lvl3pPr marL="1143000" indent="-228600" defTabSz="763588">
              <a:defRPr sz="2400">
                <a:solidFill>
                  <a:schemeClr val="tx1"/>
                </a:solidFill>
                <a:latin typeface="Times New Roman" pitchFamily="18" charset="0"/>
                <a:ea typeface="ＭＳ Ｐゴシック" pitchFamily="34" charset="-128"/>
              </a:defRPr>
            </a:lvl3pPr>
            <a:lvl4pPr marL="1600200" indent="-228600" defTabSz="763588">
              <a:defRPr sz="2400">
                <a:solidFill>
                  <a:schemeClr val="tx1"/>
                </a:solidFill>
                <a:latin typeface="Times New Roman" pitchFamily="18" charset="0"/>
                <a:ea typeface="ＭＳ Ｐゴシック" pitchFamily="34" charset="-128"/>
              </a:defRPr>
            </a:lvl4pPr>
            <a:lvl5pPr marL="2057400" indent="-228600" defTabSz="763588">
              <a:defRPr sz="2400">
                <a:solidFill>
                  <a:schemeClr val="tx1"/>
                </a:solidFill>
                <a:latin typeface="Times New Roman" pitchFamily="18" charset="0"/>
                <a:ea typeface="ＭＳ Ｐゴシック" pitchFamily="34" charset="-128"/>
              </a:defRPr>
            </a:lvl5pPr>
            <a:lvl6pPr marL="2514600" indent="-228600" defTabSz="763588"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defTabSz="763588"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defTabSz="763588"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defTabSz="763588"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73E2590C-4253-470E-A77E-4D13003DE87A}" type="slidenum">
              <a:rPr lang="en-US" sz="1000" smtClean="0">
                <a:solidFill>
                  <a:srgbClr val="000000"/>
                </a:solidFill>
              </a:rPr>
              <a:pPr/>
              <a:t>14</a:t>
            </a:fld>
            <a:endParaRPr lang="en-US" sz="1000">
              <a:solidFill>
                <a:srgbClr val="000000"/>
              </a:solidFill>
            </a:endParaRPr>
          </a:p>
        </p:txBody>
      </p:sp>
      <p:sp>
        <p:nvSpPr>
          <p:cNvPr id="103427" name="Rectangle 2"/>
          <p:cNvSpPr>
            <a:spLocks noGrp="1" noRot="1" noChangeAspect="1" noChangeArrowheads="1" noTextEdit="1"/>
          </p:cNvSpPr>
          <p:nvPr>
            <p:ph type="sldImg"/>
          </p:nvPr>
        </p:nvSpPr>
        <p:spPr bwMode="auto">
          <a:xfrm>
            <a:off x="479425" y="768350"/>
            <a:ext cx="6140450" cy="38385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3428" name="Rectangle 3"/>
          <p:cNvSpPr>
            <a:spLocks noGrp="1" noChangeArrowheads="1"/>
          </p:cNvSpPr>
          <p:nvPr>
            <p:ph type="body" idx="1"/>
          </p:nvPr>
        </p:nvSpPr>
        <p:spPr bwMode="auto">
          <a:xfrm>
            <a:off x="239713" y="6534150"/>
            <a:ext cx="6386512" cy="293211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dirty="0"/>
          </a:p>
        </p:txBody>
      </p:sp>
    </p:spTree>
    <p:extLst>
      <p:ext uri="{BB962C8B-B14F-4D97-AF65-F5344CB8AC3E}">
        <p14:creationId xmlns:p14="http://schemas.microsoft.com/office/powerpoint/2010/main" val="27432535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itchFamily="18" charset="0"/>
                <a:ea typeface="ＭＳ Ｐゴシック" pitchFamily="34" charset="-128"/>
              </a:defRPr>
            </a:lvl1pPr>
            <a:lvl2pPr marL="742950" indent="-285750" defTabSz="763588">
              <a:defRPr sz="2400">
                <a:solidFill>
                  <a:schemeClr val="tx1"/>
                </a:solidFill>
                <a:latin typeface="Times New Roman" pitchFamily="18" charset="0"/>
                <a:ea typeface="ＭＳ Ｐゴシック" pitchFamily="34" charset="-128"/>
              </a:defRPr>
            </a:lvl2pPr>
            <a:lvl3pPr marL="1143000" indent="-228600" defTabSz="763588">
              <a:defRPr sz="2400">
                <a:solidFill>
                  <a:schemeClr val="tx1"/>
                </a:solidFill>
                <a:latin typeface="Times New Roman" pitchFamily="18" charset="0"/>
                <a:ea typeface="ＭＳ Ｐゴシック" pitchFamily="34" charset="-128"/>
              </a:defRPr>
            </a:lvl3pPr>
            <a:lvl4pPr marL="1600200" indent="-228600" defTabSz="763588">
              <a:defRPr sz="2400">
                <a:solidFill>
                  <a:schemeClr val="tx1"/>
                </a:solidFill>
                <a:latin typeface="Times New Roman" pitchFamily="18" charset="0"/>
                <a:ea typeface="ＭＳ Ｐゴシック" pitchFamily="34" charset="-128"/>
              </a:defRPr>
            </a:lvl4pPr>
            <a:lvl5pPr marL="2057400" indent="-228600" defTabSz="763588">
              <a:defRPr sz="2400">
                <a:solidFill>
                  <a:schemeClr val="tx1"/>
                </a:solidFill>
                <a:latin typeface="Times New Roman" pitchFamily="18" charset="0"/>
                <a:ea typeface="ＭＳ Ｐゴシック" pitchFamily="34" charset="-128"/>
              </a:defRPr>
            </a:lvl5pPr>
            <a:lvl6pPr marL="2514600" indent="-228600" defTabSz="763588"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defTabSz="763588"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defTabSz="763588"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defTabSz="763588"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0BF2D818-93AA-4A95-9E74-2317A138BA38}" type="slidenum">
              <a:rPr lang="en-US" sz="1000" smtClean="0">
                <a:solidFill>
                  <a:srgbClr val="000000"/>
                </a:solidFill>
              </a:rPr>
              <a:pPr/>
              <a:t>15</a:t>
            </a:fld>
            <a:endParaRPr lang="en-US" sz="1000">
              <a:solidFill>
                <a:srgbClr val="000000"/>
              </a:solidFill>
            </a:endParaRPr>
          </a:p>
        </p:txBody>
      </p:sp>
      <p:sp>
        <p:nvSpPr>
          <p:cNvPr id="104451" name="Rectangle 2"/>
          <p:cNvSpPr>
            <a:spLocks noGrp="1" noRot="1" noChangeAspect="1" noChangeArrowheads="1" noTextEdit="1"/>
          </p:cNvSpPr>
          <p:nvPr>
            <p:ph type="sldImg"/>
          </p:nvPr>
        </p:nvSpPr>
        <p:spPr bwMode="auto">
          <a:xfrm>
            <a:off x="495300" y="774700"/>
            <a:ext cx="6116638" cy="382428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104452" name="Rectangle 3"/>
          <p:cNvSpPr>
            <a:spLocks noGrp="1" noChangeArrowheads="1"/>
          </p:cNvSpPr>
          <p:nvPr>
            <p:ph type="body" idx="1"/>
          </p:nvPr>
        </p:nvSpPr>
        <p:spPr bwMode="auto">
          <a:xfrm>
            <a:off x="946150" y="4867275"/>
            <a:ext cx="5208588" cy="46005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17" tIns="45407" rIns="90817" bIns="45407"/>
          <a:lstStyle/>
          <a:p>
            <a:pPr defTabSz="871538">
              <a:spcBef>
                <a:spcPct val="0"/>
              </a:spcBef>
            </a:pPr>
            <a:endParaRPr lang="en-US" dirty="0"/>
          </a:p>
        </p:txBody>
      </p:sp>
    </p:spTree>
    <p:extLst>
      <p:ext uri="{BB962C8B-B14F-4D97-AF65-F5344CB8AC3E}">
        <p14:creationId xmlns:p14="http://schemas.microsoft.com/office/powerpoint/2010/main" val="3677217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219CC2FD-B32F-4992-A15B-F95E2E35C81B}" type="slidenum">
              <a:rPr lang="de-AT" smtClean="0"/>
              <a:pPr/>
              <a:t>16</a:t>
            </a:fld>
            <a:endParaRPr lang="de-AT" dirty="0"/>
          </a:p>
        </p:txBody>
      </p:sp>
    </p:spTree>
    <p:extLst>
      <p:ext uri="{BB962C8B-B14F-4D97-AF65-F5344CB8AC3E}">
        <p14:creationId xmlns:p14="http://schemas.microsoft.com/office/powerpoint/2010/main" val="1175903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40F74D-5B23-4B48-BF0A-930A23ABE4EE}" type="slidenum">
              <a:rPr lang="en-US">
                <a:solidFill>
                  <a:srgbClr val="000000"/>
                </a:solidFill>
              </a:rPr>
              <a:pPr/>
              <a:t>17</a:t>
            </a:fld>
            <a:endParaRPr lang="en-US">
              <a:solidFill>
                <a:srgbClr val="000000"/>
              </a:solidFill>
            </a:endParaRPr>
          </a:p>
        </p:txBody>
      </p:sp>
      <p:sp>
        <p:nvSpPr>
          <p:cNvPr id="2012162" name="Rectangle 2"/>
          <p:cNvSpPr>
            <a:spLocks noGrp="1" noRot="1" noChangeAspect="1" noChangeArrowheads="1" noTextEdit="1"/>
          </p:cNvSpPr>
          <p:nvPr>
            <p:ph type="sldImg"/>
          </p:nvPr>
        </p:nvSpPr>
        <p:spPr>
          <a:ln/>
        </p:spPr>
      </p:sp>
      <p:sp>
        <p:nvSpPr>
          <p:cNvPr id="2012163" name="Rectangle 3"/>
          <p:cNvSpPr>
            <a:spLocks noGrp="1" noChangeArrowheads="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AU" dirty="0"/>
          </a:p>
        </p:txBody>
      </p:sp>
    </p:spTree>
    <p:extLst>
      <p:ext uri="{BB962C8B-B14F-4D97-AF65-F5344CB8AC3E}">
        <p14:creationId xmlns:p14="http://schemas.microsoft.com/office/powerpoint/2010/main" val="6113208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68195B8A-117A-4B9D-A876-8EB3EA5D2384}" type="slidenum">
              <a:rPr lang="en-AU" smtClean="0">
                <a:solidFill>
                  <a:prstClr val="black"/>
                </a:solidFill>
              </a:rPr>
              <a:pPr/>
              <a:t>18</a:t>
            </a:fld>
            <a:endParaRPr lang="en-AU">
              <a:solidFill>
                <a:prstClr val="black"/>
              </a:solidFill>
            </a:endParaRPr>
          </a:p>
        </p:txBody>
      </p:sp>
    </p:spTree>
    <p:extLst>
      <p:ext uri="{BB962C8B-B14F-4D97-AF65-F5344CB8AC3E}">
        <p14:creationId xmlns:p14="http://schemas.microsoft.com/office/powerpoint/2010/main" val="21480054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40F74D-5B23-4B48-BF0A-930A23ABE4EE}" type="slidenum">
              <a:rPr lang="en-US">
                <a:solidFill>
                  <a:srgbClr val="000000"/>
                </a:solidFill>
              </a:rPr>
              <a:pPr/>
              <a:t>20</a:t>
            </a:fld>
            <a:endParaRPr lang="en-US">
              <a:solidFill>
                <a:srgbClr val="000000"/>
              </a:solidFill>
            </a:endParaRPr>
          </a:p>
        </p:txBody>
      </p:sp>
      <p:sp>
        <p:nvSpPr>
          <p:cNvPr id="2012162" name="Rectangle 2"/>
          <p:cNvSpPr>
            <a:spLocks noGrp="1" noRot="1" noChangeAspect="1" noChangeArrowheads="1" noTextEdit="1"/>
          </p:cNvSpPr>
          <p:nvPr>
            <p:ph type="sldImg"/>
          </p:nvPr>
        </p:nvSpPr>
        <p:spPr>
          <a:ln/>
        </p:spPr>
      </p:sp>
      <p:sp>
        <p:nvSpPr>
          <p:cNvPr id="2012163" name="Rectangle 3"/>
          <p:cNvSpPr>
            <a:spLocks noGrp="1" noChangeArrowheads="1"/>
          </p:cNvSpPr>
          <p:nvPr>
            <p:ph type="body" idx="1"/>
          </p:nvPr>
        </p:nvSpPr>
        <p:spPr/>
        <p:txBody>
          <a:bodyPr/>
          <a:lstStyle/>
          <a:p>
            <a:endParaRPr lang="en-AU" dirty="0"/>
          </a:p>
        </p:txBody>
      </p:sp>
    </p:spTree>
    <p:extLst>
      <p:ext uri="{BB962C8B-B14F-4D97-AF65-F5344CB8AC3E}">
        <p14:creationId xmlns:p14="http://schemas.microsoft.com/office/powerpoint/2010/main" val="37908645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7510AF98-2A13-456E-A1F8-513671122D60}" type="slidenum">
              <a:rPr lang="en-US" smtClean="0">
                <a:solidFill>
                  <a:srgbClr val="000000"/>
                </a:solidFill>
              </a:rPr>
              <a:pPr/>
              <a:t>21</a:t>
            </a:fld>
            <a:endParaRPr lang="en-US">
              <a:solidFill>
                <a:srgbClr val="000000"/>
              </a:solidFill>
            </a:endParaRPr>
          </a:p>
        </p:txBody>
      </p:sp>
    </p:spTree>
    <p:extLst>
      <p:ext uri="{BB962C8B-B14F-4D97-AF65-F5344CB8AC3E}">
        <p14:creationId xmlns:p14="http://schemas.microsoft.com/office/powerpoint/2010/main" val="3037088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763520">
              <a:defRPr sz="2400">
                <a:solidFill>
                  <a:schemeClr val="tx1"/>
                </a:solidFill>
                <a:latin typeface="Times New Roman" pitchFamily="18" charset="0"/>
                <a:ea typeface="ＭＳ Ｐゴシック" pitchFamily="34" charset="-128"/>
              </a:defRPr>
            </a:lvl1pPr>
            <a:lvl2pPr marL="742883" indent="-285725" defTabSz="763520">
              <a:defRPr sz="2400">
                <a:solidFill>
                  <a:schemeClr val="tx1"/>
                </a:solidFill>
                <a:latin typeface="Times New Roman" pitchFamily="18" charset="0"/>
                <a:ea typeface="ＭＳ Ｐゴシック" pitchFamily="34" charset="-128"/>
              </a:defRPr>
            </a:lvl2pPr>
            <a:lvl3pPr marL="1142898" indent="-228580" defTabSz="763520">
              <a:defRPr sz="2400">
                <a:solidFill>
                  <a:schemeClr val="tx1"/>
                </a:solidFill>
                <a:latin typeface="Times New Roman" pitchFamily="18" charset="0"/>
                <a:ea typeface="ＭＳ Ｐゴシック" pitchFamily="34" charset="-128"/>
              </a:defRPr>
            </a:lvl3pPr>
            <a:lvl4pPr marL="1600057" indent="-228580" defTabSz="763520">
              <a:defRPr sz="2400">
                <a:solidFill>
                  <a:schemeClr val="tx1"/>
                </a:solidFill>
                <a:latin typeface="Times New Roman" pitchFamily="18" charset="0"/>
                <a:ea typeface="ＭＳ Ｐゴシック" pitchFamily="34" charset="-128"/>
              </a:defRPr>
            </a:lvl4pPr>
            <a:lvl5pPr marL="2057217" indent="-228580" defTabSz="763520">
              <a:defRPr sz="2400">
                <a:solidFill>
                  <a:schemeClr val="tx1"/>
                </a:solidFill>
                <a:latin typeface="Times New Roman" pitchFamily="18" charset="0"/>
                <a:ea typeface="ＭＳ Ｐゴシック" pitchFamily="34" charset="-128"/>
              </a:defRPr>
            </a:lvl5pPr>
            <a:lvl6pPr marL="2514376" indent="-228580" defTabSz="76352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536" indent="-228580" defTabSz="76352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8694" indent="-228580" defTabSz="76352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5854" indent="-228580" defTabSz="76352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82B77F43-60BE-4E2C-9ECA-774DC50CDAB7}" type="slidenum">
              <a:rPr lang="en-US" sz="1000"/>
              <a:pPr/>
              <a:t>2</a:t>
            </a:fld>
            <a:endParaRPr lang="en-US" sz="1000"/>
          </a:p>
        </p:txBody>
      </p:sp>
      <p:sp>
        <p:nvSpPr>
          <p:cNvPr id="93187" name="Rectangle 2"/>
          <p:cNvSpPr>
            <a:spLocks noGrp="1" noRot="1" noChangeAspect="1" noChangeArrowheads="1" noTextEdit="1"/>
          </p:cNvSpPr>
          <p:nvPr>
            <p:ph type="sldImg"/>
          </p:nvPr>
        </p:nvSpPr>
        <p:spPr bwMode="auto">
          <a:xfrm>
            <a:off x="479425" y="768350"/>
            <a:ext cx="6138863" cy="383857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sp>
      <p:sp>
        <p:nvSpPr>
          <p:cNvPr id="93188" name="Rectangle 3"/>
          <p:cNvSpPr>
            <a:spLocks noGrp="1" noChangeArrowheads="1"/>
          </p:cNvSpPr>
          <p:nvPr>
            <p:ph type="body" idx="1"/>
          </p:nvPr>
        </p:nvSpPr>
        <p:spPr bwMode="auto">
          <a:xfrm>
            <a:off x="709614" y="4862513"/>
            <a:ext cx="5680075" cy="460375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AU" dirty="0"/>
          </a:p>
        </p:txBody>
      </p:sp>
    </p:spTree>
    <p:extLst>
      <p:ext uri="{BB962C8B-B14F-4D97-AF65-F5344CB8AC3E}">
        <p14:creationId xmlns:p14="http://schemas.microsoft.com/office/powerpoint/2010/main" val="22942259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7510AF98-2A13-456E-A1F8-513671122D60}" type="slidenum">
              <a:rPr lang="en-US" smtClean="0">
                <a:solidFill>
                  <a:srgbClr val="000000"/>
                </a:solidFill>
              </a:rPr>
              <a:pPr/>
              <a:t>22</a:t>
            </a:fld>
            <a:endParaRPr lang="en-US">
              <a:solidFill>
                <a:srgbClr val="000000"/>
              </a:solidFill>
            </a:endParaRPr>
          </a:p>
        </p:txBody>
      </p:sp>
    </p:spTree>
    <p:extLst>
      <p:ext uri="{BB962C8B-B14F-4D97-AF65-F5344CB8AC3E}">
        <p14:creationId xmlns:p14="http://schemas.microsoft.com/office/powerpoint/2010/main" val="3096075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p:cNvSpPr>
          <p:nvPr>
            <p:ph type="sldImg"/>
          </p:nvPr>
        </p:nvSpPr>
        <p:spPr bwMode="auto">
          <a:xfrm>
            <a:off x="481013" y="768350"/>
            <a:ext cx="6137275" cy="383698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xfrm>
            <a:off x="709613" y="4860925"/>
            <a:ext cx="5680075" cy="46053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ltLang="en-US" dirty="0"/>
          </a:p>
        </p:txBody>
      </p:sp>
      <p:sp>
        <p:nvSpPr>
          <p:cNvPr id="38916"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anose="02020603050405020304" pitchFamily="18" charset="0"/>
                <a:ea typeface="MS PGothic" panose="020B0600070205080204" pitchFamily="34" charset="-128"/>
              </a:defRPr>
            </a:lvl1pPr>
            <a:lvl2pPr marL="742950" indent="-285750" defTabSz="763588">
              <a:defRPr sz="2400">
                <a:solidFill>
                  <a:schemeClr val="tx1"/>
                </a:solidFill>
                <a:latin typeface="Times New Roman" panose="02020603050405020304" pitchFamily="18" charset="0"/>
                <a:ea typeface="MS PGothic" panose="020B0600070205080204" pitchFamily="34" charset="-128"/>
              </a:defRPr>
            </a:lvl2pPr>
            <a:lvl3pPr marL="1143000" indent="-228600" defTabSz="763588">
              <a:defRPr sz="2400">
                <a:solidFill>
                  <a:schemeClr val="tx1"/>
                </a:solidFill>
                <a:latin typeface="Times New Roman" panose="02020603050405020304" pitchFamily="18" charset="0"/>
                <a:ea typeface="MS PGothic" panose="020B0600070205080204" pitchFamily="34" charset="-128"/>
              </a:defRPr>
            </a:lvl3pPr>
            <a:lvl4pPr marL="1600200" indent="-228600" defTabSz="763588">
              <a:defRPr sz="2400">
                <a:solidFill>
                  <a:schemeClr val="tx1"/>
                </a:solidFill>
                <a:latin typeface="Times New Roman" panose="02020603050405020304" pitchFamily="18" charset="0"/>
                <a:ea typeface="MS PGothic" panose="020B0600070205080204" pitchFamily="34" charset="-128"/>
              </a:defRPr>
            </a:lvl4pPr>
            <a:lvl5pPr marL="2057400" indent="-228600" defTabSz="763588">
              <a:defRPr sz="2400">
                <a:solidFill>
                  <a:schemeClr val="tx1"/>
                </a:solidFill>
                <a:latin typeface="Times New Roman" panose="02020603050405020304" pitchFamily="18" charset="0"/>
                <a:ea typeface="MS PGothic" panose="020B0600070205080204" pitchFamily="34" charset="-128"/>
              </a:defRPr>
            </a:lvl5pPr>
            <a:lvl6pPr marL="25146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de-DE" altLang="en-US" sz="1200">
                <a:solidFill>
                  <a:srgbClr val="000000"/>
                </a:solidFill>
              </a:rPr>
              <a:t>Lecture </a:t>
            </a:r>
            <a:r>
              <a:rPr lang="en-US" altLang="en-US" sz="1200">
                <a:solidFill>
                  <a:srgbClr val="000000"/>
                </a:solidFill>
              </a:rPr>
              <a:t>–</a:t>
            </a:r>
            <a:r>
              <a:rPr lang="de-DE" altLang="en-US" sz="1200">
                <a:solidFill>
                  <a:srgbClr val="000000"/>
                </a:solidFill>
              </a:rPr>
              <a:t> 20 July 2009</a:t>
            </a:r>
          </a:p>
        </p:txBody>
      </p:sp>
      <p:sp>
        <p:nvSpPr>
          <p:cNvPr id="38917"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anose="02020603050405020304" pitchFamily="18" charset="0"/>
                <a:ea typeface="MS PGothic" panose="020B0600070205080204" pitchFamily="34" charset="-128"/>
              </a:defRPr>
            </a:lvl1pPr>
            <a:lvl2pPr marL="742950" indent="-285750" defTabSz="763588">
              <a:defRPr sz="2400">
                <a:solidFill>
                  <a:schemeClr val="tx1"/>
                </a:solidFill>
                <a:latin typeface="Times New Roman" panose="02020603050405020304" pitchFamily="18" charset="0"/>
                <a:ea typeface="MS PGothic" panose="020B0600070205080204" pitchFamily="34" charset="-128"/>
              </a:defRPr>
            </a:lvl2pPr>
            <a:lvl3pPr marL="1143000" indent="-228600" defTabSz="763588">
              <a:defRPr sz="2400">
                <a:solidFill>
                  <a:schemeClr val="tx1"/>
                </a:solidFill>
                <a:latin typeface="Times New Roman" panose="02020603050405020304" pitchFamily="18" charset="0"/>
                <a:ea typeface="MS PGothic" panose="020B0600070205080204" pitchFamily="34" charset="-128"/>
              </a:defRPr>
            </a:lvl3pPr>
            <a:lvl4pPr marL="1600200" indent="-228600" defTabSz="763588">
              <a:defRPr sz="2400">
                <a:solidFill>
                  <a:schemeClr val="tx1"/>
                </a:solidFill>
                <a:latin typeface="Times New Roman" panose="02020603050405020304" pitchFamily="18" charset="0"/>
                <a:ea typeface="MS PGothic" panose="020B0600070205080204" pitchFamily="34" charset="-128"/>
              </a:defRPr>
            </a:lvl4pPr>
            <a:lvl5pPr marL="2057400" indent="-228600" defTabSz="763588">
              <a:defRPr sz="2400">
                <a:solidFill>
                  <a:schemeClr val="tx1"/>
                </a:solidFill>
                <a:latin typeface="Times New Roman" panose="02020603050405020304" pitchFamily="18" charset="0"/>
                <a:ea typeface="MS PGothic" panose="020B0600070205080204" pitchFamily="34" charset="-128"/>
              </a:defRPr>
            </a:lvl5pPr>
            <a:lvl6pPr marL="25146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fld id="{0F7976E3-BCFE-4C58-918E-07FBF58CF93D}" type="slidenum">
              <a:rPr lang="de-DE" altLang="en-US" sz="1000" smtClean="0">
                <a:solidFill>
                  <a:srgbClr val="000000"/>
                </a:solidFill>
              </a:rPr>
              <a:pPr/>
              <a:t>24</a:t>
            </a:fld>
            <a:endParaRPr lang="de-DE" altLang="en-US" sz="1000">
              <a:solidFill>
                <a:srgbClr val="000000"/>
              </a:solidFill>
            </a:endParaRPr>
          </a:p>
        </p:txBody>
      </p:sp>
      <p:sp>
        <p:nvSpPr>
          <p:cNvPr id="6" name="Footer Placeholder 5"/>
          <p:cNvSpPr>
            <a:spLocks noGrp="1"/>
          </p:cNvSpPr>
          <p:nvPr>
            <p:ph type="ftr" sz="quarter" idx="4"/>
          </p:nvPr>
        </p:nvSpPr>
        <p:spPr/>
        <p:txBody>
          <a:bodyPr/>
          <a:lstStyle/>
          <a:p>
            <a:pPr>
              <a:defRPr/>
            </a:pPr>
            <a:r>
              <a:rPr lang="de-DE">
                <a:solidFill>
                  <a:srgbClr val="000000"/>
                </a:solidFill>
              </a:rPr>
              <a:t>QUT Brisbane, Dr. Michael Rosemann</a:t>
            </a:r>
          </a:p>
        </p:txBody>
      </p:sp>
      <p:sp>
        <p:nvSpPr>
          <p:cNvPr id="38919"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anose="02020603050405020304" pitchFamily="18" charset="0"/>
                <a:ea typeface="MS PGothic" panose="020B0600070205080204" pitchFamily="34" charset="-128"/>
              </a:defRPr>
            </a:lvl1pPr>
            <a:lvl2pPr marL="742950" indent="-285750" defTabSz="763588">
              <a:defRPr sz="2400">
                <a:solidFill>
                  <a:schemeClr val="tx1"/>
                </a:solidFill>
                <a:latin typeface="Times New Roman" panose="02020603050405020304" pitchFamily="18" charset="0"/>
                <a:ea typeface="MS PGothic" panose="020B0600070205080204" pitchFamily="34" charset="-128"/>
              </a:defRPr>
            </a:lvl2pPr>
            <a:lvl3pPr marL="1143000" indent="-228600" defTabSz="763588">
              <a:defRPr sz="2400">
                <a:solidFill>
                  <a:schemeClr val="tx1"/>
                </a:solidFill>
                <a:latin typeface="Times New Roman" panose="02020603050405020304" pitchFamily="18" charset="0"/>
                <a:ea typeface="MS PGothic" panose="020B0600070205080204" pitchFamily="34" charset="-128"/>
              </a:defRPr>
            </a:lvl3pPr>
            <a:lvl4pPr marL="1600200" indent="-228600" defTabSz="763588">
              <a:defRPr sz="2400">
                <a:solidFill>
                  <a:schemeClr val="tx1"/>
                </a:solidFill>
                <a:latin typeface="Times New Roman" panose="02020603050405020304" pitchFamily="18" charset="0"/>
                <a:ea typeface="MS PGothic" panose="020B0600070205080204" pitchFamily="34" charset="-128"/>
              </a:defRPr>
            </a:lvl4pPr>
            <a:lvl5pPr marL="2057400" indent="-228600" defTabSz="763588">
              <a:defRPr sz="2400">
                <a:solidFill>
                  <a:schemeClr val="tx1"/>
                </a:solidFill>
                <a:latin typeface="Times New Roman" panose="02020603050405020304" pitchFamily="18" charset="0"/>
                <a:ea typeface="MS PGothic" panose="020B0600070205080204" pitchFamily="34" charset="-128"/>
              </a:defRPr>
            </a:lvl5pPr>
            <a:lvl6pPr marL="25146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de-DE" altLang="en-US" sz="1200">
                <a:solidFill>
                  <a:srgbClr val="000000"/>
                </a:solidFill>
              </a:rPr>
              <a:t>INB/INN320 </a:t>
            </a:r>
            <a:r>
              <a:rPr lang="en-US" altLang="en-US" sz="1200">
                <a:solidFill>
                  <a:srgbClr val="000000"/>
                </a:solidFill>
              </a:rPr>
              <a:t>–</a:t>
            </a:r>
            <a:r>
              <a:rPr lang="de-DE" altLang="en-US" sz="1200">
                <a:solidFill>
                  <a:srgbClr val="000000"/>
                </a:solidFill>
              </a:rPr>
              <a:t> Business Process Modelling</a:t>
            </a:r>
          </a:p>
        </p:txBody>
      </p:sp>
    </p:spTree>
    <p:extLst>
      <p:ext uri="{BB962C8B-B14F-4D97-AF65-F5344CB8AC3E}">
        <p14:creationId xmlns:p14="http://schemas.microsoft.com/office/powerpoint/2010/main" val="10020922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DA6698-EFDE-47E5-B13B-4FD82BA64727}" type="slidenum">
              <a:rPr lang="en-US">
                <a:solidFill>
                  <a:srgbClr val="000000"/>
                </a:solidFill>
              </a:rPr>
              <a:pPr/>
              <a:t>25</a:t>
            </a:fld>
            <a:endParaRPr lang="en-US">
              <a:solidFill>
                <a:srgbClr val="000000"/>
              </a:solidFill>
            </a:endParaRPr>
          </a:p>
        </p:txBody>
      </p:sp>
      <p:sp>
        <p:nvSpPr>
          <p:cNvPr id="2058242" name="Rectangle 2"/>
          <p:cNvSpPr>
            <a:spLocks noGrp="1" noRot="1" noChangeAspect="1" noChangeArrowheads="1" noTextEdit="1"/>
          </p:cNvSpPr>
          <p:nvPr>
            <p:ph type="sldImg"/>
          </p:nvPr>
        </p:nvSpPr>
        <p:spPr>
          <a:ln/>
        </p:spPr>
      </p:sp>
      <p:sp>
        <p:nvSpPr>
          <p:cNvPr id="2058243" name="Rectangle 3"/>
          <p:cNvSpPr>
            <a:spLocks noGrp="1" noChangeArrowheads="1"/>
          </p:cNvSpPr>
          <p:nvPr>
            <p:ph type="body" idx="1"/>
          </p:nvPr>
        </p:nvSpPr>
        <p:spPr/>
        <p:txBody>
          <a:bodyPr/>
          <a:lstStyle/>
          <a:p>
            <a:endParaRPr lang="en-AU" dirty="0"/>
          </a:p>
        </p:txBody>
      </p:sp>
    </p:spTree>
    <p:extLst>
      <p:ext uri="{BB962C8B-B14F-4D97-AF65-F5344CB8AC3E}">
        <p14:creationId xmlns:p14="http://schemas.microsoft.com/office/powerpoint/2010/main" val="374175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49E80B-D58A-4DA2-81DF-0E77E732B6D5}" type="slidenum">
              <a:rPr lang="en-US">
                <a:solidFill>
                  <a:srgbClr val="000000"/>
                </a:solidFill>
              </a:rPr>
              <a:pPr/>
              <a:t>26</a:t>
            </a:fld>
            <a:endParaRPr lang="en-US">
              <a:solidFill>
                <a:srgbClr val="000000"/>
              </a:solidFill>
            </a:endParaRPr>
          </a:p>
        </p:txBody>
      </p:sp>
      <p:sp>
        <p:nvSpPr>
          <p:cNvPr id="2059266" name="Rectangle 2"/>
          <p:cNvSpPr>
            <a:spLocks noGrp="1" noRot="1" noChangeAspect="1" noChangeArrowheads="1" noTextEdit="1"/>
          </p:cNvSpPr>
          <p:nvPr>
            <p:ph type="sldImg"/>
          </p:nvPr>
        </p:nvSpPr>
        <p:spPr>
          <a:ln/>
        </p:spPr>
      </p:sp>
      <p:sp>
        <p:nvSpPr>
          <p:cNvPr id="2059267" name="Rectangle 3"/>
          <p:cNvSpPr>
            <a:spLocks noGrp="1" noChangeArrowheads="1"/>
          </p:cNvSpPr>
          <p:nvPr>
            <p:ph type="body" idx="1"/>
          </p:nvPr>
        </p:nvSpPr>
        <p:spPr/>
        <p:txBody>
          <a:bodyPr/>
          <a:lstStyle/>
          <a:p>
            <a:endParaRPr lang="en-AU"/>
          </a:p>
        </p:txBody>
      </p:sp>
    </p:spTree>
    <p:extLst>
      <p:ext uri="{BB962C8B-B14F-4D97-AF65-F5344CB8AC3E}">
        <p14:creationId xmlns:p14="http://schemas.microsoft.com/office/powerpoint/2010/main" val="927772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8A9600-B272-466F-ACDA-5D15E38F04F0}" type="slidenum">
              <a:rPr lang="en-US">
                <a:solidFill>
                  <a:srgbClr val="000000"/>
                </a:solidFill>
              </a:rPr>
              <a:pPr/>
              <a:t>27</a:t>
            </a:fld>
            <a:endParaRPr lang="en-US">
              <a:solidFill>
                <a:srgbClr val="000000"/>
              </a:solidFill>
            </a:endParaRPr>
          </a:p>
        </p:txBody>
      </p:sp>
      <p:sp>
        <p:nvSpPr>
          <p:cNvPr id="2057218" name="Rectangle 2"/>
          <p:cNvSpPr>
            <a:spLocks noGrp="1" noRot="1" noChangeAspect="1" noChangeArrowheads="1" noTextEdit="1"/>
          </p:cNvSpPr>
          <p:nvPr>
            <p:ph type="sldImg"/>
          </p:nvPr>
        </p:nvSpPr>
        <p:spPr>
          <a:ln/>
        </p:spPr>
      </p:sp>
      <p:sp>
        <p:nvSpPr>
          <p:cNvPr id="2057219" name="Rectangle 3"/>
          <p:cNvSpPr>
            <a:spLocks noGrp="1" noChangeArrowheads="1"/>
          </p:cNvSpPr>
          <p:nvPr>
            <p:ph type="body" idx="1"/>
          </p:nvPr>
        </p:nvSpPr>
        <p:spPr/>
        <p:txBody>
          <a:bodyPr/>
          <a:lstStyle/>
          <a:p>
            <a:endParaRPr lang="en-AU"/>
          </a:p>
        </p:txBody>
      </p:sp>
    </p:spTree>
    <p:extLst>
      <p:ext uri="{BB962C8B-B14F-4D97-AF65-F5344CB8AC3E}">
        <p14:creationId xmlns:p14="http://schemas.microsoft.com/office/powerpoint/2010/main" val="20070433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40F74D-5B23-4B48-BF0A-930A23ABE4EE}" type="slidenum">
              <a:rPr lang="en-US">
                <a:solidFill>
                  <a:srgbClr val="000000"/>
                </a:solidFill>
              </a:rPr>
              <a:pPr/>
              <a:t>28</a:t>
            </a:fld>
            <a:endParaRPr lang="en-US">
              <a:solidFill>
                <a:srgbClr val="000000"/>
              </a:solidFill>
            </a:endParaRPr>
          </a:p>
        </p:txBody>
      </p:sp>
      <p:sp>
        <p:nvSpPr>
          <p:cNvPr id="2012162" name="Rectangle 2"/>
          <p:cNvSpPr>
            <a:spLocks noGrp="1" noRot="1" noChangeAspect="1" noChangeArrowheads="1" noTextEdit="1"/>
          </p:cNvSpPr>
          <p:nvPr>
            <p:ph type="sldImg"/>
          </p:nvPr>
        </p:nvSpPr>
        <p:spPr>
          <a:ln/>
        </p:spPr>
      </p:sp>
      <p:sp>
        <p:nvSpPr>
          <p:cNvPr id="2012163" name="Rectangle 3"/>
          <p:cNvSpPr>
            <a:spLocks noGrp="1" noChangeArrowheads="1"/>
          </p:cNvSpPr>
          <p:nvPr>
            <p:ph type="body" idx="1"/>
          </p:nvPr>
        </p:nvSpPr>
        <p:spPr/>
        <p:txBody>
          <a:bodyPr/>
          <a:lstStyle/>
          <a:p>
            <a:endParaRPr lang="en-AU" dirty="0"/>
          </a:p>
        </p:txBody>
      </p:sp>
    </p:spTree>
    <p:extLst>
      <p:ext uri="{BB962C8B-B14F-4D97-AF65-F5344CB8AC3E}">
        <p14:creationId xmlns:p14="http://schemas.microsoft.com/office/powerpoint/2010/main" val="13857351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7510AF98-2A13-456E-A1F8-513671122D60}" type="slidenum">
              <a:rPr lang="en-US" smtClean="0">
                <a:solidFill>
                  <a:srgbClr val="000000"/>
                </a:solidFill>
              </a:rPr>
              <a:pPr/>
              <a:t>29</a:t>
            </a:fld>
            <a:endParaRPr lang="en-US">
              <a:solidFill>
                <a:srgbClr val="000000"/>
              </a:solidFill>
            </a:endParaRPr>
          </a:p>
        </p:txBody>
      </p:sp>
    </p:spTree>
    <p:extLst>
      <p:ext uri="{BB962C8B-B14F-4D97-AF65-F5344CB8AC3E}">
        <p14:creationId xmlns:p14="http://schemas.microsoft.com/office/powerpoint/2010/main" val="147098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CC4850-624C-4A42-BAD9-BDBDEAA4F1DD}" type="slidenum">
              <a:rPr lang="en-US">
                <a:solidFill>
                  <a:srgbClr val="000000"/>
                </a:solidFill>
              </a:rPr>
              <a:pPr/>
              <a:t>30</a:t>
            </a:fld>
            <a:endParaRPr lang="en-US">
              <a:solidFill>
                <a:srgbClr val="000000"/>
              </a:solidFill>
            </a:endParaRPr>
          </a:p>
        </p:txBody>
      </p:sp>
      <p:sp>
        <p:nvSpPr>
          <p:cNvPr id="2011138" name="Rectangle 2"/>
          <p:cNvSpPr>
            <a:spLocks noGrp="1" noRot="1" noChangeAspect="1" noChangeArrowheads="1" noTextEdit="1"/>
          </p:cNvSpPr>
          <p:nvPr>
            <p:ph type="sldImg"/>
          </p:nvPr>
        </p:nvSpPr>
        <p:spPr>
          <a:xfrm>
            <a:off x="776288" y="720725"/>
            <a:ext cx="5762625" cy="3602038"/>
          </a:xfrm>
          <a:ln/>
        </p:spPr>
      </p:sp>
      <p:sp>
        <p:nvSpPr>
          <p:cNvPr id="2011139" name="Rectangle 3"/>
          <p:cNvSpPr>
            <a:spLocks noGrp="1" noChangeArrowheads="1"/>
          </p:cNvSpPr>
          <p:nvPr>
            <p:ph type="body" idx="1"/>
          </p:nvPr>
        </p:nvSpPr>
        <p:spPr>
          <a:xfrm>
            <a:off x="973289" y="4561576"/>
            <a:ext cx="5368623" cy="4318827"/>
          </a:xfrm>
        </p:spPr>
        <p:txBody>
          <a:bodyPr/>
          <a:lstStyle/>
          <a:p>
            <a:endParaRPr lang="en-AU" dirty="0"/>
          </a:p>
        </p:txBody>
      </p:sp>
    </p:spTree>
    <p:extLst>
      <p:ext uri="{BB962C8B-B14F-4D97-AF65-F5344CB8AC3E}">
        <p14:creationId xmlns:p14="http://schemas.microsoft.com/office/powerpoint/2010/main" val="4595928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Verdana" pitchFamily="34" charset="0"/>
              <a:ea typeface="Verdana" pitchFamily="34" charset="0"/>
              <a:cs typeface="Verdana" pitchFamily="34" charset="0"/>
            </a:endParaRPr>
          </a:p>
        </p:txBody>
      </p:sp>
      <p:sp>
        <p:nvSpPr>
          <p:cNvPr id="4" name="Slide Number Placeholder 3"/>
          <p:cNvSpPr>
            <a:spLocks noGrp="1"/>
          </p:cNvSpPr>
          <p:nvPr>
            <p:ph type="sldNum" sz="quarter" idx="10"/>
          </p:nvPr>
        </p:nvSpPr>
        <p:spPr/>
        <p:txBody>
          <a:bodyPr/>
          <a:lstStyle/>
          <a:p>
            <a:fld id="{E9D1E29B-21C5-4616-8C91-16E7C6184830}" type="slidenum">
              <a:rPr lang="en-AU" smtClean="0">
                <a:solidFill>
                  <a:prstClr val="black"/>
                </a:solidFill>
              </a:rPr>
              <a:pPr/>
              <a:t>31</a:t>
            </a:fld>
            <a:endParaRPr lang="en-AU">
              <a:solidFill>
                <a:prstClr val="black"/>
              </a:solidFill>
            </a:endParaRPr>
          </a:p>
        </p:txBody>
      </p:sp>
    </p:spTree>
    <p:extLst>
      <p:ext uri="{BB962C8B-B14F-4D97-AF65-F5344CB8AC3E}">
        <p14:creationId xmlns:p14="http://schemas.microsoft.com/office/powerpoint/2010/main" val="38882912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EE4BC2A9-B9C4-42D1-A80F-964BBE86E6E1}" type="slidenum">
              <a:rPr lang="en-US">
                <a:solidFill>
                  <a:srgbClr val="000000"/>
                </a:solidFill>
              </a:rPr>
              <a:pPr/>
              <a:t>33</a:t>
            </a:fld>
            <a:endParaRPr lang="en-US">
              <a:solidFill>
                <a:srgbClr val="000000"/>
              </a:solidFill>
            </a:endParaRPr>
          </a:p>
        </p:txBody>
      </p:sp>
      <p:sp>
        <p:nvSpPr>
          <p:cNvPr id="1729538" name="Rectangle 2"/>
          <p:cNvSpPr>
            <a:spLocks noGrp="1" noRot="1" noChangeAspect="1" noChangeArrowheads="1" noTextEdit="1"/>
          </p:cNvSpPr>
          <p:nvPr>
            <p:ph type="sldImg"/>
          </p:nvPr>
        </p:nvSpPr>
        <p:spPr>
          <a:xfrm>
            <a:off x="481013" y="768350"/>
            <a:ext cx="6137275" cy="3836988"/>
          </a:xfrm>
          <a:prstGeom prst="rect">
            <a:avLst/>
          </a:prstGeom>
          <a:ln/>
        </p:spPr>
      </p:sp>
      <p:sp>
        <p:nvSpPr>
          <p:cNvPr id="1729539" name="Rectangle 3"/>
          <p:cNvSpPr>
            <a:spLocks noGrp="1" noChangeArrowheads="1"/>
          </p:cNvSpPr>
          <p:nvPr>
            <p:ph type="body" idx="1"/>
          </p:nvPr>
        </p:nvSpPr>
        <p:spPr>
          <a:xfrm>
            <a:off x="709613" y="4860925"/>
            <a:ext cx="5680075" cy="4605338"/>
          </a:xfrm>
          <a:prstGeom prst="rect">
            <a:avLst/>
          </a:prstGeom>
        </p:spPr>
        <p:txBody>
          <a:bodyPr/>
          <a:lstStyle/>
          <a:p>
            <a:endParaRPr lang="en-AU" dirty="0"/>
          </a:p>
        </p:txBody>
      </p:sp>
    </p:spTree>
    <p:extLst>
      <p:ext uri="{BB962C8B-B14F-4D97-AF65-F5344CB8AC3E}">
        <p14:creationId xmlns:p14="http://schemas.microsoft.com/office/powerpoint/2010/main" val="151606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219CC2FD-B32F-4992-A15B-F95E2E35C81B}" type="slidenum">
              <a:rPr lang="de-AT" smtClean="0"/>
              <a:pPr/>
              <a:t>3</a:t>
            </a:fld>
            <a:endParaRPr lang="de-AT" dirty="0"/>
          </a:p>
        </p:txBody>
      </p:sp>
    </p:spTree>
    <p:extLst>
      <p:ext uri="{BB962C8B-B14F-4D97-AF65-F5344CB8AC3E}">
        <p14:creationId xmlns:p14="http://schemas.microsoft.com/office/powerpoint/2010/main" val="13629815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9D1E29B-21C5-4616-8C91-16E7C6184830}" type="slidenum">
              <a:rPr lang="en-AU" smtClean="0">
                <a:solidFill>
                  <a:prstClr val="black"/>
                </a:solidFill>
              </a:rPr>
              <a:pPr/>
              <a:t>34</a:t>
            </a:fld>
            <a:endParaRPr lang="en-AU">
              <a:solidFill>
                <a:prstClr val="black"/>
              </a:solidFill>
            </a:endParaRPr>
          </a:p>
        </p:txBody>
      </p:sp>
    </p:spTree>
    <p:extLst>
      <p:ext uri="{BB962C8B-B14F-4D97-AF65-F5344CB8AC3E}">
        <p14:creationId xmlns:p14="http://schemas.microsoft.com/office/powerpoint/2010/main" val="22117341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p:cNvSpPr>
          <p:nvPr>
            <p:ph type="sldImg"/>
          </p:nvPr>
        </p:nvSpPr>
        <p:spPr bwMode="auto">
          <a:xfrm>
            <a:off x="481013" y="768350"/>
            <a:ext cx="6137275" cy="383698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xfrm>
            <a:off x="709613" y="4860925"/>
            <a:ext cx="5680075" cy="46053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ltLang="en-US" dirty="0"/>
          </a:p>
        </p:txBody>
      </p:sp>
      <p:sp>
        <p:nvSpPr>
          <p:cNvPr id="19460"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anose="02020603050405020304" pitchFamily="18" charset="0"/>
                <a:ea typeface="MS PGothic" panose="020B0600070205080204" pitchFamily="34" charset="-128"/>
              </a:defRPr>
            </a:lvl1pPr>
            <a:lvl2pPr marL="742950" indent="-285750" defTabSz="763588">
              <a:defRPr sz="2400">
                <a:solidFill>
                  <a:schemeClr val="tx1"/>
                </a:solidFill>
                <a:latin typeface="Times New Roman" panose="02020603050405020304" pitchFamily="18" charset="0"/>
                <a:ea typeface="MS PGothic" panose="020B0600070205080204" pitchFamily="34" charset="-128"/>
              </a:defRPr>
            </a:lvl2pPr>
            <a:lvl3pPr marL="1143000" indent="-228600" defTabSz="763588">
              <a:defRPr sz="2400">
                <a:solidFill>
                  <a:schemeClr val="tx1"/>
                </a:solidFill>
                <a:latin typeface="Times New Roman" panose="02020603050405020304" pitchFamily="18" charset="0"/>
                <a:ea typeface="MS PGothic" panose="020B0600070205080204" pitchFamily="34" charset="-128"/>
              </a:defRPr>
            </a:lvl3pPr>
            <a:lvl4pPr marL="1600200" indent="-228600" defTabSz="763588">
              <a:defRPr sz="2400">
                <a:solidFill>
                  <a:schemeClr val="tx1"/>
                </a:solidFill>
                <a:latin typeface="Times New Roman" panose="02020603050405020304" pitchFamily="18" charset="0"/>
                <a:ea typeface="MS PGothic" panose="020B0600070205080204" pitchFamily="34" charset="-128"/>
              </a:defRPr>
            </a:lvl4pPr>
            <a:lvl5pPr marL="2057400" indent="-228600" defTabSz="763588">
              <a:defRPr sz="2400">
                <a:solidFill>
                  <a:schemeClr val="tx1"/>
                </a:solidFill>
                <a:latin typeface="Times New Roman" panose="02020603050405020304" pitchFamily="18" charset="0"/>
                <a:ea typeface="MS PGothic" panose="020B0600070205080204" pitchFamily="34" charset="-128"/>
              </a:defRPr>
            </a:lvl5pPr>
            <a:lvl6pPr marL="25146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de-DE" altLang="en-US" sz="1200">
                <a:solidFill>
                  <a:srgbClr val="000000"/>
                </a:solidFill>
              </a:rPr>
              <a:t>Lecture </a:t>
            </a:r>
            <a:r>
              <a:rPr lang="en-US" altLang="en-US" sz="1200">
                <a:solidFill>
                  <a:srgbClr val="000000"/>
                </a:solidFill>
              </a:rPr>
              <a:t>–</a:t>
            </a:r>
            <a:r>
              <a:rPr lang="de-DE" altLang="en-US" sz="1200">
                <a:solidFill>
                  <a:srgbClr val="000000"/>
                </a:solidFill>
              </a:rPr>
              <a:t> 20 July 2009</a:t>
            </a:r>
          </a:p>
        </p:txBody>
      </p:sp>
      <p:sp>
        <p:nvSpPr>
          <p:cNvPr id="19461"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anose="02020603050405020304" pitchFamily="18" charset="0"/>
                <a:ea typeface="MS PGothic" panose="020B0600070205080204" pitchFamily="34" charset="-128"/>
              </a:defRPr>
            </a:lvl1pPr>
            <a:lvl2pPr marL="742950" indent="-285750" defTabSz="763588">
              <a:defRPr sz="2400">
                <a:solidFill>
                  <a:schemeClr val="tx1"/>
                </a:solidFill>
                <a:latin typeface="Times New Roman" panose="02020603050405020304" pitchFamily="18" charset="0"/>
                <a:ea typeface="MS PGothic" panose="020B0600070205080204" pitchFamily="34" charset="-128"/>
              </a:defRPr>
            </a:lvl2pPr>
            <a:lvl3pPr marL="1143000" indent="-228600" defTabSz="763588">
              <a:defRPr sz="2400">
                <a:solidFill>
                  <a:schemeClr val="tx1"/>
                </a:solidFill>
                <a:latin typeface="Times New Roman" panose="02020603050405020304" pitchFamily="18" charset="0"/>
                <a:ea typeface="MS PGothic" panose="020B0600070205080204" pitchFamily="34" charset="-128"/>
              </a:defRPr>
            </a:lvl3pPr>
            <a:lvl4pPr marL="1600200" indent="-228600" defTabSz="763588">
              <a:defRPr sz="2400">
                <a:solidFill>
                  <a:schemeClr val="tx1"/>
                </a:solidFill>
                <a:latin typeface="Times New Roman" panose="02020603050405020304" pitchFamily="18" charset="0"/>
                <a:ea typeface="MS PGothic" panose="020B0600070205080204" pitchFamily="34" charset="-128"/>
              </a:defRPr>
            </a:lvl4pPr>
            <a:lvl5pPr marL="2057400" indent="-228600" defTabSz="763588">
              <a:defRPr sz="2400">
                <a:solidFill>
                  <a:schemeClr val="tx1"/>
                </a:solidFill>
                <a:latin typeface="Times New Roman" panose="02020603050405020304" pitchFamily="18" charset="0"/>
                <a:ea typeface="MS PGothic" panose="020B0600070205080204" pitchFamily="34" charset="-128"/>
              </a:defRPr>
            </a:lvl5pPr>
            <a:lvl6pPr marL="25146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fld id="{30D627D2-1F15-4FB7-B713-6351D5C084FC}" type="slidenum">
              <a:rPr lang="de-DE" altLang="en-US" sz="1000" smtClean="0">
                <a:solidFill>
                  <a:srgbClr val="000000"/>
                </a:solidFill>
              </a:rPr>
              <a:pPr/>
              <a:t>36</a:t>
            </a:fld>
            <a:endParaRPr lang="de-DE" altLang="en-US" sz="1000">
              <a:solidFill>
                <a:srgbClr val="000000"/>
              </a:solidFill>
            </a:endParaRPr>
          </a:p>
        </p:txBody>
      </p:sp>
      <p:sp>
        <p:nvSpPr>
          <p:cNvPr id="6" name="Footer Placeholder 5"/>
          <p:cNvSpPr>
            <a:spLocks noGrp="1"/>
          </p:cNvSpPr>
          <p:nvPr>
            <p:ph type="ftr" sz="quarter" idx="4"/>
          </p:nvPr>
        </p:nvSpPr>
        <p:spPr/>
        <p:txBody>
          <a:bodyPr/>
          <a:lstStyle/>
          <a:p>
            <a:pPr>
              <a:defRPr/>
            </a:pPr>
            <a:r>
              <a:rPr lang="de-DE">
                <a:solidFill>
                  <a:srgbClr val="000000"/>
                </a:solidFill>
              </a:rPr>
              <a:t>QUT Brisbane, Dr. Michael Rosemann</a:t>
            </a:r>
          </a:p>
        </p:txBody>
      </p:sp>
      <p:sp>
        <p:nvSpPr>
          <p:cNvPr id="1946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anose="02020603050405020304" pitchFamily="18" charset="0"/>
                <a:ea typeface="MS PGothic" panose="020B0600070205080204" pitchFamily="34" charset="-128"/>
              </a:defRPr>
            </a:lvl1pPr>
            <a:lvl2pPr marL="742950" indent="-285750" defTabSz="763588">
              <a:defRPr sz="2400">
                <a:solidFill>
                  <a:schemeClr val="tx1"/>
                </a:solidFill>
                <a:latin typeface="Times New Roman" panose="02020603050405020304" pitchFamily="18" charset="0"/>
                <a:ea typeface="MS PGothic" panose="020B0600070205080204" pitchFamily="34" charset="-128"/>
              </a:defRPr>
            </a:lvl2pPr>
            <a:lvl3pPr marL="1143000" indent="-228600" defTabSz="763588">
              <a:defRPr sz="2400">
                <a:solidFill>
                  <a:schemeClr val="tx1"/>
                </a:solidFill>
                <a:latin typeface="Times New Roman" panose="02020603050405020304" pitchFamily="18" charset="0"/>
                <a:ea typeface="MS PGothic" panose="020B0600070205080204" pitchFamily="34" charset="-128"/>
              </a:defRPr>
            </a:lvl3pPr>
            <a:lvl4pPr marL="1600200" indent="-228600" defTabSz="763588">
              <a:defRPr sz="2400">
                <a:solidFill>
                  <a:schemeClr val="tx1"/>
                </a:solidFill>
                <a:latin typeface="Times New Roman" panose="02020603050405020304" pitchFamily="18" charset="0"/>
                <a:ea typeface="MS PGothic" panose="020B0600070205080204" pitchFamily="34" charset="-128"/>
              </a:defRPr>
            </a:lvl4pPr>
            <a:lvl5pPr marL="2057400" indent="-228600" defTabSz="763588">
              <a:defRPr sz="2400">
                <a:solidFill>
                  <a:schemeClr val="tx1"/>
                </a:solidFill>
                <a:latin typeface="Times New Roman" panose="02020603050405020304" pitchFamily="18" charset="0"/>
                <a:ea typeface="MS PGothic" panose="020B0600070205080204" pitchFamily="34" charset="-128"/>
              </a:defRPr>
            </a:lvl5pPr>
            <a:lvl6pPr marL="25146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de-DE" altLang="en-US" sz="1200">
                <a:solidFill>
                  <a:srgbClr val="000000"/>
                </a:solidFill>
              </a:rPr>
              <a:t>INB/INN320 </a:t>
            </a:r>
            <a:r>
              <a:rPr lang="en-US" altLang="en-US" sz="1200">
                <a:solidFill>
                  <a:srgbClr val="000000"/>
                </a:solidFill>
              </a:rPr>
              <a:t>–</a:t>
            </a:r>
            <a:r>
              <a:rPr lang="de-DE" altLang="en-US" sz="1200">
                <a:solidFill>
                  <a:srgbClr val="000000"/>
                </a:solidFill>
              </a:rPr>
              <a:t> Business Process Modelling</a:t>
            </a:r>
          </a:p>
        </p:txBody>
      </p:sp>
    </p:spTree>
    <p:extLst>
      <p:ext uri="{BB962C8B-B14F-4D97-AF65-F5344CB8AC3E}">
        <p14:creationId xmlns:p14="http://schemas.microsoft.com/office/powerpoint/2010/main" val="28407468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p:cNvSpPr>
          <p:nvPr>
            <p:ph type="sldImg"/>
          </p:nvPr>
        </p:nvSpPr>
        <p:spPr bwMode="auto">
          <a:xfrm>
            <a:off x="481013" y="768350"/>
            <a:ext cx="6137275" cy="383698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xfrm>
            <a:off x="709613" y="4860925"/>
            <a:ext cx="5680075" cy="46053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ltLang="en-US" dirty="0"/>
          </a:p>
        </p:txBody>
      </p:sp>
      <p:sp>
        <p:nvSpPr>
          <p:cNvPr id="19460"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anose="02020603050405020304" pitchFamily="18" charset="0"/>
                <a:ea typeface="MS PGothic" panose="020B0600070205080204" pitchFamily="34" charset="-128"/>
              </a:defRPr>
            </a:lvl1pPr>
            <a:lvl2pPr marL="742950" indent="-285750" defTabSz="763588">
              <a:defRPr sz="2400">
                <a:solidFill>
                  <a:schemeClr val="tx1"/>
                </a:solidFill>
                <a:latin typeface="Times New Roman" panose="02020603050405020304" pitchFamily="18" charset="0"/>
                <a:ea typeface="MS PGothic" panose="020B0600070205080204" pitchFamily="34" charset="-128"/>
              </a:defRPr>
            </a:lvl2pPr>
            <a:lvl3pPr marL="1143000" indent="-228600" defTabSz="763588">
              <a:defRPr sz="2400">
                <a:solidFill>
                  <a:schemeClr val="tx1"/>
                </a:solidFill>
                <a:latin typeface="Times New Roman" panose="02020603050405020304" pitchFamily="18" charset="0"/>
                <a:ea typeface="MS PGothic" panose="020B0600070205080204" pitchFamily="34" charset="-128"/>
              </a:defRPr>
            </a:lvl3pPr>
            <a:lvl4pPr marL="1600200" indent="-228600" defTabSz="763588">
              <a:defRPr sz="2400">
                <a:solidFill>
                  <a:schemeClr val="tx1"/>
                </a:solidFill>
                <a:latin typeface="Times New Roman" panose="02020603050405020304" pitchFamily="18" charset="0"/>
                <a:ea typeface="MS PGothic" panose="020B0600070205080204" pitchFamily="34" charset="-128"/>
              </a:defRPr>
            </a:lvl4pPr>
            <a:lvl5pPr marL="2057400" indent="-228600" defTabSz="763588">
              <a:defRPr sz="2400">
                <a:solidFill>
                  <a:schemeClr val="tx1"/>
                </a:solidFill>
                <a:latin typeface="Times New Roman" panose="02020603050405020304" pitchFamily="18" charset="0"/>
                <a:ea typeface="MS PGothic" panose="020B0600070205080204" pitchFamily="34" charset="-128"/>
              </a:defRPr>
            </a:lvl5pPr>
            <a:lvl6pPr marL="25146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de-DE" altLang="en-US" sz="1200">
                <a:solidFill>
                  <a:srgbClr val="000000"/>
                </a:solidFill>
              </a:rPr>
              <a:t>Lecture </a:t>
            </a:r>
            <a:r>
              <a:rPr lang="en-US" altLang="en-US" sz="1200">
                <a:solidFill>
                  <a:srgbClr val="000000"/>
                </a:solidFill>
              </a:rPr>
              <a:t>–</a:t>
            </a:r>
            <a:r>
              <a:rPr lang="de-DE" altLang="en-US" sz="1200">
                <a:solidFill>
                  <a:srgbClr val="000000"/>
                </a:solidFill>
              </a:rPr>
              <a:t> 20 July 2009</a:t>
            </a:r>
          </a:p>
        </p:txBody>
      </p:sp>
      <p:sp>
        <p:nvSpPr>
          <p:cNvPr id="19461"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anose="02020603050405020304" pitchFamily="18" charset="0"/>
                <a:ea typeface="MS PGothic" panose="020B0600070205080204" pitchFamily="34" charset="-128"/>
              </a:defRPr>
            </a:lvl1pPr>
            <a:lvl2pPr marL="742950" indent="-285750" defTabSz="763588">
              <a:defRPr sz="2400">
                <a:solidFill>
                  <a:schemeClr val="tx1"/>
                </a:solidFill>
                <a:latin typeface="Times New Roman" panose="02020603050405020304" pitchFamily="18" charset="0"/>
                <a:ea typeface="MS PGothic" panose="020B0600070205080204" pitchFamily="34" charset="-128"/>
              </a:defRPr>
            </a:lvl2pPr>
            <a:lvl3pPr marL="1143000" indent="-228600" defTabSz="763588">
              <a:defRPr sz="2400">
                <a:solidFill>
                  <a:schemeClr val="tx1"/>
                </a:solidFill>
                <a:latin typeface="Times New Roman" panose="02020603050405020304" pitchFamily="18" charset="0"/>
                <a:ea typeface="MS PGothic" panose="020B0600070205080204" pitchFamily="34" charset="-128"/>
              </a:defRPr>
            </a:lvl3pPr>
            <a:lvl4pPr marL="1600200" indent="-228600" defTabSz="763588">
              <a:defRPr sz="2400">
                <a:solidFill>
                  <a:schemeClr val="tx1"/>
                </a:solidFill>
                <a:latin typeface="Times New Roman" panose="02020603050405020304" pitchFamily="18" charset="0"/>
                <a:ea typeface="MS PGothic" panose="020B0600070205080204" pitchFamily="34" charset="-128"/>
              </a:defRPr>
            </a:lvl4pPr>
            <a:lvl5pPr marL="2057400" indent="-228600" defTabSz="763588">
              <a:defRPr sz="2400">
                <a:solidFill>
                  <a:schemeClr val="tx1"/>
                </a:solidFill>
                <a:latin typeface="Times New Roman" panose="02020603050405020304" pitchFamily="18" charset="0"/>
                <a:ea typeface="MS PGothic" panose="020B0600070205080204" pitchFamily="34" charset="-128"/>
              </a:defRPr>
            </a:lvl5pPr>
            <a:lvl6pPr marL="25146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fld id="{30D627D2-1F15-4FB7-B713-6351D5C084FC}" type="slidenum">
              <a:rPr lang="de-DE" altLang="en-US" sz="1000" smtClean="0">
                <a:solidFill>
                  <a:srgbClr val="000000"/>
                </a:solidFill>
              </a:rPr>
              <a:pPr/>
              <a:t>37</a:t>
            </a:fld>
            <a:endParaRPr lang="de-DE" altLang="en-US" sz="1000">
              <a:solidFill>
                <a:srgbClr val="000000"/>
              </a:solidFill>
            </a:endParaRPr>
          </a:p>
        </p:txBody>
      </p:sp>
      <p:sp>
        <p:nvSpPr>
          <p:cNvPr id="6" name="Footer Placeholder 5"/>
          <p:cNvSpPr>
            <a:spLocks noGrp="1"/>
          </p:cNvSpPr>
          <p:nvPr>
            <p:ph type="ftr" sz="quarter" idx="4"/>
          </p:nvPr>
        </p:nvSpPr>
        <p:spPr/>
        <p:txBody>
          <a:bodyPr/>
          <a:lstStyle/>
          <a:p>
            <a:pPr>
              <a:defRPr/>
            </a:pPr>
            <a:r>
              <a:rPr lang="de-DE">
                <a:solidFill>
                  <a:srgbClr val="000000"/>
                </a:solidFill>
              </a:rPr>
              <a:t>QUT Brisbane, Dr. Michael Rosemann</a:t>
            </a:r>
          </a:p>
        </p:txBody>
      </p:sp>
      <p:sp>
        <p:nvSpPr>
          <p:cNvPr id="1946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anose="02020603050405020304" pitchFamily="18" charset="0"/>
                <a:ea typeface="MS PGothic" panose="020B0600070205080204" pitchFamily="34" charset="-128"/>
              </a:defRPr>
            </a:lvl1pPr>
            <a:lvl2pPr marL="742950" indent="-285750" defTabSz="763588">
              <a:defRPr sz="2400">
                <a:solidFill>
                  <a:schemeClr val="tx1"/>
                </a:solidFill>
                <a:latin typeface="Times New Roman" panose="02020603050405020304" pitchFamily="18" charset="0"/>
                <a:ea typeface="MS PGothic" panose="020B0600070205080204" pitchFamily="34" charset="-128"/>
              </a:defRPr>
            </a:lvl2pPr>
            <a:lvl3pPr marL="1143000" indent="-228600" defTabSz="763588">
              <a:defRPr sz="2400">
                <a:solidFill>
                  <a:schemeClr val="tx1"/>
                </a:solidFill>
                <a:latin typeface="Times New Roman" panose="02020603050405020304" pitchFamily="18" charset="0"/>
                <a:ea typeface="MS PGothic" panose="020B0600070205080204" pitchFamily="34" charset="-128"/>
              </a:defRPr>
            </a:lvl3pPr>
            <a:lvl4pPr marL="1600200" indent="-228600" defTabSz="763588">
              <a:defRPr sz="2400">
                <a:solidFill>
                  <a:schemeClr val="tx1"/>
                </a:solidFill>
                <a:latin typeface="Times New Roman" panose="02020603050405020304" pitchFamily="18" charset="0"/>
                <a:ea typeface="MS PGothic" panose="020B0600070205080204" pitchFamily="34" charset="-128"/>
              </a:defRPr>
            </a:lvl4pPr>
            <a:lvl5pPr marL="2057400" indent="-228600" defTabSz="763588">
              <a:defRPr sz="2400">
                <a:solidFill>
                  <a:schemeClr val="tx1"/>
                </a:solidFill>
                <a:latin typeface="Times New Roman" panose="02020603050405020304" pitchFamily="18" charset="0"/>
                <a:ea typeface="MS PGothic" panose="020B0600070205080204" pitchFamily="34" charset="-128"/>
              </a:defRPr>
            </a:lvl5pPr>
            <a:lvl6pPr marL="25146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de-DE" altLang="en-US" sz="1200">
                <a:solidFill>
                  <a:srgbClr val="000000"/>
                </a:solidFill>
              </a:rPr>
              <a:t>INB/INN320 </a:t>
            </a:r>
            <a:r>
              <a:rPr lang="en-US" altLang="en-US" sz="1200">
                <a:solidFill>
                  <a:srgbClr val="000000"/>
                </a:solidFill>
              </a:rPr>
              <a:t>–</a:t>
            </a:r>
            <a:r>
              <a:rPr lang="de-DE" altLang="en-US" sz="1200">
                <a:solidFill>
                  <a:srgbClr val="000000"/>
                </a:solidFill>
              </a:rPr>
              <a:t> Business Process Modelling</a:t>
            </a:r>
          </a:p>
        </p:txBody>
      </p:sp>
    </p:spTree>
    <p:extLst>
      <p:ext uri="{BB962C8B-B14F-4D97-AF65-F5344CB8AC3E}">
        <p14:creationId xmlns:p14="http://schemas.microsoft.com/office/powerpoint/2010/main" val="39450001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p:cNvSpPr>
          <p:nvPr>
            <p:ph type="sldImg"/>
          </p:nvPr>
        </p:nvSpPr>
        <p:spPr bwMode="auto">
          <a:xfrm>
            <a:off x="481013" y="768350"/>
            <a:ext cx="6137275" cy="383698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xfrm>
            <a:off x="709613" y="4860925"/>
            <a:ext cx="5680075" cy="46053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ltLang="en-US" dirty="0"/>
          </a:p>
        </p:txBody>
      </p:sp>
      <p:sp>
        <p:nvSpPr>
          <p:cNvPr id="19460"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anose="02020603050405020304" pitchFamily="18" charset="0"/>
                <a:ea typeface="MS PGothic" panose="020B0600070205080204" pitchFamily="34" charset="-128"/>
              </a:defRPr>
            </a:lvl1pPr>
            <a:lvl2pPr marL="742950" indent="-285750" defTabSz="763588">
              <a:defRPr sz="2400">
                <a:solidFill>
                  <a:schemeClr val="tx1"/>
                </a:solidFill>
                <a:latin typeface="Times New Roman" panose="02020603050405020304" pitchFamily="18" charset="0"/>
                <a:ea typeface="MS PGothic" panose="020B0600070205080204" pitchFamily="34" charset="-128"/>
              </a:defRPr>
            </a:lvl2pPr>
            <a:lvl3pPr marL="1143000" indent="-228600" defTabSz="763588">
              <a:defRPr sz="2400">
                <a:solidFill>
                  <a:schemeClr val="tx1"/>
                </a:solidFill>
                <a:latin typeface="Times New Roman" panose="02020603050405020304" pitchFamily="18" charset="0"/>
                <a:ea typeface="MS PGothic" panose="020B0600070205080204" pitchFamily="34" charset="-128"/>
              </a:defRPr>
            </a:lvl3pPr>
            <a:lvl4pPr marL="1600200" indent="-228600" defTabSz="763588">
              <a:defRPr sz="2400">
                <a:solidFill>
                  <a:schemeClr val="tx1"/>
                </a:solidFill>
                <a:latin typeface="Times New Roman" panose="02020603050405020304" pitchFamily="18" charset="0"/>
                <a:ea typeface="MS PGothic" panose="020B0600070205080204" pitchFamily="34" charset="-128"/>
              </a:defRPr>
            </a:lvl4pPr>
            <a:lvl5pPr marL="2057400" indent="-228600" defTabSz="763588">
              <a:defRPr sz="2400">
                <a:solidFill>
                  <a:schemeClr val="tx1"/>
                </a:solidFill>
                <a:latin typeface="Times New Roman" panose="02020603050405020304" pitchFamily="18" charset="0"/>
                <a:ea typeface="MS PGothic" panose="020B0600070205080204" pitchFamily="34" charset="-128"/>
              </a:defRPr>
            </a:lvl5pPr>
            <a:lvl6pPr marL="25146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de-DE" altLang="en-US" sz="1200">
                <a:solidFill>
                  <a:srgbClr val="000000"/>
                </a:solidFill>
              </a:rPr>
              <a:t>Lecture </a:t>
            </a:r>
            <a:r>
              <a:rPr lang="en-US" altLang="en-US" sz="1200">
                <a:solidFill>
                  <a:srgbClr val="000000"/>
                </a:solidFill>
              </a:rPr>
              <a:t>–</a:t>
            </a:r>
            <a:r>
              <a:rPr lang="de-DE" altLang="en-US" sz="1200">
                <a:solidFill>
                  <a:srgbClr val="000000"/>
                </a:solidFill>
              </a:rPr>
              <a:t> 20 July 2009</a:t>
            </a:r>
          </a:p>
        </p:txBody>
      </p:sp>
      <p:sp>
        <p:nvSpPr>
          <p:cNvPr id="19461"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anose="02020603050405020304" pitchFamily="18" charset="0"/>
                <a:ea typeface="MS PGothic" panose="020B0600070205080204" pitchFamily="34" charset="-128"/>
              </a:defRPr>
            </a:lvl1pPr>
            <a:lvl2pPr marL="742950" indent="-285750" defTabSz="763588">
              <a:defRPr sz="2400">
                <a:solidFill>
                  <a:schemeClr val="tx1"/>
                </a:solidFill>
                <a:latin typeface="Times New Roman" panose="02020603050405020304" pitchFamily="18" charset="0"/>
                <a:ea typeface="MS PGothic" panose="020B0600070205080204" pitchFamily="34" charset="-128"/>
              </a:defRPr>
            </a:lvl2pPr>
            <a:lvl3pPr marL="1143000" indent="-228600" defTabSz="763588">
              <a:defRPr sz="2400">
                <a:solidFill>
                  <a:schemeClr val="tx1"/>
                </a:solidFill>
                <a:latin typeface="Times New Roman" panose="02020603050405020304" pitchFamily="18" charset="0"/>
                <a:ea typeface="MS PGothic" panose="020B0600070205080204" pitchFamily="34" charset="-128"/>
              </a:defRPr>
            </a:lvl3pPr>
            <a:lvl4pPr marL="1600200" indent="-228600" defTabSz="763588">
              <a:defRPr sz="2400">
                <a:solidFill>
                  <a:schemeClr val="tx1"/>
                </a:solidFill>
                <a:latin typeface="Times New Roman" panose="02020603050405020304" pitchFamily="18" charset="0"/>
                <a:ea typeface="MS PGothic" panose="020B0600070205080204" pitchFamily="34" charset="-128"/>
              </a:defRPr>
            </a:lvl4pPr>
            <a:lvl5pPr marL="2057400" indent="-228600" defTabSz="763588">
              <a:defRPr sz="2400">
                <a:solidFill>
                  <a:schemeClr val="tx1"/>
                </a:solidFill>
                <a:latin typeface="Times New Roman" panose="02020603050405020304" pitchFamily="18" charset="0"/>
                <a:ea typeface="MS PGothic" panose="020B0600070205080204" pitchFamily="34" charset="-128"/>
              </a:defRPr>
            </a:lvl5pPr>
            <a:lvl6pPr marL="25146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fld id="{30D627D2-1F15-4FB7-B713-6351D5C084FC}" type="slidenum">
              <a:rPr lang="de-DE" altLang="en-US" sz="1000" smtClean="0">
                <a:solidFill>
                  <a:srgbClr val="000000"/>
                </a:solidFill>
              </a:rPr>
              <a:pPr/>
              <a:t>38</a:t>
            </a:fld>
            <a:endParaRPr lang="de-DE" altLang="en-US" sz="1000">
              <a:solidFill>
                <a:srgbClr val="000000"/>
              </a:solidFill>
            </a:endParaRPr>
          </a:p>
        </p:txBody>
      </p:sp>
      <p:sp>
        <p:nvSpPr>
          <p:cNvPr id="6" name="Footer Placeholder 5"/>
          <p:cNvSpPr>
            <a:spLocks noGrp="1"/>
          </p:cNvSpPr>
          <p:nvPr>
            <p:ph type="ftr" sz="quarter" idx="4"/>
          </p:nvPr>
        </p:nvSpPr>
        <p:spPr/>
        <p:txBody>
          <a:bodyPr/>
          <a:lstStyle/>
          <a:p>
            <a:pPr>
              <a:defRPr/>
            </a:pPr>
            <a:r>
              <a:rPr lang="de-DE">
                <a:solidFill>
                  <a:srgbClr val="000000"/>
                </a:solidFill>
              </a:rPr>
              <a:t>QUT Brisbane, Dr. Michael Rosemann</a:t>
            </a:r>
          </a:p>
        </p:txBody>
      </p:sp>
      <p:sp>
        <p:nvSpPr>
          <p:cNvPr id="1946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anose="02020603050405020304" pitchFamily="18" charset="0"/>
                <a:ea typeface="MS PGothic" panose="020B0600070205080204" pitchFamily="34" charset="-128"/>
              </a:defRPr>
            </a:lvl1pPr>
            <a:lvl2pPr marL="742950" indent="-285750" defTabSz="763588">
              <a:defRPr sz="2400">
                <a:solidFill>
                  <a:schemeClr val="tx1"/>
                </a:solidFill>
                <a:latin typeface="Times New Roman" panose="02020603050405020304" pitchFamily="18" charset="0"/>
                <a:ea typeface="MS PGothic" panose="020B0600070205080204" pitchFamily="34" charset="-128"/>
              </a:defRPr>
            </a:lvl2pPr>
            <a:lvl3pPr marL="1143000" indent="-228600" defTabSz="763588">
              <a:defRPr sz="2400">
                <a:solidFill>
                  <a:schemeClr val="tx1"/>
                </a:solidFill>
                <a:latin typeface="Times New Roman" panose="02020603050405020304" pitchFamily="18" charset="0"/>
                <a:ea typeface="MS PGothic" panose="020B0600070205080204" pitchFamily="34" charset="-128"/>
              </a:defRPr>
            </a:lvl3pPr>
            <a:lvl4pPr marL="1600200" indent="-228600" defTabSz="763588">
              <a:defRPr sz="2400">
                <a:solidFill>
                  <a:schemeClr val="tx1"/>
                </a:solidFill>
                <a:latin typeface="Times New Roman" panose="02020603050405020304" pitchFamily="18" charset="0"/>
                <a:ea typeface="MS PGothic" panose="020B0600070205080204" pitchFamily="34" charset="-128"/>
              </a:defRPr>
            </a:lvl4pPr>
            <a:lvl5pPr marL="2057400" indent="-228600" defTabSz="763588">
              <a:defRPr sz="2400">
                <a:solidFill>
                  <a:schemeClr val="tx1"/>
                </a:solidFill>
                <a:latin typeface="Times New Roman" panose="02020603050405020304" pitchFamily="18" charset="0"/>
                <a:ea typeface="MS PGothic" panose="020B0600070205080204" pitchFamily="34" charset="-128"/>
              </a:defRPr>
            </a:lvl5pPr>
            <a:lvl6pPr marL="25146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de-DE" altLang="en-US" sz="1200">
                <a:solidFill>
                  <a:srgbClr val="000000"/>
                </a:solidFill>
              </a:rPr>
              <a:t>INB/INN320 </a:t>
            </a:r>
            <a:r>
              <a:rPr lang="en-US" altLang="en-US" sz="1200">
                <a:solidFill>
                  <a:srgbClr val="000000"/>
                </a:solidFill>
              </a:rPr>
              <a:t>–</a:t>
            </a:r>
            <a:r>
              <a:rPr lang="de-DE" altLang="en-US" sz="1200">
                <a:solidFill>
                  <a:srgbClr val="000000"/>
                </a:solidFill>
              </a:rPr>
              <a:t> Business Process Modelling</a:t>
            </a:r>
          </a:p>
        </p:txBody>
      </p:sp>
    </p:spTree>
    <p:extLst>
      <p:ext uri="{BB962C8B-B14F-4D97-AF65-F5344CB8AC3E}">
        <p14:creationId xmlns:p14="http://schemas.microsoft.com/office/powerpoint/2010/main" val="29481091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p:cNvSpPr>
          <p:nvPr>
            <p:ph type="sldImg"/>
          </p:nvPr>
        </p:nvSpPr>
        <p:spPr bwMode="auto">
          <a:xfrm>
            <a:off x="481013" y="768350"/>
            <a:ext cx="6137275" cy="383698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xfrm>
            <a:off x="709613" y="4860925"/>
            <a:ext cx="5680075" cy="46053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ltLang="en-US" dirty="0"/>
          </a:p>
        </p:txBody>
      </p:sp>
      <p:sp>
        <p:nvSpPr>
          <p:cNvPr id="19460"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anose="02020603050405020304" pitchFamily="18" charset="0"/>
                <a:ea typeface="MS PGothic" panose="020B0600070205080204" pitchFamily="34" charset="-128"/>
              </a:defRPr>
            </a:lvl1pPr>
            <a:lvl2pPr marL="742950" indent="-285750" defTabSz="763588">
              <a:defRPr sz="2400">
                <a:solidFill>
                  <a:schemeClr val="tx1"/>
                </a:solidFill>
                <a:latin typeface="Times New Roman" panose="02020603050405020304" pitchFamily="18" charset="0"/>
                <a:ea typeface="MS PGothic" panose="020B0600070205080204" pitchFamily="34" charset="-128"/>
              </a:defRPr>
            </a:lvl2pPr>
            <a:lvl3pPr marL="1143000" indent="-228600" defTabSz="763588">
              <a:defRPr sz="2400">
                <a:solidFill>
                  <a:schemeClr val="tx1"/>
                </a:solidFill>
                <a:latin typeface="Times New Roman" panose="02020603050405020304" pitchFamily="18" charset="0"/>
                <a:ea typeface="MS PGothic" panose="020B0600070205080204" pitchFamily="34" charset="-128"/>
              </a:defRPr>
            </a:lvl3pPr>
            <a:lvl4pPr marL="1600200" indent="-228600" defTabSz="763588">
              <a:defRPr sz="2400">
                <a:solidFill>
                  <a:schemeClr val="tx1"/>
                </a:solidFill>
                <a:latin typeface="Times New Roman" panose="02020603050405020304" pitchFamily="18" charset="0"/>
                <a:ea typeface="MS PGothic" panose="020B0600070205080204" pitchFamily="34" charset="-128"/>
              </a:defRPr>
            </a:lvl4pPr>
            <a:lvl5pPr marL="2057400" indent="-228600" defTabSz="763588">
              <a:defRPr sz="2400">
                <a:solidFill>
                  <a:schemeClr val="tx1"/>
                </a:solidFill>
                <a:latin typeface="Times New Roman" panose="02020603050405020304" pitchFamily="18" charset="0"/>
                <a:ea typeface="MS PGothic" panose="020B0600070205080204" pitchFamily="34" charset="-128"/>
              </a:defRPr>
            </a:lvl5pPr>
            <a:lvl6pPr marL="25146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de-DE" altLang="en-US" sz="1200">
                <a:solidFill>
                  <a:srgbClr val="000000"/>
                </a:solidFill>
              </a:rPr>
              <a:t>Lecture </a:t>
            </a:r>
            <a:r>
              <a:rPr lang="en-US" altLang="en-US" sz="1200">
                <a:solidFill>
                  <a:srgbClr val="000000"/>
                </a:solidFill>
              </a:rPr>
              <a:t>–</a:t>
            </a:r>
            <a:r>
              <a:rPr lang="de-DE" altLang="en-US" sz="1200">
                <a:solidFill>
                  <a:srgbClr val="000000"/>
                </a:solidFill>
              </a:rPr>
              <a:t> 20 July 2009</a:t>
            </a:r>
          </a:p>
        </p:txBody>
      </p:sp>
      <p:sp>
        <p:nvSpPr>
          <p:cNvPr id="19461"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anose="02020603050405020304" pitchFamily="18" charset="0"/>
                <a:ea typeface="MS PGothic" panose="020B0600070205080204" pitchFamily="34" charset="-128"/>
              </a:defRPr>
            </a:lvl1pPr>
            <a:lvl2pPr marL="742950" indent="-285750" defTabSz="763588">
              <a:defRPr sz="2400">
                <a:solidFill>
                  <a:schemeClr val="tx1"/>
                </a:solidFill>
                <a:latin typeface="Times New Roman" panose="02020603050405020304" pitchFamily="18" charset="0"/>
                <a:ea typeface="MS PGothic" panose="020B0600070205080204" pitchFamily="34" charset="-128"/>
              </a:defRPr>
            </a:lvl2pPr>
            <a:lvl3pPr marL="1143000" indent="-228600" defTabSz="763588">
              <a:defRPr sz="2400">
                <a:solidFill>
                  <a:schemeClr val="tx1"/>
                </a:solidFill>
                <a:latin typeface="Times New Roman" panose="02020603050405020304" pitchFamily="18" charset="0"/>
                <a:ea typeface="MS PGothic" panose="020B0600070205080204" pitchFamily="34" charset="-128"/>
              </a:defRPr>
            </a:lvl3pPr>
            <a:lvl4pPr marL="1600200" indent="-228600" defTabSz="763588">
              <a:defRPr sz="2400">
                <a:solidFill>
                  <a:schemeClr val="tx1"/>
                </a:solidFill>
                <a:latin typeface="Times New Roman" panose="02020603050405020304" pitchFamily="18" charset="0"/>
                <a:ea typeface="MS PGothic" panose="020B0600070205080204" pitchFamily="34" charset="-128"/>
              </a:defRPr>
            </a:lvl4pPr>
            <a:lvl5pPr marL="2057400" indent="-228600" defTabSz="763588">
              <a:defRPr sz="2400">
                <a:solidFill>
                  <a:schemeClr val="tx1"/>
                </a:solidFill>
                <a:latin typeface="Times New Roman" panose="02020603050405020304" pitchFamily="18" charset="0"/>
                <a:ea typeface="MS PGothic" panose="020B0600070205080204" pitchFamily="34" charset="-128"/>
              </a:defRPr>
            </a:lvl5pPr>
            <a:lvl6pPr marL="25146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fld id="{30D627D2-1F15-4FB7-B713-6351D5C084FC}" type="slidenum">
              <a:rPr lang="de-DE" altLang="en-US" sz="1000" smtClean="0">
                <a:solidFill>
                  <a:srgbClr val="000000"/>
                </a:solidFill>
              </a:rPr>
              <a:pPr/>
              <a:t>39</a:t>
            </a:fld>
            <a:endParaRPr lang="de-DE" altLang="en-US" sz="1000">
              <a:solidFill>
                <a:srgbClr val="000000"/>
              </a:solidFill>
            </a:endParaRPr>
          </a:p>
        </p:txBody>
      </p:sp>
      <p:sp>
        <p:nvSpPr>
          <p:cNvPr id="6" name="Footer Placeholder 5"/>
          <p:cNvSpPr>
            <a:spLocks noGrp="1"/>
          </p:cNvSpPr>
          <p:nvPr>
            <p:ph type="ftr" sz="quarter" idx="4"/>
          </p:nvPr>
        </p:nvSpPr>
        <p:spPr/>
        <p:txBody>
          <a:bodyPr/>
          <a:lstStyle/>
          <a:p>
            <a:pPr>
              <a:defRPr/>
            </a:pPr>
            <a:r>
              <a:rPr lang="de-DE">
                <a:solidFill>
                  <a:srgbClr val="000000"/>
                </a:solidFill>
              </a:rPr>
              <a:t>QUT Brisbane, Dr. Michael Rosemann</a:t>
            </a:r>
          </a:p>
        </p:txBody>
      </p:sp>
      <p:sp>
        <p:nvSpPr>
          <p:cNvPr id="1946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anose="02020603050405020304" pitchFamily="18" charset="0"/>
                <a:ea typeface="MS PGothic" panose="020B0600070205080204" pitchFamily="34" charset="-128"/>
              </a:defRPr>
            </a:lvl1pPr>
            <a:lvl2pPr marL="742950" indent="-285750" defTabSz="763588">
              <a:defRPr sz="2400">
                <a:solidFill>
                  <a:schemeClr val="tx1"/>
                </a:solidFill>
                <a:latin typeface="Times New Roman" panose="02020603050405020304" pitchFamily="18" charset="0"/>
                <a:ea typeface="MS PGothic" panose="020B0600070205080204" pitchFamily="34" charset="-128"/>
              </a:defRPr>
            </a:lvl2pPr>
            <a:lvl3pPr marL="1143000" indent="-228600" defTabSz="763588">
              <a:defRPr sz="2400">
                <a:solidFill>
                  <a:schemeClr val="tx1"/>
                </a:solidFill>
                <a:latin typeface="Times New Roman" panose="02020603050405020304" pitchFamily="18" charset="0"/>
                <a:ea typeface="MS PGothic" panose="020B0600070205080204" pitchFamily="34" charset="-128"/>
              </a:defRPr>
            </a:lvl3pPr>
            <a:lvl4pPr marL="1600200" indent="-228600" defTabSz="763588">
              <a:defRPr sz="2400">
                <a:solidFill>
                  <a:schemeClr val="tx1"/>
                </a:solidFill>
                <a:latin typeface="Times New Roman" panose="02020603050405020304" pitchFamily="18" charset="0"/>
                <a:ea typeface="MS PGothic" panose="020B0600070205080204" pitchFamily="34" charset="-128"/>
              </a:defRPr>
            </a:lvl4pPr>
            <a:lvl5pPr marL="2057400" indent="-228600" defTabSz="763588">
              <a:defRPr sz="2400">
                <a:solidFill>
                  <a:schemeClr val="tx1"/>
                </a:solidFill>
                <a:latin typeface="Times New Roman" panose="02020603050405020304" pitchFamily="18" charset="0"/>
                <a:ea typeface="MS PGothic" panose="020B0600070205080204" pitchFamily="34" charset="-128"/>
              </a:defRPr>
            </a:lvl5pPr>
            <a:lvl6pPr marL="25146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de-DE" altLang="en-US" sz="1200">
                <a:solidFill>
                  <a:srgbClr val="000000"/>
                </a:solidFill>
              </a:rPr>
              <a:t>INB/INN320 </a:t>
            </a:r>
            <a:r>
              <a:rPr lang="en-US" altLang="en-US" sz="1200">
                <a:solidFill>
                  <a:srgbClr val="000000"/>
                </a:solidFill>
              </a:rPr>
              <a:t>–</a:t>
            </a:r>
            <a:r>
              <a:rPr lang="de-DE" altLang="en-US" sz="1200">
                <a:solidFill>
                  <a:srgbClr val="000000"/>
                </a:solidFill>
              </a:rPr>
              <a:t> Business Process Modelling</a:t>
            </a:r>
          </a:p>
        </p:txBody>
      </p:sp>
    </p:spTree>
    <p:extLst>
      <p:ext uri="{BB962C8B-B14F-4D97-AF65-F5344CB8AC3E}">
        <p14:creationId xmlns:p14="http://schemas.microsoft.com/office/powerpoint/2010/main" val="861528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p:cNvSpPr>
          <p:nvPr>
            <p:ph type="sldImg"/>
          </p:nvPr>
        </p:nvSpPr>
        <p:spPr bwMode="auto">
          <a:xfrm>
            <a:off x="481013" y="768350"/>
            <a:ext cx="6137275" cy="3836988"/>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xfrm>
            <a:off x="709613" y="4860925"/>
            <a:ext cx="5680075" cy="46053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ltLang="en-US" dirty="0"/>
          </a:p>
        </p:txBody>
      </p:sp>
      <p:sp>
        <p:nvSpPr>
          <p:cNvPr id="19460"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anose="02020603050405020304" pitchFamily="18" charset="0"/>
                <a:ea typeface="MS PGothic" panose="020B0600070205080204" pitchFamily="34" charset="-128"/>
              </a:defRPr>
            </a:lvl1pPr>
            <a:lvl2pPr marL="742950" indent="-285750" defTabSz="763588">
              <a:defRPr sz="2400">
                <a:solidFill>
                  <a:schemeClr val="tx1"/>
                </a:solidFill>
                <a:latin typeface="Times New Roman" panose="02020603050405020304" pitchFamily="18" charset="0"/>
                <a:ea typeface="MS PGothic" panose="020B0600070205080204" pitchFamily="34" charset="-128"/>
              </a:defRPr>
            </a:lvl2pPr>
            <a:lvl3pPr marL="1143000" indent="-228600" defTabSz="763588">
              <a:defRPr sz="2400">
                <a:solidFill>
                  <a:schemeClr val="tx1"/>
                </a:solidFill>
                <a:latin typeface="Times New Roman" panose="02020603050405020304" pitchFamily="18" charset="0"/>
                <a:ea typeface="MS PGothic" panose="020B0600070205080204" pitchFamily="34" charset="-128"/>
              </a:defRPr>
            </a:lvl3pPr>
            <a:lvl4pPr marL="1600200" indent="-228600" defTabSz="763588">
              <a:defRPr sz="2400">
                <a:solidFill>
                  <a:schemeClr val="tx1"/>
                </a:solidFill>
                <a:latin typeface="Times New Roman" panose="02020603050405020304" pitchFamily="18" charset="0"/>
                <a:ea typeface="MS PGothic" panose="020B0600070205080204" pitchFamily="34" charset="-128"/>
              </a:defRPr>
            </a:lvl4pPr>
            <a:lvl5pPr marL="2057400" indent="-228600" defTabSz="763588">
              <a:defRPr sz="2400">
                <a:solidFill>
                  <a:schemeClr val="tx1"/>
                </a:solidFill>
                <a:latin typeface="Times New Roman" panose="02020603050405020304" pitchFamily="18" charset="0"/>
                <a:ea typeface="MS PGothic" panose="020B0600070205080204" pitchFamily="34" charset="-128"/>
              </a:defRPr>
            </a:lvl5pPr>
            <a:lvl6pPr marL="25146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de-DE" altLang="en-US" sz="1200">
                <a:solidFill>
                  <a:srgbClr val="000000"/>
                </a:solidFill>
              </a:rPr>
              <a:t>Lecture </a:t>
            </a:r>
            <a:r>
              <a:rPr lang="en-US" altLang="en-US" sz="1200">
                <a:solidFill>
                  <a:srgbClr val="000000"/>
                </a:solidFill>
              </a:rPr>
              <a:t>–</a:t>
            </a:r>
            <a:r>
              <a:rPr lang="de-DE" altLang="en-US" sz="1200">
                <a:solidFill>
                  <a:srgbClr val="000000"/>
                </a:solidFill>
              </a:rPr>
              <a:t> 20 July 2009</a:t>
            </a:r>
          </a:p>
        </p:txBody>
      </p:sp>
      <p:sp>
        <p:nvSpPr>
          <p:cNvPr id="19461"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anose="02020603050405020304" pitchFamily="18" charset="0"/>
                <a:ea typeface="MS PGothic" panose="020B0600070205080204" pitchFamily="34" charset="-128"/>
              </a:defRPr>
            </a:lvl1pPr>
            <a:lvl2pPr marL="742950" indent="-285750" defTabSz="763588">
              <a:defRPr sz="2400">
                <a:solidFill>
                  <a:schemeClr val="tx1"/>
                </a:solidFill>
                <a:latin typeface="Times New Roman" panose="02020603050405020304" pitchFamily="18" charset="0"/>
                <a:ea typeface="MS PGothic" panose="020B0600070205080204" pitchFamily="34" charset="-128"/>
              </a:defRPr>
            </a:lvl2pPr>
            <a:lvl3pPr marL="1143000" indent="-228600" defTabSz="763588">
              <a:defRPr sz="2400">
                <a:solidFill>
                  <a:schemeClr val="tx1"/>
                </a:solidFill>
                <a:latin typeface="Times New Roman" panose="02020603050405020304" pitchFamily="18" charset="0"/>
                <a:ea typeface="MS PGothic" panose="020B0600070205080204" pitchFamily="34" charset="-128"/>
              </a:defRPr>
            </a:lvl3pPr>
            <a:lvl4pPr marL="1600200" indent="-228600" defTabSz="763588">
              <a:defRPr sz="2400">
                <a:solidFill>
                  <a:schemeClr val="tx1"/>
                </a:solidFill>
                <a:latin typeface="Times New Roman" panose="02020603050405020304" pitchFamily="18" charset="0"/>
                <a:ea typeface="MS PGothic" panose="020B0600070205080204" pitchFamily="34" charset="-128"/>
              </a:defRPr>
            </a:lvl4pPr>
            <a:lvl5pPr marL="2057400" indent="-228600" defTabSz="763588">
              <a:defRPr sz="2400">
                <a:solidFill>
                  <a:schemeClr val="tx1"/>
                </a:solidFill>
                <a:latin typeface="Times New Roman" panose="02020603050405020304" pitchFamily="18" charset="0"/>
                <a:ea typeface="MS PGothic" panose="020B0600070205080204" pitchFamily="34" charset="-128"/>
              </a:defRPr>
            </a:lvl5pPr>
            <a:lvl6pPr marL="25146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fld id="{30D627D2-1F15-4FB7-B713-6351D5C084FC}" type="slidenum">
              <a:rPr lang="de-DE" altLang="en-US" sz="1000" smtClean="0">
                <a:solidFill>
                  <a:srgbClr val="000000"/>
                </a:solidFill>
              </a:rPr>
              <a:pPr/>
              <a:t>40</a:t>
            </a:fld>
            <a:endParaRPr lang="de-DE" altLang="en-US" sz="1000">
              <a:solidFill>
                <a:srgbClr val="000000"/>
              </a:solidFill>
            </a:endParaRPr>
          </a:p>
        </p:txBody>
      </p:sp>
      <p:sp>
        <p:nvSpPr>
          <p:cNvPr id="6" name="Footer Placeholder 5"/>
          <p:cNvSpPr>
            <a:spLocks noGrp="1"/>
          </p:cNvSpPr>
          <p:nvPr>
            <p:ph type="ftr" sz="quarter" idx="4"/>
          </p:nvPr>
        </p:nvSpPr>
        <p:spPr/>
        <p:txBody>
          <a:bodyPr/>
          <a:lstStyle/>
          <a:p>
            <a:pPr>
              <a:defRPr/>
            </a:pPr>
            <a:r>
              <a:rPr lang="de-DE">
                <a:solidFill>
                  <a:srgbClr val="000000"/>
                </a:solidFill>
              </a:rPr>
              <a:t>QUT Brisbane, Dr. Michael Rosemann</a:t>
            </a:r>
          </a:p>
        </p:txBody>
      </p:sp>
      <p:sp>
        <p:nvSpPr>
          <p:cNvPr id="1946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63588">
              <a:defRPr sz="2400">
                <a:solidFill>
                  <a:schemeClr val="tx1"/>
                </a:solidFill>
                <a:latin typeface="Times New Roman" panose="02020603050405020304" pitchFamily="18" charset="0"/>
                <a:ea typeface="MS PGothic" panose="020B0600070205080204" pitchFamily="34" charset="-128"/>
              </a:defRPr>
            </a:lvl1pPr>
            <a:lvl2pPr marL="742950" indent="-285750" defTabSz="763588">
              <a:defRPr sz="2400">
                <a:solidFill>
                  <a:schemeClr val="tx1"/>
                </a:solidFill>
                <a:latin typeface="Times New Roman" panose="02020603050405020304" pitchFamily="18" charset="0"/>
                <a:ea typeface="MS PGothic" panose="020B0600070205080204" pitchFamily="34" charset="-128"/>
              </a:defRPr>
            </a:lvl2pPr>
            <a:lvl3pPr marL="1143000" indent="-228600" defTabSz="763588">
              <a:defRPr sz="2400">
                <a:solidFill>
                  <a:schemeClr val="tx1"/>
                </a:solidFill>
                <a:latin typeface="Times New Roman" panose="02020603050405020304" pitchFamily="18" charset="0"/>
                <a:ea typeface="MS PGothic" panose="020B0600070205080204" pitchFamily="34" charset="-128"/>
              </a:defRPr>
            </a:lvl3pPr>
            <a:lvl4pPr marL="1600200" indent="-228600" defTabSz="763588">
              <a:defRPr sz="2400">
                <a:solidFill>
                  <a:schemeClr val="tx1"/>
                </a:solidFill>
                <a:latin typeface="Times New Roman" panose="02020603050405020304" pitchFamily="18" charset="0"/>
                <a:ea typeface="MS PGothic" panose="020B0600070205080204" pitchFamily="34" charset="-128"/>
              </a:defRPr>
            </a:lvl4pPr>
            <a:lvl5pPr marL="2057400" indent="-228600" defTabSz="763588">
              <a:defRPr sz="2400">
                <a:solidFill>
                  <a:schemeClr val="tx1"/>
                </a:solidFill>
                <a:latin typeface="Times New Roman" panose="02020603050405020304" pitchFamily="18" charset="0"/>
                <a:ea typeface="MS PGothic" panose="020B0600070205080204" pitchFamily="34" charset="-128"/>
              </a:defRPr>
            </a:lvl5pPr>
            <a:lvl6pPr marL="25146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defTabSz="763588"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r>
              <a:rPr lang="de-DE" altLang="en-US" sz="1200">
                <a:solidFill>
                  <a:srgbClr val="000000"/>
                </a:solidFill>
              </a:rPr>
              <a:t>INB/INN320 </a:t>
            </a:r>
            <a:r>
              <a:rPr lang="en-US" altLang="en-US" sz="1200">
                <a:solidFill>
                  <a:srgbClr val="000000"/>
                </a:solidFill>
              </a:rPr>
              <a:t>–</a:t>
            </a:r>
            <a:r>
              <a:rPr lang="de-DE" altLang="en-US" sz="1200">
                <a:solidFill>
                  <a:srgbClr val="000000"/>
                </a:solidFill>
              </a:rPr>
              <a:t> Business Process Modelling</a:t>
            </a:r>
          </a:p>
        </p:txBody>
      </p:sp>
    </p:spTree>
    <p:extLst>
      <p:ext uri="{BB962C8B-B14F-4D97-AF65-F5344CB8AC3E}">
        <p14:creationId xmlns:p14="http://schemas.microsoft.com/office/powerpoint/2010/main" val="9079615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219CC2FD-B32F-4992-A15B-F95E2E35C81B}" type="slidenum">
              <a:rPr lang="de-AT" smtClean="0"/>
              <a:pPr/>
              <a:t>41</a:t>
            </a:fld>
            <a:endParaRPr lang="de-AT" dirty="0"/>
          </a:p>
        </p:txBody>
      </p:sp>
    </p:spTree>
    <p:extLst>
      <p:ext uri="{BB962C8B-B14F-4D97-AF65-F5344CB8AC3E}">
        <p14:creationId xmlns:p14="http://schemas.microsoft.com/office/powerpoint/2010/main" val="22909129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F82759E-8999-4DBB-AFA5-27BEE8C6C2F0}"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25205289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7510AF98-2A13-456E-A1F8-513671122D60}" type="slidenum">
              <a:rPr lang="en-US" smtClean="0">
                <a:solidFill>
                  <a:srgbClr val="000000"/>
                </a:solidFill>
              </a:rPr>
              <a:pPr/>
              <a:t>43</a:t>
            </a:fld>
            <a:endParaRPr lang="en-US">
              <a:solidFill>
                <a:srgbClr val="000000"/>
              </a:solidFill>
            </a:endParaRPr>
          </a:p>
        </p:txBody>
      </p:sp>
    </p:spTree>
    <p:extLst>
      <p:ext uri="{BB962C8B-B14F-4D97-AF65-F5344CB8AC3E}">
        <p14:creationId xmlns:p14="http://schemas.microsoft.com/office/powerpoint/2010/main" val="39333155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endParaRPr lang="en-AU" dirty="0"/>
          </a:p>
        </p:txBody>
      </p:sp>
      <p:sp>
        <p:nvSpPr>
          <p:cNvPr id="4" name="Slide Number Placeholder 3"/>
          <p:cNvSpPr>
            <a:spLocks noGrp="1"/>
          </p:cNvSpPr>
          <p:nvPr>
            <p:ph type="sldNum" sz="quarter" idx="10"/>
          </p:nvPr>
        </p:nvSpPr>
        <p:spPr/>
        <p:txBody>
          <a:bodyPr/>
          <a:lstStyle/>
          <a:p>
            <a:fld id="{7510AF98-2A13-456E-A1F8-513671122D60}" type="slidenum">
              <a:rPr lang="en-US" smtClean="0">
                <a:solidFill>
                  <a:srgbClr val="000000"/>
                </a:solidFill>
              </a:rPr>
              <a:pPr/>
              <a:t>44</a:t>
            </a:fld>
            <a:endParaRPr lang="en-US">
              <a:solidFill>
                <a:srgbClr val="000000"/>
              </a:solidFill>
            </a:endParaRPr>
          </a:p>
        </p:txBody>
      </p:sp>
    </p:spTree>
    <p:extLst>
      <p:ext uri="{BB962C8B-B14F-4D97-AF65-F5344CB8AC3E}">
        <p14:creationId xmlns:p14="http://schemas.microsoft.com/office/powerpoint/2010/main" val="1539320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a:ln/>
        </p:spPr>
      </p:sp>
      <p:sp>
        <p:nvSpPr>
          <p:cNvPr id="2355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355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defTabSz="973138"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defTabSz="973138"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defTabSz="973138"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defTabSz="973138"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defTabSz="973138"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defTabSz="973138"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defTabSz="973138"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defTabSz="973138"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fld id="{7529F047-A1F9-4630-8FC6-1EE8A363D85F}" type="slidenum">
              <a:rPr lang="en-AU" altLang="en-US" sz="1300" b="0">
                <a:solidFill>
                  <a:srgbClr val="000000"/>
                </a:solidFill>
              </a:rPr>
              <a:pPr eaLnBrk="1" hangingPunct="1"/>
              <a:t>4</a:t>
            </a:fld>
            <a:endParaRPr lang="en-AU" altLang="en-US" sz="1300" b="0">
              <a:solidFill>
                <a:srgbClr val="000000"/>
              </a:solidFill>
            </a:endParaRPr>
          </a:p>
        </p:txBody>
      </p:sp>
    </p:spTree>
    <p:extLst>
      <p:ext uri="{BB962C8B-B14F-4D97-AF65-F5344CB8AC3E}">
        <p14:creationId xmlns:p14="http://schemas.microsoft.com/office/powerpoint/2010/main" val="17148519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7510AF98-2A13-456E-A1F8-513671122D60}" type="slidenum">
              <a:rPr lang="en-US" smtClean="0">
                <a:solidFill>
                  <a:srgbClr val="000000"/>
                </a:solidFill>
              </a:rPr>
              <a:pPr/>
              <a:t>45</a:t>
            </a:fld>
            <a:endParaRPr lang="en-US">
              <a:solidFill>
                <a:srgbClr val="000000"/>
              </a:solidFill>
            </a:endParaRPr>
          </a:p>
        </p:txBody>
      </p:sp>
    </p:spTree>
    <p:extLst>
      <p:ext uri="{BB962C8B-B14F-4D97-AF65-F5344CB8AC3E}">
        <p14:creationId xmlns:p14="http://schemas.microsoft.com/office/powerpoint/2010/main" val="12018801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9D1E29B-21C5-4616-8C91-16E7C6184830}" type="slidenum">
              <a:rPr lang="en-AU" smtClean="0">
                <a:solidFill>
                  <a:prstClr val="black"/>
                </a:solidFill>
              </a:rPr>
              <a:pPr/>
              <a:t>46</a:t>
            </a:fld>
            <a:endParaRPr lang="en-AU">
              <a:solidFill>
                <a:prstClr val="black"/>
              </a:solidFill>
            </a:endParaRPr>
          </a:p>
        </p:txBody>
      </p:sp>
    </p:spTree>
    <p:extLst>
      <p:ext uri="{BB962C8B-B14F-4D97-AF65-F5344CB8AC3E}">
        <p14:creationId xmlns:p14="http://schemas.microsoft.com/office/powerpoint/2010/main" val="24825916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9D1E29B-21C5-4616-8C91-16E7C6184830}" type="slidenum">
              <a:rPr lang="en-AU" smtClean="0">
                <a:solidFill>
                  <a:prstClr val="black"/>
                </a:solidFill>
              </a:rPr>
              <a:pPr/>
              <a:t>48</a:t>
            </a:fld>
            <a:endParaRPr lang="en-AU">
              <a:solidFill>
                <a:prstClr val="black"/>
              </a:solidFill>
            </a:endParaRPr>
          </a:p>
        </p:txBody>
      </p:sp>
    </p:spTree>
    <p:extLst>
      <p:ext uri="{BB962C8B-B14F-4D97-AF65-F5344CB8AC3E}">
        <p14:creationId xmlns:p14="http://schemas.microsoft.com/office/powerpoint/2010/main" val="2468642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endParaRPr lang="en-AU" dirty="0"/>
          </a:p>
        </p:txBody>
      </p:sp>
      <p:sp>
        <p:nvSpPr>
          <p:cNvPr id="4" name="Slide Number Placeholder 3"/>
          <p:cNvSpPr>
            <a:spLocks noGrp="1"/>
          </p:cNvSpPr>
          <p:nvPr>
            <p:ph type="sldNum" sz="quarter" idx="10"/>
          </p:nvPr>
        </p:nvSpPr>
        <p:spPr/>
        <p:txBody>
          <a:bodyPr/>
          <a:lstStyle/>
          <a:p>
            <a:fld id="{7510AF98-2A13-456E-A1F8-513671122D60}" type="slidenum">
              <a:rPr lang="en-US" smtClean="0">
                <a:solidFill>
                  <a:srgbClr val="000000"/>
                </a:solidFill>
              </a:rPr>
              <a:pPr/>
              <a:t>49</a:t>
            </a:fld>
            <a:endParaRPr lang="en-US">
              <a:solidFill>
                <a:srgbClr val="000000"/>
              </a:solidFill>
            </a:endParaRPr>
          </a:p>
        </p:txBody>
      </p:sp>
    </p:spTree>
    <p:extLst>
      <p:ext uri="{BB962C8B-B14F-4D97-AF65-F5344CB8AC3E}">
        <p14:creationId xmlns:p14="http://schemas.microsoft.com/office/powerpoint/2010/main" val="51639090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219CC2FD-B32F-4992-A15B-F95E2E35C81B}" type="slidenum">
              <a:rPr lang="de-AT" smtClean="0"/>
              <a:pPr/>
              <a:t>51</a:t>
            </a:fld>
            <a:endParaRPr lang="de-AT" dirty="0"/>
          </a:p>
        </p:txBody>
      </p:sp>
    </p:spTree>
    <p:extLst>
      <p:ext uri="{BB962C8B-B14F-4D97-AF65-F5344CB8AC3E}">
        <p14:creationId xmlns:p14="http://schemas.microsoft.com/office/powerpoint/2010/main" val="12941298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A14DB8-BA18-44DE-BCBB-F70E0C237EAE}" type="slidenum">
              <a:rPr lang="en-US">
                <a:solidFill>
                  <a:srgbClr val="000000"/>
                </a:solidFill>
              </a:rPr>
              <a:pPr/>
              <a:t>53</a:t>
            </a:fld>
            <a:endParaRPr lang="en-US">
              <a:solidFill>
                <a:srgbClr val="000000"/>
              </a:solidFill>
            </a:endParaRPr>
          </a:p>
        </p:txBody>
      </p:sp>
      <p:sp>
        <p:nvSpPr>
          <p:cNvPr id="2014210" name="Rectangle 2"/>
          <p:cNvSpPr>
            <a:spLocks noGrp="1" noRot="1" noChangeAspect="1" noChangeArrowheads="1" noTextEdit="1"/>
          </p:cNvSpPr>
          <p:nvPr>
            <p:ph type="sldImg"/>
          </p:nvPr>
        </p:nvSpPr>
        <p:spPr>
          <a:ln/>
        </p:spPr>
      </p:sp>
      <p:sp>
        <p:nvSpPr>
          <p:cNvPr id="2014211" name="Rectangle 3"/>
          <p:cNvSpPr>
            <a:spLocks noGrp="1" noChangeArrowheads="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AU" dirty="0"/>
          </a:p>
        </p:txBody>
      </p:sp>
    </p:spTree>
    <p:extLst>
      <p:ext uri="{BB962C8B-B14F-4D97-AF65-F5344CB8AC3E}">
        <p14:creationId xmlns:p14="http://schemas.microsoft.com/office/powerpoint/2010/main" val="39394399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fld id="{7510AF98-2A13-456E-A1F8-513671122D60}" type="slidenum">
              <a:rPr lang="en-US" smtClean="0">
                <a:solidFill>
                  <a:srgbClr val="000000"/>
                </a:solidFill>
              </a:rPr>
              <a:pPr/>
              <a:t>54</a:t>
            </a:fld>
            <a:endParaRPr lang="en-US">
              <a:solidFill>
                <a:srgbClr val="000000"/>
              </a:solidFill>
            </a:endParaRPr>
          </a:p>
        </p:txBody>
      </p:sp>
    </p:spTree>
    <p:extLst>
      <p:ext uri="{BB962C8B-B14F-4D97-AF65-F5344CB8AC3E}">
        <p14:creationId xmlns:p14="http://schemas.microsoft.com/office/powerpoint/2010/main" val="209002567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F7F79E-2E75-4765-BEB0-4ED17E36EC3F}" type="slidenum">
              <a:rPr lang="en-US">
                <a:solidFill>
                  <a:srgbClr val="000000"/>
                </a:solidFill>
              </a:rPr>
              <a:pPr/>
              <a:t>55</a:t>
            </a:fld>
            <a:endParaRPr lang="en-US">
              <a:solidFill>
                <a:srgbClr val="000000"/>
              </a:solidFill>
            </a:endParaRPr>
          </a:p>
        </p:txBody>
      </p:sp>
      <p:sp>
        <p:nvSpPr>
          <p:cNvPr id="1799170" name="Rectangle 2"/>
          <p:cNvSpPr>
            <a:spLocks noGrp="1" noRot="1" noChangeAspect="1" noChangeArrowheads="1" noTextEdit="1"/>
          </p:cNvSpPr>
          <p:nvPr>
            <p:ph type="sldImg"/>
          </p:nvPr>
        </p:nvSpPr>
        <p:spPr>
          <a:ln/>
        </p:spPr>
      </p:sp>
      <p:sp>
        <p:nvSpPr>
          <p:cNvPr id="1799171" name="Rectangle 3"/>
          <p:cNvSpPr>
            <a:spLocks noGrp="1" noChangeArrowheads="1"/>
          </p:cNvSpPr>
          <p:nvPr>
            <p:ph type="body" idx="1"/>
          </p:nvPr>
        </p:nvSpPr>
        <p:spPr>
          <a:xfrm>
            <a:off x="731194" y="4563065"/>
            <a:ext cx="5852814" cy="4317338"/>
          </a:xfrm>
        </p:spPr>
        <p:txBody>
          <a:bodyPr/>
          <a:lstStyle/>
          <a:p>
            <a:endParaRPr lang="en-AU" dirty="0"/>
          </a:p>
        </p:txBody>
      </p:sp>
    </p:spTree>
    <p:extLst>
      <p:ext uri="{BB962C8B-B14F-4D97-AF65-F5344CB8AC3E}">
        <p14:creationId xmlns:p14="http://schemas.microsoft.com/office/powerpoint/2010/main" val="1554274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7510AF98-2A13-456E-A1F8-513671122D60}" type="slidenum">
              <a:rPr lang="en-US" smtClean="0">
                <a:solidFill>
                  <a:srgbClr val="000000"/>
                </a:solidFill>
              </a:rPr>
              <a:pPr/>
              <a:t>58</a:t>
            </a:fld>
            <a:endParaRPr lang="en-US">
              <a:solidFill>
                <a:srgbClr val="000000"/>
              </a:solidFill>
            </a:endParaRPr>
          </a:p>
        </p:txBody>
      </p:sp>
    </p:spTree>
    <p:extLst>
      <p:ext uri="{BB962C8B-B14F-4D97-AF65-F5344CB8AC3E}">
        <p14:creationId xmlns:p14="http://schemas.microsoft.com/office/powerpoint/2010/main" val="237344739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5E00E9-C401-4EFC-9D7C-2530DC1282AD}" type="slidenum">
              <a:rPr lang="en-US">
                <a:solidFill>
                  <a:srgbClr val="000000"/>
                </a:solidFill>
              </a:rPr>
              <a:pPr/>
              <a:t>59</a:t>
            </a:fld>
            <a:endParaRPr lang="en-US">
              <a:solidFill>
                <a:srgbClr val="000000"/>
              </a:solidFill>
            </a:endParaRPr>
          </a:p>
        </p:txBody>
      </p:sp>
      <p:sp>
        <p:nvSpPr>
          <p:cNvPr id="2076674" name="Rectangle 2"/>
          <p:cNvSpPr>
            <a:spLocks noGrp="1" noRot="1" noChangeAspect="1" noChangeArrowheads="1" noTextEdit="1"/>
          </p:cNvSpPr>
          <p:nvPr>
            <p:ph type="sldImg"/>
          </p:nvPr>
        </p:nvSpPr>
        <p:spPr>
          <a:ln/>
        </p:spPr>
      </p:sp>
      <p:sp>
        <p:nvSpPr>
          <p:cNvPr id="2076675" name="Rectangle 3"/>
          <p:cNvSpPr>
            <a:spLocks noGrp="1" noChangeArrowheads="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AU" dirty="0"/>
          </a:p>
        </p:txBody>
      </p:sp>
    </p:spTree>
    <p:extLst>
      <p:ext uri="{BB962C8B-B14F-4D97-AF65-F5344CB8AC3E}">
        <p14:creationId xmlns:p14="http://schemas.microsoft.com/office/powerpoint/2010/main" val="1009367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a:ln/>
        </p:spPr>
      </p:sp>
      <p:sp>
        <p:nvSpPr>
          <p:cNvPr id="2560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560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defRPr sz="2400" b="1">
                <a:solidFill>
                  <a:schemeClr val="tx1"/>
                </a:solidFill>
                <a:latin typeface="Arial" panose="020B0604020202020204" pitchFamily="34" charset="0"/>
                <a:ea typeface="ＭＳ Ｐゴシック" panose="020B0600070205080204" pitchFamily="34" charset="-128"/>
              </a:defRPr>
            </a:lvl1pPr>
            <a:lvl2pPr marL="742950" indent="-285750" defTabSz="973138" eaLnBrk="0" hangingPunct="0">
              <a:defRPr sz="2400" b="1">
                <a:solidFill>
                  <a:schemeClr val="tx1"/>
                </a:solidFill>
                <a:latin typeface="Arial" panose="020B0604020202020204" pitchFamily="34" charset="0"/>
                <a:ea typeface="ＭＳ Ｐゴシック" panose="020B0600070205080204" pitchFamily="34" charset="-128"/>
              </a:defRPr>
            </a:lvl2pPr>
            <a:lvl3pPr marL="1143000" indent="-228600" defTabSz="973138" eaLnBrk="0" hangingPunct="0">
              <a:defRPr sz="2400" b="1">
                <a:solidFill>
                  <a:schemeClr val="tx1"/>
                </a:solidFill>
                <a:latin typeface="Arial" panose="020B0604020202020204" pitchFamily="34" charset="0"/>
                <a:ea typeface="ＭＳ Ｐゴシック" panose="020B0600070205080204" pitchFamily="34" charset="-128"/>
              </a:defRPr>
            </a:lvl3pPr>
            <a:lvl4pPr marL="1600200" indent="-228600" defTabSz="973138" eaLnBrk="0" hangingPunct="0">
              <a:defRPr sz="2400" b="1">
                <a:solidFill>
                  <a:schemeClr val="tx1"/>
                </a:solidFill>
                <a:latin typeface="Arial" panose="020B0604020202020204" pitchFamily="34" charset="0"/>
                <a:ea typeface="ＭＳ Ｐゴシック" panose="020B0600070205080204" pitchFamily="34" charset="-128"/>
              </a:defRPr>
            </a:lvl4pPr>
            <a:lvl5pPr marL="2057400" indent="-228600" defTabSz="973138" eaLnBrk="0" hangingPunct="0">
              <a:defRPr sz="2400" b="1">
                <a:solidFill>
                  <a:schemeClr val="tx1"/>
                </a:solidFill>
                <a:latin typeface="Arial" panose="020B0604020202020204" pitchFamily="34" charset="0"/>
                <a:ea typeface="ＭＳ Ｐゴシック" panose="020B0600070205080204" pitchFamily="34" charset="-128"/>
              </a:defRPr>
            </a:lvl5pPr>
            <a:lvl6pPr marL="2514600" indent="-228600" defTabSz="973138"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defTabSz="973138"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defTabSz="973138"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defTabSz="973138"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eaLnBrk="1" hangingPunct="1"/>
            <a:fld id="{7774B7AA-DB0A-491A-B2EB-FD7A675D8A3F}" type="slidenum">
              <a:rPr lang="en-AU" altLang="en-US" sz="1300" b="0">
                <a:solidFill>
                  <a:srgbClr val="000000"/>
                </a:solidFill>
              </a:rPr>
              <a:pPr eaLnBrk="1" hangingPunct="1"/>
              <a:t>5</a:t>
            </a:fld>
            <a:endParaRPr lang="en-AU" altLang="en-US" sz="1300" b="0">
              <a:solidFill>
                <a:srgbClr val="000000"/>
              </a:solidFill>
            </a:endParaRPr>
          </a:p>
        </p:txBody>
      </p:sp>
    </p:spTree>
    <p:extLst>
      <p:ext uri="{BB962C8B-B14F-4D97-AF65-F5344CB8AC3E}">
        <p14:creationId xmlns:p14="http://schemas.microsoft.com/office/powerpoint/2010/main" val="278126326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5E00E9-C401-4EFC-9D7C-2530DC1282AD}" type="slidenum">
              <a:rPr lang="en-US">
                <a:solidFill>
                  <a:srgbClr val="000000"/>
                </a:solidFill>
              </a:rPr>
              <a:pPr/>
              <a:t>60</a:t>
            </a:fld>
            <a:endParaRPr lang="en-US">
              <a:solidFill>
                <a:srgbClr val="000000"/>
              </a:solidFill>
            </a:endParaRPr>
          </a:p>
        </p:txBody>
      </p:sp>
      <p:sp>
        <p:nvSpPr>
          <p:cNvPr id="2076674" name="Rectangle 2"/>
          <p:cNvSpPr>
            <a:spLocks noGrp="1" noRot="1" noChangeAspect="1" noChangeArrowheads="1" noTextEdit="1"/>
          </p:cNvSpPr>
          <p:nvPr>
            <p:ph type="sldImg"/>
          </p:nvPr>
        </p:nvSpPr>
        <p:spPr>
          <a:ln/>
        </p:spPr>
      </p:sp>
      <p:sp>
        <p:nvSpPr>
          <p:cNvPr id="2076675" name="Rectangle 3"/>
          <p:cNvSpPr>
            <a:spLocks noGrp="1" noChangeArrowheads="1"/>
          </p:cNvSpPr>
          <p:nvPr>
            <p:ph type="body" idx="1"/>
          </p:nvPr>
        </p:nvSpPr>
        <p:spPr/>
        <p:txBody>
          <a:bodyPr/>
          <a:lstStyle/>
          <a:p>
            <a:endParaRPr lang="en-AU" dirty="0"/>
          </a:p>
        </p:txBody>
      </p:sp>
    </p:spTree>
    <p:extLst>
      <p:ext uri="{BB962C8B-B14F-4D97-AF65-F5344CB8AC3E}">
        <p14:creationId xmlns:p14="http://schemas.microsoft.com/office/powerpoint/2010/main" val="113222692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48633B-00F5-4495-ACBE-C8969C8A3416}" type="slidenum">
              <a:rPr lang="en-US">
                <a:solidFill>
                  <a:srgbClr val="000000"/>
                </a:solidFill>
              </a:rPr>
              <a:pPr/>
              <a:t>61</a:t>
            </a:fld>
            <a:endParaRPr lang="en-US">
              <a:solidFill>
                <a:srgbClr val="000000"/>
              </a:solidFill>
            </a:endParaRPr>
          </a:p>
        </p:txBody>
      </p:sp>
      <p:sp>
        <p:nvSpPr>
          <p:cNvPr id="2061314" name="Rectangle 2"/>
          <p:cNvSpPr>
            <a:spLocks noGrp="1" noRot="1" noChangeAspect="1" noChangeArrowheads="1" noTextEdit="1"/>
          </p:cNvSpPr>
          <p:nvPr>
            <p:ph type="sldImg"/>
          </p:nvPr>
        </p:nvSpPr>
        <p:spPr>
          <a:ln/>
        </p:spPr>
      </p:sp>
      <p:sp>
        <p:nvSpPr>
          <p:cNvPr id="2061315" name="Rectangle 3"/>
          <p:cNvSpPr>
            <a:spLocks noGrp="1" noChangeArrowheads="1"/>
          </p:cNvSpPr>
          <p:nvPr>
            <p:ph type="body" idx="1"/>
          </p:nvPr>
        </p:nvSpPr>
        <p:spPr/>
        <p:txBody>
          <a:bodyPr/>
          <a:lstStyle/>
          <a:p>
            <a:endParaRPr lang="en-AU" dirty="0"/>
          </a:p>
        </p:txBody>
      </p:sp>
    </p:spTree>
    <p:extLst>
      <p:ext uri="{BB962C8B-B14F-4D97-AF65-F5344CB8AC3E}">
        <p14:creationId xmlns:p14="http://schemas.microsoft.com/office/powerpoint/2010/main" val="37824268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68B8D4C9-0CE5-497B-AD9D-59B6884D7D99}" type="slidenum">
              <a:rPr lang="en-AU" smtClean="0">
                <a:solidFill>
                  <a:prstClr val="black"/>
                </a:solidFill>
              </a:rPr>
              <a:pPr/>
              <a:t>62</a:t>
            </a:fld>
            <a:endParaRPr lang="en-AU">
              <a:solidFill>
                <a:prstClr val="black"/>
              </a:solidFill>
            </a:endParaRPr>
          </a:p>
        </p:txBody>
      </p:sp>
    </p:spTree>
    <p:extLst>
      <p:ext uri="{BB962C8B-B14F-4D97-AF65-F5344CB8AC3E}">
        <p14:creationId xmlns:p14="http://schemas.microsoft.com/office/powerpoint/2010/main" val="428406709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9D1E29B-21C5-4616-8C91-16E7C6184830}" type="slidenum">
              <a:rPr lang="en-AU" smtClean="0">
                <a:solidFill>
                  <a:prstClr val="black"/>
                </a:solidFill>
              </a:rPr>
              <a:pPr/>
              <a:t>63</a:t>
            </a:fld>
            <a:endParaRPr lang="en-AU">
              <a:solidFill>
                <a:prstClr val="black"/>
              </a:solidFill>
            </a:endParaRPr>
          </a:p>
        </p:txBody>
      </p:sp>
    </p:spTree>
    <p:extLst>
      <p:ext uri="{BB962C8B-B14F-4D97-AF65-F5344CB8AC3E}">
        <p14:creationId xmlns:p14="http://schemas.microsoft.com/office/powerpoint/2010/main" val="29313409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5E00E9-C401-4EFC-9D7C-2530DC1282AD}" type="slidenum">
              <a:rPr lang="en-US">
                <a:solidFill>
                  <a:srgbClr val="000000"/>
                </a:solidFill>
              </a:rPr>
              <a:pPr/>
              <a:t>64</a:t>
            </a:fld>
            <a:endParaRPr lang="en-US">
              <a:solidFill>
                <a:srgbClr val="000000"/>
              </a:solidFill>
            </a:endParaRPr>
          </a:p>
        </p:txBody>
      </p:sp>
      <p:sp>
        <p:nvSpPr>
          <p:cNvPr id="2076674" name="Rectangle 2"/>
          <p:cNvSpPr>
            <a:spLocks noGrp="1" noRot="1" noChangeAspect="1" noChangeArrowheads="1" noTextEdit="1"/>
          </p:cNvSpPr>
          <p:nvPr>
            <p:ph type="sldImg"/>
          </p:nvPr>
        </p:nvSpPr>
        <p:spPr>
          <a:ln/>
        </p:spPr>
      </p:sp>
      <p:sp>
        <p:nvSpPr>
          <p:cNvPr id="2076675" name="Rectangle 3"/>
          <p:cNvSpPr>
            <a:spLocks noGrp="1" noChangeArrowheads="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AU" dirty="0"/>
          </a:p>
        </p:txBody>
      </p:sp>
    </p:spTree>
    <p:extLst>
      <p:ext uri="{BB962C8B-B14F-4D97-AF65-F5344CB8AC3E}">
        <p14:creationId xmlns:p14="http://schemas.microsoft.com/office/powerpoint/2010/main" val="78203656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5E00E9-C401-4EFC-9D7C-2530DC1282AD}" type="slidenum">
              <a:rPr lang="en-US">
                <a:solidFill>
                  <a:srgbClr val="000000"/>
                </a:solidFill>
              </a:rPr>
              <a:pPr/>
              <a:t>65</a:t>
            </a:fld>
            <a:endParaRPr lang="en-US">
              <a:solidFill>
                <a:srgbClr val="000000"/>
              </a:solidFill>
            </a:endParaRPr>
          </a:p>
        </p:txBody>
      </p:sp>
      <p:sp>
        <p:nvSpPr>
          <p:cNvPr id="2076674" name="Rectangle 2"/>
          <p:cNvSpPr>
            <a:spLocks noGrp="1" noRot="1" noChangeAspect="1" noChangeArrowheads="1" noTextEdit="1"/>
          </p:cNvSpPr>
          <p:nvPr>
            <p:ph type="sldImg"/>
          </p:nvPr>
        </p:nvSpPr>
        <p:spPr>
          <a:ln/>
        </p:spPr>
      </p:sp>
      <p:sp>
        <p:nvSpPr>
          <p:cNvPr id="2076675" name="Rectangle 3"/>
          <p:cNvSpPr>
            <a:spLocks noGrp="1" noChangeArrowheads="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AU" dirty="0"/>
          </a:p>
        </p:txBody>
      </p:sp>
    </p:spTree>
    <p:extLst>
      <p:ext uri="{BB962C8B-B14F-4D97-AF65-F5344CB8AC3E}">
        <p14:creationId xmlns:p14="http://schemas.microsoft.com/office/powerpoint/2010/main" val="261339234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763AF2BD-7924-4776-9F18-A6F3E995EDA4}" type="slidenum">
              <a:rPr lang="en-US">
                <a:solidFill>
                  <a:srgbClr val="000000"/>
                </a:solidFill>
              </a:rPr>
              <a:pPr/>
              <a:t>66</a:t>
            </a:fld>
            <a:endParaRPr lang="en-US">
              <a:solidFill>
                <a:srgbClr val="000000"/>
              </a:solidFill>
            </a:endParaRPr>
          </a:p>
        </p:txBody>
      </p:sp>
      <p:sp>
        <p:nvSpPr>
          <p:cNvPr id="1552386" name="Rectangle 2"/>
          <p:cNvSpPr>
            <a:spLocks noGrp="1" noRot="1" noChangeAspect="1" noChangeArrowheads="1" noTextEdit="1"/>
          </p:cNvSpPr>
          <p:nvPr>
            <p:ph type="sldImg"/>
          </p:nvPr>
        </p:nvSpPr>
        <p:spPr>
          <a:xfrm>
            <a:off x="779463" y="720725"/>
            <a:ext cx="5756275" cy="3598863"/>
          </a:xfrm>
          <a:prstGeom prst="rect">
            <a:avLst/>
          </a:prstGeom>
          <a:ln/>
        </p:spPr>
      </p:sp>
      <p:sp>
        <p:nvSpPr>
          <p:cNvPr id="1552387" name="Rectangle 3"/>
          <p:cNvSpPr>
            <a:spLocks noGrp="1" noChangeArrowheads="1"/>
          </p:cNvSpPr>
          <p:nvPr>
            <p:ph type="body" idx="1"/>
          </p:nvPr>
        </p:nvSpPr>
        <p:spPr>
          <a:xfrm>
            <a:off x="731194" y="4560086"/>
            <a:ext cx="5852814" cy="4320317"/>
          </a:xfrm>
          <a:prstGeom prst="rect">
            <a:avLst/>
          </a:prstGeom>
        </p:spPr>
        <p:txBody>
          <a:bodyPr/>
          <a:lstStyle/>
          <a:p>
            <a:endParaRPr lang="en-AU" dirty="0"/>
          </a:p>
        </p:txBody>
      </p:sp>
    </p:spTree>
    <p:extLst>
      <p:ext uri="{BB962C8B-B14F-4D97-AF65-F5344CB8AC3E}">
        <p14:creationId xmlns:p14="http://schemas.microsoft.com/office/powerpoint/2010/main" val="42146685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763AF2BD-7924-4776-9F18-A6F3E995EDA4}" type="slidenum">
              <a:rPr lang="en-US">
                <a:solidFill>
                  <a:srgbClr val="000000"/>
                </a:solidFill>
              </a:rPr>
              <a:pPr/>
              <a:t>67</a:t>
            </a:fld>
            <a:endParaRPr lang="en-US">
              <a:solidFill>
                <a:srgbClr val="000000"/>
              </a:solidFill>
            </a:endParaRPr>
          </a:p>
        </p:txBody>
      </p:sp>
      <p:sp>
        <p:nvSpPr>
          <p:cNvPr id="1552386" name="Rectangle 2"/>
          <p:cNvSpPr>
            <a:spLocks noGrp="1" noRot="1" noChangeAspect="1" noChangeArrowheads="1" noTextEdit="1"/>
          </p:cNvSpPr>
          <p:nvPr>
            <p:ph type="sldImg"/>
          </p:nvPr>
        </p:nvSpPr>
        <p:spPr>
          <a:xfrm>
            <a:off x="779463" y="720725"/>
            <a:ext cx="5756275" cy="3598863"/>
          </a:xfrm>
          <a:prstGeom prst="rect">
            <a:avLst/>
          </a:prstGeom>
          <a:ln/>
        </p:spPr>
      </p:sp>
      <p:sp>
        <p:nvSpPr>
          <p:cNvPr id="1552387" name="Rectangle 3"/>
          <p:cNvSpPr>
            <a:spLocks noGrp="1" noChangeArrowheads="1"/>
          </p:cNvSpPr>
          <p:nvPr>
            <p:ph type="body" idx="1"/>
          </p:nvPr>
        </p:nvSpPr>
        <p:spPr>
          <a:xfrm>
            <a:off x="731194" y="4560086"/>
            <a:ext cx="5852814" cy="4320317"/>
          </a:xfrm>
          <a:prstGeom prst="rect">
            <a:avLst/>
          </a:prstGeom>
        </p:spPr>
        <p:txBody>
          <a:bodyPr/>
          <a:lstStyle/>
          <a:p>
            <a:endParaRPr lang="en-AU" dirty="0"/>
          </a:p>
        </p:txBody>
      </p:sp>
    </p:spTree>
    <p:extLst>
      <p:ext uri="{BB962C8B-B14F-4D97-AF65-F5344CB8AC3E}">
        <p14:creationId xmlns:p14="http://schemas.microsoft.com/office/powerpoint/2010/main" val="6313273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219CC2FD-B32F-4992-A15B-F95E2E35C81B}" type="slidenum">
              <a:rPr lang="de-AT" smtClean="0"/>
              <a:pPr/>
              <a:t>69</a:t>
            </a:fld>
            <a:endParaRPr lang="de-AT" dirty="0"/>
          </a:p>
        </p:txBody>
      </p:sp>
    </p:spTree>
    <p:extLst>
      <p:ext uri="{BB962C8B-B14F-4D97-AF65-F5344CB8AC3E}">
        <p14:creationId xmlns:p14="http://schemas.microsoft.com/office/powerpoint/2010/main" val="179334876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It has been shown that the larger the model, the harder it is to understand it, and the higher is the likelihood of making syntactic</a:t>
            </a:r>
            <a:r>
              <a:rPr lang="en-AU" baseline="0" dirty="0"/>
              <a:t> mistakes, e.g. creating a deadlock in the model</a:t>
            </a:r>
            <a:endParaRPr lang="en-AU" dirty="0"/>
          </a:p>
        </p:txBody>
      </p:sp>
      <p:sp>
        <p:nvSpPr>
          <p:cNvPr id="4" name="Slide Number Placeholder 3"/>
          <p:cNvSpPr>
            <a:spLocks noGrp="1"/>
          </p:cNvSpPr>
          <p:nvPr>
            <p:ph type="sldNum" sz="quarter" idx="10"/>
          </p:nvPr>
        </p:nvSpPr>
        <p:spPr/>
        <p:txBody>
          <a:bodyPr/>
          <a:lstStyle/>
          <a:p>
            <a:fld id="{FD459FBD-F870-41EC-BC31-A08DD5BC5012}" type="slidenum">
              <a:rPr lang="en-AU" smtClean="0">
                <a:solidFill>
                  <a:prstClr val="black"/>
                </a:solidFill>
              </a:rPr>
              <a:pPr/>
              <a:t>70</a:t>
            </a:fld>
            <a:endParaRPr lang="en-AU">
              <a:solidFill>
                <a:prstClr val="black"/>
              </a:solidFill>
            </a:endParaRPr>
          </a:p>
        </p:txBody>
      </p:sp>
    </p:spTree>
    <p:extLst>
      <p:ext uri="{BB962C8B-B14F-4D97-AF65-F5344CB8AC3E}">
        <p14:creationId xmlns:p14="http://schemas.microsoft.com/office/powerpoint/2010/main" val="1310917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D40111-F93E-495F-9CD5-3E7781261B0D}" type="slidenum">
              <a:rPr lang="en-US">
                <a:solidFill>
                  <a:srgbClr val="000000"/>
                </a:solidFill>
              </a:rPr>
              <a:pPr/>
              <a:t>7</a:t>
            </a:fld>
            <a:endParaRPr lang="en-US">
              <a:solidFill>
                <a:srgbClr val="000000"/>
              </a:solidFill>
            </a:endParaRPr>
          </a:p>
        </p:txBody>
      </p:sp>
      <p:sp>
        <p:nvSpPr>
          <p:cNvPr id="2009090" name="Rectangle 2"/>
          <p:cNvSpPr>
            <a:spLocks noGrp="1" noRot="1" noChangeAspect="1" noChangeArrowheads="1" noTextEdit="1"/>
          </p:cNvSpPr>
          <p:nvPr>
            <p:ph type="sldImg"/>
          </p:nvPr>
        </p:nvSpPr>
        <p:spPr>
          <a:ln/>
        </p:spPr>
      </p:sp>
      <p:sp>
        <p:nvSpPr>
          <p:cNvPr id="2009091" name="Rectangle 3"/>
          <p:cNvSpPr>
            <a:spLocks noGrp="1" noChangeArrowheads="1"/>
          </p:cNvSpPr>
          <p:nvPr>
            <p:ph type="body" idx="1"/>
          </p:nvPr>
        </p:nvSpPr>
        <p:spPr/>
        <p:txBody>
          <a:bodyPr/>
          <a:lstStyle/>
          <a:p>
            <a:endParaRPr lang="en-AU" dirty="0"/>
          </a:p>
        </p:txBody>
      </p:sp>
    </p:spTree>
    <p:extLst>
      <p:ext uri="{BB962C8B-B14F-4D97-AF65-F5344CB8AC3E}">
        <p14:creationId xmlns:p14="http://schemas.microsoft.com/office/powerpoint/2010/main" val="29769935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p:txBody>
          <a:bodyPr/>
          <a:lstStyle/>
          <a:p>
            <a:pPr>
              <a:defRPr/>
            </a:pPr>
            <a:fld id="{0EF48D8C-381F-40F2-92E9-2F4109F13D9A}" type="slidenum">
              <a:rPr lang="en-US">
                <a:solidFill>
                  <a:srgbClr val="000000"/>
                </a:solidFill>
              </a:rPr>
              <a:pPr>
                <a:defRPr/>
              </a:pPr>
              <a:t>71</a:t>
            </a:fld>
            <a:endParaRPr lang="en-US">
              <a:solidFill>
                <a:srgbClr val="000000"/>
              </a:solidFill>
            </a:endParaRPr>
          </a:p>
        </p:txBody>
      </p:sp>
      <p:sp>
        <p:nvSpPr>
          <p:cNvPr id="735234" name="Rectangle 2"/>
          <p:cNvSpPr>
            <a:spLocks noGrp="1" noRot="1" noChangeAspect="1" noChangeArrowheads="1" noTextEdit="1"/>
          </p:cNvSpPr>
          <p:nvPr>
            <p:ph type="sldImg"/>
          </p:nvPr>
        </p:nvSpPr>
        <p:spPr>
          <a:xfrm>
            <a:off x="481013" y="768350"/>
            <a:ext cx="6137275" cy="3836988"/>
          </a:xfrm>
          <a:prstGeom prst="rect">
            <a:avLst/>
          </a:prstGeom>
          <a:ln/>
        </p:spPr>
      </p:sp>
      <p:sp>
        <p:nvSpPr>
          <p:cNvPr id="735235" name="Rectangle 3"/>
          <p:cNvSpPr>
            <a:spLocks noGrp="1" noChangeArrowheads="1"/>
          </p:cNvSpPr>
          <p:nvPr>
            <p:ph type="body" idx="1"/>
          </p:nvPr>
        </p:nvSpPr>
        <p:spPr>
          <a:xfrm>
            <a:off x="709613" y="4860925"/>
            <a:ext cx="5680075" cy="4605338"/>
          </a:xfrm>
          <a:prstGeom prst="rect">
            <a:avLst/>
          </a:prstGeom>
          <a:noFill/>
          <a:ln/>
        </p:spPr>
        <p:txBody>
          <a:bodyPr/>
          <a:lstStyle/>
          <a:p>
            <a:pPr eaLnBrk="1" hangingPunct="1"/>
            <a:r>
              <a:rPr lang="en-AU" dirty="0"/>
              <a:t>For example, </a:t>
            </a:r>
            <a:r>
              <a:rPr lang="en-AU" b="1" dirty="0"/>
              <a:t>Emit invoice </a:t>
            </a:r>
            <a:r>
              <a:rPr lang="en-AU" dirty="0"/>
              <a:t>is a task, while </a:t>
            </a:r>
            <a:r>
              <a:rPr lang="en-AU" b="1" dirty="0"/>
              <a:t>Handle shipment </a:t>
            </a:r>
            <a:r>
              <a:rPr lang="en-AU" dirty="0"/>
              <a:t>is a subprocess as it includes tasks such as pick goods from warehouse</a:t>
            </a:r>
            <a:r>
              <a:rPr lang="en-AU" baseline="0" dirty="0"/>
              <a:t> shelves, package them, print shipment notice, attach it to package, load into track</a:t>
            </a:r>
            <a:r>
              <a:rPr lang="mr-IN" baseline="0" dirty="0"/>
              <a:t>…</a:t>
            </a:r>
            <a:endParaRPr lang="en-AU" dirty="0"/>
          </a:p>
        </p:txBody>
      </p:sp>
    </p:spTree>
    <p:extLst>
      <p:ext uri="{BB962C8B-B14F-4D97-AF65-F5344CB8AC3E}">
        <p14:creationId xmlns:p14="http://schemas.microsoft.com/office/powerpoint/2010/main" val="33609817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p:txBody>
          <a:bodyPr/>
          <a:lstStyle/>
          <a:p>
            <a:pPr>
              <a:defRPr/>
            </a:pPr>
            <a:fld id="{51406262-92F9-4264-88D7-2CBD11447AD8}" type="slidenum">
              <a:rPr lang="en-US">
                <a:solidFill>
                  <a:srgbClr val="000000"/>
                </a:solidFill>
              </a:rPr>
              <a:pPr>
                <a:defRPr/>
              </a:pPr>
              <a:t>72</a:t>
            </a:fld>
            <a:endParaRPr lang="en-US">
              <a:solidFill>
                <a:srgbClr val="000000"/>
              </a:solidFill>
            </a:endParaRPr>
          </a:p>
        </p:txBody>
      </p:sp>
      <p:sp>
        <p:nvSpPr>
          <p:cNvPr id="737282" name="Rectangle 2"/>
          <p:cNvSpPr>
            <a:spLocks noGrp="1" noRot="1" noChangeAspect="1" noChangeArrowheads="1" noTextEdit="1"/>
          </p:cNvSpPr>
          <p:nvPr>
            <p:ph type="sldImg"/>
          </p:nvPr>
        </p:nvSpPr>
        <p:spPr>
          <a:xfrm>
            <a:off x="481013" y="768350"/>
            <a:ext cx="6137275" cy="3836988"/>
          </a:xfrm>
          <a:prstGeom prst="rect">
            <a:avLst/>
          </a:prstGeom>
          <a:ln/>
        </p:spPr>
      </p:sp>
      <p:sp>
        <p:nvSpPr>
          <p:cNvPr id="737283" name="Rectangle 3"/>
          <p:cNvSpPr>
            <a:spLocks noGrp="1" noChangeArrowheads="1"/>
          </p:cNvSpPr>
          <p:nvPr>
            <p:ph type="body" idx="1"/>
          </p:nvPr>
        </p:nvSpPr>
        <p:spPr>
          <a:xfrm>
            <a:off x="709613" y="4860925"/>
            <a:ext cx="5680075" cy="4605338"/>
          </a:xfrm>
          <a:prstGeom prst="rect">
            <a:avLst/>
          </a:prstGeom>
          <a:noFill/>
          <a:ln/>
        </p:spPr>
        <p:txBody>
          <a:bodyPr/>
          <a:lstStyle/>
          <a:p>
            <a:pPr eaLnBrk="1" hangingPunct="1"/>
            <a:endParaRPr lang="en-AU">
              <a:ea typeface="ＭＳ Ｐゴシック"/>
            </a:endParaRPr>
          </a:p>
        </p:txBody>
      </p:sp>
    </p:spTree>
    <p:extLst>
      <p:ext uri="{BB962C8B-B14F-4D97-AF65-F5344CB8AC3E}">
        <p14:creationId xmlns:p14="http://schemas.microsoft.com/office/powerpoint/2010/main" val="15508783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a</a:t>
            </a:r>
            <a:r>
              <a:rPr lang="en-AU" baseline="0" dirty="0"/>
              <a:t> more detailed </a:t>
            </a:r>
            <a:r>
              <a:rPr lang="en-AU" dirty="0"/>
              <a:t>version of</a:t>
            </a:r>
            <a:r>
              <a:rPr lang="en-AU" baseline="0" dirty="0"/>
              <a:t> our order-to-cash process where we added a branch to manufacture the product in case it is not in stock, and have made the shipment and invoicing part more detailed by asking for a shipment address and receiving the payment</a:t>
            </a:r>
            <a:endParaRPr lang="en-AU" dirty="0"/>
          </a:p>
        </p:txBody>
      </p:sp>
      <p:sp>
        <p:nvSpPr>
          <p:cNvPr id="4" name="Slide Number Placeholder 3"/>
          <p:cNvSpPr>
            <a:spLocks noGrp="1"/>
          </p:cNvSpPr>
          <p:nvPr>
            <p:ph type="sldNum" sz="quarter" idx="10"/>
          </p:nvPr>
        </p:nvSpPr>
        <p:spPr/>
        <p:txBody>
          <a:bodyPr/>
          <a:lstStyle/>
          <a:p>
            <a:fld id="{8F82759E-8999-4DBB-AFA5-27BEE8C6C2F0}" type="slidenum">
              <a:rPr lang="en-US" smtClean="0">
                <a:solidFill>
                  <a:srgbClr val="000000"/>
                </a:solidFill>
              </a:rPr>
              <a:pPr/>
              <a:t>73</a:t>
            </a:fld>
            <a:endParaRPr lang="en-US">
              <a:solidFill>
                <a:srgbClr val="000000"/>
              </a:solidFill>
            </a:endParaRPr>
          </a:p>
        </p:txBody>
      </p:sp>
    </p:spTree>
    <p:extLst>
      <p:ext uri="{BB962C8B-B14F-4D97-AF65-F5344CB8AC3E}">
        <p14:creationId xmlns:p14="http://schemas.microsoft.com/office/powerpoint/2010/main" val="87094792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7DB1494-1195-449F-A4D8-3BAA313B6287}" type="slidenum">
              <a:rPr lang="en-AU" smtClean="0"/>
              <a:t>74</a:t>
            </a:fld>
            <a:endParaRPr lang="en-AU"/>
          </a:p>
        </p:txBody>
      </p:sp>
    </p:spTree>
    <p:extLst>
      <p:ext uri="{BB962C8B-B14F-4D97-AF65-F5344CB8AC3E}">
        <p14:creationId xmlns:p14="http://schemas.microsoft.com/office/powerpoint/2010/main" val="373449652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22 to 10 nodes</a:t>
            </a:r>
          </a:p>
        </p:txBody>
      </p:sp>
      <p:sp>
        <p:nvSpPr>
          <p:cNvPr id="4" name="Slide Number Placeholder 3"/>
          <p:cNvSpPr>
            <a:spLocks noGrp="1"/>
          </p:cNvSpPr>
          <p:nvPr>
            <p:ph type="sldNum" sz="quarter" idx="10"/>
          </p:nvPr>
        </p:nvSpPr>
        <p:spPr/>
        <p:txBody>
          <a:bodyPr/>
          <a:lstStyle/>
          <a:p>
            <a:fld id="{37DB1494-1195-449F-A4D8-3BAA313B6287}" type="slidenum">
              <a:rPr lang="en-AU" smtClean="0"/>
              <a:t>75</a:t>
            </a:fld>
            <a:endParaRPr lang="en-AU"/>
          </a:p>
        </p:txBody>
      </p:sp>
    </p:spTree>
    <p:extLst>
      <p:ext uri="{BB962C8B-B14F-4D97-AF65-F5344CB8AC3E}">
        <p14:creationId xmlns:p14="http://schemas.microsoft.com/office/powerpoint/2010/main" val="329500097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p:txBody>
          <a:bodyPr/>
          <a:lstStyle/>
          <a:p>
            <a:pPr>
              <a:defRPr/>
            </a:pPr>
            <a:fld id="{213C69DF-1E7D-4A80-B714-CA96F04F5A0F}" type="slidenum">
              <a:rPr lang="en-US">
                <a:solidFill>
                  <a:srgbClr val="000000"/>
                </a:solidFill>
              </a:rPr>
              <a:pPr>
                <a:defRPr/>
              </a:pPr>
              <a:t>78</a:t>
            </a:fld>
            <a:endParaRPr lang="en-US">
              <a:solidFill>
                <a:srgbClr val="000000"/>
              </a:solidFill>
            </a:endParaRPr>
          </a:p>
        </p:txBody>
      </p:sp>
      <p:sp>
        <p:nvSpPr>
          <p:cNvPr id="740354" name="Rectangle 2"/>
          <p:cNvSpPr>
            <a:spLocks noGrp="1" noRot="1" noChangeAspect="1" noChangeArrowheads="1" noTextEdit="1"/>
          </p:cNvSpPr>
          <p:nvPr>
            <p:ph type="sldImg"/>
          </p:nvPr>
        </p:nvSpPr>
        <p:spPr>
          <a:xfrm>
            <a:off x="481013" y="768350"/>
            <a:ext cx="6137275" cy="3836988"/>
          </a:xfrm>
          <a:prstGeom prst="rect">
            <a:avLst/>
          </a:prstGeom>
          <a:ln/>
        </p:spPr>
      </p:sp>
      <p:sp>
        <p:nvSpPr>
          <p:cNvPr id="740355" name="Rectangle 3"/>
          <p:cNvSpPr>
            <a:spLocks noGrp="1" noChangeArrowheads="1"/>
          </p:cNvSpPr>
          <p:nvPr>
            <p:ph type="body" idx="1"/>
          </p:nvPr>
        </p:nvSpPr>
        <p:spPr>
          <a:xfrm>
            <a:off x="709613" y="4860925"/>
            <a:ext cx="5680075" cy="4605338"/>
          </a:xfrm>
          <a:prstGeom prst="rect">
            <a:avLst/>
          </a:prstGeom>
          <a:noFill/>
          <a:ln/>
        </p:spPr>
        <p:txBody>
          <a:bodyPr/>
          <a:lstStyle/>
          <a:p>
            <a:pPr eaLnBrk="1" hangingPunct="1"/>
            <a:endParaRPr lang="en-AU">
              <a:ea typeface="ＭＳ Ｐゴシック"/>
            </a:endParaRPr>
          </a:p>
        </p:txBody>
      </p:sp>
    </p:spTree>
    <p:extLst>
      <p:ext uri="{BB962C8B-B14F-4D97-AF65-F5344CB8AC3E}">
        <p14:creationId xmlns:p14="http://schemas.microsoft.com/office/powerpoint/2010/main" val="173878564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dt" idx="1"/>
          </p:nvPr>
        </p:nvSpPr>
        <p:spPr>
          <a:ln/>
        </p:spPr>
        <p:txBody>
          <a:bodyPr/>
          <a:lstStyle/>
          <a:p>
            <a:r>
              <a:rPr lang="de-DE">
                <a:solidFill>
                  <a:srgbClr val="000000"/>
                </a:solidFill>
              </a:rPr>
              <a:t>Lecture - 4 March 1999</a:t>
            </a:r>
          </a:p>
        </p:txBody>
      </p:sp>
      <p:sp>
        <p:nvSpPr>
          <p:cNvPr id="5" name="Rectangle 3"/>
          <p:cNvSpPr>
            <a:spLocks noGrp="1" noChangeArrowheads="1"/>
          </p:cNvSpPr>
          <p:nvPr>
            <p:ph type="sldNum" sz="quarter" idx="5"/>
          </p:nvPr>
        </p:nvSpPr>
        <p:spPr>
          <a:ln/>
        </p:spPr>
        <p:txBody>
          <a:bodyPr/>
          <a:lstStyle/>
          <a:p>
            <a:fld id="{36A85DB2-3C73-CD4B-B925-F800DDDC4981}" type="slidenum">
              <a:rPr lang="de-DE">
                <a:solidFill>
                  <a:srgbClr val="000000"/>
                </a:solidFill>
              </a:rPr>
              <a:pPr/>
              <a:t>79</a:t>
            </a:fld>
            <a:endParaRPr lang="de-DE">
              <a:solidFill>
                <a:srgbClr val="000000"/>
              </a:solidFill>
            </a:endParaRPr>
          </a:p>
        </p:txBody>
      </p:sp>
      <p:sp>
        <p:nvSpPr>
          <p:cNvPr id="6" name="Rectangle 4"/>
          <p:cNvSpPr>
            <a:spLocks noGrp="1" noChangeArrowheads="1"/>
          </p:cNvSpPr>
          <p:nvPr>
            <p:ph type="ftr" sz="quarter" idx="4"/>
          </p:nvPr>
        </p:nvSpPr>
        <p:spPr>
          <a:ln/>
        </p:spPr>
        <p:txBody>
          <a:bodyPr/>
          <a:lstStyle/>
          <a:p>
            <a:r>
              <a:rPr lang="de-DE">
                <a:solidFill>
                  <a:srgbClr val="000000"/>
                </a:solidFill>
              </a:rPr>
              <a:t>QUT Brisbane, Dr. Michael Rosemann</a:t>
            </a:r>
          </a:p>
        </p:txBody>
      </p:sp>
      <p:sp>
        <p:nvSpPr>
          <p:cNvPr id="7" name="Rectangle 5"/>
          <p:cNvSpPr>
            <a:spLocks noGrp="1" noChangeArrowheads="1"/>
          </p:cNvSpPr>
          <p:nvPr>
            <p:ph type="hdr" sz="quarter"/>
          </p:nvPr>
        </p:nvSpPr>
        <p:spPr>
          <a:ln/>
        </p:spPr>
        <p:txBody>
          <a:bodyPr/>
          <a:lstStyle/>
          <a:p>
            <a:r>
              <a:rPr lang="de-DE">
                <a:solidFill>
                  <a:srgbClr val="000000"/>
                </a:solidFill>
              </a:rPr>
              <a:t>ITN286 - Process Engineering and EWS</a:t>
            </a:r>
          </a:p>
        </p:txBody>
      </p:sp>
      <p:sp>
        <p:nvSpPr>
          <p:cNvPr id="1154050" name="Rectangle 2"/>
          <p:cNvSpPr>
            <a:spLocks noGrp="1" noRot="1" noChangeAspect="1" noChangeArrowheads="1" noTextEdit="1"/>
          </p:cNvSpPr>
          <p:nvPr>
            <p:ph type="sldImg"/>
          </p:nvPr>
        </p:nvSpPr>
        <p:spPr bwMode="auto">
          <a:xfrm>
            <a:off x="3522663" y="2816225"/>
            <a:ext cx="0" cy="0"/>
          </a:xfrm>
          <a:prstGeom prst="rect">
            <a:avLst/>
          </a:prstGeom>
          <a:solidFill>
            <a:srgbClr val="FFFFFF"/>
          </a:solidFill>
          <a:ln>
            <a:solidFill>
              <a:srgbClr val="000000"/>
            </a:solidFill>
            <a:miter lim="800000"/>
            <a:headEnd/>
            <a:tailEnd/>
          </a:ln>
        </p:spPr>
      </p:sp>
      <p:sp>
        <p:nvSpPr>
          <p:cNvPr id="1154051" name="Rectangle 3"/>
          <p:cNvSpPr>
            <a:spLocks noGrp="1" noChangeArrowheads="1"/>
          </p:cNvSpPr>
          <p:nvPr>
            <p:ph type="body" idx="1"/>
          </p:nvPr>
        </p:nvSpPr>
        <p:spPr bwMode="auto">
          <a:xfrm>
            <a:off x="460908" y="8123203"/>
            <a:ext cx="3093716" cy="279884"/>
          </a:xfrm>
          <a:prstGeom prst="rect">
            <a:avLst/>
          </a:prstGeom>
          <a:solidFill>
            <a:srgbClr val="FFFFFF"/>
          </a:solidFill>
          <a:ln>
            <a:solidFill>
              <a:srgbClr val="000000"/>
            </a:solidFill>
            <a:miter lim="800000"/>
            <a:headEnd/>
            <a:tailEnd/>
          </a:ln>
        </p:spPr>
        <p:txBody>
          <a:bodyPr lIns="93756" tIns="46877" rIns="93756" bIns="46877">
            <a:prstTxWarp prst="textNoShape">
              <a:avLst/>
            </a:prstTxWarp>
          </a:bodyPr>
          <a:lstStyle/>
          <a:p>
            <a:endParaRPr lang="en-US"/>
          </a:p>
        </p:txBody>
      </p:sp>
    </p:spTree>
    <p:extLst>
      <p:ext uri="{BB962C8B-B14F-4D97-AF65-F5344CB8AC3E}">
        <p14:creationId xmlns:p14="http://schemas.microsoft.com/office/powerpoint/2010/main" val="345155164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768350"/>
            <a:ext cx="6137275" cy="3836988"/>
          </a:xfrm>
          <a:prstGeom prst="rect">
            <a:avLst/>
          </a:prstGeom>
          <a:noFill/>
          <a:ln w="12700">
            <a:solidFill>
              <a:prstClr val="black"/>
            </a:solidFill>
          </a:ln>
        </p:spPr>
      </p:sp>
      <p:sp>
        <p:nvSpPr>
          <p:cNvPr id="3" name="Notes Placeholder 2"/>
          <p:cNvSpPr>
            <a:spLocks noGrp="1"/>
          </p:cNvSpPr>
          <p:nvPr>
            <p:ph type="body" idx="1"/>
          </p:nvPr>
        </p:nvSpPr>
        <p:spPr>
          <a:xfrm>
            <a:off x="709613" y="4860925"/>
            <a:ext cx="5680075" cy="4605338"/>
          </a:xfrm>
          <a:prstGeom prst="rect">
            <a:avLst/>
          </a:prstGeom>
        </p:spPr>
        <p:txBody>
          <a:bodyPr>
            <a:normAutofit/>
          </a:bodyPr>
          <a:lstStyle/>
          <a:p>
            <a:endParaRPr lang="en-AU" dirty="0"/>
          </a:p>
        </p:txBody>
      </p:sp>
      <p:sp>
        <p:nvSpPr>
          <p:cNvPr id="4" name="Date Placeholder 3"/>
          <p:cNvSpPr>
            <a:spLocks noGrp="1"/>
          </p:cNvSpPr>
          <p:nvPr>
            <p:ph type="dt" idx="10"/>
          </p:nvPr>
        </p:nvSpPr>
        <p:spPr/>
        <p:txBody>
          <a:bodyPr/>
          <a:lstStyle/>
          <a:p>
            <a:pPr>
              <a:defRPr/>
            </a:pPr>
            <a:r>
              <a:rPr lang="de-DE">
                <a:solidFill>
                  <a:srgbClr val="000000"/>
                </a:solidFill>
              </a:rPr>
              <a:t>Lecture </a:t>
            </a:r>
            <a:r>
              <a:rPr lang="en-US">
                <a:solidFill>
                  <a:srgbClr val="000000"/>
                </a:solidFill>
              </a:rPr>
              <a:t>–</a:t>
            </a:r>
            <a:r>
              <a:rPr lang="de-DE">
                <a:solidFill>
                  <a:srgbClr val="000000"/>
                </a:solidFill>
              </a:rPr>
              <a:t> 20 July 2009</a:t>
            </a:r>
          </a:p>
        </p:txBody>
      </p:sp>
      <p:sp>
        <p:nvSpPr>
          <p:cNvPr id="5" name="Slide Number Placeholder 4"/>
          <p:cNvSpPr>
            <a:spLocks noGrp="1"/>
          </p:cNvSpPr>
          <p:nvPr>
            <p:ph type="sldNum" sz="quarter" idx="11"/>
          </p:nvPr>
        </p:nvSpPr>
        <p:spPr/>
        <p:txBody>
          <a:bodyPr/>
          <a:lstStyle/>
          <a:p>
            <a:pPr>
              <a:defRPr/>
            </a:pPr>
            <a:fld id="{F27B648C-4EC3-43EF-81C1-647DA78E45CF}" type="slidenum">
              <a:rPr lang="de-DE" smtClean="0">
                <a:solidFill>
                  <a:srgbClr val="000000"/>
                </a:solidFill>
              </a:rPr>
              <a:pPr>
                <a:defRPr/>
              </a:pPr>
              <a:t>80</a:t>
            </a:fld>
            <a:endParaRPr lang="de-DE">
              <a:solidFill>
                <a:srgbClr val="000000"/>
              </a:solidFill>
            </a:endParaRPr>
          </a:p>
        </p:txBody>
      </p:sp>
      <p:sp>
        <p:nvSpPr>
          <p:cNvPr id="6" name="Footer Placeholder 5"/>
          <p:cNvSpPr>
            <a:spLocks noGrp="1"/>
          </p:cNvSpPr>
          <p:nvPr>
            <p:ph type="ftr" sz="quarter" idx="12"/>
          </p:nvPr>
        </p:nvSpPr>
        <p:spPr/>
        <p:txBody>
          <a:bodyPr/>
          <a:lstStyle/>
          <a:p>
            <a:pPr>
              <a:defRPr/>
            </a:pPr>
            <a:r>
              <a:rPr lang="de-DE">
                <a:solidFill>
                  <a:srgbClr val="000000"/>
                </a:solidFill>
              </a:rPr>
              <a:t>QUT Brisbane, Dr. Michael Rosemann</a:t>
            </a:r>
          </a:p>
        </p:txBody>
      </p:sp>
      <p:sp>
        <p:nvSpPr>
          <p:cNvPr id="7" name="Header Placeholder 6"/>
          <p:cNvSpPr>
            <a:spLocks noGrp="1"/>
          </p:cNvSpPr>
          <p:nvPr>
            <p:ph type="hdr" sz="quarter" idx="13"/>
          </p:nvPr>
        </p:nvSpPr>
        <p:spPr/>
        <p:txBody>
          <a:bodyPr/>
          <a:lstStyle/>
          <a:p>
            <a:pPr>
              <a:defRPr/>
            </a:pPr>
            <a:r>
              <a:rPr lang="de-DE">
                <a:solidFill>
                  <a:srgbClr val="000000"/>
                </a:solidFill>
              </a:rPr>
              <a:t>INB/INN320 </a:t>
            </a:r>
            <a:r>
              <a:rPr lang="en-US">
                <a:solidFill>
                  <a:srgbClr val="000000"/>
                </a:solidFill>
              </a:rPr>
              <a:t>–</a:t>
            </a:r>
            <a:r>
              <a:rPr lang="de-DE">
                <a:solidFill>
                  <a:srgbClr val="000000"/>
                </a:solidFill>
              </a:rPr>
              <a:t> Business Process Modelling</a:t>
            </a:r>
          </a:p>
        </p:txBody>
      </p:sp>
    </p:spTree>
    <p:extLst>
      <p:ext uri="{BB962C8B-B14F-4D97-AF65-F5344CB8AC3E}">
        <p14:creationId xmlns:p14="http://schemas.microsoft.com/office/powerpoint/2010/main" val="128663618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9D1E29B-21C5-4616-8C91-16E7C6184830}" type="slidenum">
              <a:rPr lang="en-AU" smtClean="0">
                <a:solidFill>
                  <a:prstClr val="black"/>
                </a:solidFill>
              </a:rPr>
              <a:pPr/>
              <a:t>81</a:t>
            </a:fld>
            <a:endParaRPr lang="en-AU">
              <a:solidFill>
                <a:prstClr val="black"/>
              </a:solidFill>
            </a:endParaRPr>
          </a:p>
        </p:txBody>
      </p:sp>
    </p:spTree>
    <p:extLst>
      <p:ext uri="{BB962C8B-B14F-4D97-AF65-F5344CB8AC3E}">
        <p14:creationId xmlns:p14="http://schemas.microsoft.com/office/powerpoint/2010/main" val="175931074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200" dirty="0"/>
              <a:t>Relevant: </a:t>
            </a:r>
            <a:r>
              <a:rPr lang="en-US" dirty="0"/>
              <a:t>Consider domain, target audience and modelling purpose</a:t>
            </a:r>
          </a:p>
          <a:p>
            <a:pPr marL="0" marR="0" indent="0" algn="l" defTabSz="914400" rtl="0" eaLnBrk="1" fontAlgn="auto" latinLnBrk="0" hangingPunct="1">
              <a:lnSpc>
                <a:spcPct val="100000"/>
              </a:lnSpc>
              <a:spcBef>
                <a:spcPts val="0"/>
              </a:spcBef>
              <a:spcAft>
                <a:spcPts val="0"/>
              </a:spcAft>
              <a:buClrTx/>
              <a:buSzTx/>
              <a:buFontTx/>
              <a:buNone/>
              <a:tabLst/>
              <a:defRPr/>
            </a:pPr>
            <a:endParaRPr lang="en-AU"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AU" sz="1200" dirty="0"/>
              <a:t>Logical: group elements meaningfully</a:t>
            </a:r>
            <a:r>
              <a:rPr lang="en-AU" sz="1200" baseline="0" dirty="0"/>
              <a:t> on the basis of a common object: everything about invoice (invoice emission </a:t>
            </a:r>
            <a:r>
              <a:rPr lang="en-AU" sz="1200" baseline="0" dirty="0" err="1"/>
              <a:t>subprocess</a:t>
            </a:r>
            <a:r>
              <a:rPr lang="en-AU" sz="1200" baseline="0" dirty="0"/>
              <a:t>), everything about raw materials (acquisition from suppliers)</a:t>
            </a:r>
          </a:p>
          <a:p>
            <a:pPr marL="0" marR="0" indent="0" algn="l" defTabSz="914400" rtl="0" eaLnBrk="1" fontAlgn="auto" latinLnBrk="0" hangingPunct="1">
              <a:lnSpc>
                <a:spcPct val="100000"/>
              </a:lnSpc>
              <a:spcBef>
                <a:spcPts val="0"/>
              </a:spcBef>
              <a:spcAft>
                <a:spcPts val="0"/>
              </a:spcAft>
              <a:buClrTx/>
              <a:buSzTx/>
              <a:buFontTx/>
              <a:buNone/>
              <a:tabLst/>
              <a:defRPr/>
            </a:pPr>
            <a:endParaRPr lang="en-AU" sz="120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AU" sz="1200"/>
              <a:t>Structural: it </a:t>
            </a:r>
            <a:r>
              <a:rPr lang="en-AU" sz="1200" dirty="0"/>
              <a:t>has been shown empirically that having more than 30 flow objects leads to increased modelling errors</a:t>
            </a:r>
          </a:p>
          <a:p>
            <a:pPr marL="0" marR="0" indent="0" algn="l" defTabSz="914400" rtl="0" eaLnBrk="1" fontAlgn="auto" latinLnBrk="0" hangingPunct="1">
              <a:lnSpc>
                <a:spcPct val="100000"/>
              </a:lnSpc>
              <a:spcBef>
                <a:spcPts val="0"/>
              </a:spcBef>
              <a:spcAft>
                <a:spcPts val="0"/>
              </a:spcAft>
              <a:buClrTx/>
              <a:buSzTx/>
              <a:buFontTx/>
              <a:buNone/>
              <a:tabLst/>
              <a:defRPr/>
            </a:pPr>
            <a:endParaRPr lang="en-AU" sz="1200" dirty="0"/>
          </a:p>
        </p:txBody>
      </p:sp>
      <p:sp>
        <p:nvSpPr>
          <p:cNvPr id="4" name="Slide Number Placeholder 3"/>
          <p:cNvSpPr>
            <a:spLocks noGrp="1"/>
          </p:cNvSpPr>
          <p:nvPr>
            <p:ph type="sldNum" sz="quarter" idx="10"/>
          </p:nvPr>
        </p:nvSpPr>
        <p:spPr/>
        <p:txBody>
          <a:bodyPr/>
          <a:lstStyle/>
          <a:p>
            <a:fld id="{FD459FBD-F870-41EC-BC31-A08DD5BC5012}" type="slidenum">
              <a:rPr lang="en-AU" smtClean="0">
                <a:solidFill>
                  <a:prstClr val="black"/>
                </a:solidFill>
              </a:rPr>
              <a:pPr/>
              <a:t>82</a:t>
            </a:fld>
            <a:endParaRPr lang="en-AU">
              <a:solidFill>
                <a:prstClr val="black"/>
              </a:solidFill>
            </a:endParaRPr>
          </a:p>
        </p:txBody>
      </p:sp>
    </p:spTree>
    <p:extLst>
      <p:ext uri="{BB962C8B-B14F-4D97-AF65-F5344CB8AC3E}">
        <p14:creationId xmlns:p14="http://schemas.microsoft.com/office/powerpoint/2010/main" val="1818408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F8D7A6-AE45-4089-90B7-04E56C7D951D}" type="slidenum">
              <a:rPr lang="en-US">
                <a:solidFill>
                  <a:srgbClr val="000000"/>
                </a:solidFill>
              </a:rPr>
              <a:pPr/>
              <a:t>8</a:t>
            </a:fld>
            <a:endParaRPr lang="en-US">
              <a:solidFill>
                <a:srgbClr val="000000"/>
              </a:solidFill>
            </a:endParaRPr>
          </a:p>
        </p:txBody>
      </p:sp>
      <p:sp>
        <p:nvSpPr>
          <p:cNvPr id="2056194" name="Rectangle 2"/>
          <p:cNvSpPr>
            <a:spLocks noGrp="1" noRot="1" noChangeAspect="1" noChangeArrowheads="1" noTextEdit="1"/>
          </p:cNvSpPr>
          <p:nvPr>
            <p:ph type="sldImg"/>
          </p:nvPr>
        </p:nvSpPr>
        <p:spPr>
          <a:ln/>
        </p:spPr>
      </p:sp>
      <p:sp>
        <p:nvSpPr>
          <p:cNvPr id="2056195" name="Rectangle 3"/>
          <p:cNvSpPr>
            <a:spLocks noGrp="1" noChangeArrowheads="1"/>
          </p:cNvSpPr>
          <p:nvPr>
            <p:ph type="body" idx="1"/>
          </p:nvPr>
        </p:nvSpPr>
        <p:spPr/>
        <p:txBody>
          <a:bodyPr/>
          <a:lstStyle/>
          <a:p>
            <a:endParaRPr lang="en-AU" dirty="0"/>
          </a:p>
        </p:txBody>
      </p:sp>
    </p:spTree>
    <p:extLst>
      <p:ext uri="{BB962C8B-B14F-4D97-AF65-F5344CB8AC3E}">
        <p14:creationId xmlns:p14="http://schemas.microsoft.com/office/powerpoint/2010/main" val="241812151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219CC2FD-B32F-4992-A15B-F95E2E35C81B}" type="slidenum">
              <a:rPr lang="de-AT" smtClean="0"/>
              <a:pPr/>
              <a:t>83</a:t>
            </a:fld>
            <a:endParaRPr lang="de-AT" dirty="0"/>
          </a:p>
        </p:txBody>
      </p:sp>
    </p:spTree>
    <p:extLst>
      <p:ext uri="{BB962C8B-B14F-4D97-AF65-F5344CB8AC3E}">
        <p14:creationId xmlns:p14="http://schemas.microsoft.com/office/powerpoint/2010/main" val="350340946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9D1E29B-21C5-4616-8C91-16E7C6184830}" type="slidenum">
              <a:rPr lang="en-AU" smtClean="0">
                <a:solidFill>
                  <a:prstClr val="black"/>
                </a:solidFill>
              </a:rPr>
              <a:pPr/>
              <a:t>84</a:t>
            </a:fld>
            <a:endParaRPr lang="en-AU">
              <a:solidFill>
                <a:prstClr val="black"/>
              </a:solidFill>
            </a:endParaRPr>
          </a:p>
        </p:txBody>
      </p:sp>
    </p:spTree>
    <p:extLst>
      <p:ext uri="{BB962C8B-B14F-4D97-AF65-F5344CB8AC3E}">
        <p14:creationId xmlns:p14="http://schemas.microsoft.com/office/powerpoint/2010/main" val="217264801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768350"/>
            <a:ext cx="6137275" cy="3836988"/>
          </a:xfrm>
          <a:prstGeom prst="rect">
            <a:avLst/>
          </a:prstGeom>
          <a:noFill/>
          <a:ln w="12700">
            <a:solidFill>
              <a:prstClr val="black"/>
            </a:solidFill>
          </a:ln>
        </p:spPr>
      </p:sp>
      <p:sp>
        <p:nvSpPr>
          <p:cNvPr id="3" name="Notes Placeholder 2"/>
          <p:cNvSpPr>
            <a:spLocks noGrp="1"/>
          </p:cNvSpPr>
          <p:nvPr>
            <p:ph type="body" idx="1"/>
          </p:nvPr>
        </p:nvSpPr>
        <p:spPr>
          <a:xfrm>
            <a:off x="709613" y="4860925"/>
            <a:ext cx="5680075" cy="4605338"/>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a:t> (Call activities</a:t>
            </a:r>
            <a:r>
              <a:rPr lang="en-AU" baseline="0" dirty="0"/>
              <a:t> are </a:t>
            </a:r>
            <a:r>
              <a:rPr lang="en-AU" dirty="0"/>
              <a:t>represented with a thicker border)</a:t>
            </a:r>
          </a:p>
          <a:p>
            <a:endParaRPr lang="en-AU" dirty="0"/>
          </a:p>
        </p:txBody>
      </p:sp>
      <p:sp>
        <p:nvSpPr>
          <p:cNvPr id="4" name="Date Placeholder 3"/>
          <p:cNvSpPr>
            <a:spLocks noGrp="1"/>
          </p:cNvSpPr>
          <p:nvPr>
            <p:ph type="dt" idx="10"/>
          </p:nvPr>
        </p:nvSpPr>
        <p:spPr/>
        <p:txBody>
          <a:bodyPr/>
          <a:lstStyle/>
          <a:p>
            <a:pPr>
              <a:defRPr/>
            </a:pPr>
            <a:r>
              <a:rPr lang="de-DE">
                <a:solidFill>
                  <a:srgbClr val="000000"/>
                </a:solidFill>
              </a:rPr>
              <a:t>Lecture </a:t>
            </a:r>
            <a:r>
              <a:rPr lang="en-US">
                <a:solidFill>
                  <a:srgbClr val="000000"/>
                </a:solidFill>
              </a:rPr>
              <a:t>–</a:t>
            </a:r>
            <a:r>
              <a:rPr lang="de-DE">
                <a:solidFill>
                  <a:srgbClr val="000000"/>
                </a:solidFill>
              </a:rPr>
              <a:t> 17 August 2009</a:t>
            </a:r>
            <a:endParaRPr lang="de-DE" dirty="0">
              <a:solidFill>
                <a:srgbClr val="000000"/>
              </a:solidFill>
            </a:endParaRPr>
          </a:p>
        </p:txBody>
      </p:sp>
      <p:sp>
        <p:nvSpPr>
          <p:cNvPr id="5" name="Slide Number Placeholder 4"/>
          <p:cNvSpPr>
            <a:spLocks noGrp="1"/>
          </p:cNvSpPr>
          <p:nvPr>
            <p:ph type="sldNum" sz="quarter" idx="11"/>
          </p:nvPr>
        </p:nvSpPr>
        <p:spPr/>
        <p:txBody>
          <a:bodyPr/>
          <a:lstStyle/>
          <a:p>
            <a:pPr>
              <a:defRPr/>
            </a:pPr>
            <a:fld id="{1D449EE2-7562-49A9-B06F-4DF968013F6A}" type="slidenum">
              <a:rPr lang="de-DE" smtClean="0">
                <a:solidFill>
                  <a:srgbClr val="000000"/>
                </a:solidFill>
              </a:rPr>
              <a:pPr>
                <a:defRPr/>
              </a:pPr>
              <a:t>85</a:t>
            </a:fld>
            <a:endParaRPr lang="de-DE">
              <a:solidFill>
                <a:srgbClr val="000000"/>
              </a:solidFill>
            </a:endParaRPr>
          </a:p>
        </p:txBody>
      </p:sp>
      <p:sp>
        <p:nvSpPr>
          <p:cNvPr id="6" name="Footer Placeholder 5"/>
          <p:cNvSpPr>
            <a:spLocks noGrp="1"/>
          </p:cNvSpPr>
          <p:nvPr>
            <p:ph type="ftr" sz="quarter" idx="12"/>
          </p:nvPr>
        </p:nvSpPr>
        <p:spPr/>
        <p:txBody>
          <a:bodyPr/>
          <a:lstStyle/>
          <a:p>
            <a:pPr>
              <a:defRPr/>
            </a:pPr>
            <a:r>
              <a:rPr lang="de-DE">
                <a:solidFill>
                  <a:srgbClr val="000000"/>
                </a:solidFill>
              </a:rPr>
              <a:t>QUT Brisbane, Dr. Jan Recker</a:t>
            </a:r>
            <a:endParaRPr lang="de-DE" dirty="0">
              <a:solidFill>
                <a:srgbClr val="000000"/>
              </a:solidFill>
            </a:endParaRPr>
          </a:p>
        </p:txBody>
      </p:sp>
      <p:sp>
        <p:nvSpPr>
          <p:cNvPr id="7" name="Header Placeholder 6"/>
          <p:cNvSpPr>
            <a:spLocks noGrp="1"/>
          </p:cNvSpPr>
          <p:nvPr>
            <p:ph type="hdr" sz="quarter" idx="13"/>
          </p:nvPr>
        </p:nvSpPr>
        <p:spPr/>
        <p:txBody>
          <a:bodyPr/>
          <a:lstStyle/>
          <a:p>
            <a:pPr>
              <a:defRPr/>
            </a:pPr>
            <a:r>
              <a:rPr lang="de-DE">
                <a:solidFill>
                  <a:srgbClr val="000000"/>
                </a:solidFill>
              </a:rPr>
              <a:t>INB/INN320 </a:t>
            </a:r>
            <a:r>
              <a:rPr lang="en-US">
                <a:solidFill>
                  <a:srgbClr val="000000"/>
                </a:solidFill>
              </a:rPr>
              <a:t>–</a:t>
            </a:r>
            <a:r>
              <a:rPr lang="de-DE">
                <a:solidFill>
                  <a:srgbClr val="000000"/>
                </a:solidFill>
              </a:rPr>
              <a:t> Business Process Modelling</a:t>
            </a:r>
          </a:p>
        </p:txBody>
      </p:sp>
    </p:spTree>
    <p:extLst>
      <p:ext uri="{BB962C8B-B14F-4D97-AF65-F5344CB8AC3E}">
        <p14:creationId xmlns:p14="http://schemas.microsoft.com/office/powerpoint/2010/main" val="108859560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63C7F90-A613-4FEC-B28B-EB03217C5612}" type="slidenum">
              <a:rPr lang="en-AU" smtClean="0">
                <a:solidFill>
                  <a:prstClr val="black"/>
                </a:solidFill>
              </a:rPr>
              <a:pPr/>
              <a:t>88</a:t>
            </a:fld>
            <a:endParaRPr lang="en-AU">
              <a:solidFill>
                <a:prstClr val="black"/>
              </a:solidFill>
            </a:endParaRPr>
          </a:p>
        </p:txBody>
      </p:sp>
    </p:spTree>
    <p:extLst>
      <p:ext uri="{BB962C8B-B14F-4D97-AF65-F5344CB8AC3E}">
        <p14:creationId xmlns:p14="http://schemas.microsoft.com/office/powerpoint/2010/main" val="375306524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219CC2FD-B32F-4992-A15B-F95E2E35C81B}" type="slidenum">
              <a:rPr lang="de-AT" smtClean="0"/>
              <a:pPr/>
              <a:t>91</a:t>
            </a:fld>
            <a:endParaRPr lang="de-AT" dirty="0"/>
          </a:p>
        </p:txBody>
      </p:sp>
    </p:spTree>
    <p:extLst>
      <p:ext uri="{BB962C8B-B14F-4D97-AF65-F5344CB8AC3E}">
        <p14:creationId xmlns:p14="http://schemas.microsoft.com/office/powerpoint/2010/main" val="4032530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AU" dirty="0"/>
          </a:p>
        </p:txBody>
      </p:sp>
      <p:sp>
        <p:nvSpPr>
          <p:cNvPr id="4" name="Slide Number Placeholder 3"/>
          <p:cNvSpPr>
            <a:spLocks noGrp="1"/>
          </p:cNvSpPr>
          <p:nvPr>
            <p:ph type="sldNum" sz="quarter" idx="10"/>
          </p:nvPr>
        </p:nvSpPr>
        <p:spPr/>
        <p:txBody>
          <a:bodyPr/>
          <a:lstStyle/>
          <a:p>
            <a:fld id="{7510AF98-2A13-456E-A1F8-513671122D60}" type="slidenum">
              <a:rPr lang="en-US" smtClean="0">
                <a:solidFill>
                  <a:srgbClr val="000000"/>
                </a:solidFill>
              </a:rPr>
              <a:pPr/>
              <a:t>9</a:t>
            </a:fld>
            <a:endParaRPr lang="en-US">
              <a:solidFill>
                <a:srgbClr val="000000"/>
              </a:solidFill>
            </a:endParaRPr>
          </a:p>
        </p:txBody>
      </p:sp>
    </p:spTree>
    <p:extLst>
      <p:ext uri="{BB962C8B-B14F-4D97-AF65-F5344CB8AC3E}">
        <p14:creationId xmlns:p14="http://schemas.microsoft.com/office/powerpoint/2010/main" val="3667209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D40111-F93E-495F-9CD5-3E7781261B0D}" type="slidenum">
              <a:rPr lang="en-US">
                <a:solidFill>
                  <a:srgbClr val="000000"/>
                </a:solidFill>
              </a:rPr>
              <a:pPr/>
              <a:t>10</a:t>
            </a:fld>
            <a:endParaRPr lang="en-US">
              <a:solidFill>
                <a:srgbClr val="000000"/>
              </a:solidFill>
            </a:endParaRPr>
          </a:p>
        </p:txBody>
      </p:sp>
      <p:sp>
        <p:nvSpPr>
          <p:cNvPr id="2009090" name="Rectangle 2"/>
          <p:cNvSpPr>
            <a:spLocks noGrp="1" noRot="1" noChangeAspect="1" noChangeArrowheads="1" noTextEdit="1"/>
          </p:cNvSpPr>
          <p:nvPr>
            <p:ph type="sldImg"/>
          </p:nvPr>
        </p:nvSpPr>
        <p:spPr>
          <a:ln/>
        </p:spPr>
      </p:sp>
      <p:sp>
        <p:nvSpPr>
          <p:cNvPr id="2009091" name="Rectangle 3"/>
          <p:cNvSpPr>
            <a:spLocks noGrp="1" noChangeArrowheads="1"/>
          </p:cNvSpPr>
          <p:nvPr>
            <p:ph type="body" idx="1"/>
          </p:nvPr>
        </p:nvSpPr>
        <p:spPr/>
        <p:txBody>
          <a:bodyPr/>
          <a:lstStyle/>
          <a:p>
            <a:endParaRPr lang="en-AU" dirty="0"/>
          </a:p>
        </p:txBody>
      </p:sp>
    </p:spTree>
    <p:extLst>
      <p:ext uri="{BB962C8B-B14F-4D97-AF65-F5344CB8AC3E}">
        <p14:creationId xmlns:p14="http://schemas.microsoft.com/office/powerpoint/2010/main" val="2362677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462019" y="1344613"/>
            <a:ext cx="7759644" cy="3853905"/>
          </a:xfrm>
        </p:spPr>
        <p:txBody>
          <a:bodyPr lIns="0" rIns="0">
            <a:normAutofit/>
          </a:bodyPr>
          <a:lstStyle>
            <a:lvl1pPr>
              <a:defRPr sz="1600"/>
            </a:lvl1pPr>
            <a:lvl2pPr>
              <a:defRPr sz="1600"/>
            </a:lvl2pPr>
            <a:lvl3pPr>
              <a:defRPr sz="1600"/>
            </a:lvl3pPr>
            <a:lvl4pPr>
              <a:defRPr sz="1600"/>
            </a:lvl4pPr>
            <a:lvl5pPr>
              <a:defRPr sz="1600"/>
            </a:lvl5pPr>
          </a:lstStyle>
          <a:p>
            <a:pPr lvl="0"/>
            <a:r>
              <a:rPr lang="de-AT" dirty="0"/>
              <a:t>Textmasterformat durch Klicken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9" name="Foliennummernplatzhalter 8"/>
          <p:cNvSpPr>
            <a:spLocks noGrp="1"/>
          </p:cNvSpPr>
          <p:nvPr>
            <p:ph type="sldNum" sz="quarter" idx="12"/>
          </p:nvPr>
        </p:nvSpPr>
        <p:spPr/>
        <p:txBody>
          <a:bodyPr/>
          <a:lstStyle/>
          <a:p>
            <a:fld id="{BE3DC40E-DBBE-4E2D-9EEC-FBF0DA0E9179}" type="slidenum">
              <a:rPr lang="de-AT" smtClean="0"/>
              <a:pPr/>
              <a:t>‹#›</a:t>
            </a:fld>
            <a:endParaRPr lang="de-AT" dirty="0"/>
          </a:p>
        </p:txBody>
      </p:sp>
      <p:sp>
        <p:nvSpPr>
          <p:cNvPr id="2" name="Titel 1"/>
          <p:cNvSpPr>
            <a:spLocks noGrp="1"/>
          </p:cNvSpPr>
          <p:nvPr>
            <p:ph type="title"/>
          </p:nvPr>
        </p:nvSpPr>
        <p:spPr/>
        <p:txBody>
          <a:bodyPr/>
          <a:lstStyle/>
          <a:p>
            <a:r>
              <a:rPr lang="en-US"/>
              <a:t>Click to edit Master title style</a:t>
            </a:r>
            <a:endParaRPr lang="de-AT"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344613"/>
            <a:ext cx="3960000" cy="3859212"/>
          </a:xfrm>
        </p:spPr>
        <p:txBody>
          <a:bodyPr>
            <a:normAutofit/>
          </a:bodyPr>
          <a:lstStyle>
            <a:lvl1pPr>
              <a:buClr>
                <a:schemeClr val="accent2">
                  <a:lumMod val="90000"/>
                  <a:lumOff val="10000"/>
                </a:schemeClr>
              </a:buClr>
              <a:defRPr sz="1600"/>
            </a:lvl1pPr>
            <a:lvl2pPr marL="541312" indent="-285750">
              <a:buClr>
                <a:schemeClr val="accent2">
                  <a:lumMod val="90000"/>
                  <a:lumOff val="10000"/>
                </a:schemeClr>
              </a:buClr>
              <a:buFont typeface="Wingdings" charset="2"/>
              <a:buChar char="§"/>
              <a:defRPr sz="1500"/>
            </a:lvl2pPr>
            <a:lvl3pPr>
              <a:buClr>
                <a:schemeClr val="accent2">
                  <a:lumMod val="90000"/>
                  <a:lumOff val="10000"/>
                </a:schemeClr>
              </a:buClr>
              <a:defRPr sz="1400"/>
            </a:lvl3pPr>
            <a:lvl4pPr>
              <a:buClr>
                <a:schemeClr val="accent1"/>
              </a:buClr>
              <a:defRPr sz="1200"/>
            </a:lvl4pPr>
            <a:lvl5pPr>
              <a:defRPr sz="12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4" name="Inhaltsplatzhalter 3"/>
          <p:cNvSpPr>
            <a:spLocks noGrp="1"/>
          </p:cNvSpPr>
          <p:nvPr>
            <p:ph sz="half" idx="2" hasCustomPrompt="1"/>
          </p:nvPr>
        </p:nvSpPr>
        <p:spPr>
          <a:xfrm>
            <a:off x="4715688" y="1344613"/>
            <a:ext cx="3960000" cy="3859212"/>
          </a:xfrm>
        </p:spPr>
        <p:txBody>
          <a:bodyPr>
            <a:normAutofit/>
          </a:bodyPr>
          <a:lstStyle>
            <a:lvl1pPr>
              <a:buClr>
                <a:schemeClr val="accent2">
                  <a:lumMod val="90000"/>
                  <a:lumOff val="10000"/>
                </a:schemeClr>
              </a:buClr>
              <a:defRPr sz="1600"/>
            </a:lvl1pPr>
            <a:lvl2pPr marL="541312" indent="-285750">
              <a:buClr>
                <a:schemeClr val="accent2">
                  <a:lumMod val="90000"/>
                  <a:lumOff val="10000"/>
                </a:schemeClr>
              </a:buClr>
              <a:buFont typeface="Wingdings" charset="2"/>
              <a:buChar char="§"/>
              <a:defRPr sz="1500"/>
            </a:lvl2pPr>
            <a:lvl3pPr>
              <a:buClr>
                <a:schemeClr val="accent2">
                  <a:lumMod val="90000"/>
                  <a:lumOff val="10000"/>
                </a:schemeClr>
              </a:buClr>
              <a:defRPr sz="1400"/>
            </a:lvl3pPr>
            <a:lvl4pPr>
              <a:buClr>
                <a:schemeClr val="accent1"/>
              </a:buClr>
              <a:defRPr sz="1200"/>
            </a:lvl4pPr>
            <a:lvl5pPr>
              <a:buClr>
                <a:schemeClr val="accent1"/>
              </a:buClr>
              <a:defRPr sz="12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10" name="Foliennummernplatzhalter 9"/>
          <p:cNvSpPr>
            <a:spLocks noGrp="1"/>
          </p:cNvSpPr>
          <p:nvPr>
            <p:ph type="sldNum" sz="quarter" idx="12"/>
          </p:nvPr>
        </p:nvSpPr>
        <p:spPr/>
        <p:txBody>
          <a:bodyPr/>
          <a:lstStyle/>
          <a:p>
            <a:fld id="{BE3DC40E-DBBE-4E2D-9EEC-FBF0DA0E9179}" type="slidenum">
              <a:rPr lang="de-AT" smtClean="0"/>
              <a:pPr/>
              <a:t>‹#›</a:t>
            </a:fld>
            <a:endParaRPr lang="de-AT" dirty="0"/>
          </a:p>
        </p:txBody>
      </p:sp>
      <p:sp>
        <p:nvSpPr>
          <p:cNvPr id="2" name="Titel 1"/>
          <p:cNvSpPr>
            <a:spLocks noGrp="1"/>
          </p:cNvSpPr>
          <p:nvPr>
            <p:ph type="title"/>
          </p:nvPr>
        </p:nvSpPr>
        <p:spPr/>
        <p:txBody>
          <a:bodyPr/>
          <a:lstStyle/>
          <a:p>
            <a:r>
              <a:rPr lang="en-US"/>
              <a:t>Click to edit Master title style</a:t>
            </a:r>
            <a:endParaRPr lang="de-AT"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ei Inhalte Vergleich">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4" name="Inhaltsplatzhalter 3"/>
          <p:cNvSpPr>
            <a:spLocks noGrp="1"/>
          </p:cNvSpPr>
          <p:nvPr>
            <p:ph sz="half" idx="2" hasCustomPrompt="1"/>
          </p:nvPr>
        </p:nvSpPr>
        <p:spPr>
          <a:xfrm>
            <a:off x="4715688"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8" name="Textplatzhalter 2"/>
          <p:cNvSpPr>
            <a:spLocks noGrp="1"/>
          </p:cNvSpPr>
          <p:nvPr>
            <p:ph type="body" idx="13" hasCustomPrompt="1"/>
          </p:nvPr>
        </p:nvSpPr>
        <p:spPr bwMode="gray">
          <a:xfrm>
            <a:off x="468314" y="1344613"/>
            <a:ext cx="3960811" cy="533136"/>
          </a:xfrm>
          <a:solidFill>
            <a:srgbClr val="CBDDEF"/>
          </a:solidFill>
          <a:ln>
            <a:solidFill>
              <a:schemeClr val="bg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tx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de-AT" dirty="0"/>
              <a:t>Text hier einfügen</a:t>
            </a:r>
          </a:p>
        </p:txBody>
      </p:sp>
      <p:sp>
        <p:nvSpPr>
          <p:cNvPr id="12" name="Foliennummernplatzhalter 11"/>
          <p:cNvSpPr>
            <a:spLocks noGrp="1"/>
          </p:cNvSpPr>
          <p:nvPr>
            <p:ph type="sldNum" sz="quarter" idx="16"/>
          </p:nvPr>
        </p:nvSpPr>
        <p:spPr/>
        <p:txBody>
          <a:bodyPr/>
          <a:lstStyle/>
          <a:p>
            <a:fld id="{BE3DC40E-DBBE-4E2D-9EEC-FBF0DA0E9179}" type="slidenum">
              <a:rPr lang="de-AT" smtClean="0"/>
              <a:pPr/>
              <a:t>‹#›</a:t>
            </a:fld>
            <a:endParaRPr lang="de-AT" dirty="0"/>
          </a:p>
        </p:txBody>
      </p:sp>
      <p:sp>
        <p:nvSpPr>
          <p:cNvPr id="2" name="Titel 1"/>
          <p:cNvSpPr>
            <a:spLocks noGrp="1"/>
          </p:cNvSpPr>
          <p:nvPr>
            <p:ph type="title"/>
          </p:nvPr>
        </p:nvSpPr>
        <p:spPr/>
        <p:txBody>
          <a:bodyPr/>
          <a:lstStyle/>
          <a:p>
            <a:r>
              <a:rPr lang="en-US"/>
              <a:t>Click to edit Master title style</a:t>
            </a:r>
            <a:endParaRPr lang="de-AT" dirty="0"/>
          </a:p>
        </p:txBody>
      </p:sp>
      <p:sp>
        <p:nvSpPr>
          <p:cNvPr id="14" name="Textplatzhalter 2"/>
          <p:cNvSpPr>
            <a:spLocks noGrp="1"/>
          </p:cNvSpPr>
          <p:nvPr>
            <p:ph type="body" idx="17" hasCustomPrompt="1"/>
          </p:nvPr>
        </p:nvSpPr>
        <p:spPr bwMode="gray">
          <a:xfrm>
            <a:off x="4727894" y="1344613"/>
            <a:ext cx="3960811" cy="533136"/>
          </a:xfrm>
          <a:solidFill>
            <a:srgbClr val="CBDDEF"/>
          </a:solidFill>
          <a:ln>
            <a:solidFill>
              <a:schemeClr val="bg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tx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de-AT" dirty="0"/>
              <a:t>Text hier einfügen</a:t>
            </a: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C145EA6F-A024-4C66-9C8B-8520E7132562}" type="slidenum">
              <a:rPr lang="en-US"/>
              <a:pPr/>
              <a:t>‹#›</a:t>
            </a:fld>
            <a:endParaRPr lang="en-US"/>
          </a:p>
        </p:txBody>
      </p:sp>
    </p:spTree>
    <p:extLst>
      <p:ext uri="{BB962C8B-B14F-4D97-AF65-F5344CB8AC3E}">
        <p14:creationId xmlns:p14="http://schemas.microsoft.com/office/powerpoint/2010/main" val="739878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306917"/>
            <a:ext cx="6705600" cy="508000"/>
          </a:xfrm>
        </p:spPr>
        <p:txBody>
          <a:bodyPr/>
          <a:lstStyle/>
          <a:p>
            <a:r>
              <a:rPr lang="en-US"/>
              <a:t>Click to edit Master title style</a:t>
            </a:r>
            <a:endParaRPr lang="en-AU"/>
          </a:p>
        </p:txBody>
      </p:sp>
      <p:sp>
        <p:nvSpPr>
          <p:cNvPr id="3" name="Content Placeholder 2"/>
          <p:cNvSpPr>
            <a:spLocks noGrp="1"/>
          </p:cNvSpPr>
          <p:nvPr>
            <p:ph sz="quarter" idx="1"/>
          </p:nvPr>
        </p:nvSpPr>
        <p:spPr>
          <a:xfrm>
            <a:off x="693127" y="1255448"/>
            <a:ext cx="3815862" cy="165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quarter" idx="2"/>
          </p:nvPr>
        </p:nvSpPr>
        <p:spPr>
          <a:xfrm>
            <a:off x="4649667" y="1255448"/>
            <a:ext cx="3815862" cy="165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Content Placeholder 4"/>
          <p:cNvSpPr>
            <a:spLocks noGrp="1"/>
          </p:cNvSpPr>
          <p:nvPr>
            <p:ph sz="quarter" idx="3"/>
          </p:nvPr>
        </p:nvSpPr>
        <p:spPr>
          <a:xfrm>
            <a:off x="693127" y="3033448"/>
            <a:ext cx="3815862" cy="165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Content Placeholder 5"/>
          <p:cNvSpPr>
            <a:spLocks noGrp="1"/>
          </p:cNvSpPr>
          <p:nvPr>
            <p:ph sz="quarter" idx="4"/>
          </p:nvPr>
        </p:nvSpPr>
        <p:spPr>
          <a:xfrm>
            <a:off x="4649667" y="3033448"/>
            <a:ext cx="3815862" cy="165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Slide Number Placeholder 6"/>
          <p:cNvSpPr>
            <a:spLocks noGrp="1"/>
          </p:cNvSpPr>
          <p:nvPr>
            <p:ph type="sldNum" sz="quarter" idx="10"/>
          </p:nvPr>
        </p:nvSpPr>
        <p:spPr>
          <a:xfrm>
            <a:off x="8001000" y="5461000"/>
            <a:ext cx="1143000" cy="254000"/>
          </a:xfrm>
          <a:prstGeom prst="rect">
            <a:avLst/>
          </a:prstGeom>
        </p:spPr>
        <p:txBody>
          <a:bodyPr/>
          <a:lstStyle>
            <a:lvl1pPr algn="ctr" eaLnBrk="0" hangingPunct="0">
              <a:defRPr>
                <a:ea typeface="ＭＳ Ｐゴシック" pitchFamily="34" charset="-128"/>
                <a:cs typeface="+mn-cs"/>
              </a:defRPr>
            </a:lvl1pPr>
          </a:lstStyle>
          <a:p>
            <a:pPr>
              <a:defRPr/>
            </a:pPr>
            <a:fld id="{17DA65ED-F1C7-4087-AB21-3BE856A544E0}" type="slidenum">
              <a:rPr lang="de-DE">
                <a:solidFill>
                  <a:prstClr val="black">
                    <a:lumMod val="50000"/>
                    <a:lumOff val="50000"/>
                  </a:prstClr>
                </a:solidFill>
              </a:rPr>
              <a:pPr>
                <a:defRPr/>
              </a:pPr>
              <a:t>‹#›</a:t>
            </a:fld>
            <a:endParaRPr lang="de-DE">
              <a:solidFill>
                <a:prstClr val="black">
                  <a:lumMod val="50000"/>
                  <a:lumOff val="50000"/>
                </a:prstClr>
              </a:solidFill>
            </a:endParaRPr>
          </a:p>
        </p:txBody>
      </p:sp>
      <p:pic>
        <p:nvPicPr>
          <p:cNvPr id="8" name="Picture 7" descr="http://www.idpblog.me/idp-en/wp-content/uploads/2012/09/Queensland-University-of-Technology_Logo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1440" y="5386289"/>
            <a:ext cx="1099820" cy="27037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userDrawn="1"/>
        </p:nvSpPr>
        <p:spPr>
          <a:xfrm>
            <a:off x="7019819" y="5504047"/>
            <a:ext cx="1335622" cy="233462"/>
          </a:xfrm>
          <a:prstGeom prst="rect">
            <a:avLst/>
          </a:prstGeom>
          <a:noFill/>
        </p:spPr>
        <p:txBody>
          <a:bodyPr wrap="none" rtlCol="0">
            <a:spAutoFit/>
          </a:bodyPr>
          <a:lstStyle/>
          <a:p>
            <a:r>
              <a:rPr lang="en-US" sz="917" dirty="0">
                <a:solidFill>
                  <a:srgbClr val="7F7F7F"/>
                </a:solidFill>
              </a:rPr>
              <a:t>© Marcello La Rosa</a:t>
            </a:r>
          </a:p>
        </p:txBody>
      </p:sp>
    </p:spTree>
    <p:extLst>
      <p:ext uri="{BB962C8B-B14F-4D97-AF65-F5344CB8AC3E}">
        <p14:creationId xmlns:p14="http://schemas.microsoft.com/office/powerpoint/2010/main" val="1813127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57200" y="1344613"/>
            <a:ext cx="7764463" cy="3859212"/>
          </a:xfrm>
          <a:prstGeom prst="rect">
            <a:avLst/>
          </a:prstGeom>
        </p:spPr>
        <p:txBody>
          <a:bodyPr vert="horz" lIns="0" tIns="45715" rIns="0" bIns="45715" rtlCol="0">
            <a:normAutofit/>
          </a:bodyPr>
          <a:lstStyle/>
          <a:p>
            <a:pPr lvl="0"/>
            <a:r>
              <a:rPr lang="de-AT" dirty="0"/>
              <a:t>Textmasterformate durch Klicken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6" name="Foliennummernplatzhalter 5"/>
          <p:cNvSpPr>
            <a:spLocks noGrp="1"/>
          </p:cNvSpPr>
          <p:nvPr userDrawn="1">
            <p:ph type="sldNum" sz="quarter" idx="4"/>
          </p:nvPr>
        </p:nvSpPr>
        <p:spPr>
          <a:xfrm>
            <a:off x="462407" y="5412059"/>
            <a:ext cx="892150" cy="258085"/>
          </a:xfrm>
          <a:prstGeom prst="rect">
            <a:avLst/>
          </a:prstGeom>
        </p:spPr>
        <p:txBody>
          <a:bodyPr vert="horz" lIns="0" tIns="45715" rIns="0" bIns="45715" rtlCol="0" anchor="ctr"/>
          <a:lstStyle>
            <a:lvl1pPr algn="l">
              <a:defRPr sz="800" cap="all" baseline="0">
                <a:solidFill>
                  <a:schemeClr val="tx1">
                    <a:tint val="75000"/>
                  </a:schemeClr>
                </a:solidFill>
              </a:defRPr>
            </a:lvl1pPr>
          </a:lstStyle>
          <a:p>
            <a:fld id="{BE3DC40E-DBBE-4E2D-9EEC-FBF0DA0E9179}" type="slidenum">
              <a:rPr lang="de-AT" smtClean="0"/>
              <a:pPr/>
              <a:t>‹#›</a:t>
            </a:fld>
            <a:endParaRPr lang="de-AT" dirty="0"/>
          </a:p>
        </p:txBody>
      </p:sp>
      <p:sp>
        <p:nvSpPr>
          <p:cNvPr id="15" name="Titelplatzhalter 14"/>
          <p:cNvSpPr>
            <a:spLocks noGrp="1"/>
          </p:cNvSpPr>
          <p:nvPr userDrawn="1">
            <p:ph type="title"/>
          </p:nvPr>
        </p:nvSpPr>
        <p:spPr bwMode="auto">
          <a:xfrm>
            <a:off x="462408" y="139700"/>
            <a:ext cx="6840000" cy="903822"/>
          </a:xfrm>
          <a:prstGeom prst="rect">
            <a:avLst/>
          </a:prstGeom>
        </p:spPr>
        <p:txBody>
          <a:bodyPr vert="horz" lIns="0" tIns="0" rIns="0" bIns="0" rtlCol="0" anchor="ctr">
            <a:normAutofit/>
          </a:bodyPr>
          <a:lstStyle/>
          <a:p>
            <a:r>
              <a:rPr lang="de-AT" dirty="0"/>
              <a:t>Titelmasterformat durch </a:t>
            </a:r>
            <a:br>
              <a:rPr lang="de-AT" dirty="0"/>
            </a:br>
            <a:r>
              <a:rPr lang="de-AT" dirty="0"/>
              <a:t>Klicken bearbeiten</a:t>
            </a:r>
          </a:p>
        </p:txBody>
      </p:sp>
      <p:pic>
        <p:nvPicPr>
          <p:cNvPr id="16" name="Grafik 15"/>
          <p:cNvPicPr>
            <a:picLocks noChangeAspect="1"/>
          </p:cNvPicPr>
          <p:nvPr userDrawn="1"/>
        </p:nvPicPr>
        <p:blipFill>
          <a:blip r:embed="rId7"/>
          <a:stretch>
            <a:fillRect/>
          </a:stretch>
        </p:blipFill>
        <p:spPr>
          <a:xfrm>
            <a:off x="0" y="0"/>
            <a:ext cx="390525" cy="5715000"/>
          </a:xfrm>
          <a:prstGeom prst="rect">
            <a:avLst/>
          </a:prstGeom>
        </p:spPr>
      </p:pic>
      <p:pic>
        <p:nvPicPr>
          <p:cNvPr id="19" name="Grafik 18"/>
          <p:cNvPicPr>
            <a:picLocks noChangeAspect="1"/>
          </p:cNvPicPr>
          <p:nvPr userDrawn="1"/>
        </p:nvPicPr>
        <p:blipFill>
          <a:blip r:embed="rId8"/>
          <a:stretch>
            <a:fillRect/>
          </a:stretch>
        </p:blipFill>
        <p:spPr>
          <a:xfrm>
            <a:off x="457200" y="1030828"/>
            <a:ext cx="3954137" cy="55338"/>
          </a:xfrm>
          <a:prstGeom prst="rect">
            <a:avLst/>
          </a:prstGeom>
        </p:spPr>
      </p:pic>
      <p:pic>
        <p:nvPicPr>
          <p:cNvPr id="20" name="Grafik 19"/>
          <p:cNvPicPr>
            <a:picLocks noChangeAspect="1"/>
          </p:cNvPicPr>
          <p:nvPr userDrawn="1"/>
        </p:nvPicPr>
        <p:blipFill>
          <a:blip r:embed="rId8"/>
          <a:stretch>
            <a:fillRect/>
          </a:stretch>
        </p:blipFill>
        <p:spPr>
          <a:xfrm>
            <a:off x="3483847" y="1030828"/>
            <a:ext cx="3954137" cy="55338"/>
          </a:xfrm>
          <a:prstGeom prst="rect">
            <a:avLst/>
          </a:prstGeom>
        </p:spPr>
      </p:pic>
    </p:spTree>
  </p:cSld>
  <p:clrMap bg1="lt1" tx1="dk1" bg2="lt2" tx2="dk2" accent1="accent1" accent2="accent2" accent3="accent3" accent4="accent4" accent5="accent5" accent6="accent6" hlink="hlink" folHlink="folHlink"/>
  <p:sldLayoutIdLst>
    <p:sldLayoutId id="2147483663" r:id="rId1"/>
    <p:sldLayoutId id="2147483667" r:id="rId2"/>
    <p:sldLayoutId id="2147483668" r:id="rId3"/>
    <p:sldLayoutId id="2147483669" r:id="rId4"/>
    <p:sldLayoutId id="2147483671" r:id="rId5"/>
  </p:sldLayoutIdLst>
  <p:transition>
    <p:fade/>
  </p:transition>
  <p:hf hdr="0" ftr="0" dt="0"/>
  <p:txStyles>
    <p:titleStyle>
      <a:lvl1pPr algn="l" defTabSz="914306" rtl="0" eaLnBrk="1" latinLnBrk="0" hangingPunct="1">
        <a:lnSpc>
          <a:spcPct val="100000"/>
        </a:lnSpc>
        <a:spcBef>
          <a:spcPct val="0"/>
        </a:spcBef>
        <a:buNone/>
        <a:defRPr sz="2400" b="1" kern="1200">
          <a:solidFill>
            <a:schemeClr val="tx1"/>
          </a:solidFill>
          <a:latin typeface="Arial" panose="020B0604020202020204" pitchFamily="34" charset="0"/>
          <a:ea typeface="Arial" panose="020B0604020202020204" pitchFamily="34" charset="0"/>
          <a:cs typeface="Arial" panose="020B0604020202020204" pitchFamily="34" charset="0"/>
        </a:defRPr>
      </a:lvl1pPr>
    </p:titleStyle>
    <p:bodyStyle>
      <a:lvl1pPr marL="266700" indent="-266700" algn="l" defTabSz="914306" rtl="0" eaLnBrk="1" latinLnBrk="0" hangingPunct="1">
        <a:lnSpc>
          <a:spcPct val="100000"/>
        </a:lnSpc>
        <a:spcBef>
          <a:spcPts val="0"/>
        </a:spcBef>
        <a:spcAft>
          <a:spcPts val="600"/>
        </a:spcAft>
        <a:buClr>
          <a:schemeClr val="accent2">
            <a:lumMod val="90000"/>
            <a:lumOff val="10000"/>
          </a:schemeClr>
        </a:buClr>
        <a:buFont typeface="Wingdings" charset="2"/>
        <a:buChar char="§"/>
        <a:defRPr sz="1600" kern="1200">
          <a:solidFill>
            <a:schemeClr val="tx1"/>
          </a:solidFill>
          <a:latin typeface="Arial" panose="020B0604020202020204" pitchFamily="34" charset="0"/>
          <a:ea typeface="+mn-ea"/>
          <a:cs typeface="Arial" panose="020B0604020202020204" pitchFamily="34" charset="0"/>
        </a:defRPr>
      </a:lvl1pPr>
      <a:lvl2pPr marL="539750" indent="-273050" algn="l" defTabSz="914306" rtl="0" eaLnBrk="1" latinLnBrk="0" hangingPunct="1">
        <a:lnSpc>
          <a:spcPct val="100000"/>
        </a:lnSpc>
        <a:spcBef>
          <a:spcPts val="0"/>
        </a:spcBef>
        <a:spcAft>
          <a:spcPts val="400"/>
        </a:spcAft>
        <a:buClr>
          <a:schemeClr val="accent2">
            <a:lumMod val="90000"/>
            <a:lumOff val="10000"/>
          </a:schemeClr>
        </a:buClr>
        <a:buSzPct val="100000"/>
        <a:buFont typeface="Wingdings" charset="2"/>
        <a:buChar char="§"/>
        <a:defRPr sz="1500" kern="1200">
          <a:solidFill>
            <a:schemeClr val="tx1"/>
          </a:solidFill>
          <a:latin typeface="Arial" panose="020B0604020202020204" pitchFamily="34" charset="0"/>
          <a:ea typeface="+mn-ea"/>
          <a:cs typeface="Arial" panose="020B0604020202020204" pitchFamily="34" charset="0"/>
        </a:defRPr>
      </a:lvl2pPr>
      <a:lvl3pPr marL="814388" indent="-273050" algn="l" defTabSz="914306" rtl="0" eaLnBrk="1" latinLnBrk="0" hangingPunct="1">
        <a:lnSpc>
          <a:spcPct val="100000"/>
        </a:lnSpc>
        <a:spcBef>
          <a:spcPts val="0"/>
        </a:spcBef>
        <a:spcAft>
          <a:spcPts val="400"/>
        </a:spcAft>
        <a:buClr>
          <a:schemeClr val="accent2">
            <a:lumMod val="90000"/>
            <a:lumOff val="10000"/>
          </a:schemeClr>
        </a:buClr>
        <a:buFont typeface="Wingdings" charset="2"/>
        <a:buChar char="§"/>
        <a:defRPr sz="1400" kern="1200">
          <a:solidFill>
            <a:schemeClr val="tx1"/>
          </a:solidFill>
          <a:latin typeface="Arial" panose="020B0604020202020204" pitchFamily="34" charset="0"/>
          <a:ea typeface="+mn-ea"/>
          <a:cs typeface="Arial" panose="020B0604020202020204" pitchFamily="34" charset="0"/>
        </a:defRPr>
      </a:lvl3pPr>
      <a:lvl4pPr marL="1074738" indent="-266700" algn="l" defTabSz="914306" rtl="0" eaLnBrk="1" latinLnBrk="0" hangingPunct="1">
        <a:lnSpc>
          <a:spcPct val="100000"/>
        </a:lnSpc>
        <a:spcBef>
          <a:spcPts val="0"/>
        </a:spcBef>
        <a:spcAft>
          <a:spcPts val="400"/>
        </a:spcAft>
        <a:buClr>
          <a:schemeClr val="accent2">
            <a:lumMod val="90000"/>
            <a:lumOff val="10000"/>
          </a:schemeClr>
        </a:buClr>
        <a:buFont typeface="Wingdings" charset="2"/>
        <a:buChar char="§"/>
        <a:defRPr sz="1200" kern="1200">
          <a:solidFill>
            <a:schemeClr val="tx1"/>
          </a:solidFill>
          <a:latin typeface="Arial" panose="020B0604020202020204" pitchFamily="34" charset="0"/>
          <a:ea typeface="+mn-ea"/>
          <a:cs typeface="Arial" panose="020B0604020202020204" pitchFamily="34" charset="0"/>
        </a:defRPr>
      </a:lvl4pPr>
      <a:lvl5pPr marL="1341438" indent="-263525" algn="l" defTabSz="914306" rtl="0" eaLnBrk="1" latinLnBrk="0" hangingPunct="1">
        <a:lnSpc>
          <a:spcPct val="100000"/>
        </a:lnSpc>
        <a:spcBef>
          <a:spcPts val="0"/>
        </a:spcBef>
        <a:spcAft>
          <a:spcPts val="400"/>
        </a:spcAft>
        <a:buClr>
          <a:schemeClr val="accent2">
            <a:lumMod val="90000"/>
            <a:lumOff val="10000"/>
          </a:schemeClr>
        </a:buClr>
        <a:buFont typeface="Wingdings" charset="2"/>
        <a:buChar char="§"/>
        <a:defRPr sz="1200" kern="1200">
          <a:solidFill>
            <a:schemeClr val="tx1"/>
          </a:solidFill>
          <a:latin typeface="Arial" panose="020B0604020202020204" pitchFamily="34" charset="0"/>
          <a:ea typeface="+mn-ea"/>
          <a:cs typeface="Arial" panose="020B0604020202020204" pitchFamily="34" charset="0"/>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06" rtl="0" eaLnBrk="1" latinLnBrk="0" hangingPunct="1">
        <a:defRPr sz="1800" kern="1200">
          <a:solidFill>
            <a:schemeClr val="tx1"/>
          </a:solidFill>
          <a:latin typeface="+mn-lt"/>
          <a:ea typeface="+mn-ea"/>
          <a:cs typeface="+mn-cs"/>
        </a:defRPr>
      </a:lvl1pPr>
      <a:lvl2pPr marL="457153" algn="l" defTabSz="914306" rtl="0" eaLnBrk="1" latinLnBrk="0" hangingPunct="1">
        <a:defRPr sz="1800" kern="1200">
          <a:solidFill>
            <a:schemeClr val="tx1"/>
          </a:solidFill>
          <a:latin typeface="+mn-lt"/>
          <a:ea typeface="+mn-ea"/>
          <a:cs typeface="+mn-cs"/>
        </a:defRPr>
      </a:lvl2pPr>
      <a:lvl3pPr marL="914306" algn="l" defTabSz="914306" rtl="0" eaLnBrk="1" latinLnBrk="0" hangingPunct="1">
        <a:defRPr sz="1800" kern="1200">
          <a:solidFill>
            <a:schemeClr val="tx1"/>
          </a:solidFill>
          <a:latin typeface="+mn-lt"/>
          <a:ea typeface="+mn-ea"/>
          <a:cs typeface="+mn-cs"/>
        </a:defRPr>
      </a:lvl3pPr>
      <a:lvl4pPr marL="1371460" algn="l" defTabSz="914306" rtl="0" eaLnBrk="1" latinLnBrk="0" hangingPunct="1">
        <a:defRPr sz="1800" kern="1200">
          <a:solidFill>
            <a:schemeClr val="tx1"/>
          </a:solidFill>
          <a:latin typeface="+mn-lt"/>
          <a:ea typeface="+mn-ea"/>
          <a:cs typeface="+mn-cs"/>
        </a:defRPr>
      </a:lvl4pPr>
      <a:lvl5pPr marL="1828613" algn="l" defTabSz="914306" rtl="0" eaLnBrk="1" latinLnBrk="0" hangingPunct="1">
        <a:defRPr sz="1800" kern="1200">
          <a:solidFill>
            <a:schemeClr val="tx1"/>
          </a:solidFill>
          <a:latin typeface="+mn-lt"/>
          <a:ea typeface="+mn-ea"/>
          <a:cs typeface="+mn-cs"/>
        </a:defRPr>
      </a:lvl5pPr>
      <a:lvl6pPr marL="2285767" algn="l" defTabSz="914306" rtl="0" eaLnBrk="1" latinLnBrk="0" hangingPunct="1">
        <a:defRPr sz="1800" kern="1200">
          <a:solidFill>
            <a:schemeClr val="tx1"/>
          </a:solidFill>
          <a:latin typeface="+mn-lt"/>
          <a:ea typeface="+mn-ea"/>
          <a:cs typeface="+mn-cs"/>
        </a:defRPr>
      </a:lvl6pPr>
      <a:lvl7pPr marL="2742920" algn="l" defTabSz="914306" rtl="0" eaLnBrk="1" latinLnBrk="0" hangingPunct="1">
        <a:defRPr sz="1800" kern="1200">
          <a:solidFill>
            <a:schemeClr val="tx1"/>
          </a:solidFill>
          <a:latin typeface="+mn-lt"/>
          <a:ea typeface="+mn-ea"/>
          <a:cs typeface="+mn-cs"/>
        </a:defRPr>
      </a:lvl7pPr>
      <a:lvl8pPr marL="3200073" algn="l" defTabSz="914306" rtl="0" eaLnBrk="1" latinLnBrk="0" hangingPunct="1">
        <a:defRPr sz="1800" kern="1200">
          <a:solidFill>
            <a:schemeClr val="tx1"/>
          </a:solidFill>
          <a:latin typeface="+mn-lt"/>
          <a:ea typeface="+mn-ea"/>
          <a:cs typeface="+mn-cs"/>
        </a:defRPr>
      </a:lvl8pPr>
      <a:lvl9pPr marL="3657227" algn="l" defTabSz="914306"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 pos="2880" userDrawn="1">
          <p15:clr>
            <a:srgbClr val="F26B43"/>
          </p15:clr>
        </p15:guide>
        <p15:guide id="3" pos="288" userDrawn="1">
          <p15:clr>
            <a:srgbClr val="F26B43"/>
          </p15:clr>
        </p15:guide>
        <p15:guide id="4" pos="5179" userDrawn="1">
          <p15:clr>
            <a:srgbClr val="F26B43"/>
          </p15:clr>
        </p15:guide>
        <p15:guide id="5" pos="5467" userDrawn="1">
          <p15:clr>
            <a:srgbClr val="F26B43"/>
          </p15:clr>
        </p15:guide>
        <p15:guide id="7" orient="horz" pos="3278" userDrawn="1">
          <p15:clr>
            <a:srgbClr val="F26B43"/>
          </p15:clr>
        </p15:guide>
        <p15:guide id="9" orient="horz" pos="182" userDrawn="1">
          <p15:clr>
            <a:srgbClr val="F26B43"/>
          </p15:clr>
        </p15:guide>
        <p15:guide id="10" orient="horz" pos="847" userDrawn="1">
          <p15:clr>
            <a:srgbClr val="F26B43"/>
          </p15:clr>
        </p15:guide>
        <p15:guide id="11" orient="horz" pos="351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vmlDrawing" Target="../drawings/vmlDrawing5.vml"/><Relationship Id="rId5" Type="http://schemas.openxmlformats.org/officeDocument/2006/relationships/image" Target="../media/image25.emf"/><Relationship Id="rId4" Type="http://schemas.openxmlformats.org/officeDocument/2006/relationships/oleObject" Target="../embeddings/oleObject18.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6.emf"/><Relationship Id="rId2" Type="http://schemas.openxmlformats.org/officeDocument/2006/relationships/slideLayout" Target="../slideLayouts/slideLayout4.xml"/><Relationship Id="rId1" Type="http://schemas.openxmlformats.org/officeDocument/2006/relationships/vmlDrawing" Target="../drawings/vmlDrawing6.vml"/><Relationship Id="rId6" Type="http://schemas.openxmlformats.org/officeDocument/2006/relationships/oleObject" Target="../embeddings/oleObject20.bin"/><Relationship Id="rId5" Type="http://schemas.openxmlformats.org/officeDocument/2006/relationships/image" Target="../media/image15.emf"/><Relationship Id="rId4" Type="http://schemas.openxmlformats.org/officeDocument/2006/relationships/oleObject" Target="../embeddings/oleObject19.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vmlDrawing" Target="../drawings/vmlDrawing7.vml"/><Relationship Id="rId5" Type="http://schemas.openxmlformats.org/officeDocument/2006/relationships/image" Target="../media/image25.emf"/><Relationship Id="rId4" Type="http://schemas.openxmlformats.org/officeDocument/2006/relationships/oleObject" Target="../embeddings/oleObject21.bin"/></Relationships>
</file>

<file path=ppt/slides/_rels/slide13.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notesSlide" Target="../notesSlides/notesSlide12.xml"/><Relationship Id="rId7" Type="http://schemas.openxmlformats.org/officeDocument/2006/relationships/image" Target="../media/image26.emf"/><Relationship Id="rId2" Type="http://schemas.openxmlformats.org/officeDocument/2006/relationships/slideLayout" Target="../slideLayouts/slideLayout4.xml"/><Relationship Id="rId1" Type="http://schemas.openxmlformats.org/officeDocument/2006/relationships/vmlDrawing" Target="../drawings/vmlDrawing8.vml"/><Relationship Id="rId6" Type="http://schemas.openxmlformats.org/officeDocument/2006/relationships/oleObject" Target="../embeddings/oleObject23.bin"/><Relationship Id="rId5" Type="http://schemas.openxmlformats.org/officeDocument/2006/relationships/image" Target="../media/image25.emf"/><Relationship Id="rId4" Type="http://schemas.openxmlformats.org/officeDocument/2006/relationships/oleObject" Target="../embeddings/oleObject22.bin"/><Relationship Id="rId9"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33.jpe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26.bin"/><Relationship Id="rId3" Type="http://schemas.openxmlformats.org/officeDocument/2006/relationships/notesSlide" Target="../notesSlides/notesSlide16.xml"/><Relationship Id="rId7" Type="http://schemas.openxmlformats.org/officeDocument/2006/relationships/image" Target="../media/image35.emf"/><Relationship Id="rId2" Type="http://schemas.openxmlformats.org/officeDocument/2006/relationships/slideLayout" Target="../slideLayouts/slideLayout4.xml"/><Relationship Id="rId1" Type="http://schemas.openxmlformats.org/officeDocument/2006/relationships/vmlDrawing" Target="../drawings/vmlDrawing9.vml"/><Relationship Id="rId6" Type="http://schemas.openxmlformats.org/officeDocument/2006/relationships/oleObject" Target="../embeddings/oleObject25.bin"/><Relationship Id="rId5" Type="http://schemas.openxmlformats.org/officeDocument/2006/relationships/image" Target="../media/image34.emf"/><Relationship Id="rId4" Type="http://schemas.openxmlformats.org/officeDocument/2006/relationships/oleObject" Target="../embeddings/oleObject24.bin"/><Relationship Id="rId9" Type="http://schemas.openxmlformats.org/officeDocument/2006/relationships/image" Target="../media/image36.wmf"/></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5.emf"/><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11.emf"/></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29.bin"/><Relationship Id="rId3" Type="http://schemas.openxmlformats.org/officeDocument/2006/relationships/notesSlide" Target="../notesSlides/notesSlide18.xml"/><Relationship Id="rId7" Type="http://schemas.openxmlformats.org/officeDocument/2006/relationships/image" Target="../media/image39.wmf"/><Relationship Id="rId2" Type="http://schemas.openxmlformats.org/officeDocument/2006/relationships/slideLayout" Target="../slideLayouts/slideLayout4.xml"/><Relationship Id="rId1" Type="http://schemas.openxmlformats.org/officeDocument/2006/relationships/vmlDrawing" Target="../drawings/vmlDrawing10.vml"/><Relationship Id="rId6" Type="http://schemas.openxmlformats.org/officeDocument/2006/relationships/oleObject" Target="../embeddings/oleObject28.bin"/><Relationship Id="rId5" Type="http://schemas.openxmlformats.org/officeDocument/2006/relationships/image" Target="../media/image38.wmf"/><Relationship Id="rId4" Type="http://schemas.openxmlformats.org/officeDocument/2006/relationships/oleObject" Target="../embeddings/oleObject27.bin"/><Relationship Id="rId9" Type="http://schemas.openxmlformats.org/officeDocument/2006/relationships/image" Target="../media/image40.emf"/></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43.emf"/><Relationship Id="rId2" Type="http://schemas.openxmlformats.org/officeDocument/2006/relationships/slideLayout" Target="../slideLayouts/slideLayout4.xml"/><Relationship Id="rId1" Type="http://schemas.openxmlformats.org/officeDocument/2006/relationships/vmlDrawing" Target="../drawings/vmlDrawing11.vml"/><Relationship Id="rId6" Type="http://schemas.openxmlformats.org/officeDocument/2006/relationships/oleObject" Target="../embeddings/oleObject31.bin"/><Relationship Id="rId5" Type="http://schemas.openxmlformats.org/officeDocument/2006/relationships/image" Target="../media/image42.emf"/><Relationship Id="rId4" Type="http://schemas.openxmlformats.org/officeDocument/2006/relationships/oleObject" Target="../embeddings/oleObject30.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34.bin"/><Relationship Id="rId3" Type="http://schemas.openxmlformats.org/officeDocument/2006/relationships/notesSlide" Target="../notesSlides/notesSlide25.xml"/><Relationship Id="rId7" Type="http://schemas.openxmlformats.org/officeDocument/2006/relationships/image" Target="../media/image49.wmf"/><Relationship Id="rId2" Type="http://schemas.openxmlformats.org/officeDocument/2006/relationships/slideLayout" Target="../slideLayouts/slideLayout4.xml"/><Relationship Id="rId1" Type="http://schemas.openxmlformats.org/officeDocument/2006/relationships/vmlDrawing" Target="../drawings/vmlDrawing12.vml"/><Relationship Id="rId6" Type="http://schemas.openxmlformats.org/officeDocument/2006/relationships/oleObject" Target="../embeddings/oleObject33.bin"/><Relationship Id="rId5" Type="http://schemas.openxmlformats.org/officeDocument/2006/relationships/image" Target="../media/image48.emf"/><Relationship Id="rId4" Type="http://schemas.openxmlformats.org/officeDocument/2006/relationships/oleObject" Target="../embeddings/oleObject32.bin"/><Relationship Id="rId9" Type="http://schemas.openxmlformats.org/officeDocument/2006/relationships/image" Target="../media/image50.wmf"/></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53.png"/></Relationships>
</file>

<file path=ppt/slides/_rels/slide3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www.bpmn.org/"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7.png"/><Relationship Id="rId7" Type="http://schemas.microsoft.com/office/2007/relationships/hdphoto" Target="../media/hdphoto2.wdp"/><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4.xml"/><Relationship Id="rId1" Type="http://schemas.openxmlformats.org/officeDocument/2006/relationships/vmlDrawing" Target="../drawings/vmlDrawing13.vml"/><Relationship Id="rId5" Type="http://schemas.openxmlformats.org/officeDocument/2006/relationships/image" Target="../media/image61.emf"/><Relationship Id="rId4" Type="http://schemas.openxmlformats.org/officeDocument/2006/relationships/oleObject" Target="../embeddings/oleObject35.bin"/></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9.xml"/><Relationship Id="rId7" Type="http://schemas.openxmlformats.org/officeDocument/2006/relationships/image" Target="../media/image63.emf"/><Relationship Id="rId2" Type="http://schemas.openxmlformats.org/officeDocument/2006/relationships/slideLayout" Target="../slideLayouts/slideLayout4.xml"/><Relationship Id="rId1" Type="http://schemas.openxmlformats.org/officeDocument/2006/relationships/vmlDrawing" Target="../drawings/vmlDrawing14.vml"/><Relationship Id="rId6" Type="http://schemas.openxmlformats.org/officeDocument/2006/relationships/oleObject" Target="../embeddings/oleObject37.bin"/><Relationship Id="rId5" Type="http://schemas.openxmlformats.org/officeDocument/2006/relationships/image" Target="../media/image62.emf"/><Relationship Id="rId4" Type="http://schemas.openxmlformats.org/officeDocument/2006/relationships/oleObject" Target="../embeddings/oleObject36.bin"/></Relationships>
</file>

<file path=ppt/slides/_rels/slide45.xml.rels><?xml version="1.0" encoding="UTF-8" standalone="yes"?>
<Relationships xmlns="http://schemas.openxmlformats.org/package/2006/relationships"><Relationship Id="rId8" Type="http://schemas.openxmlformats.org/officeDocument/2006/relationships/oleObject" Target="../embeddings/oleObject40.bin"/><Relationship Id="rId13" Type="http://schemas.openxmlformats.org/officeDocument/2006/relationships/image" Target="../media/image68.emf"/><Relationship Id="rId18" Type="http://schemas.openxmlformats.org/officeDocument/2006/relationships/oleObject" Target="../embeddings/oleObject45.bin"/><Relationship Id="rId3" Type="http://schemas.openxmlformats.org/officeDocument/2006/relationships/notesSlide" Target="../notesSlides/notesSlide40.xml"/><Relationship Id="rId21" Type="http://schemas.openxmlformats.org/officeDocument/2006/relationships/image" Target="../media/image72.emf"/><Relationship Id="rId7" Type="http://schemas.openxmlformats.org/officeDocument/2006/relationships/image" Target="../media/image65.emf"/><Relationship Id="rId12" Type="http://schemas.openxmlformats.org/officeDocument/2006/relationships/oleObject" Target="../embeddings/oleObject42.bin"/><Relationship Id="rId17" Type="http://schemas.openxmlformats.org/officeDocument/2006/relationships/image" Target="../media/image70.emf"/><Relationship Id="rId25" Type="http://schemas.openxmlformats.org/officeDocument/2006/relationships/image" Target="../media/image74.emf"/><Relationship Id="rId2" Type="http://schemas.openxmlformats.org/officeDocument/2006/relationships/slideLayout" Target="../slideLayouts/slideLayout4.xml"/><Relationship Id="rId16" Type="http://schemas.openxmlformats.org/officeDocument/2006/relationships/oleObject" Target="../embeddings/oleObject44.bin"/><Relationship Id="rId20" Type="http://schemas.openxmlformats.org/officeDocument/2006/relationships/oleObject" Target="../embeddings/oleObject46.bin"/><Relationship Id="rId1" Type="http://schemas.openxmlformats.org/officeDocument/2006/relationships/vmlDrawing" Target="../drawings/vmlDrawing15.vml"/><Relationship Id="rId6" Type="http://schemas.openxmlformats.org/officeDocument/2006/relationships/oleObject" Target="../embeddings/oleObject39.bin"/><Relationship Id="rId11" Type="http://schemas.openxmlformats.org/officeDocument/2006/relationships/image" Target="../media/image67.emf"/><Relationship Id="rId24" Type="http://schemas.openxmlformats.org/officeDocument/2006/relationships/oleObject" Target="../embeddings/oleObject48.bin"/><Relationship Id="rId5" Type="http://schemas.openxmlformats.org/officeDocument/2006/relationships/image" Target="../media/image64.emf"/><Relationship Id="rId15" Type="http://schemas.openxmlformats.org/officeDocument/2006/relationships/image" Target="../media/image69.emf"/><Relationship Id="rId23" Type="http://schemas.openxmlformats.org/officeDocument/2006/relationships/image" Target="../media/image73.emf"/><Relationship Id="rId10" Type="http://schemas.openxmlformats.org/officeDocument/2006/relationships/oleObject" Target="../embeddings/oleObject41.bin"/><Relationship Id="rId19" Type="http://schemas.openxmlformats.org/officeDocument/2006/relationships/image" Target="../media/image71.emf"/><Relationship Id="rId4" Type="http://schemas.openxmlformats.org/officeDocument/2006/relationships/oleObject" Target="../embeddings/oleObject38.bin"/><Relationship Id="rId9" Type="http://schemas.openxmlformats.org/officeDocument/2006/relationships/image" Target="../media/image66.emf"/><Relationship Id="rId14" Type="http://schemas.openxmlformats.org/officeDocument/2006/relationships/oleObject" Target="../embeddings/oleObject43.bin"/><Relationship Id="rId22" Type="http://schemas.openxmlformats.org/officeDocument/2006/relationships/oleObject" Target="../embeddings/oleObject47.bin"/></Relationships>
</file>

<file path=ppt/slides/_rels/slide4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3.xml"/><Relationship Id="rId7" Type="http://schemas.openxmlformats.org/officeDocument/2006/relationships/image" Target="../media/image77.emf"/><Relationship Id="rId2" Type="http://schemas.openxmlformats.org/officeDocument/2006/relationships/slideLayout" Target="../slideLayouts/slideLayout4.xml"/><Relationship Id="rId1" Type="http://schemas.openxmlformats.org/officeDocument/2006/relationships/vmlDrawing" Target="../drawings/vmlDrawing16.vml"/><Relationship Id="rId6" Type="http://schemas.openxmlformats.org/officeDocument/2006/relationships/oleObject" Target="../embeddings/oleObject50.bin"/><Relationship Id="rId5" Type="http://schemas.openxmlformats.org/officeDocument/2006/relationships/image" Target="../media/image76.emf"/><Relationship Id="rId4" Type="http://schemas.openxmlformats.org/officeDocument/2006/relationships/oleObject" Target="../embeddings/oleObject49.bin"/></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17.emf"/><Relationship Id="rId3" Type="http://schemas.openxmlformats.org/officeDocument/2006/relationships/notesSlide" Target="../notesSlides/notesSlide5.xml"/><Relationship Id="rId7" Type="http://schemas.openxmlformats.org/officeDocument/2006/relationships/image" Target="../media/image14.emf"/><Relationship Id="rId12" Type="http://schemas.openxmlformats.org/officeDocument/2006/relationships/oleObject" Target="../embeddings/oleObject5.bin"/><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16.emf"/><Relationship Id="rId5" Type="http://schemas.openxmlformats.org/officeDocument/2006/relationships/image" Target="../media/image13.e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15.e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4.xml"/><Relationship Id="rId5" Type="http://schemas.openxmlformats.org/officeDocument/2006/relationships/image" Target="../media/image81.png"/><Relationship Id="rId4" Type="http://schemas.openxmlformats.org/officeDocument/2006/relationships/image" Target="../media/image80.png"/></Relationships>
</file>

<file path=ppt/slides/_rels/slide5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47.xml"/><Relationship Id="rId7" Type="http://schemas.openxmlformats.org/officeDocument/2006/relationships/image" Target="../media/image84.emf"/><Relationship Id="rId2" Type="http://schemas.openxmlformats.org/officeDocument/2006/relationships/slideLayout" Target="../slideLayouts/slideLayout4.xml"/><Relationship Id="rId1" Type="http://schemas.openxmlformats.org/officeDocument/2006/relationships/vmlDrawing" Target="../drawings/vmlDrawing17.vml"/><Relationship Id="rId6" Type="http://schemas.openxmlformats.org/officeDocument/2006/relationships/oleObject" Target="../embeddings/oleObject52.bin"/><Relationship Id="rId5" Type="http://schemas.openxmlformats.org/officeDocument/2006/relationships/image" Target="../media/image83.emf"/><Relationship Id="rId4" Type="http://schemas.openxmlformats.org/officeDocument/2006/relationships/oleObject" Target="../embeddings/oleObject51.bin"/></Relationships>
</file>

<file path=ppt/slides/_rels/slide5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4.xml"/><Relationship Id="rId5" Type="http://schemas.openxmlformats.org/officeDocument/2006/relationships/image" Target="../media/image88.png"/><Relationship Id="rId4" Type="http://schemas.openxmlformats.org/officeDocument/2006/relationships/image" Target="../media/image8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8" Type="http://schemas.openxmlformats.org/officeDocument/2006/relationships/oleObject" Target="../embeddings/oleObject55.bin"/><Relationship Id="rId13" Type="http://schemas.openxmlformats.org/officeDocument/2006/relationships/image" Target="../media/image93.emf"/><Relationship Id="rId18" Type="http://schemas.openxmlformats.org/officeDocument/2006/relationships/oleObject" Target="../embeddings/oleObject60.bin"/><Relationship Id="rId3" Type="http://schemas.openxmlformats.org/officeDocument/2006/relationships/notesSlide" Target="../notesSlides/notesSlide49.xml"/><Relationship Id="rId21" Type="http://schemas.openxmlformats.org/officeDocument/2006/relationships/image" Target="../media/image97.emf"/><Relationship Id="rId7" Type="http://schemas.openxmlformats.org/officeDocument/2006/relationships/image" Target="../media/image90.emf"/><Relationship Id="rId12" Type="http://schemas.openxmlformats.org/officeDocument/2006/relationships/oleObject" Target="../embeddings/oleObject57.bin"/><Relationship Id="rId17" Type="http://schemas.openxmlformats.org/officeDocument/2006/relationships/image" Target="../media/image95.emf"/><Relationship Id="rId2" Type="http://schemas.openxmlformats.org/officeDocument/2006/relationships/slideLayout" Target="../slideLayouts/slideLayout4.xml"/><Relationship Id="rId16" Type="http://schemas.openxmlformats.org/officeDocument/2006/relationships/oleObject" Target="../embeddings/oleObject59.bin"/><Relationship Id="rId20" Type="http://schemas.openxmlformats.org/officeDocument/2006/relationships/oleObject" Target="../embeddings/oleObject61.bin"/><Relationship Id="rId1" Type="http://schemas.openxmlformats.org/officeDocument/2006/relationships/vmlDrawing" Target="../drawings/vmlDrawing18.vml"/><Relationship Id="rId6" Type="http://schemas.openxmlformats.org/officeDocument/2006/relationships/oleObject" Target="../embeddings/oleObject54.bin"/><Relationship Id="rId11" Type="http://schemas.openxmlformats.org/officeDocument/2006/relationships/image" Target="../media/image92.emf"/><Relationship Id="rId5" Type="http://schemas.openxmlformats.org/officeDocument/2006/relationships/image" Target="../media/image89.emf"/><Relationship Id="rId15" Type="http://schemas.openxmlformats.org/officeDocument/2006/relationships/image" Target="../media/image94.emf"/><Relationship Id="rId23" Type="http://schemas.openxmlformats.org/officeDocument/2006/relationships/image" Target="../media/image98.emf"/><Relationship Id="rId10" Type="http://schemas.openxmlformats.org/officeDocument/2006/relationships/oleObject" Target="../embeddings/oleObject56.bin"/><Relationship Id="rId19" Type="http://schemas.openxmlformats.org/officeDocument/2006/relationships/image" Target="../media/image96.emf"/><Relationship Id="rId4" Type="http://schemas.openxmlformats.org/officeDocument/2006/relationships/oleObject" Target="../embeddings/oleObject53.bin"/><Relationship Id="rId9" Type="http://schemas.openxmlformats.org/officeDocument/2006/relationships/image" Target="../media/image91.emf"/><Relationship Id="rId14" Type="http://schemas.openxmlformats.org/officeDocument/2006/relationships/oleObject" Target="../embeddings/oleObject58.bin"/><Relationship Id="rId22" Type="http://schemas.openxmlformats.org/officeDocument/2006/relationships/oleObject" Target="../embeddings/oleObject62.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4.xml"/><Relationship Id="rId1" Type="http://schemas.openxmlformats.org/officeDocument/2006/relationships/vmlDrawing" Target="../drawings/vmlDrawing19.vml"/><Relationship Id="rId5" Type="http://schemas.openxmlformats.org/officeDocument/2006/relationships/image" Target="../media/image99.emf"/><Relationship Id="rId4" Type="http://schemas.openxmlformats.org/officeDocument/2006/relationships/oleObject" Target="../embeddings/oleObject63.bin"/></Relationships>
</file>

<file path=ppt/slides/_rels/slide6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1.xml"/><Relationship Id="rId1" Type="http://schemas.openxmlformats.org/officeDocument/2006/relationships/slideLayout" Target="../slideLayouts/slideLayout4.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62.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notesSlide" Target="../notesSlides/notesSlide52.xml"/><Relationship Id="rId1" Type="http://schemas.openxmlformats.org/officeDocument/2006/relationships/slideLayout" Target="../slideLayouts/slideLayout4.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 Id="rId9" Type="http://schemas.openxmlformats.org/officeDocument/2006/relationships/image" Target="../media/image110.png"/></Relationships>
</file>

<file path=ppt/slides/_rels/slide6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8" Type="http://schemas.openxmlformats.org/officeDocument/2006/relationships/oleObject" Target="../embeddings/oleObject66.bin"/><Relationship Id="rId13" Type="http://schemas.openxmlformats.org/officeDocument/2006/relationships/image" Target="../media/image94.emf"/><Relationship Id="rId18" Type="http://schemas.openxmlformats.org/officeDocument/2006/relationships/oleObject" Target="../embeddings/oleObject71.bin"/><Relationship Id="rId3" Type="http://schemas.openxmlformats.org/officeDocument/2006/relationships/notesSlide" Target="../notesSlides/notesSlide54.xml"/><Relationship Id="rId21" Type="http://schemas.openxmlformats.org/officeDocument/2006/relationships/image" Target="../media/image98.emf"/><Relationship Id="rId7" Type="http://schemas.openxmlformats.org/officeDocument/2006/relationships/image" Target="../media/image91.emf"/><Relationship Id="rId12" Type="http://schemas.openxmlformats.org/officeDocument/2006/relationships/oleObject" Target="../embeddings/oleObject68.bin"/><Relationship Id="rId17" Type="http://schemas.openxmlformats.org/officeDocument/2006/relationships/image" Target="../media/image96.emf"/><Relationship Id="rId2" Type="http://schemas.openxmlformats.org/officeDocument/2006/relationships/slideLayout" Target="../slideLayouts/slideLayout4.xml"/><Relationship Id="rId16" Type="http://schemas.openxmlformats.org/officeDocument/2006/relationships/oleObject" Target="../embeddings/oleObject70.bin"/><Relationship Id="rId20" Type="http://schemas.openxmlformats.org/officeDocument/2006/relationships/oleObject" Target="../embeddings/oleObject72.bin"/><Relationship Id="rId1" Type="http://schemas.openxmlformats.org/officeDocument/2006/relationships/vmlDrawing" Target="../drawings/vmlDrawing20.vml"/><Relationship Id="rId6" Type="http://schemas.openxmlformats.org/officeDocument/2006/relationships/oleObject" Target="../embeddings/oleObject65.bin"/><Relationship Id="rId11" Type="http://schemas.openxmlformats.org/officeDocument/2006/relationships/image" Target="../media/image93.emf"/><Relationship Id="rId5" Type="http://schemas.openxmlformats.org/officeDocument/2006/relationships/image" Target="../media/image90.emf"/><Relationship Id="rId15" Type="http://schemas.openxmlformats.org/officeDocument/2006/relationships/image" Target="../media/image95.emf"/><Relationship Id="rId10" Type="http://schemas.openxmlformats.org/officeDocument/2006/relationships/oleObject" Target="../embeddings/oleObject67.bin"/><Relationship Id="rId19" Type="http://schemas.openxmlformats.org/officeDocument/2006/relationships/image" Target="../media/image97.emf"/><Relationship Id="rId4" Type="http://schemas.openxmlformats.org/officeDocument/2006/relationships/oleObject" Target="../embeddings/oleObject64.bin"/><Relationship Id="rId9" Type="http://schemas.openxmlformats.org/officeDocument/2006/relationships/image" Target="../media/image92.emf"/><Relationship Id="rId14" Type="http://schemas.openxmlformats.org/officeDocument/2006/relationships/oleObject" Target="../embeddings/oleObject69.bin"/></Relationships>
</file>

<file path=ppt/slides/_rels/slide65.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56.xml"/><Relationship Id="rId7" Type="http://schemas.openxmlformats.org/officeDocument/2006/relationships/image" Target="../media/image113.wmf"/><Relationship Id="rId2" Type="http://schemas.openxmlformats.org/officeDocument/2006/relationships/slideLayout" Target="../slideLayouts/slideLayout4.xml"/><Relationship Id="rId1" Type="http://schemas.openxmlformats.org/officeDocument/2006/relationships/vmlDrawing" Target="../drawings/vmlDrawing21.vml"/><Relationship Id="rId6" Type="http://schemas.openxmlformats.org/officeDocument/2006/relationships/oleObject" Target="../embeddings/oleObject74.bin"/><Relationship Id="rId5" Type="http://schemas.openxmlformats.org/officeDocument/2006/relationships/image" Target="../media/image112.emf"/><Relationship Id="rId4" Type="http://schemas.openxmlformats.org/officeDocument/2006/relationships/oleObject" Target="../embeddings/oleObject73.bin"/></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4.xml"/><Relationship Id="rId1" Type="http://schemas.openxmlformats.org/officeDocument/2006/relationships/vmlDrawing" Target="../drawings/vmlDrawing22.vml"/><Relationship Id="rId5" Type="http://schemas.openxmlformats.org/officeDocument/2006/relationships/image" Target="../media/image114.wmf"/><Relationship Id="rId4" Type="http://schemas.openxmlformats.org/officeDocument/2006/relationships/oleObject" Target="../embeddings/oleObject75.bin"/></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8.bin"/><Relationship Id="rId13" Type="http://schemas.openxmlformats.org/officeDocument/2006/relationships/image" Target="../media/image22.emf"/><Relationship Id="rId3" Type="http://schemas.openxmlformats.org/officeDocument/2006/relationships/notesSlide" Target="../notesSlides/notesSlide6.xml"/><Relationship Id="rId7" Type="http://schemas.openxmlformats.org/officeDocument/2006/relationships/image" Target="../media/image19.emf"/><Relationship Id="rId12" Type="http://schemas.openxmlformats.org/officeDocument/2006/relationships/oleObject" Target="../embeddings/oleObject10.bin"/><Relationship Id="rId17" Type="http://schemas.openxmlformats.org/officeDocument/2006/relationships/image" Target="../media/image24.emf"/><Relationship Id="rId2" Type="http://schemas.openxmlformats.org/officeDocument/2006/relationships/slideLayout" Target="../slideLayouts/slideLayout4.xml"/><Relationship Id="rId16" Type="http://schemas.openxmlformats.org/officeDocument/2006/relationships/oleObject" Target="../embeddings/oleObject12.bin"/><Relationship Id="rId1" Type="http://schemas.openxmlformats.org/officeDocument/2006/relationships/vmlDrawing" Target="../drawings/vmlDrawing2.vml"/><Relationship Id="rId6" Type="http://schemas.openxmlformats.org/officeDocument/2006/relationships/oleObject" Target="../embeddings/oleObject7.bin"/><Relationship Id="rId11" Type="http://schemas.openxmlformats.org/officeDocument/2006/relationships/image" Target="../media/image21.emf"/><Relationship Id="rId5" Type="http://schemas.openxmlformats.org/officeDocument/2006/relationships/image" Target="../media/image18.emf"/><Relationship Id="rId15" Type="http://schemas.openxmlformats.org/officeDocument/2006/relationships/image" Target="../media/image23.emf"/><Relationship Id="rId10" Type="http://schemas.openxmlformats.org/officeDocument/2006/relationships/oleObject" Target="../embeddings/oleObject9.bin"/><Relationship Id="rId4" Type="http://schemas.openxmlformats.org/officeDocument/2006/relationships/oleObject" Target="../embeddings/oleObject6.bin"/><Relationship Id="rId9" Type="http://schemas.openxmlformats.org/officeDocument/2006/relationships/image" Target="../media/image20.emf"/><Relationship Id="rId14" Type="http://schemas.openxmlformats.org/officeDocument/2006/relationships/oleObject" Target="../embeddings/oleObject11.bin"/></Relationships>
</file>

<file path=ppt/slides/_rels/slide7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8" Type="http://schemas.openxmlformats.org/officeDocument/2006/relationships/oleObject" Target="../embeddings/oleObject78.bin"/><Relationship Id="rId3" Type="http://schemas.openxmlformats.org/officeDocument/2006/relationships/notesSlide" Target="../notesSlides/notesSlide60.xml"/><Relationship Id="rId7" Type="http://schemas.openxmlformats.org/officeDocument/2006/relationships/image" Target="../media/image117.emf"/><Relationship Id="rId2" Type="http://schemas.openxmlformats.org/officeDocument/2006/relationships/slideLayout" Target="../slideLayouts/slideLayout4.xml"/><Relationship Id="rId1" Type="http://schemas.openxmlformats.org/officeDocument/2006/relationships/vmlDrawing" Target="../drawings/vmlDrawing23.vml"/><Relationship Id="rId6" Type="http://schemas.openxmlformats.org/officeDocument/2006/relationships/oleObject" Target="../embeddings/oleObject77.bin"/><Relationship Id="rId5" Type="http://schemas.openxmlformats.org/officeDocument/2006/relationships/image" Target="../media/image116.emf"/><Relationship Id="rId4" Type="http://schemas.openxmlformats.org/officeDocument/2006/relationships/oleObject" Target="../embeddings/oleObject76.bin"/><Relationship Id="rId9" Type="http://schemas.openxmlformats.org/officeDocument/2006/relationships/image" Target="../media/image118.emf"/></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4.xml"/><Relationship Id="rId1" Type="http://schemas.openxmlformats.org/officeDocument/2006/relationships/vmlDrawing" Target="../drawings/vmlDrawing24.vml"/><Relationship Id="rId5" Type="http://schemas.openxmlformats.org/officeDocument/2006/relationships/image" Target="../media/image119.emf"/><Relationship Id="rId4" Type="http://schemas.openxmlformats.org/officeDocument/2006/relationships/oleObject" Target="../embeddings/oleObject79.bin"/></Relationships>
</file>

<file path=ppt/slides/_rels/slide73.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4.xml"/><Relationship Id="rId1" Type="http://schemas.openxmlformats.org/officeDocument/2006/relationships/vmlDrawing" Target="../drawings/vmlDrawing25.vml"/><Relationship Id="rId5" Type="http://schemas.openxmlformats.org/officeDocument/2006/relationships/image" Target="../media/image125.emf"/><Relationship Id="rId4" Type="http://schemas.openxmlformats.org/officeDocument/2006/relationships/oleObject" Target="../embeddings/oleObject80.bin"/></Relationships>
</file>

<file path=ppt/slides/_rels/slide79.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notesSlide" Target="../notesSlides/notesSlide7.xml"/><Relationship Id="rId7" Type="http://schemas.openxmlformats.org/officeDocument/2006/relationships/image" Target="../media/image15.emf"/><Relationship Id="rId2" Type="http://schemas.openxmlformats.org/officeDocument/2006/relationships/slideLayout" Target="../slideLayouts/slideLayout4.xml"/><Relationship Id="rId1" Type="http://schemas.openxmlformats.org/officeDocument/2006/relationships/vmlDrawing" Target="../drawings/vmlDrawing3.vml"/><Relationship Id="rId6" Type="http://schemas.openxmlformats.org/officeDocument/2006/relationships/oleObject" Target="../embeddings/oleObject14.bin"/><Relationship Id="rId5" Type="http://schemas.openxmlformats.org/officeDocument/2006/relationships/image" Target="../media/image13.emf"/><Relationship Id="rId4" Type="http://schemas.openxmlformats.org/officeDocument/2006/relationships/oleObject" Target="../embeddings/oleObject13.bin"/><Relationship Id="rId9" Type="http://schemas.openxmlformats.org/officeDocument/2006/relationships/image" Target="../media/image16.emf"/></Relationships>
</file>

<file path=ppt/slides/_rels/slide80.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67.xml"/><Relationship Id="rId1" Type="http://schemas.openxmlformats.org/officeDocument/2006/relationships/slideLayout" Target="../slideLayouts/slideLayout4.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2.png"/></Relationships>
</file>

<file path=ppt/slides/_rels/slide8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72.xml"/><Relationship Id="rId1" Type="http://schemas.openxmlformats.org/officeDocument/2006/relationships/slideLayout" Target="../slideLayouts/slideLayout4.xml"/><Relationship Id="rId4" Type="http://schemas.openxmlformats.org/officeDocument/2006/relationships/image" Target="../media/image130.png"/></Relationships>
</file>

<file path=ppt/slides/_rels/slide86.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4.xml"/><Relationship Id="rId4" Type="http://schemas.openxmlformats.org/officeDocument/2006/relationships/image" Target="../media/image13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4.emf"/><Relationship Id="rId2" Type="http://schemas.openxmlformats.org/officeDocument/2006/relationships/slideLayout" Target="../slideLayouts/slideLayout4.xml"/><Relationship Id="rId1" Type="http://schemas.openxmlformats.org/officeDocument/2006/relationships/vmlDrawing" Target="../drawings/vmlDrawing4.vml"/><Relationship Id="rId6" Type="http://schemas.openxmlformats.org/officeDocument/2006/relationships/oleObject" Target="../embeddings/oleObject17.bin"/><Relationship Id="rId5" Type="http://schemas.openxmlformats.org/officeDocument/2006/relationships/image" Target="../media/image17.emf"/><Relationship Id="rId4" Type="http://schemas.openxmlformats.org/officeDocument/2006/relationships/oleObject" Target="../embeddings/oleObject16.bin"/></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sz="half" idx="2"/>
          </p:nvPr>
        </p:nvSpPr>
        <p:spPr>
          <a:xfrm>
            <a:off x="4572000" y="1344613"/>
            <a:ext cx="4103688" cy="3859212"/>
          </a:xfrm>
        </p:spPr>
        <p:txBody>
          <a:bodyPr>
            <a:normAutofit/>
          </a:bodyPr>
          <a:lstStyle/>
          <a:p>
            <a:pPr marL="0" indent="0">
              <a:buNone/>
            </a:pPr>
            <a:r>
              <a:rPr lang="de-DE" sz="1400" dirty="0"/>
              <a:t>Contents</a:t>
            </a:r>
          </a:p>
          <a:p>
            <a:pPr marL="342900" indent="-342900">
              <a:buFont typeface="+mj-lt"/>
              <a:buAutoNum type="arabicPeriod"/>
            </a:pPr>
            <a:r>
              <a:rPr lang="en-US" sz="1400" dirty="0"/>
              <a:t>First Steps with BPMN</a:t>
            </a:r>
          </a:p>
          <a:p>
            <a:pPr marL="342900" indent="-342900">
              <a:buFont typeface="+mj-lt"/>
              <a:buAutoNum type="arabicPeriod"/>
            </a:pPr>
            <a:r>
              <a:rPr lang="en-US" sz="1400" dirty="0"/>
              <a:t>Branching and Merging</a:t>
            </a:r>
          </a:p>
          <a:p>
            <a:pPr marL="342900" indent="-342900">
              <a:buFont typeface="+mj-lt"/>
              <a:buAutoNum type="arabicPeriod"/>
            </a:pPr>
            <a:r>
              <a:rPr lang="en-US" sz="1400" dirty="0"/>
              <a:t>Business Objects</a:t>
            </a:r>
          </a:p>
          <a:p>
            <a:pPr marL="342900" indent="-342900">
              <a:buFont typeface="+mj-lt"/>
              <a:buAutoNum type="arabicPeriod"/>
            </a:pPr>
            <a:r>
              <a:rPr lang="en-US" sz="1400" dirty="0"/>
              <a:t>Resources</a:t>
            </a:r>
          </a:p>
          <a:p>
            <a:pPr marL="342900" indent="-342900">
              <a:buFont typeface="+mj-lt"/>
              <a:buAutoNum type="arabicPeriod"/>
            </a:pPr>
            <a:r>
              <a:rPr lang="en-US" sz="1400" dirty="0"/>
              <a:t>Process Decomposition</a:t>
            </a:r>
          </a:p>
          <a:p>
            <a:pPr marL="342900" indent="-342900">
              <a:buFont typeface="+mj-lt"/>
              <a:buAutoNum type="arabicPeriod"/>
            </a:pPr>
            <a:r>
              <a:rPr lang="en-US" sz="1400" dirty="0"/>
              <a:t>Process Model Reuse</a:t>
            </a:r>
          </a:p>
          <a:p>
            <a:pPr marL="342900" indent="-342900">
              <a:buFont typeface="+mj-lt"/>
              <a:buAutoNum type="arabicPeriod"/>
            </a:pPr>
            <a:r>
              <a:rPr lang="en-US" sz="1400" dirty="0"/>
              <a:t>Recap</a:t>
            </a:r>
            <a:endParaRPr lang="de-DE" sz="1400" dirty="0"/>
          </a:p>
        </p:txBody>
      </p:sp>
      <p:sp>
        <p:nvSpPr>
          <p:cNvPr id="5" name="Title 4">
            <a:extLst>
              <a:ext uri="{FF2B5EF4-FFF2-40B4-BE49-F238E27FC236}">
                <a16:creationId xmlns:a16="http://schemas.microsoft.com/office/drawing/2014/main" id="{A25E3810-7CC4-4F93-B619-F6F022800DBD}"/>
              </a:ext>
            </a:extLst>
          </p:cNvPr>
          <p:cNvSpPr>
            <a:spLocks noGrp="1"/>
          </p:cNvSpPr>
          <p:nvPr>
            <p:ph type="title"/>
          </p:nvPr>
        </p:nvSpPr>
        <p:spPr/>
        <p:txBody>
          <a:bodyPr/>
          <a:lstStyle/>
          <a:p>
            <a:r>
              <a:rPr lang="de-AT" dirty="0">
                <a:latin typeface="Arial" panose="020B0604020202020204" pitchFamily="34" charset="0"/>
                <a:cs typeface="Arial" panose="020B0604020202020204" pitchFamily="34" charset="0"/>
              </a:rPr>
              <a:t>Chapter 3: Essential </a:t>
            </a:r>
            <a:r>
              <a:rPr lang="de-AT" dirty="0" err="1">
                <a:latin typeface="Arial" panose="020B0604020202020204" pitchFamily="34" charset="0"/>
                <a:cs typeface="Arial" panose="020B0604020202020204" pitchFamily="34" charset="0"/>
              </a:rPr>
              <a:t>Process</a:t>
            </a:r>
            <a:r>
              <a:rPr lang="de-AT" dirty="0">
                <a:latin typeface="Arial" panose="020B0604020202020204" pitchFamily="34" charset="0"/>
                <a:cs typeface="Arial" panose="020B0604020202020204" pitchFamily="34" charset="0"/>
              </a:rPr>
              <a:t> Modeling</a:t>
            </a:r>
          </a:p>
        </p:txBody>
      </p:sp>
      <p:pic>
        <p:nvPicPr>
          <p:cNvPr id="7" name="Grafik 6"/>
          <p:cNvPicPr>
            <a:picLocks noChangeAspect="1"/>
          </p:cNvPicPr>
          <p:nvPr/>
        </p:nvPicPr>
        <p:blipFill>
          <a:blip r:embed="rId3"/>
          <a:stretch>
            <a:fillRect/>
          </a:stretch>
        </p:blipFill>
        <p:spPr>
          <a:xfrm>
            <a:off x="1463798" y="1402645"/>
            <a:ext cx="2054876" cy="3383844"/>
          </a:xfrm>
          <a:prstGeom prst="rect">
            <a:avLst/>
          </a:prstGeom>
          <a:ln>
            <a:solidFill>
              <a:schemeClr val="tx1"/>
            </a:solidFill>
          </a:ln>
        </p:spPr>
      </p:pic>
    </p:spTree>
    <p:extLst>
      <p:ext uri="{BB962C8B-B14F-4D97-AF65-F5344CB8AC3E}">
        <p14:creationId xmlns:p14="http://schemas.microsoft.com/office/powerpoint/2010/main" val="395921552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p:cNvGraphicFramePr>
            <a:graphicFrameLocks noChangeAspect="1"/>
          </p:cNvGraphicFramePr>
          <p:nvPr>
            <p:extLst/>
          </p:nvPr>
        </p:nvGraphicFramePr>
        <p:xfrm>
          <a:off x="997929" y="1662006"/>
          <a:ext cx="7028129" cy="1994948"/>
        </p:xfrm>
        <a:graphic>
          <a:graphicData uri="http://schemas.openxmlformats.org/presentationml/2006/ole">
            <mc:AlternateContent xmlns:mc="http://schemas.openxmlformats.org/markup-compatibility/2006">
              <mc:Choice xmlns:v="urn:schemas-microsoft-com:vml" Requires="v">
                <p:oleObj spid="_x0000_s17427" name="Visio" r:id="rId4" imgW="9019431" imgH="2575736" progId="Visio.Drawing.11">
                  <p:embed/>
                </p:oleObj>
              </mc:Choice>
              <mc:Fallback>
                <p:oleObj name="Visio" r:id="rId4" imgW="9019431" imgH="2575736" progId="Visio.Drawing.11">
                  <p:embed/>
                  <p:pic>
                    <p:nvPicPr>
                      <p:cNvPr id="11" name="Object 10"/>
                      <p:cNvPicPr>
                        <a:picLocks noChangeAspect="1" noChangeArrowheads="1"/>
                      </p:cNvPicPr>
                      <p:nvPr/>
                    </p:nvPicPr>
                    <p:blipFill>
                      <a:blip r:embed="rId5"/>
                      <a:srcRect/>
                      <a:stretch>
                        <a:fillRect/>
                      </a:stretch>
                    </p:blipFill>
                    <p:spPr bwMode="auto">
                      <a:xfrm>
                        <a:off x="997929" y="1662006"/>
                        <a:ext cx="7028129" cy="1994948"/>
                      </a:xfrm>
                      <a:prstGeom prst="rect">
                        <a:avLst/>
                      </a:prstGeom>
                      <a:noFill/>
                      <a:ln>
                        <a:noFill/>
                      </a:ln>
                      <a:effectLst/>
                      <a:extLst/>
                    </p:spPr>
                  </p:pic>
                </p:oleObj>
              </mc:Fallback>
            </mc:AlternateContent>
          </a:graphicData>
        </a:graphic>
      </p:graphicFrame>
      <p:sp>
        <p:nvSpPr>
          <p:cNvPr id="2007046" name="Rectangle 6"/>
          <p:cNvSpPr>
            <a:spLocks noGrp="1" noChangeArrowheads="1"/>
          </p:cNvSpPr>
          <p:nvPr>
            <p:ph type="title"/>
          </p:nvPr>
        </p:nvSpPr>
        <p:spPr>
          <a:xfrm>
            <a:off x="462408" y="139700"/>
            <a:ext cx="8289706" cy="903822"/>
          </a:xfrm>
          <a:noFill/>
          <a:ln/>
        </p:spPr>
        <p:txBody>
          <a:bodyPr>
            <a:noAutofit/>
          </a:bodyPr>
          <a:lstStyle/>
          <a:p>
            <a:r>
              <a:rPr lang="en-AU" dirty="0"/>
              <a:t>Process model vs process instances: The tokens game</a:t>
            </a:r>
          </a:p>
        </p:txBody>
      </p:sp>
      <p:sp>
        <p:nvSpPr>
          <p:cNvPr id="2" name="Slide Number Placeholder 1"/>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10</a:t>
            </a:fld>
            <a:endParaRPr lang="en-AU">
              <a:solidFill>
                <a:prstClr val="black">
                  <a:lumMod val="50000"/>
                  <a:lumOff val="50000"/>
                </a:prstClr>
              </a:solidFill>
            </a:endParaRPr>
          </a:p>
        </p:txBody>
      </p:sp>
      <p:sp>
        <p:nvSpPr>
          <p:cNvPr id="3" name="Oval 2"/>
          <p:cNvSpPr/>
          <p:nvPr/>
        </p:nvSpPr>
        <p:spPr>
          <a:xfrm>
            <a:off x="971073" y="1209423"/>
            <a:ext cx="143874" cy="1385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AU" sz="1833">
              <a:solidFill>
                <a:prstClr val="white"/>
              </a:solidFill>
            </a:endParaRPr>
          </a:p>
        </p:txBody>
      </p:sp>
      <p:sp>
        <p:nvSpPr>
          <p:cNvPr id="13" name="Oval 12"/>
          <p:cNvSpPr/>
          <p:nvPr/>
        </p:nvSpPr>
        <p:spPr>
          <a:xfrm>
            <a:off x="968774" y="1426109"/>
            <a:ext cx="143874" cy="138545"/>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eaLnBrk="0" fontAlgn="base" hangingPunct="0">
              <a:spcBef>
                <a:spcPct val="0"/>
              </a:spcBef>
              <a:spcAft>
                <a:spcPct val="0"/>
              </a:spcAft>
            </a:pPr>
            <a:endParaRPr lang="en-AU" sz="1833">
              <a:solidFill>
                <a:prstClr val="white"/>
              </a:solidFill>
            </a:endParaRPr>
          </a:p>
        </p:txBody>
      </p:sp>
      <p:sp>
        <p:nvSpPr>
          <p:cNvPr id="14" name="Oval 13"/>
          <p:cNvSpPr/>
          <p:nvPr/>
        </p:nvSpPr>
        <p:spPr>
          <a:xfrm>
            <a:off x="968774" y="1642796"/>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eaLnBrk="0" fontAlgn="base" hangingPunct="0">
              <a:spcBef>
                <a:spcPct val="0"/>
              </a:spcBef>
              <a:spcAft>
                <a:spcPct val="0"/>
              </a:spcAft>
            </a:pPr>
            <a:endParaRPr lang="en-AU" sz="1833">
              <a:solidFill>
                <a:prstClr val="white"/>
              </a:solidFill>
            </a:endParaRPr>
          </a:p>
        </p:txBody>
      </p:sp>
      <p:sp>
        <p:nvSpPr>
          <p:cNvPr id="4" name="TextBox 3"/>
          <p:cNvSpPr txBox="1"/>
          <p:nvPr/>
        </p:nvSpPr>
        <p:spPr>
          <a:xfrm>
            <a:off x="1151620" y="1118333"/>
            <a:ext cx="1374506" cy="323165"/>
          </a:xfrm>
          <a:prstGeom prst="rect">
            <a:avLst/>
          </a:prstGeom>
          <a:noFill/>
        </p:spPr>
        <p:txBody>
          <a:bodyPr wrap="square" rtlCol="0">
            <a:spAutoFit/>
          </a:bodyPr>
          <a:lstStyle/>
          <a:p>
            <a:pPr eaLnBrk="0" fontAlgn="base" hangingPunct="0">
              <a:spcBef>
                <a:spcPct val="0"/>
              </a:spcBef>
              <a:spcAft>
                <a:spcPct val="0"/>
              </a:spcAft>
            </a:pPr>
            <a:r>
              <a:rPr lang="en-AU" sz="1500" dirty="0">
                <a:solidFill>
                  <a:prstClr val="black">
                    <a:lumMod val="75000"/>
                    <a:lumOff val="25000"/>
                  </a:prstClr>
                </a:solidFill>
                <a:ea typeface="ＭＳ Ｐゴシック" pitchFamily="34" charset="-128"/>
              </a:rPr>
              <a:t>Order #1</a:t>
            </a:r>
            <a:endParaRPr lang="en-AU" sz="1500" baseline="-25000" dirty="0">
              <a:solidFill>
                <a:prstClr val="black">
                  <a:lumMod val="75000"/>
                  <a:lumOff val="25000"/>
                </a:prstClr>
              </a:solidFill>
              <a:ea typeface="ＭＳ Ｐゴシック" pitchFamily="34" charset="-128"/>
            </a:endParaRPr>
          </a:p>
        </p:txBody>
      </p:sp>
      <p:sp>
        <p:nvSpPr>
          <p:cNvPr id="15" name="TextBox 14"/>
          <p:cNvSpPr txBox="1"/>
          <p:nvPr/>
        </p:nvSpPr>
        <p:spPr>
          <a:xfrm>
            <a:off x="1151620" y="1335020"/>
            <a:ext cx="1374506" cy="323165"/>
          </a:xfrm>
          <a:prstGeom prst="rect">
            <a:avLst/>
          </a:prstGeom>
          <a:noFill/>
        </p:spPr>
        <p:txBody>
          <a:bodyPr wrap="square" rtlCol="0">
            <a:spAutoFit/>
          </a:bodyPr>
          <a:lstStyle/>
          <a:p>
            <a:pPr eaLnBrk="0" fontAlgn="base" hangingPunct="0">
              <a:spcBef>
                <a:spcPct val="0"/>
              </a:spcBef>
              <a:spcAft>
                <a:spcPct val="0"/>
              </a:spcAft>
            </a:pPr>
            <a:r>
              <a:rPr lang="en-AU" sz="1500" dirty="0">
                <a:solidFill>
                  <a:prstClr val="black">
                    <a:lumMod val="75000"/>
                    <a:lumOff val="25000"/>
                  </a:prstClr>
                </a:solidFill>
                <a:ea typeface="ＭＳ Ｐゴシック" pitchFamily="34" charset="-128"/>
              </a:rPr>
              <a:t>Order #2</a:t>
            </a:r>
          </a:p>
        </p:txBody>
      </p:sp>
      <p:sp>
        <p:nvSpPr>
          <p:cNvPr id="16" name="TextBox 15"/>
          <p:cNvSpPr txBox="1"/>
          <p:nvPr/>
        </p:nvSpPr>
        <p:spPr>
          <a:xfrm>
            <a:off x="1151620" y="1553110"/>
            <a:ext cx="1374506" cy="323165"/>
          </a:xfrm>
          <a:prstGeom prst="rect">
            <a:avLst/>
          </a:prstGeom>
          <a:noFill/>
        </p:spPr>
        <p:txBody>
          <a:bodyPr wrap="square" rtlCol="0">
            <a:spAutoFit/>
          </a:bodyPr>
          <a:lstStyle/>
          <a:p>
            <a:pPr eaLnBrk="0" fontAlgn="base" hangingPunct="0">
              <a:spcBef>
                <a:spcPct val="0"/>
              </a:spcBef>
              <a:spcAft>
                <a:spcPct val="0"/>
              </a:spcAft>
            </a:pPr>
            <a:r>
              <a:rPr lang="en-AU" sz="1500" dirty="0">
                <a:solidFill>
                  <a:prstClr val="black">
                    <a:lumMod val="75000"/>
                    <a:lumOff val="25000"/>
                  </a:prstClr>
                </a:solidFill>
                <a:ea typeface="ＭＳ Ｐゴシック" pitchFamily="34" charset="-128"/>
              </a:rPr>
              <a:t>Order #3</a:t>
            </a:r>
          </a:p>
        </p:txBody>
      </p:sp>
      <p:sp>
        <p:nvSpPr>
          <p:cNvPr id="12" name="Oval 11"/>
          <p:cNvSpPr/>
          <p:nvPr/>
        </p:nvSpPr>
        <p:spPr>
          <a:xfrm>
            <a:off x="1231290" y="2515565"/>
            <a:ext cx="143874" cy="13854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AU" sz="1833">
              <a:solidFill>
                <a:prstClr val="white"/>
              </a:solidFill>
            </a:endParaRPr>
          </a:p>
        </p:txBody>
      </p:sp>
      <p:sp>
        <p:nvSpPr>
          <p:cNvPr id="21" name="Oval 20"/>
          <p:cNvSpPr/>
          <p:nvPr/>
        </p:nvSpPr>
        <p:spPr>
          <a:xfrm>
            <a:off x="1231290" y="2516713"/>
            <a:ext cx="143874" cy="138545"/>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eaLnBrk="0" fontAlgn="base" hangingPunct="0">
              <a:spcBef>
                <a:spcPct val="0"/>
              </a:spcBef>
              <a:spcAft>
                <a:spcPct val="0"/>
              </a:spcAft>
            </a:pPr>
            <a:endParaRPr lang="en-AU" sz="1833">
              <a:solidFill>
                <a:prstClr val="white"/>
              </a:solidFill>
            </a:endParaRPr>
          </a:p>
        </p:txBody>
      </p:sp>
      <p:sp>
        <p:nvSpPr>
          <p:cNvPr id="22" name="Oval 21"/>
          <p:cNvSpPr/>
          <p:nvPr/>
        </p:nvSpPr>
        <p:spPr>
          <a:xfrm>
            <a:off x="1233272" y="2514416"/>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eaLnBrk="0" fontAlgn="base" hangingPunct="0">
              <a:spcBef>
                <a:spcPct val="0"/>
              </a:spcBef>
              <a:spcAft>
                <a:spcPct val="0"/>
              </a:spcAft>
            </a:pPr>
            <a:endParaRPr lang="en-AU" sz="1833">
              <a:solidFill>
                <a:prstClr val="white"/>
              </a:solidFill>
            </a:endParaRPr>
          </a:p>
        </p:txBody>
      </p:sp>
    </p:spTree>
    <p:extLst>
      <p:ext uri="{BB962C8B-B14F-4D97-AF65-F5344CB8AC3E}">
        <p14:creationId xmlns:p14="http://schemas.microsoft.com/office/powerpoint/2010/main" val="33128583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5"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fltVal val="0"/>
                                          </p:val>
                                        </p:tav>
                                        <p:tav tm="100000">
                                          <p:val>
                                            <p:strVal val="#ppt_h"/>
                                          </p:val>
                                        </p:tav>
                                      </p:tavLst>
                                    </p:anim>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63" presetClass="path" presetSubtype="0" accel="50000" decel="50000" fill="hold" grpId="8" nodeType="clickEffect">
                                  <p:stCondLst>
                                    <p:cond delay="0"/>
                                  </p:stCondLst>
                                  <p:childTnLst>
                                    <p:animMotion origin="layout" path="M 3.05556E-6 -4.81481E-6 L 0.03993 0.00024 " pathEditMode="relative" rAng="0" ptsTypes="AA">
                                      <p:cBhvr>
                                        <p:cTn id="21" dur="1000" fill="hold"/>
                                        <p:tgtEl>
                                          <p:spTgt spid="12"/>
                                        </p:tgtEl>
                                        <p:attrNameLst>
                                          <p:attrName>ppt_x</p:attrName>
                                          <p:attrName>ppt_y</p:attrName>
                                        </p:attrNameLst>
                                      </p:cBhvr>
                                      <p:rCtr x="1997" y="0"/>
                                    </p:animMotion>
                                  </p:childTnLst>
                                </p:cTn>
                              </p:par>
                            </p:childTnLst>
                          </p:cTn>
                        </p:par>
                      </p:childTnLst>
                    </p:cTn>
                  </p:par>
                  <p:par>
                    <p:cTn id="22" fill="hold">
                      <p:stCondLst>
                        <p:cond delay="indefinite"/>
                      </p:stCondLst>
                      <p:childTnLst>
                        <p:par>
                          <p:cTn id="23" fill="hold">
                            <p:stCondLst>
                              <p:cond delay="0"/>
                            </p:stCondLst>
                            <p:childTnLst>
                              <p:par>
                                <p:cTn id="24" presetID="42" presetClass="path" presetSubtype="0" accel="50000" decel="50000" fill="hold" grpId="0" nodeType="clickEffect">
                                  <p:stCondLst>
                                    <p:cond delay="0"/>
                                  </p:stCondLst>
                                  <p:childTnLst>
                                    <p:animMotion origin="layout" path="M 0.03993 0.00024 L 0.1118 -0.00023 " pathEditMode="relative" rAng="0" ptsTypes="AA">
                                      <p:cBhvr>
                                        <p:cTn id="25" dur="2000" fill="hold"/>
                                        <p:tgtEl>
                                          <p:spTgt spid="12"/>
                                        </p:tgtEl>
                                        <p:attrNameLst>
                                          <p:attrName>ppt_x</p:attrName>
                                          <p:attrName>ppt_y</p:attrName>
                                        </p:attrNameLst>
                                      </p:cBhvr>
                                      <p:rCtr x="3750" y="46"/>
                                    </p:animMotion>
                                  </p:childTnLst>
                                </p:cTn>
                              </p:par>
                            </p:childTnLst>
                          </p:cTn>
                        </p:par>
                      </p:childTnLst>
                    </p:cTn>
                  </p:par>
                  <p:par>
                    <p:cTn id="26" fill="hold">
                      <p:stCondLst>
                        <p:cond delay="indefinite"/>
                      </p:stCondLst>
                      <p:childTnLst>
                        <p:par>
                          <p:cTn id="27" fill="hold">
                            <p:stCondLst>
                              <p:cond delay="0"/>
                            </p:stCondLst>
                            <p:childTnLst>
                              <p:par>
                                <p:cTn id="28" presetID="42" presetClass="path" presetSubtype="0" accel="50000" decel="50000" fill="hold" grpId="1" nodeType="clickEffect">
                                  <p:stCondLst>
                                    <p:cond delay="0"/>
                                  </p:stCondLst>
                                  <p:childTnLst>
                                    <p:animMotion origin="layout" path="M 0.1118 -0.00023 L 0.18316 -0.00277 " pathEditMode="relative" rAng="0" ptsTypes="AA">
                                      <p:cBhvr>
                                        <p:cTn id="29" dur="2000" fill="hold"/>
                                        <p:tgtEl>
                                          <p:spTgt spid="12"/>
                                        </p:tgtEl>
                                        <p:attrNameLst>
                                          <p:attrName>ppt_x</p:attrName>
                                          <p:attrName>ppt_y</p:attrName>
                                        </p:attrNameLst>
                                      </p:cBhvr>
                                      <p:rCtr x="3455" y="-69"/>
                                    </p:animMotion>
                                  </p:childTnLst>
                                </p:cTn>
                              </p:par>
                            </p:childTnLst>
                          </p:cTn>
                        </p:par>
                      </p:childTnLst>
                    </p:cTn>
                  </p:par>
                  <p:par>
                    <p:cTn id="30" fill="hold">
                      <p:stCondLst>
                        <p:cond delay="indefinite"/>
                      </p:stCondLst>
                      <p:childTnLst>
                        <p:par>
                          <p:cTn id="31" fill="hold">
                            <p:stCondLst>
                              <p:cond delay="0"/>
                            </p:stCondLst>
                            <p:childTnLst>
                              <p:par>
                                <p:cTn id="32" presetID="50" presetClass="path" presetSubtype="0" accel="50000" fill="hold" grpId="2" nodeType="clickEffect">
                                  <p:stCondLst>
                                    <p:cond delay="0"/>
                                  </p:stCondLst>
                                  <p:childTnLst>
                                    <p:animMotion origin="layout" path="M 0.18316 -0.00277 L 0.20486 -0.00277 C 0.21475 -0.00277 0.22691 0.02825 0.22691 0.05394 L 0.22691 0.11135 " pathEditMode="relative" rAng="0" ptsTypes="AAAA">
                                      <p:cBhvr>
                                        <p:cTn id="33" dur="2000" fill="hold"/>
                                        <p:tgtEl>
                                          <p:spTgt spid="12"/>
                                        </p:tgtEl>
                                        <p:attrNameLst>
                                          <p:attrName>ppt_x</p:attrName>
                                          <p:attrName>ppt_y</p:attrName>
                                        </p:attrNameLst>
                                      </p:cBhvr>
                                      <p:rCtr x="2187" y="5694"/>
                                    </p:animMotion>
                                  </p:childTnLst>
                                </p:cTn>
                              </p:par>
                            </p:childTnLst>
                          </p:cTn>
                        </p:par>
                        <p:par>
                          <p:cTn id="34" fill="hold">
                            <p:stCondLst>
                              <p:cond delay="2000"/>
                            </p:stCondLst>
                            <p:childTnLst>
                              <p:par>
                                <p:cTn id="35" presetID="63" presetClass="path" presetSubtype="0" decel="50000" fill="hold" grpId="3" nodeType="afterEffect">
                                  <p:stCondLst>
                                    <p:cond delay="0"/>
                                  </p:stCondLst>
                                  <p:childTnLst>
                                    <p:animMotion origin="layout" path="M 0.22691 0.11135 L 0.33021 0.10973 " pathEditMode="relative" rAng="0" ptsTypes="AA">
                                      <p:cBhvr>
                                        <p:cTn id="36" dur="2000" fill="hold"/>
                                        <p:tgtEl>
                                          <p:spTgt spid="12"/>
                                        </p:tgtEl>
                                        <p:attrNameLst>
                                          <p:attrName>ppt_x</p:attrName>
                                          <p:attrName>ppt_y</p:attrName>
                                        </p:attrNameLst>
                                      </p:cBhvr>
                                      <p:rCtr x="5156" y="-93"/>
                                    </p:animMotion>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500"/>
                                        <p:tgtEl>
                                          <p:spTgt spid="13"/>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wipe(left)">
                                      <p:cBhvr>
                                        <p:cTn id="44" dur="500"/>
                                        <p:tgtEl>
                                          <p:spTgt spid="15"/>
                                        </p:tgtEl>
                                      </p:cBhvr>
                                    </p:animEffect>
                                  </p:childTnLst>
                                </p:cTn>
                              </p:par>
                            </p:childTnLst>
                          </p:cTn>
                        </p:par>
                        <p:par>
                          <p:cTn id="45" fill="hold">
                            <p:stCondLst>
                              <p:cond delay="500"/>
                            </p:stCondLst>
                            <p:childTnLst>
                              <p:par>
                                <p:cTn id="46" presetID="53" presetClass="entr" presetSubtype="16" fill="hold" grpId="4" nodeType="afterEffect">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cBhvr>
                                        <p:cTn id="48" dur="500" fill="hold"/>
                                        <p:tgtEl>
                                          <p:spTgt spid="21"/>
                                        </p:tgtEl>
                                        <p:attrNameLst>
                                          <p:attrName>ppt_w</p:attrName>
                                        </p:attrNameLst>
                                      </p:cBhvr>
                                      <p:tavLst>
                                        <p:tav tm="0">
                                          <p:val>
                                            <p:fltVal val="0"/>
                                          </p:val>
                                        </p:tav>
                                        <p:tav tm="100000">
                                          <p:val>
                                            <p:strVal val="#ppt_w"/>
                                          </p:val>
                                        </p:tav>
                                      </p:tavLst>
                                    </p:anim>
                                    <p:anim calcmode="lin" valueType="num">
                                      <p:cBhvr>
                                        <p:cTn id="49" dur="500" fill="hold"/>
                                        <p:tgtEl>
                                          <p:spTgt spid="21"/>
                                        </p:tgtEl>
                                        <p:attrNameLst>
                                          <p:attrName>ppt_h</p:attrName>
                                        </p:attrNameLst>
                                      </p:cBhvr>
                                      <p:tavLst>
                                        <p:tav tm="0">
                                          <p:val>
                                            <p:fltVal val="0"/>
                                          </p:val>
                                        </p:tav>
                                        <p:tav tm="100000">
                                          <p:val>
                                            <p:strVal val="#ppt_h"/>
                                          </p:val>
                                        </p:tav>
                                      </p:tavLst>
                                    </p:anim>
                                    <p:animEffect transition="in" filter="fade">
                                      <p:cBhvr>
                                        <p:cTn id="50" dur="500"/>
                                        <p:tgtEl>
                                          <p:spTgt spid="21"/>
                                        </p:tgtEl>
                                      </p:cBhvr>
                                    </p:animEffect>
                                  </p:childTnLst>
                                </p:cTn>
                              </p:par>
                            </p:childTnLst>
                          </p:cTn>
                        </p:par>
                        <p:par>
                          <p:cTn id="51" fill="hold">
                            <p:stCondLst>
                              <p:cond delay="1000"/>
                            </p:stCondLst>
                            <p:childTnLst>
                              <p:par>
                                <p:cTn id="52" presetID="42" presetClass="path" presetSubtype="0" accel="50000" decel="50000" fill="hold" grpId="0" nodeType="afterEffect">
                                  <p:stCondLst>
                                    <p:cond delay="0"/>
                                  </p:stCondLst>
                                  <p:childTnLst>
                                    <p:animMotion origin="layout" path="M 3.05556E-6 -4.81481E-6 L 0.1118 -0.00023 " pathEditMode="relative" rAng="0" ptsTypes="AA">
                                      <p:cBhvr>
                                        <p:cTn id="53" dur="2000" fill="hold"/>
                                        <p:tgtEl>
                                          <p:spTgt spid="21"/>
                                        </p:tgtEl>
                                        <p:attrNameLst>
                                          <p:attrName>ppt_x</p:attrName>
                                          <p:attrName>ppt_y</p:attrName>
                                        </p:attrNameLst>
                                      </p:cBhvr>
                                      <p:rCtr x="5590" y="-23"/>
                                    </p:animMotion>
                                  </p:childTnLst>
                                </p:cTn>
                              </p:par>
                            </p:childTnLst>
                          </p:cTn>
                        </p:par>
                      </p:childTnLst>
                    </p:cTn>
                  </p:par>
                  <p:par>
                    <p:cTn id="54" fill="hold">
                      <p:stCondLst>
                        <p:cond delay="indefinite"/>
                      </p:stCondLst>
                      <p:childTnLst>
                        <p:par>
                          <p:cTn id="55" fill="hold">
                            <p:stCondLst>
                              <p:cond delay="0"/>
                            </p:stCondLst>
                            <p:childTnLst>
                              <p:par>
                                <p:cTn id="56" presetID="42" presetClass="path" presetSubtype="0" accel="50000" fill="hold" grpId="1" nodeType="clickEffect">
                                  <p:stCondLst>
                                    <p:cond delay="0"/>
                                  </p:stCondLst>
                                  <p:childTnLst>
                                    <p:animMotion origin="layout" path="M 0.1118 -0.00023 L 0.18437 0.00255 " pathEditMode="relative" rAng="0" ptsTypes="AA">
                                      <p:cBhvr>
                                        <p:cTn id="57" dur="1500" fill="hold"/>
                                        <p:tgtEl>
                                          <p:spTgt spid="21"/>
                                        </p:tgtEl>
                                        <p:attrNameLst>
                                          <p:attrName>ppt_x</p:attrName>
                                          <p:attrName>ppt_y</p:attrName>
                                        </p:attrNameLst>
                                      </p:cBhvr>
                                      <p:rCtr x="3628" y="139"/>
                                    </p:animMotion>
                                  </p:childTnLst>
                                </p:cTn>
                              </p:par>
                            </p:childTnLst>
                          </p:cTn>
                        </p:par>
                        <p:par>
                          <p:cTn id="58" fill="hold">
                            <p:stCondLst>
                              <p:cond delay="1500"/>
                            </p:stCondLst>
                            <p:childTnLst>
                              <p:par>
                                <p:cTn id="59" presetID="50" presetClass="path" presetSubtype="0" fill="hold" grpId="2" nodeType="afterEffect">
                                  <p:stCondLst>
                                    <p:cond delay="0"/>
                                  </p:stCondLst>
                                  <p:childTnLst>
                                    <p:animMotion origin="layout" path="M 0.18437 0.00232 L 0.20521 0.00232 C 0.21458 0.00232 0.22639 -0.028 0.22639 -0.05277 L 0.22639 -0.10763 " pathEditMode="relative" rAng="0" ptsTypes="AAAA">
                                      <p:cBhvr>
                                        <p:cTn id="60" dur="1500" fill="hold"/>
                                        <p:tgtEl>
                                          <p:spTgt spid="21"/>
                                        </p:tgtEl>
                                        <p:attrNameLst>
                                          <p:attrName>ppt_x</p:attrName>
                                          <p:attrName>ppt_y</p:attrName>
                                        </p:attrNameLst>
                                      </p:cBhvr>
                                      <p:rCtr x="2101" y="-5509"/>
                                    </p:animMotion>
                                  </p:childTnLst>
                                </p:cTn>
                              </p:par>
                            </p:childTnLst>
                          </p:cTn>
                        </p:par>
                        <p:par>
                          <p:cTn id="61" fill="hold">
                            <p:stCondLst>
                              <p:cond delay="3000"/>
                            </p:stCondLst>
                            <p:childTnLst>
                              <p:par>
                                <p:cTn id="62" presetID="63" presetClass="path" presetSubtype="0" decel="50000" fill="hold" grpId="3" nodeType="afterEffect">
                                  <p:stCondLst>
                                    <p:cond delay="0"/>
                                  </p:stCondLst>
                                  <p:childTnLst>
                                    <p:animMotion origin="layout" path="M 0.22691 -0.10879 L 0.33021 -0.11041 " pathEditMode="relative" rAng="0" ptsTypes="AA">
                                      <p:cBhvr>
                                        <p:cTn id="63" dur="2000" fill="hold"/>
                                        <p:tgtEl>
                                          <p:spTgt spid="21"/>
                                        </p:tgtEl>
                                        <p:attrNameLst>
                                          <p:attrName>ppt_x</p:attrName>
                                          <p:attrName>ppt_y</p:attrName>
                                        </p:attrNameLst>
                                      </p:cBhvr>
                                      <p:rCtr x="5156" y="-93"/>
                                    </p:animMotion>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500"/>
                                        <p:tgtEl>
                                          <p:spTgt spid="14"/>
                                        </p:tgtEl>
                                      </p:cBhvr>
                                    </p:animEffect>
                                  </p:childTnLst>
                                </p:cTn>
                              </p:par>
                              <p:par>
                                <p:cTn id="69" presetID="22" presetClass="entr" presetSubtype="8" fill="hold" grpId="0" nodeType="with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wipe(left)">
                                      <p:cBhvr>
                                        <p:cTn id="71" dur="500"/>
                                        <p:tgtEl>
                                          <p:spTgt spid="16"/>
                                        </p:tgtEl>
                                      </p:cBhvr>
                                    </p:animEffect>
                                  </p:childTnLst>
                                </p:cTn>
                              </p:par>
                            </p:childTnLst>
                          </p:cTn>
                        </p:par>
                        <p:par>
                          <p:cTn id="72" fill="hold">
                            <p:stCondLst>
                              <p:cond delay="500"/>
                            </p:stCondLst>
                            <p:childTnLst>
                              <p:par>
                                <p:cTn id="73" presetID="53" presetClass="entr" presetSubtype="16" fill="hold" grpId="1" nodeType="afterEffect">
                                  <p:stCondLst>
                                    <p:cond delay="0"/>
                                  </p:stCondLst>
                                  <p:childTnLst>
                                    <p:set>
                                      <p:cBhvr>
                                        <p:cTn id="74" dur="1" fill="hold">
                                          <p:stCondLst>
                                            <p:cond delay="0"/>
                                          </p:stCondLst>
                                        </p:cTn>
                                        <p:tgtEl>
                                          <p:spTgt spid="22"/>
                                        </p:tgtEl>
                                        <p:attrNameLst>
                                          <p:attrName>style.visibility</p:attrName>
                                        </p:attrNameLst>
                                      </p:cBhvr>
                                      <p:to>
                                        <p:strVal val="visible"/>
                                      </p:to>
                                    </p:set>
                                    <p:anim calcmode="lin" valueType="num">
                                      <p:cBhvr>
                                        <p:cTn id="75" dur="500" fill="hold"/>
                                        <p:tgtEl>
                                          <p:spTgt spid="22"/>
                                        </p:tgtEl>
                                        <p:attrNameLst>
                                          <p:attrName>ppt_w</p:attrName>
                                        </p:attrNameLst>
                                      </p:cBhvr>
                                      <p:tavLst>
                                        <p:tav tm="0">
                                          <p:val>
                                            <p:fltVal val="0"/>
                                          </p:val>
                                        </p:tav>
                                        <p:tav tm="100000">
                                          <p:val>
                                            <p:strVal val="#ppt_w"/>
                                          </p:val>
                                        </p:tav>
                                      </p:tavLst>
                                    </p:anim>
                                    <p:anim calcmode="lin" valueType="num">
                                      <p:cBhvr>
                                        <p:cTn id="76" dur="500" fill="hold"/>
                                        <p:tgtEl>
                                          <p:spTgt spid="22"/>
                                        </p:tgtEl>
                                        <p:attrNameLst>
                                          <p:attrName>ppt_h</p:attrName>
                                        </p:attrNameLst>
                                      </p:cBhvr>
                                      <p:tavLst>
                                        <p:tav tm="0">
                                          <p:val>
                                            <p:fltVal val="0"/>
                                          </p:val>
                                        </p:tav>
                                        <p:tav tm="100000">
                                          <p:val>
                                            <p:strVal val="#ppt_h"/>
                                          </p:val>
                                        </p:tav>
                                      </p:tavLst>
                                    </p:anim>
                                    <p:animEffect transition="in" filter="fade">
                                      <p:cBhvr>
                                        <p:cTn id="77" dur="500"/>
                                        <p:tgtEl>
                                          <p:spTgt spid="22"/>
                                        </p:tgtEl>
                                      </p:cBhvr>
                                    </p:animEffect>
                                  </p:childTnLst>
                                </p:cTn>
                              </p:par>
                            </p:childTnLst>
                          </p:cTn>
                        </p:par>
                        <p:par>
                          <p:cTn id="78" fill="hold">
                            <p:stCondLst>
                              <p:cond delay="1000"/>
                            </p:stCondLst>
                            <p:childTnLst>
                              <p:par>
                                <p:cTn id="79" presetID="42" presetClass="path" presetSubtype="0" accel="50000" decel="50000" fill="hold" grpId="0" nodeType="afterEffect">
                                  <p:stCondLst>
                                    <p:cond delay="0"/>
                                  </p:stCondLst>
                                  <p:childTnLst>
                                    <p:animMotion origin="layout" path="M -5.55556E-7 -3.33333E-6 L 0.11181 -0.00023 " pathEditMode="relative" rAng="0" ptsTypes="AA">
                                      <p:cBhvr>
                                        <p:cTn id="80" dur="2000" fill="hold"/>
                                        <p:tgtEl>
                                          <p:spTgt spid="22"/>
                                        </p:tgtEl>
                                        <p:attrNameLst>
                                          <p:attrName>ppt_x</p:attrName>
                                          <p:attrName>ppt_y</p:attrName>
                                        </p:attrNameLst>
                                      </p:cBhvr>
                                      <p:rCtr x="5590" y="-23"/>
                                    </p:animMotion>
                                  </p:childTnLst>
                                </p:cTn>
                              </p:par>
                              <p:par>
                                <p:cTn id="81" presetID="63" presetClass="path" presetSubtype="0" accel="50000" decel="14286" fill="hold" grpId="4" nodeType="withEffect">
                                  <p:stCondLst>
                                    <p:cond delay="750"/>
                                  </p:stCondLst>
                                  <p:childTnLst>
                                    <p:animMotion origin="layout" path="M 0.33021 0.10973 L 0.54375 0.10695 " pathEditMode="relative" rAng="0" ptsTypes="AA">
                                      <p:cBhvr>
                                        <p:cTn id="82" dur="3500" fill="hold"/>
                                        <p:tgtEl>
                                          <p:spTgt spid="12"/>
                                        </p:tgtEl>
                                        <p:attrNameLst>
                                          <p:attrName>ppt_x</p:attrName>
                                          <p:attrName>ppt_y</p:attrName>
                                        </p:attrNameLst>
                                      </p:cBhvr>
                                      <p:rCtr x="10677" y="-139"/>
                                    </p:animMotion>
                                  </p:childTnLst>
                                </p:cTn>
                              </p:par>
                              <p:par>
                                <p:cTn id="83" presetID="63" presetClass="path" presetSubtype="0" accel="50000" decel="50000" fill="hold" grpId="5" nodeType="withEffect">
                                  <p:stCondLst>
                                    <p:cond delay="2500"/>
                                  </p:stCondLst>
                                  <p:childTnLst>
                                    <p:animMotion origin="layout" path="M 0.33021 -0.11041 L 0.4408 -0.10995 " pathEditMode="relative" rAng="0" ptsTypes="AA">
                                      <p:cBhvr>
                                        <p:cTn id="84" dur="2000" fill="hold"/>
                                        <p:tgtEl>
                                          <p:spTgt spid="21"/>
                                        </p:tgtEl>
                                        <p:attrNameLst>
                                          <p:attrName>ppt_x</p:attrName>
                                          <p:attrName>ppt_y</p:attrName>
                                        </p:attrNameLst>
                                      </p:cBhvr>
                                      <p:rCtr x="5521" y="23"/>
                                    </p:animMotion>
                                  </p:childTnLst>
                                </p:cTn>
                              </p:par>
                            </p:childTnLst>
                          </p:cTn>
                        </p:par>
                        <p:par>
                          <p:cTn id="85" fill="hold">
                            <p:stCondLst>
                              <p:cond delay="5500"/>
                            </p:stCondLst>
                            <p:childTnLst>
                              <p:par>
                                <p:cTn id="86" presetID="53" presetClass="exit" presetSubtype="32" fill="hold" grpId="6" nodeType="afterEffect">
                                  <p:stCondLst>
                                    <p:cond delay="0"/>
                                  </p:stCondLst>
                                  <p:childTnLst>
                                    <p:anim calcmode="lin" valueType="num">
                                      <p:cBhvr>
                                        <p:cTn id="87" dur="500"/>
                                        <p:tgtEl>
                                          <p:spTgt spid="21"/>
                                        </p:tgtEl>
                                        <p:attrNameLst>
                                          <p:attrName>ppt_w</p:attrName>
                                        </p:attrNameLst>
                                      </p:cBhvr>
                                      <p:tavLst>
                                        <p:tav tm="0">
                                          <p:val>
                                            <p:strVal val="ppt_w"/>
                                          </p:val>
                                        </p:tav>
                                        <p:tav tm="100000">
                                          <p:val>
                                            <p:fltVal val="0"/>
                                          </p:val>
                                        </p:tav>
                                      </p:tavLst>
                                    </p:anim>
                                    <p:anim calcmode="lin" valueType="num">
                                      <p:cBhvr>
                                        <p:cTn id="88" dur="500"/>
                                        <p:tgtEl>
                                          <p:spTgt spid="21"/>
                                        </p:tgtEl>
                                        <p:attrNameLst>
                                          <p:attrName>ppt_h</p:attrName>
                                        </p:attrNameLst>
                                      </p:cBhvr>
                                      <p:tavLst>
                                        <p:tav tm="0">
                                          <p:val>
                                            <p:strVal val="ppt_h"/>
                                          </p:val>
                                        </p:tav>
                                        <p:tav tm="100000">
                                          <p:val>
                                            <p:fltVal val="0"/>
                                          </p:val>
                                        </p:tav>
                                      </p:tavLst>
                                    </p:anim>
                                    <p:animEffect transition="out" filter="fade">
                                      <p:cBhvr>
                                        <p:cTn id="89" dur="500"/>
                                        <p:tgtEl>
                                          <p:spTgt spid="21"/>
                                        </p:tgtEl>
                                      </p:cBhvr>
                                    </p:animEffect>
                                    <p:set>
                                      <p:cBhvr>
                                        <p:cTn id="90" dur="1" fill="hold">
                                          <p:stCondLst>
                                            <p:cond delay="499"/>
                                          </p:stCondLst>
                                        </p:cTn>
                                        <p:tgtEl>
                                          <p:spTgt spid="21"/>
                                        </p:tgtEl>
                                        <p:attrNameLst>
                                          <p:attrName>style.visibility</p:attrName>
                                        </p:attrNameLst>
                                      </p:cBhvr>
                                      <p:to>
                                        <p:strVal val="hidden"/>
                                      </p:to>
                                    </p:set>
                                  </p:childTnLst>
                                </p:cTn>
                              </p:par>
                              <p:par>
                                <p:cTn id="91" presetID="63" presetClass="path" presetSubtype="0" accel="12500" decel="50000" fill="hold" grpId="6" nodeType="withEffect">
                                  <p:stCondLst>
                                    <p:cond delay="0"/>
                                  </p:stCondLst>
                                  <p:childTnLst>
                                    <p:animMotion origin="layout" path="M 0.54375 0.10695 L 0.85468 0.10718 " pathEditMode="relative" rAng="0" ptsTypes="AA">
                                      <p:cBhvr>
                                        <p:cTn id="92" dur="4000" fill="hold"/>
                                        <p:tgtEl>
                                          <p:spTgt spid="12"/>
                                        </p:tgtEl>
                                        <p:attrNameLst>
                                          <p:attrName>ppt_x</p:attrName>
                                          <p:attrName>ppt_y</p:attrName>
                                        </p:attrNameLst>
                                      </p:cBhvr>
                                      <p:rCtr x="15538" y="0"/>
                                    </p:animMotion>
                                  </p:childTnLst>
                                </p:cTn>
                              </p:par>
                            </p:childTnLst>
                          </p:cTn>
                        </p:par>
                        <p:par>
                          <p:cTn id="93" fill="hold">
                            <p:stCondLst>
                              <p:cond delay="9500"/>
                            </p:stCondLst>
                            <p:childTnLst>
                              <p:par>
                                <p:cTn id="94" presetID="53" presetClass="exit" presetSubtype="32" fill="hold" grpId="7" nodeType="afterEffect">
                                  <p:stCondLst>
                                    <p:cond delay="500"/>
                                  </p:stCondLst>
                                  <p:childTnLst>
                                    <p:anim calcmode="lin" valueType="num">
                                      <p:cBhvr>
                                        <p:cTn id="95" dur="500"/>
                                        <p:tgtEl>
                                          <p:spTgt spid="12"/>
                                        </p:tgtEl>
                                        <p:attrNameLst>
                                          <p:attrName>ppt_w</p:attrName>
                                        </p:attrNameLst>
                                      </p:cBhvr>
                                      <p:tavLst>
                                        <p:tav tm="0">
                                          <p:val>
                                            <p:strVal val="ppt_w"/>
                                          </p:val>
                                        </p:tav>
                                        <p:tav tm="100000">
                                          <p:val>
                                            <p:fltVal val="0"/>
                                          </p:val>
                                        </p:tav>
                                      </p:tavLst>
                                    </p:anim>
                                    <p:anim calcmode="lin" valueType="num">
                                      <p:cBhvr>
                                        <p:cTn id="96" dur="500"/>
                                        <p:tgtEl>
                                          <p:spTgt spid="12"/>
                                        </p:tgtEl>
                                        <p:attrNameLst>
                                          <p:attrName>ppt_h</p:attrName>
                                        </p:attrNameLst>
                                      </p:cBhvr>
                                      <p:tavLst>
                                        <p:tav tm="0">
                                          <p:val>
                                            <p:strVal val="ppt_h"/>
                                          </p:val>
                                        </p:tav>
                                        <p:tav tm="100000">
                                          <p:val>
                                            <p:fltVal val="0"/>
                                          </p:val>
                                        </p:tav>
                                      </p:tavLst>
                                    </p:anim>
                                    <p:animEffect transition="out" filter="fade">
                                      <p:cBhvr>
                                        <p:cTn id="97" dur="500"/>
                                        <p:tgtEl>
                                          <p:spTgt spid="12"/>
                                        </p:tgtEl>
                                      </p:cBhvr>
                                    </p:animEffect>
                                    <p:set>
                                      <p:cBhvr>
                                        <p:cTn id="98"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bldP spid="14" grpId="0" animBg="1"/>
      <p:bldP spid="4" grpId="0"/>
      <p:bldP spid="15" grpId="0"/>
      <p:bldP spid="16" grpId="0"/>
      <p:bldP spid="12" grpId="0" animBg="1"/>
      <p:bldP spid="12" grpId="1" animBg="1"/>
      <p:bldP spid="12" grpId="2" animBg="1"/>
      <p:bldP spid="12" grpId="3" animBg="1"/>
      <p:bldP spid="12" grpId="4" animBg="1"/>
      <p:bldP spid="12" grpId="5" animBg="1"/>
      <p:bldP spid="12" grpId="6" animBg="1"/>
      <p:bldP spid="12" grpId="7" animBg="1"/>
      <p:bldP spid="12" grpId="8" animBg="1"/>
      <p:bldP spid="21" grpId="0" animBg="1"/>
      <p:bldP spid="21" grpId="1" animBg="1"/>
      <p:bldP spid="21" grpId="2" animBg="1"/>
      <p:bldP spid="21" grpId="3" animBg="1"/>
      <p:bldP spid="21" grpId="4" animBg="1"/>
      <p:bldP spid="21" grpId="5" animBg="1"/>
      <p:bldP spid="21" grpId="6" animBg="1"/>
      <p:bldP spid="22" grpId="0" animBg="1"/>
      <p:bldP spid="2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1235" name="Rectangle 3"/>
          <p:cNvSpPr>
            <a:spLocks noGrp="1" noChangeArrowheads="1"/>
          </p:cNvSpPr>
          <p:nvPr>
            <p:ph idx="1"/>
          </p:nvPr>
        </p:nvSpPr>
        <p:spPr>
          <a:xfrm>
            <a:off x="1151620" y="1126220"/>
            <a:ext cx="6780753" cy="4020447"/>
          </a:xfrm>
        </p:spPr>
        <p:txBody>
          <a:bodyPr/>
          <a:lstStyle/>
          <a:p>
            <a:pPr marL="0" indent="0">
              <a:buNone/>
              <a:tabLst>
                <a:tab pos="518563" algn="l"/>
              </a:tabLst>
            </a:pPr>
            <a:r>
              <a:rPr lang="en-AU" dirty="0"/>
              <a:t>A </a:t>
            </a:r>
            <a:r>
              <a:rPr lang="en-AU" i="1" dirty="0"/>
              <a:t>start event </a:t>
            </a:r>
            <a:r>
              <a:rPr lang="en-AU" dirty="0"/>
              <a:t>triggers a new process instance</a:t>
            </a:r>
            <a:br>
              <a:rPr lang="en-AU" dirty="0"/>
            </a:br>
            <a:r>
              <a:rPr lang="en-AU" dirty="0"/>
              <a:t>by generating a token that traverses the </a:t>
            </a:r>
            <a:br>
              <a:rPr lang="en-AU" dirty="0"/>
            </a:br>
            <a:r>
              <a:rPr lang="en-AU" dirty="0"/>
              <a:t>sequence flow (“tokens source”)</a:t>
            </a:r>
          </a:p>
          <a:p>
            <a:pPr marL="435223" lvl="1" indent="3969">
              <a:tabLst>
                <a:tab pos="518563" algn="l"/>
              </a:tabLst>
            </a:pPr>
            <a:endParaRPr lang="en-AU" dirty="0"/>
          </a:p>
          <a:p>
            <a:pPr marL="435223" lvl="1" indent="3969">
              <a:tabLst>
                <a:tab pos="518563" algn="l"/>
              </a:tabLst>
            </a:pPr>
            <a:endParaRPr lang="en-AU" dirty="0"/>
          </a:p>
          <a:p>
            <a:pPr marL="0" indent="0">
              <a:buNone/>
              <a:tabLst>
                <a:tab pos="518563" algn="l"/>
              </a:tabLst>
            </a:pPr>
            <a:r>
              <a:rPr lang="en-AU" dirty="0"/>
              <a:t>An </a:t>
            </a:r>
            <a:r>
              <a:rPr lang="en-AU" i="1" dirty="0"/>
              <a:t>end event </a:t>
            </a:r>
            <a:r>
              <a:rPr lang="en-AU" dirty="0"/>
              <a:t>signals that a process instance has</a:t>
            </a:r>
          </a:p>
          <a:p>
            <a:pPr marL="0" indent="0">
              <a:buNone/>
              <a:tabLst>
                <a:tab pos="518563" algn="l"/>
              </a:tabLst>
            </a:pPr>
            <a:r>
              <a:rPr lang="en-AU" dirty="0"/>
              <a:t>completed with a given outcome by consuming</a:t>
            </a:r>
          </a:p>
          <a:p>
            <a:pPr marL="0" indent="0">
              <a:buNone/>
              <a:tabLst>
                <a:tab pos="518563" algn="l"/>
              </a:tabLst>
            </a:pPr>
            <a:r>
              <a:rPr lang="en-AU" dirty="0"/>
              <a:t>a token (“tokens sink”)</a:t>
            </a:r>
          </a:p>
        </p:txBody>
      </p:sp>
      <p:sp>
        <p:nvSpPr>
          <p:cNvPr id="991234" name="Rectangle 2"/>
          <p:cNvSpPr>
            <a:spLocks noGrp="1" noChangeArrowheads="1"/>
          </p:cNvSpPr>
          <p:nvPr>
            <p:ph type="title"/>
          </p:nvPr>
        </p:nvSpPr>
        <p:spPr/>
        <p:txBody>
          <a:bodyPr/>
          <a:lstStyle/>
          <a:p>
            <a:r>
              <a:rPr lang="en-AU" dirty="0"/>
              <a:t>A little bit more on events…</a:t>
            </a:r>
          </a:p>
        </p:txBody>
      </p:sp>
      <p:graphicFrame>
        <p:nvGraphicFramePr>
          <p:cNvPr id="991242" name="Object 10"/>
          <p:cNvGraphicFramePr>
            <a:graphicFrameLocks noChangeAspect="1"/>
          </p:cNvGraphicFramePr>
          <p:nvPr>
            <p:extLst/>
          </p:nvPr>
        </p:nvGraphicFramePr>
        <p:xfrm>
          <a:off x="6570449" y="1197006"/>
          <a:ext cx="551656" cy="551656"/>
        </p:xfrm>
        <a:graphic>
          <a:graphicData uri="http://schemas.openxmlformats.org/presentationml/2006/ole">
            <mc:AlternateContent xmlns:mc="http://schemas.openxmlformats.org/markup-compatibility/2006">
              <mc:Choice xmlns:v="urn:schemas-microsoft-com:vml" Requires="v">
                <p:oleObj spid="_x0000_s18469" name="Visio" r:id="rId4" imgW="397550" imgH="397550" progId="Visio.Drawing.11">
                  <p:embed/>
                </p:oleObj>
              </mc:Choice>
              <mc:Fallback>
                <p:oleObj name="Visio" r:id="rId4" imgW="397550" imgH="397550" progId="Visio.Drawing.11">
                  <p:embed/>
                  <p:pic>
                    <p:nvPicPr>
                      <p:cNvPr id="991242"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0449" y="1197006"/>
                        <a:ext cx="551656" cy="551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91243" name="Object 11"/>
          <p:cNvGraphicFramePr>
            <a:graphicFrameLocks noChangeAspect="1"/>
          </p:cNvGraphicFramePr>
          <p:nvPr>
            <p:extLst/>
          </p:nvPr>
        </p:nvGraphicFramePr>
        <p:xfrm>
          <a:off x="6551777" y="2733861"/>
          <a:ext cx="595313" cy="595313"/>
        </p:xfrm>
        <a:graphic>
          <a:graphicData uri="http://schemas.openxmlformats.org/presentationml/2006/ole">
            <mc:AlternateContent xmlns:mc="http://schemas.openxmlformats.org/markup-compatibility/2006">
              <mc:Choice xmlns:v="urn:schemas-microsoft-com:vml" Requires="v">
                <p:oleObj spid="_x0000_s18470" name="Visio" r:id="rId6" imgW="428054" imgH="428387" progId="Visio.Drawing.11">
                  <p:embed/>
                </p:oleObj>
              </mc:Choice>
              <mc:Fallback>
                <p:oleObj name="Visio" r:id="rId6" imgW="428054" imgH="428387" progId="Visio.Drawing.11">
                  <p:embed/>
                  <p:pic>
                    <p:nvPicPr>
                      <p:cNvPr id="991243"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51777" y="2733861"/>
                        <a:ext cx="595313" cy="59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11</a:t>
            </a:fld>
            <a:endParaRPr lang="en-AU">
              <a:solidFill>
                <a:prstClr val="black">
                  <a:lumMod val="50000"/>
                  <a:lumOff val="50000"/>
                </a:prstClr>
              </a:solidFill>
            </a:endParaRPr>
          </a:p>
        </p:txBody>
      </p:sp>
      <p:sp>
        <p:nvSpPr>
          <p:cNvPr id="9" name="Text Box 9"/>
          <p:cNvSpPr txBox="1">
            <a:spLocks noChangeArrowheads="1"/>
          </p:cNvSpPr>
          <p:nvPr/>
        </p:nvSpPr>
        <p:spPr bwMode="auto">
          <a:xfrm>
            <a:off x="7136117" y="1152232"/>
            <a:ext cx="761747" cy="656462"/>
          </a:xfrm>
          <a:prstGeom prst="rect">
            <a:avLst/>
          </a:prstGeom>
          <a:noFill/>
          <a:ln w="9525">
            <a:noFill/>
            <a:miter lim="800000"/>
            <a:headEnd/>
            <a:tailEnd/>
          </a:ln>
          <a:effectLst/>
        </p:spPr>
        <p:txBody>
          <a:bodyPr wrap="none">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start</a:t>
            </a:r>
          </a:p>
          <a:p>
            <a:pPr eaLnBrk="0" fontAlgn="base" hangingPunct="0">
              <a:spcBef>
                <a:spcPct val="0"/>
              </a:spcBef>
              <a:spcAft>
                <a:spcPct val="0"/>
              </a:spcAft>
            </a:pPr>
            <a:r>
              <a:rPr lang="en-AU" sz="1833" dirty="0">
                <a:solidFill>
                  <a:prstClr val="black"/>
                </a:solidFill>
                <a:latin typeface="Arial" charset="0"/>
                <a:ea typeface="ＭＳ Ｐゴシック" pitchFamily="34" charset="-128"/>
              </a:rPr>
              <a:t>event</a:t>
            </a:r>
          </a:p>
        </p:txBody>
      </p:sp>
      <p:sp>
        <p:nvSpPr>
          <p:cNvPr id="10" name="Text Box 9"/>
          <p:cNvSpPr txBox="1">
            <a:spLocks noChangeArrowheads="1"/>
          </p:cNvSpPr>
          <p:nvPr/>
        </p:nvSpPr>
        <p:spPr bwMode="auto">
          <a:xfrm>
            <a:off x="7147090" y="2687972"/>
            <a:ext cx="761747" cy="656462"/>
          </a:xfrm>
          <a:prstGeom prst="rect">
            <a:avLst/>
          </a:prstGeom>
          <a:noFill/>
          <a:ln w="9525">
            <a:noFill/>
            <a:miter lim="800000"/>
            <a:headEnd/>
            <a:tailEnd/>
          </a:ln>
          <a:effectLst/>
        </p:spPr>
        <p:txBody>
          <a:bodyPr wrap="none">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end</a:t>
            </a:r>
          </a:p>
          <a:p>
            <a:pPr eaLnBrk="0" fontAlgn="base" hangingPunct="0">
              <a:spcBef>
                <a:spcPct val="0"/>
              </a:spcBef>
              <a:spcAft>
                <a:spcPct val="0"/>
              </a:spcAft>
            </a:pPr>
            <a:r>
              <a:rPr lang="en-AU" sz="1833" dirty="0">
                <a:solidFill>
                  <a:prstClr val="black"/>
                </a:solidFill>
                <a:latin typeface="Arial" charset="0"/>
                <a:ea typeface="ＭＳ Ｐゴシック" pitchFamily="34" charset="-128"/>
              </a:rPr>
              <a:t>event</a:t>
            </a:r>
          </a:p>
        </p:txBody>
      </p:sp>
    </p:spTree>
    <p:extLst>
      <p:ext uri="{BB962C8B-B14F-4D97-AF65-F5344CB8AC3E}">
        <p14:creationId xmlns:p14="http://schemas.microsoft.com/office/powerpoint/2010/main" val="3406275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9187" name="Rectangle 3"/>
          <p:cNvSpPr>
            <a:spLocks noGrp="1" noChangeArrowheads="1"/>
          </p:cNvSpPr>
          <p:nvPr>
            <p:ph idx="1"/>
          </p:nvPr>
        </p:nvSpPr>
        <p:spPr>
          <a:xfrm>
            <a:off x="1075789" y="1375432"/>
            <a:ext cx="6780753" cy="1218416"/>
          </a:xfrm>
        </p:spPr>
        <p:txBody>
          <a:bodyPr/>
          <a:lstStyle/>
          <a:p>
            <a:pPr marL="0" lvl="1" indent="0" algn="just">
              <a:lnSpc>
                <a:spcPct val="90000"/>
              </a:lnSpc>
              <a:buNone/>
            </a:pPr>
            <a:r>
              <a:rPr lang="en-AU" sz="2000" dirty="0"/>
              <a:t>[…] </a:t>
            </a:r>
            <a:r>
              <a:rPr lang="en-US" sz="2000" dirty="0"/>
              <a:t>If the purchase order is confirmed, </a:t>
            </a:r>
            <a:r>
              <a:rPr lang="en-US" sz="2000" b="1" dirty="0"/>
              <a:t>an invoice is emitted and the goods requested are shipped</a:t>
            </a:r>
            <a:r>
              <a:rPr lang="en-US" sz="2000" dirty="0"/>
              <a:t>. The process completes by archiving the </a:t>
            </a:r>
            <a:r>
              <a:rPr lang="en-AU" sz="2000" dirty="0"/>
              <a:t>order. […]</a:t>
            </a:r>
          </a:p>
          <a:p>
            <a:pPr marL="0" lvl="1" indent="0" algn="just">
              <a:lnSpc>
                <a:spcPct val="90000"/>
              </a:lnSpc>
              <a:buNone/>
            </a:pPr>
            <a:endParaRPr lang="en-AU" sz="2000" dirty="0"/>
          </a:p>
        </p:txBody>
      </p:sp>
      <p:sp>
        <p:nvSpPr>
          <p:cNvPr id="989186" name="Rectangle 2"/>
          <p:cNvSpPr>
            <a:spLocks noGrp="1" noChangeArrowheads="1"/>
          </p:cNvSpPr>
          <p:nvPr>
            <p:ph type="title"/>
          </p:nvPr>
        </p:nvSpPr>
        <p:spPr/>
        <p:txBody>
          <a:bodyPr/>
          <a:lstStyle/>
          <a:p>
            <a:r>
              <a:rPr lang="en-AU" dirty="0"/>
              <a:t>Let’s reconsider our order-to-cash example</a:t>
            </a:r>
          </a:p>
        </p:txBody>
      </p:sp>
      <p:sp>
        <p:nvSpPr>
          <p:cNvPr id="2" name="Slide Number Placeholder 1"/>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12</a:t>
            </a:fld>
            <a:endParaRPr lang="en-AU">
              <a:solidFill>
                <a:prstClr val="black">
                  <a:lumMod val="50000"/>
                  <a:lumOff val="50000"/>
                </a:prstClr>
              </a:solidFill>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3804693174"/>
              </p:ext>
            </p:extLst>
          </p:nvPr>
        </p:nvGraphicFramePr>
        <p:xfrm>
          <a:off x="1075789" y="2778599"/>
          <a:ext cx="7028129" cy="1994948"/>
        </p:xfrm>
        <a:graphic>
          <a:graphicData uri="http://schemas.openxmlformats.org/presentationml/2006/ole">
            <mc:AlternateContent xmlns:mc="http://schemas.openxmlformats.org/markup-compatibility/2006">
              <mc:Choice xmlns:v="urn:schemas-microsoft-com:vml" Requires="v">
                <p:oleObj spid="_x0000_s19475" name="Visio" r:id="rId4" imgW="9019431" imgH="2575736" progId="Visio.Drawing.11">
                  <p:embed/>
                </p:oleObj>
              </mc:Choice>
              <mc:Fallback>
                <p:oleObj name="Visio" r:id="rId4" imgW="9019431" imgH="2575736" progId="Visio.Drawing.11">
                  <p:embed/>
                  <p:pic>
                    <p:nvPicPr>
                      <p:cNvPr id="5" name="Object 4"/>
                      <p:cNvPicPr>
                        <a:picLocks noChangeAspect="1" noChangeArrowheads="1"/>
                      </p:cNvPicPr>
                      <p:nvPr/>
                    </p:nvPicPr>
                    <p:blipFill>
                      <a:blip r:embed="rId5"/>
                      <a:srcRect/>
                      <a:stretch>
                        <a:fillRect/>
                      </a:stretch>
                    </p:blipFill>
                    <p:spPr bwMode="auto">
                      <a:xfrm>
                        <a:off x="1075789" y="2778599"/>
                        <a:ext cx="7028129" cy="1994948"/>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393031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p:cNvGraphicFramePr>
            <a:graphicFrameLocks noChangeAspect="1"/>
          </p:cNvGraphicFramePr>
          <p:nvPr>
            <p:extLst/>
          </p:nvPr>
        </p:nvGraphicFramePr>
        <p:xfrm>
          <a:off x="997929" y="2082192"/>
          <a:ext cx="7028129" cy="1994948"/>
        </p:xfrm>
        <a:graphic>
          <a:graphicData uri="http://schemas.openxmlformats.org/presentationml/2006/ole">
            <mc:AlternateContent xmlns:mc="http://schemas.openxmlformats.org/markup-compatibility/2006">
              <mc:Choice xmlns:v="urn:schemas-microsoft-com:vml" Requires="v">
                <p:oleObj spid="_x0000_s20517" name="Visio" r:id="rId4" imgW="9019431" imgH="2575736" progId="Visio.Drawing.11">
                  <p:embed/>
                </p:oleObj>
              </mc:Choice>
              <mc:Fallback>
                <p:oleObj name="Visio" r:id="rId4" imgW="9019431" imgH="2575736" progId="Visio.Drawing.11">
                  <p:embed/>
                  <p:pic>
                    <p:nvPicPr>
                      <p:cNvPr id="11" name="Object 10"/>
                      <p:cNvPicPr>
                        <a:picLocks noChangeAspect="1" noChangeArrowheads="1"/>
                      </p:cNvPicPr>
                      <p:nvPr/>
                    </p:nvPicPr>
                    <p:blipFill>
                      <a:blip r:embed="rId5"/>
                      <a:srcRect/>
                      <a:stretch>
                        <a:fillRect/>
                      </a:stretch>
                    </p:blipFill>
                    <p:spPr bwMode="auto">
                      <a:xfrm>
                        <a:off x="997929" y="2082192"/>
                        <a:ext cx="7028129" cy="1994948"/>
                      </a:xfrm>
                      <a:prstGeom prst="rect">
                        <a:avLst/>
                      </a:prstGeom>
                      <a:noFill/>
                      <a:ln>
                        <a:noFill/>
                      </a:ln>
                      <a:effectLst/>
                      <a:extLst/>
                    </p:spPr>
                  </p:pic>
                </p:oleObj>
              </mc:Fallback>
            </mc:AlternateContent>
          </a:graphicData>
        </a:graphic>
      </p:graphicFrame>
      <p:graphicFrame>
        <p:nvGraphicFramePr>
          <p:cNvPr id="12" name="Object 11"/>
          <p:cNvGraphicFramePr>
            <a:graphicFrameLocks noChangeAspect="1"/>
          </p:cNvGraphicFramePr>
          <p:nvPr>
            <p:extLst/>
          </p:nvPr>
        </p:nvGraphicFramePr>
        <p:xfrm>
          <a:off x="997929" y="2082192"/>
          <a:ext cx="7098771" cy="2468563"/>
        </p:xfrm>
        <a:graphic>
          <a:graphicData uri="http://schemas.openxmlformats.org/presentationml/2006/ole">
            <mc:AlternateContent xmlns:mc="http://schemas.openxmlformats.org/markup-compatibility/2006">
              <mc:Choice xmlns:v="urn:schemas-microsoft-com:vml" Requires="v">
                <p:oleObj spid="_x0000_s20518" name="Visio" r:id="rId6" imgW="9110584" imgH="3188336" progId="Visio.Drawing.11">
                  <p:embed/>
                </p:oleObj>
              </mc:Choice>
              <mc:Fallback>
                <p:oleObj name="Visio" r:id="rId6" imgW="9110584" imgH="3188336" progId="Visio.Drawing.11">
                  <p:embed/>
                  <p:pic>
                    <p:nvPicPr>
                      <p:cNvPr id="12" name="Object 11"/>
                      <p:cNvPicPr>
                        <a:picLocks noChangeAspect="1" noChangeArrowheads="1"/>
                      </p:cNvPicPr>
                      <p:nvPr/>
                    </p:nvPicPr>
                    <p:blipFill>
                      <a:blip r:embed="rId7"/>
                      <a:srcRect/>
                      <a:stretch>
                        <a:fillRect/>
                      </a:stretch>
                    </p:blipFill>
                    <p:spPr bwMode="auto">
                      <a:xfrm>
                        <a:off x="997929" y="2082192"/>
                        <a:ext cx="7098771" cy="2468563"/>
                      </a:xfrm>
                      <a:prstGeom prst="rect">
                        <a:avLst/>
                      </a:prstGeom>
                      <a:noFill/>
                      <a:ln>
                        <a:noFill/>
                      </a:ln>
                      <a:effectLst/>
                      <a:extLst/>
                    </p:spPr>
                  </p:pic>
                </p:oleObj>
              </mc:Fallback>
            </mc:AlternateContent>
          </a:graphicData>
        </a:graphic>
      </p:graphicFrame>
      <p:sp>
        <p:nvSpPr>
          <p:cNvPr id="990214" name="Rectangle 6"/>
          <p:cNvSpPr>
            <a:spLocks noGrp="1" noChangeArrowheads="1"/>
          </p:cNvSpPr>
          <p:nvPr>
            <p:ph type="title"/>
          </p:nvPr>
        </p:nvSpPr>
        <p:spPr/>
        <p:txBody>
          <a:bodyPr/>
          <a:lstStyle/>
          <a:p>
            <a:r>
              <a:rPr lang="en-AU" dirty="0"/>
              <a:t>Solution: Order-to-cash</a:t>
            </a:r>
          </a:p>
        </p:txBody>
      </p:sp>
      <p:sp>
        <p:nvSpPr>
          <p:cNvPr id="990220" name="Text Box 12"/>
          <p:cNvSpPr txBox="1">
            <a:spLocks noChangeArrowheads="1"/>
          </p:cNvSpPr>
          <p:nvPr/>
        </p:nvSpPr>
        <p:spPr bwMode="auto">
          <a:xfrm>
            <a:off x="3289207" y="2798631"/>
            <a:ext cx="652198" cy="374398"/>
          </a:xfrm>
          <a:prstGeom prst="rect">
            <a:avLst/>
          </a:prstGeom>
          <a:noFill/>
          <a:ln w="9525">
            <a:noFill/>
            <a:miter lim="800000"/>
            <a:headEnd/>
            <a:tailEnd/>
          </a:ln>
          <a:effectLst/>
        </p:spPr>
        <p:txBody>
          <a:bodyPr>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split</a:t>
            </a:r>
          </a:p>
        </p:txBody>
      </p:sp>
      <p:sp>
        <p:nvSpPr>
          <p:cNvPr id="990221" name="Text Box 13"/>
          <p:cNvSpPr txBox="1">
            <a:spLocks noChangeArrowheads="1"/>
          </p:cNvSpPr>
          <p:nvPr/>
        </p:nvSpPr>
        <p:spPr bwMode="auto">
          <a:xfrm>
            <a:off x="4059914" y="3844664"/>
            <a:ext cx="652198" cy="374398"/>
          </a:xfrm>
          <a:prstGeom prst="rect">
            <a:avLst/>
          </a:prstGeom>
          <a:noFill/>
          <a:ln w="9525">
            <a:noFill/>
            <a:miter lim="800000"/>
            <a:headEnd/>
            <a:tailEnd/>
          </a:ln>
          <a:effectLst/>
        </p:spPr>
        <p:txBody>
          <a:bodyPr>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split</a:t>
            </a:r>
          </a:p>
        </p:txBody>
      </p:sp>
      <p:sp>
        <p:nvSpPr>
          <p:cNvPr id="990222" name="Text Box 14"/>
          <p:cNvSpPr txBox="1">
            <a:spLocks noChangeArrowheads="1"/>
          </p:cNvSpPr>
          <p:nvPr/>
        </p:nvSpPr>
        <p:spPr bwMode="auto">
          <a:xfrm>
            <a:off x="6345010" y="3844664"/>
            <a:ext cx="652198" cy="374398"/>
          </a:xfrm>
          <a:prstGeom prst="rect">
            <a:avLst/>
          </a:prstGeom>
          <a:noFill/>
          <a:ln w="9525">
            <a:noFill/>
            <a:miter lim="800000"/>
            <a:headEnd/>
            <a:tailEnd/>
          </a:ln>
          <a:effectLst/>
        </p:spPr>
        <p:txBody>
          <a:bodyPr>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join</a:t>
            </a:r>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13</a:t>
            </a:fld>
            <a:endParaRPr lang="en-AU">
              <a:solidFill>
                <a:prstClr val="black">
                  <a:lumMod val="50000"/>
                  <a:lumOff val="50000"/>
                </a:prstClr>
              </a:solidFill>
            </a:endParaRPr>
          </a:p>
        </p:txBody>
      </p:sp>
      <p:sp>
        <p:nvSpPr>
          <p:cNvPr id="10" name="Rectangle 9"/>
          <p:cNvSpPr/>
          <p:nvPr/>
        </p:nvSpPr>
        <p:spPr>
          <a:xfrm rot="1434778">
            <a:off x="4882727" y="1109580"/>
            <a:ext cx="2648722" cy="853723"/>
          </a:xfrm>
          <a:prstGeom prst="rect">
            <a:avLst/>
          </a:prstGeom>
          <a:blipFill>
            <a:blip r:embed="rId8">
              <a:extLst>
                <a:ext uri="{BEBA8EAE-BF5A-486C-A8C5-ECC9F3942E4B}">
                  <a14:imgProps xmlns:a14="http://schemas.microsoft.com/office/drawing/2010/main">
                    <a14:imgLayer r:embed="rId9">
                      <a14:imgEffect>
                        <a14:artisticPencilGrayscale/>
                      </a14:imgEffect>
                    </a14:imgLayer>
                  </a14:imgProps>
                </a:ext>
              </a:extLst>
            </a:blip>
            <a:tile tx="0" ty="0" sx="100000" sy="100000" flip="none" algn="tl"/>
          </a:blipFill>
          <a:ln w="3810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AU" sz="2000" b="1" dirty="0">
                <a:solidFill>
                  <a:srgbClr val="C00000"/>
                </a:solidFill>
              </a:rPr>
              <a:t>Anything wrong with this model?</a:t>
            </a:r>
          </a:p>
        </p:txBody>
      </p:sp>
    </p:spTree>
    <p:extLst>
      <p:ext uri="{BB962C8B-B14F-4D97-AF65-F5344CB8AC3E}">
        <p14:creationId xmlns:p14="http://schemas.microsoft.com/office/powerpoint/2010/main" val="39240451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xit" presetSubtype="0" fill="hold" nodeType="withEffect">
                                  <p:stCondLst>
                                    <p:cond delay="0"/>
                                  </p:stCondLst>
                                  <p:childTnLst>
                                    <p:animEffect transition="out" filter="fade">
                                      <p:cBhvr>
                                        <p:cTn id="9" dur="500"/>
                                        <p:tgtEl>
                                          <p:spTgt spid="11"/>
                                        </p:tgtEl>
                                      </p:cBhvr>
                                    </p:animEffect>
                                    <p:set>
                                      <p:cBhvr>
                                        <p:cTn id="10" dur="1" fill="hold">
                                          <p:stCondLst>
                                            <p:cond delay="499"/>
                                          </p:stCondLst>
                                        </p:cTn>
                                        <p:tgtEl>
                                          <p:spTgt spid="1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90220"/>
                                        </p:tgtEl>
                                        <p:attrNameLst>
                                          <p:attrName>style.visibility</p:attrName>
                                        </p:attrNameLst>
                                      </p:cBhvr>
                                      <p:to>
                                        <p:strVal val="visible"/>
                                      </p:to>
                                    </p:set>
                                    <p:animEffect transition="in" filter="fade">
                                      <p:cBhvr>
                                        <p:cTn id="15" dur="1000"/>
                                        <p:tgtEl>
                                          <p:spTgt spid="99022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90221"/>
                                        </p:tgtEl>
                                        <p:attrNameLst>
                                          <p:attrName>style.visibility</p:attrName>
                                        </p:attrNameLst>
                                      </p:cBhvr>
                                      <p:to>
                                        <p:strVal val="visible"/>
                                      </p:to>
                                    </p:set>
                                    <p:animEffect transition="in" filter="fade">
                                      <p:cBhvr>
                                        <p:cTn id="18" dur="1000"/>
                                        <p:tgtEl>
                                          <p:spTgt spid="99022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90222"/>
                                        </p:tgtEl>
                                        <p:attrNameLst>
                                          <p:attrName>style.visibility</p:attrName>
                                        </p:attrNameLst>
                                      </p:cBhvr>
                                      <p:to>
                                        <p:strVal val="visible"/>
                                      </p:to>
                                    </p:set>
                                    <p:animEffect transition="in" filter="fade">
                                      <p:cBhvr>
                                        <p:cTn id="21" dur="1000"/>
                                        <p:tgtEl>
                                          <p:spTgt spid="990222"/>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1000" fill="hold"/>
                                        <p:tgtEl>
                                          <p:spTgt spid="10"/>
                                        </p:tgtEl>
                                        <p:attrNameLst>
                                          <p:attrName>ppt_w</p:attrName>
                                        </p:attrNameLst>
                                      </p:cBhvr>
                                      <p:tavLst>
                                        <p:tav tm="0">
                                          <p:val>
                                            <p:fltVal val="0"/>
                                          </p:val>
                                        </p:tav>
                                        <p:tav tm="100000">
                                          <p:val>
                                            <p:strVal val="#ppt_w"/>
                                          </p:val>
                                        </p:tav>
                                      </p:tavLst>
                                    </p:anim>
                                    <p:anim calcmode="lin" valueType="num">
                                      <p:cBhvr>
                                        <p:cTn id="27" dur="1000" fill="hold"/>
                                        <p:tgtEl>
                                          <p:spTgt spid="10"/>
                                        </p:tgtEl>
                                        <p:attrNameLst>
                                          <p:attrName>ppt_h</p:attrName>
                                        </p:attrNameLst>
                                      </p:cBhvr>
                                      <p:tavLst>
                                        <p:tav tm="0">
                                          <p:val>
                                            <p:fltVal val="0"/>
                                          </p:val>
                                        </p:tav>
                                        <p:tav tm="100000">
                                          <p:val>
                                            <p:strVal val="#ppt_h"/>
                                          </p:val>
                                        </p:tav>
                                      </p:tavLst>
                                    </p:anim>
                                    <p:anim calcmode="lin" valueType="num">
                                      <p:cBhvr>
                                        <p:cTn id="28" dur="1000" fill="hold"/>
                                        <p:tgtEl>
                                          <p:spTgt spid="10"/>
                                        </p:tgtEl>
                                        <p:attrNameLst>
                                          <p:attrName>style.rotation</p:attrName>
                                        </p:attrNameLst>
                                      </p:cBhvr>
                                      <p:tavLst>
                                        <p:tav tm="0">
                                          <p:val>
                                            <p:fltVal val="90"/>
                                          </p:val>
                                        </p:tav>
                                        <p:tav tm="100000">
                                          <p:val>
                                            <p:fltVal val="0"/>
                                          </p:val>
                                        </p:tav>
                                      </p:tavLst>
                                    </p:anim>
                                    <p:animEffect transition="in" filter="fade">
                                      <p:cBhvr>
                                        <p:cTn id="2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0220" grpId="0"/>
      <p:bldP spid="990221" grpId="0"/>
      <p:bldP spid="990222" grpId="0"/>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a:xfrm>
            <a:off x="2790643" y="1424487"/>
            <a:ext cx="6160317" cy="2648683"/>
          </a:xfrm>
        </p:spPr>
        <p:txBody>
          <a:bodyPr>
            <a:noAutofit/>
          </a:bodyPr>
          <a:lstStyle/>
          <a:p>
            <a:pPr marL="0" indent="0">
              <a:lnSpc>
                <a:spcPct val="120000"/>
              </a:lnSpc>
              <a:buNone/>
            </a:pPr>
            <a:r>
              <a:rPr lang="en-AU" altLang="ja-JP" sz="1667" dirty="0">
                <a:ea typeface="ＭＳ Ｐゴシック" pitchFamily="34" charset="-128"/>
              </a:rPr>
              <a:t>Models are </a:t>
            </a:r>
            <a:r>
              <a:rPr lang="en-AU" altLang="ja-JP" sz="1667" b="1" dirty="0">
                <a:ea typeface="ＭＳ Ｐゴシック" pitchFamily="34" charset="-128"/>
              </a:rPr>
              <a:t>abstractions from real world phenomena</a:t>
            </a:r>
            <a:r>
              <a:rPr lang="en-AU" altLang="ja-JP" sz="1667" dirty="0">
                <a:ea typeface="ＭＳ Ｐゴシック" pitchFamily="34" charset="-128"/>
              </a:rPr>
              <a:t>,</a:t>
            </a:r>
            <a:br>
              <a:rPr lang="en-AU" altLang="ja-JP" sz="1667" dirty="0">
                <a:ea typeface="ＭＳ Ｐゴシック" pitchFamily="34" charset="-128"/>
              </a:rPr>
            </a:br>
            <a:r>
              <a:rPr lang="en-AU" altLang="ja-JP" sz="1667" dirty="0">
                <a:ea typeface="ＭＳ Ｐゴシック" pitchFamily="34" charset="-128"/>
              </a:rPr>
              <a:t>developed for the purpose of </a:t>
            </a:r>
            <a:r>
              <a:rPr lang="en-AU" altLang="ja-JP" sz="1667" b="1" dirty="0">
                <a:ea typeface="ＭＳ Ｐゴシック" pitchFamily="34" charset="-128"/>
              </a:rPr>
              <a:t>reducing overall complexity</a:t>
            </a:r>
            <a:r>
              <a:rPr lang="en-AU" altLang="ja-JP" sz="1667" dirty="0">
                <a:ea typeface="ＭＳ Ｐゴシック" pitchFamily="34" charset="-128"/>
              </a:rPr>
              <a:t>.</a:t>
            </a:r>
          </a:p>
          <a:p>
            <a:pPr marL="0" indent="0">
              <a:lnSpc>
                <a:spcPct val="120000"/>
              </a:lnSpc>
              <a:buNone/>
            </a:pPr>
            <a:endParaRPr lang="en-AU" altLang="ja-JP" sz="1167" dirty="0">
              <a:ea typeface="ＭＳ Ｐゴシック" pitchFamily="34" charset="-128"/>
            </a:endParaRPr>
          </a:p>
          <a:p>
            <a:pPr marL="0" indent="0">
              <a:lnSpc>
                <a:spcPct val="120000"/>
              </a:lnSpc>
              <a:buNone/>
            </a:pPr>
            <a:endParaRPr lang="en-AU" altLang="ja-JP" dirty="0">
              <a:ea typeface="ＭＳ Ｐゴシック" pitchFamily="34" charset="-128"/>
            </a:endParaRPr>
          </a:p>
          <a:p>
            <a:pPr marL="0" indent="0">
              <a:lnSpc>
                <a:spcPct val="120000"/>
              </a:lnSpc>
              <a:buNone/>
            </a:pPr>
            <a:r>
              <a:rPr lang="en-AU" altLang="ja-JP" sz="1667" dirty="0">
                <a:ea typeface="ＭＳ Ｐゴシック" pitchFamily="34" charset="-128"/>
              </a:rPr>
              <a:t>Models </a:t>
            </a:r>
            <a:r>
              <a:rPr lang="en-AU" altLang="ja-JP" sz="1667" b="1" dirty="0"/>
              <a:t>aggregate information </a:t>
            </a:r>
            <a:r>
              <a:rPr lang="en-AU" altLang="ja-JP" sz="1667" dirty="0"/>
              <a:t>and </a:t>
            </a:r>
            <a:r>
              <a:rPr lang="en-AU" altLang="ja-JP" sz="1667" b="1" dirty="0"/>
              <a:t>document only relevant aspects</a:t>
            </a:r>
            <a:r>
              <a:rPr lang="en-AU" altLang="ja-JP" sz="1667" dirty="0"/>
              <a:t> of the real world </a:t>
            </a:r>
            <a:endParaRPr lang="en-AU" altLang="ja-JP" sz="1667" dirty="0">
              <a:ea typeface="ＭＳ Ｐゴシック" pitchFamily="34" charset="-128"/>
            </a:endParaRPr>
          </a:p>
          <a:p>
            <a:pPr marL="0" indent="0">
              <a:lnSpc>
                <a:spcPct val="120000"/>
              </a:lnSpc>
              <a:buNone/>
            </a:pPr>
            <a:br>
              <a:rPr lang="en-AU" altLang="ja-JP" sz="1000" dirty="0">
                <a:ea typeface="ＭＳ Ｐゴシック" pitchFamily="34" charset="-128"/>
              </a:rPr>
            </a:br>
            <a:endParaRPr lang="en-AU" altLang="ja-JP" sz="1667" dirty="0">
              <a:ea typeface="ＭＳ Ｐゴシック" pitchFamily="34" charset="-128"/>
            </a:endParaRPr>
          </a:p>
          <a:p>
            <a:pPr marL="0" indent="0">
              <a:lnSpc>
                <a:spcPct val="120000"/>
              </a:lnSpc>
              <a:buNone/>
            </a:pPr>
            <a:r>
              <a:rPr lang="en-AU" altLang="ja-JP" sz="1667" dirty="0">
                <a:ea typeface="ＭＳ Ｐゴシック" pitchFamily="34" charset="-128"/>
              </a:rPr>
              <a:t>Models are being developed:</a:t>
            </a:r>
          </a:p>
          <a:p>
            <a:pPr marL="380985" indent="-380985">
              <a:buFont typeface="+mj-lt"/>
              <a:buAutoNum type="arabicPeriod"/>
            </a:pPr>
            <a:r>
              <a:rPr lang="en-AU" altLang="ja-JP" sz="1667" dirty="0">
                <a:ea typeface="ＭＳ Ｐゴシック" pitchFamily="34" charset="-128"/>
              </a:rPr>
              <a:t>in a specific </a:t>
            </a:r>
            <a:r>
              <a:rPr lang="en-AU" altLang="ja-JP" sz="1667" b="1" dirty="0">
                <a:ea typeface="ＭＳ Ｐゴシック" pitchFamily="34" charset="-128"/>
              </a:rPr>
              <a:t>modelling subject </a:t>
            </a:r>
          </a:p>
          <a:p>
            <a:pPr marL="380985" indent="-380985">
              <a:buFont typeface="+mj-lt"/>
              <a:buAutoNum type="arabicPeriod"/>
            </a:pPr>
            <a:r>
              <a:rPr lang="en-AU" altLang="ja-JP" sz="1667" dirty="0">
                <a:ea typeface="ＭＳ Ｐゴシック" pitchFamily="34" charset="-128"/>
              </a:rPr>
              <a:t>for a specific </a:t>
            </a:r>
            <a:r>
              <a:rPr lang="en-AU" altLang="ja-JP" sz="1667" b="1" dirty="0">
                <a:ea typeface="ＭＳ Ｐゴシック" pitchFamily="34" charset="-128"/>
              </a:rPr>
              <a:t>target audience </a:t>
            </a:r>
          </a:p>
          <a:p>
            <a:pPr marL="380985" indent="-380985">
              <a:buFont typeface="+mj-lt"/>
              <a:buAutoNum type="arabicPeriod"/>
            </a:pPr>
            <a:r>
              <a:rPr lang="en-AU" altLang="ja-JP" sz="1667" dirty="0">
                <a:ea typeface="ＭＳ Ｐゴシック" pitchFamily="34" charset="-128"/>
              </a:rPr>
              <a:t>with a specific </a:t>
            </a:r>
            <a:r>
              <a:rPr lang="en-AU" altLang="ja-JP" sz="1667" b="1" dirty="0">
                <a:ea typeface="ＭＳ Ｐゴシック" pitchFamily="34" charset="-128"/>
              </a:rPr>
              <a:t>modelling purpose </a:t>
            </a:r>
            <a:r>
              <a:rPr lang="en-AU" altLang="ja-JP" sz="1667" dirty="0">
                <a:ea typeface="ＭＳ Ｐゴシック" pitchFamily="34" charset="-128"/>
              </a:rPr>
              <a:t>in mind</a:t>
            </a:r>
            <a:endParaRPr lang="en-AU" altLang="ja-JP" sz="2333" dirty="0">
              <a:ea typeface="ＭＳ Ｐゴシック" pitchFamily="34" charset="-128"/>
            </a:endParaRPr>
          </a:p>
          <a:p>
            <a:pPr marL="0" indent="0">
              <a:lnSpc>
                <a:spcPct val="80000"/>
              </a:lnSpc>
              <a:buNone/>
            </a:pPr>
            <a:endParaRPr lang="en-AU" sz="1333" dirty="0">
              <a:ea typeface="ＭＳ Ｐゴシック" pitchFamily="34" charset="-128"/>
            </a:endParaRPr>
          </a:p>
        </p:txBody>
      </p:sp>
      <p:pic>
        <p:nvPicPr>
          <p:cNvPr id="19461" name="Picture 7" descr="i2439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5533" y="2793955"/>
            <a:ext cx="1533118" cy="982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8" descr="golf_gti_matchbox"/>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5892" y="4073170"/>
            <a:ext cx="1469594" cy="980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5892" y="1505943"/>
            <a:ext cx="1464446" cy="1033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4" name="Title 1"/>
          <p:cNvSpPr>
            <a:spLocks noGrp="1"/>
          </p:cNvSpPr>
          <p:nvPr>
            <p:ph type="title"/>
          </p:nvPr>
        </p:nvSpPr>
        <p:spPr>
          <a:xfrm>
            <a:off x="487693" y="367717"/>
            <a:ext cx="6720747" cy="660073"/>
          </a:xfrm>
        </p:spPr>
        <p:txBody>
          <a:bodyPr>
            <a:normAutofit/>
          </a:bodyPr>
          <a:lstStyle/>
          <a:p>
            <a:r>
              <a:rPr lang="en-AU" dirty="0">
                <a:ea typeface="ＭＳ Ｐゴシック" pitchFamily="34" charset="-128"/>
              </a:rPr>
              <a:t>Mapping, Abstraction, and Purpose of a Model</a:t>
            </a:r>
          </a:p>
        </p:txBody>
      </p:sp>
      <p:sp>
        <p:nvSpPr>
          <p:cNvPr id="2" name="Slide Number Placeholder 1"/>
          <p:cNvSpPr>
            <a:spLocks noGrp="1"/>
          </p:cNvSpPr>
          <p:nvPr>
            <p:ph type="sldNum" sz="quarter" idx="11"/>
          </p:nvPr>
        </p:nvSpPr>
        <p:spPr/>
        <p:txBody>
          <a:bodyPr/>
          <a:lstStyle/>
          <a:p>
            <a:endParaRPr lang="en-AU" dirty="0"/>
          </a:p>
        </p:txBody>
      </p:sp>
    </p:spTree>
    <p:extLst>
      <p:ext uri="{BB962C8B-B14F-4D97-AF65-F5344CB8AC3E}">
        <p14:creationId xmlns:p14="http://schemas.microsoft.com/office/powerpoint/2010/main" val="241571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descr="\\psf\Home\Documents\Dropbox\Publications\Book\BPMTextbook\source\examples\ch3_Build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6229" y="1282561"/>
            <a:ext cx="2034793" cy="1526095"/>
          </a:xfrm>
          <a:prstGeom prst="rect">
            <a:avLst/>
          </a:prstGeom>
          <a:noFill/>
          <a:extLst>
            <a:ext uri="{909E8E84-426E-40DD-AFC4-6F175D3DCCD1}">
              <a14:hiddenFill xmlns:a14="http://schemas.microsoft.com/office/drawing/2010/main">
                <a:solidFill>
                  <a:srgbClr val="FFFFFF"/>
                </a:solidFill>
              </a14:hiddenFill>
            </a:ext>
          </a:extLst>
        </p:spPr>
      </p:pic>
      <p:pic>
        <p:nvPicPr>
          <p:cNvPr id="137219" name="Picture 3" descr="\\psf\Home\Documents\Dropbox\Publications\Book\BPMTextbook\source\examples\ch3_BuildingBlueprin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1495" y="3607487"/>
            <a:ext cx="2344616" cy="1534991"/>
          </a:xfrm>
          <a:prstGeom prst="rect">
            <a:avLst/>
          </a:prstGeom>
          <a:noFill/>
          <a:extLst>
            <a:ext uri="{909E8E84-426E-40DD-AFC4-6F175D3DCCD1}">
              <a14:hiddenFill xmlns:a14="http://schemas.microsoft.com/office/drawing/2010/main">
                <a:solidFill>
                  <a:srgbClr val="FFFFFF"/>
                </a:solidFill>
              </a14:hiddenFill>
            </a:ext>
          </a:extLst>
        </p:spPr>
      </p:pic>
      <p:pic>
        <p:nvPicPr>
          <p:cNvPr id="137220" name="Picture 4" descr="\\psf\Home\Documents\Dropbox\Publications\Book\BPMTextbook\source\examples\ch3_BuildingTimber.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8313" y="3447371"/>
            <a:ext cx="2782835" cy="1855224"/>
          </a:xfrm>
          <a:prstGeom prst="rect">
            <a:avLst/>
          </a:prstGeom>
          <a:noFill/>
          <a:extLst>
            <a:ext uri="{909E8E84-426E-40DD-AFC4-6F175D3DCCD1}">
              <a14:hiddenFill xmlns:a14="http://schemas.microsoft.com/office/drawing/2010/main">
                <a:solidFill>
                  <a:srgbClr val="FFFFFF"/>
                </a:solidFill>
              </a14:hiddenFill>
            </a:ext>
          </a:extLst>
        </p:spPr>
      </p:pic>
      <p:sp>
        <p:nvSpPr>
          <p:cNvPr id="9" name="AutoShape 6"/>
          <p:cNvSpPr>
            <a:spLocks noChangeArrowheads="1"/>
          </p:cNvSpPr>
          <p:nvPr/>
        </p:nvSpPr>
        <p:spPr bwMode="auto">
          <a:xfrm rot="2256725">
            <a:off x="2550213" y="2643600"/>
            <a:ext cx="289065" cy="455063"/>
          </a:xfrm>
          <a:prstGeom prst="downArrow">
            <a:avLst>
              <a:gd name="adj1" fmla="val 50000"/>
              <a:gd name="adj2" fmla="val 71642"/>
            </a:avLst>
          </a:prstGeom>
          <a:gradFill rotWithShape="1">
            <a:gsLst>
              <a:gs pos="0">
                <a:schemeClr val="accent1">
                  <a:gamma/>
                  <a:shade val="46275"/>
                  <a:invGamma/>
                </a:schemeClr>
              </a:gs>
              <a:gs pos="100000">
                <a:schemeClr val="accent1"/>
              </a:gs>
            </a:gsLst>
            <a:lin ang="5400000" scaled="1"/>
          </a:gradFill>
          <a:ln w="9525" algn="ctr">
            <a:solidFill>
              <a:schemeClr val="tx1"/>
            </a:solidFill>
            <a:miter lim="800000"/>
            <a:headEnd/>
            <a:tailEnd/>
          </a:ln>
          <a:effectLst/>
        </p:spPr>
        <p:txBody>
          <a:bodyPr wrap="square" anchor="ctr">
            <a:spAutoFit/>
          </a:bodyPr>
          <a:lstStyle/>
          <a:p>
            <a:pPr algn="ctr" eaLnBrk="0" fontAlgn="base" hangingPunct="0">
              <a:spcBef>
                <a:spcPct val="0"/>
              </a:spcBef>
              <a:spcAft>
                <a:spcPct val="0"/>
              </a:spcAft>
              <a:defRPr/>
            </a:pPr>
            <a:endParaRPr lang="en-AU" sz="1692">
              <a:solidFill>
                <a:prstClr val="black"/>
              </a:solidFill>
              <a:latin typeface="Arial" charset="0"/>
              <a:ea typeface="ＭＳ Ｐゴシック" pitchFamily="34" charset="-128"/>
            </a:endParaRPr>
          </a:p>
        </p:txBody>
      </p:sp>
      <p:sp>
        <p:nvSpPr>
          <p:cNvPr id="10" name="AutoShape 6"/>
          <p:cNvSpPr>
            <a:spLocks noChangeArrowheads="1"/>
          </p:cNvSpPr>
          <p:nvPr/>
        </p:nvSpPr>
        <p:spPr bwMode="auto">
          <a:xfrm rot="19343275" flipH="1">
            <a:off x="6295394" y="2643599"/>
            <a:ext cx="289065" cy="455063"/>
          </a:xfrm>
          <a:prstGeom prst="downArrow">
            <a:avLst>
              <a:gd name="adj1" fmla="val 50000"/>
              <a:gd name="adj2" fmla="val 71642"/>
            </a:avLst>
          </a:prstGeom>
          <a:gradFill rotWithShape="1">
            <a:gsLst>
              <a:gs pos="0">
                <a:schemeClr val="accent1">
                  <a:gamma/>
                  <a:shade val="46275"/>
                  <a:invGamma/>
                </a:schemeClr>
              </a:gs>
              <a:gs pos="100000">
                <a:schemeClr val="accent1"/>
              </a:gs>
            </a:gsLst>
            <a:lin ang="5400000" scaled="1"/>
          </a:gradFill>
          <a:ln w="9525" algn="ctr">
            <a:solidFill>
              <a:schemeClr val="tx1"/>
            </a:solidFill>
            <a:miter lim="800000"/>
            <a:headEnd/>
            <a:tailEnd/>
          </a:ln>
          <a:effectLst/>
        </p:spPr>
        <p:txBody>
          <a:bodyPr wrap="square" anchor="ctr">
            <a:spAutoFit/>
          </a:bodyPr>
          <a:lstStyle/>
          <a:p>
            <a:pPr algn="ctr" eaLnBrk="0" fontAlgn="base" hangingPunct="0">
              <a:spcBef>
                <a:spcPct val="0"/>
              </a:spcBef>
              <a:spcAft>
                <a:spcPct val="0"/>
              </a:spcAft>
              <a:defRPr/>
            </a:pPr>
            <a:endParaRPr lang="en-AU" sz="1692">
              <a:solidFill>
                <a:prstClr val="black"/>
              </a:solidFill>
              <a:latin typeface="Arial" charset="0"/>
              <a:ea typeface="ＭＳ Ｐゴシック" pitchFamily="34" charset="-128"/>
            </a:endParaRPr>
          </a:p>
        </p:txBody>
      </p:sp>
      <p:sp>
        <p:nvSpPr>
          <p:cNvPr id="3" name="Rectangle 2"/>
          <p:cNvSpPr/>
          <p:nvPr/>
        </p:nvSpPr>
        <p:spPr>
          <a:xfrm>
            <a:off x="4288550" y="3860055"/>
            <a:ext cx="550152" cy="802656"/>
          </a:xfrm>
          <a:prstGeom prst="rect">
            <a:avLst/>
          </a:prstGeom>
        </p:spPr>
        <p:txBody>
          <a:bodyPr wrap="none">
            <a:spAutoFit/>
          </a:bodyPr>
          <a:lstStyle/>
          <a:p>
            <a:pPr algn="ctr" eaLnBrk="0" fontAlgn="base" hangingPunct="0">
              <a:spcBef>
                <a:spcPct val="0"/>
              </a:spcBef>
              <a:spcAft>
                <a:spcPct val="0"/>
              </a:spcAft>
            </a:pPr>
            <a:r>
              <a:rPr lang="de-DE" sz="4616" b="1" dirty="0">
                <a:solidFill>
                  <a:prstClr val="black">
                    <a:lumMod val="75000"/>
                    <a:lumOff val="25000"/>
                  </a:prstClr>
                </a:solidFill>
                <a:ea typeface="ＭＳ Ｐゴシック" pitchFamily="34" charset="-128"/>
              </a:rPr>
              <a:t>?</a:t>
            </a:r>
            <a:endParaRPr lang="en-AU" sz="4616" b="1" dirty="0">
              <a:solidFill>
                <a:prstClr val="black">
                  <a:lumMod val="75000"/>
                  <a:lumOff val="25000"/>
                </a:prstClr>
              </a:solidFill>
              <a:ea typeface="ＭＳ Ｐゴシック" pitchFamily="34" charset="-128"/>
            </a:endParaRPr>
          </a:p>
        </p:txBody>
      </p:sp>
      <p:sp>
        <p:nvSpPr>
          <p:cNvPr id="5" name="Title 4"/>
          <p:cNvSpPr>
            <a:spLocks noGrp="1"/>
          </p:cNvSpPr>
          <p:nvPr>
            <p:ph type="title"/>
          </p:nvPr>
        </p:nvSpPr>
        <p:spPr/>
        <p:txBody>
          <a:bodyPr/>
          <a:lstStyle/>
          <a:p>
            <a:r>
              <a:rPr lang="en-US" dirty="0"/>
              <a:t>What’s the relevant model?</a:t>
            </a:r>
          </a:p>
        </p:txBody>
      </p:sp>
      <p:sp>
        <p:nvSpPr>
          <p:cNvPr id="2" name="Slide Number Placeholder 1"/>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15</a:t>
            </a:fld>
            <a:endParaRPr lang="en-AU">
              <a:solidFill>
                <a:prstClr val="black">
                  <a:lumMod val="50000"/>
                  <a:lumOff val="50000"/>
                </a:prstClr>
              </a:solidFill>
            </a:endParaRPr>
          </a:p>
        </p:txBody>
      </p:sp>
    </p:spTree>
    <p:extLst>
      <p:ext uri="{BB962C8B-B14F-4D97-AF65-F5344CB8AC3E}">
        <p14:creationId xmlns:p14="http://schemas.microsoft.com/office/powerpoint/2010/main" val="10512008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7220"/>
                                        </p:tgtEl>
                                        <p:attrNameLst>
                                          <p:attrName>style.visibility</p:attrName>
                                        </p:attrNameLst>
                                      </p:cBhvr>
                                      <p:to>
                                        <p:strVal val="visible"/>
                                      </p:to>
                                    </p:set>
                                    <p:animEffect transition="in" filter="fade">
                                      <p:cBhvr>
                                        <p:cTn id="11" dur="500"/>
                                        <p:tgtEl>
                                          <p:spTgt spid="137220"/>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37219"/>
                                        </p:tgtEl>
                                        <p:attrNameLst>
                                          <p:attrName>style.visibility</p:attrName>
                                        </p:attrNameLst>
                                      </p:cBhvr>
                                      <p:to>
                                        <p:strVal val="visible"/>
                                      </p:to>
                                    </p:set>
                                    <p:animEffect transition="in" filter="fade">
                                      <p:cBhvr>
                                        <p:cTn id="19" dur="500"/>
                                        <p:tgtEl>
                                          <p:spTgt spid="137219"/>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sz="half" idx="2"/>
          </p:nvPr>
        </p:nvSpPr>
        <p:spPr>
          <a:xfrm>
            <a:off x="4572000" y="1344613"/>
            <a:ext cx="4103688" cy="3859212"/>
          </a:xfrm>
        </p:spPr>
        <p:txBody>
          <a:bodyPr>
            <a:normAutofit/>
          </a:bodyPr>
          <a:lstStyle/>
          <a:p>
            <a:pPr marL="0" indent="0">
              <a:buNone/>
            </a:pPr>
            <a:r>
              <a:rPr lang="de-DE" sz="1400" dirty="0"/>
              <a:t>Contents</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First Steps with BPMN</a:t>
            </a:r>
          </a:p>
          <a:p>
            <a:pPr marL="342900" indent="-342900">
              <a:buFont typeface="+mj-lt"/>
              <a:buAutoNum type="arabicPeriod"/>
            </a:pPr>
            <a:r>
              <a:rPr lang="en-US" sz="1400" dirty="0"/>
              <a:t>Branching and Merging</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Business Objects</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Resources</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Process Decomposition</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Process Model Reuse</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Recap</a:t>
            </a:r>
            <a:endParaRPr lang="de-DE" sz="1400" dirty="0">
              <a:solidFill>
                <a:schemeClr val="bg1">
                  <a:lumMod val="85000"/>
                </a:schemeClr>
              </a:solidFill>
            </a:endParaRPr>
          </a:p>
        </p:txBody>
      </p:sp>
      <p:sp>
        <p:nvSpPr>
          <p:cNvPr id="5" name="Title 4">
            <a:extLst>
              <a:ext uri="{FF2B5EF4-FFF2-40B4-BE49-F238E27FC236}">
                <a16:creationId xmlns:a16="http://schemas.microsoft.com/office/drawing/2014/main" id="{A25E3810-7CC4-4F93-B619-F6F022800DBD}"/>
              </a:ext>
            </a:extLst>
          </p:cNvPr>
          <p:cNvSpPr>
            <a:spLocks noGrp="1"/>
          </p:cNvSpPr>
          <p:nvPr>
            <p:ph type="title"/>
          </p:nvPr>
        </p:nvSpPr>
        <p:spPr/>
        <p:txBody>
          <a:bodyPr/>
          <a:lstStyle/>
          <a:p>
            <a:r>
              <a:rPr lang="de-AT" dirty="0">
                <a:latin typeface="Arial" panose="020B0604020202020204" pitchFamily="34" charset="0"/>
                <a:cs typeface="Arial" panose="020B0604020202020204" pitchFamily="34" charset="0"/>
              </a:rPr>
              <a:t>Chapter 3: Essential </a:t>
            </a:r>
            <a:r>
              <a:rPr lang="de-AT" dirty="0" err="1">
                <a:latin typeface="Arial" panose="020B0604020202020204" pitchFamily="34" charset="0"/>
                <a:cs typeface="Arial" panose="020B0604020202020204" pitchFamily="34" charset="0"/>
              </a:rPr>
              <a:t>Process</a:t>
            </a:r>
            <a:r>
              <a:rPr lang="de-AT" dirty="0">
                <a:latin typeface="Arial" panose="020B0604020202020204" pitchFamily="34" charset="0"/>
                <a:cs typeface="Arial" panose="020B0604020202020204" pitchFamily="34" charset="0"/>
              </a:rPr>
              <a:t> Modeling</a:t>
            </a:r>
          </a:p>
        </p:txBody>
      </p:sp>
      <p:pic>
        <p:nvPicPr>
          <p:cNvPr id="7" name="Grafik 6"/>
          <p:cNvPicPr>
            <a:picLocks noChangeAspect="1"/>
          </p:cNvPicPr>
          <p:nvPr/>
        </p:nvPicPr>
        <p:blipFill>
          <a:blip r:embed="rId3"/>
          <a:stretch>
            <a:fillRect/>
          </a:stretch>
        </p:blipFill>
        <p:spPr>
          <a:xfrm>
            <a:off x="1463798" y="1402645"/>
            <a:ext cx="2054876" cy="3383844"/>
          </a:xfrm>
          <a:prstGeom prst="rect">
            <a:avLst/>
          </a:prstGeom>
          <a:ln>
            <a:solidFill>
              <a:schemeClr val="tx1"/>
            </a:solidFill>
          </a:ln>
        </p:spPr>
      </p:pic>
    </p:spTree>
    <p:extLst>
      <p:ext uri="{BB962C8B-B14F-4D97-AF65-F5344CB8AC3E}">
        <p14:creationId xmlns:p14="http://schemas.microsoft.com/office/powerpoint/2010/main" val="32046720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3635" name="Rectangle 3"/>
          <p:cNvSpPr>
            <a:spLocks noGrp="1" noChangeArrowheads="1"/>
          </p:cNvSpPr>
          <p:nvPr>
            <p:ph idx="1"/>
          </p:nvPr>
        </p:nvSpPr>
        <p:spPr>
          <a:xfrm>
            <a:off x="1555536" y="2933019"/>
            <a:ext cx="6780753" cy="1660303"/>
          </a:xfrm>
        </p:spPr>
        <p:txBody>
          <a:bodyPr>
            <a:noAutofit/>
          </a:bodyPr>
          <a:lstStyle/>
          <a:p>
            <a:pPr marL="743185" lvl="1" indent="0">
              <a:buNone/>
            </a:pPr>
            <a:r>
              <a:rPr lang="en-AU" sz="2000" i="1" dirty="0"/>
              <a:t>XOR-split</a:t>
            </a:r>
            <a:r>
              <a:rPr lang="en-AU" sz="2000" dirty="0"/>
              <a:t> </a:t>
            </a:r>
            <a:r>
              <a:rPr lang="en-AU" sz="2000" dirty="0">
                <a:sym typeface="Wingdings" pitchFamily="2" charset="2"/>
              </a:rPr>
              <a:t> takes </a:t>
            </a:r>
            <a:r>
              <a:rPr lang="en-AU" sz="2000" b="1" dirty="0">
                <a:sym typeface="Wingdings" pitchFamily="2" charset="2"/>
              </a:rPr>
              <a:t>one</a:t>
            </a:r>
            <a:r>
              <a:rPr lang="en-AU" sz="2000" dirty="0">
                <a:sym typeface="Wingdings" pitchFamily="2" charset="2"/>
              </a:rPr>
              <a:t> outgoing branch</a:t>
            </a:r>
          </a:p>
          <a:p>
            <a:pPr marL="895579" lvl="1"/>
            <a:endParaRPr lang="en-AU" sz="2000" dirty="0">
              <a:sym typeface="Wingdings" pitchFamily="2" charset="2"/>
            </a:endParaRPr>
          </a:p>
          <a:p>
            <a:pPr marL="895579" lvl="1"/>
            <a:endParaRPr lang="en-AU" sz="2000" dirty="0">
              <a:sym typeface="Wingdings" pitchFamily="2" charset="2"/>
            </a:endParaRPr>
          </a:p>
          <a:p>
            <a:pPr marL="895579" lvl="1"/>
            <a:endParaRPr lang="en-AU" sz="1667" dirty="0">
              <a:sym typeface="Wingdings" pitchFamily="2" charset="2"/>
            </a:endParaRPr>
          </a:p>
          <a:p>
            <a:pPr marL="743185" lvl="1" indent="0">
              <a:buNone/>
            </a:pPr>
            <a:r>
              <a:rPr lang="en-AU" sz="2000" i="1" dirty="0">
                <a:sym typeface="Wingdings" pitchFamily="2" charset="2"/>
              </a:rPr>
              <a:t>XOR-join</a:t>
            </a:r>
            <a:r>
              <a:rPr lang="en-AU" sz="2000" dirty="0">
                <a:sym typeface="Wingdings" pitchFamily="2" charset="2"/>
              </a:rPr>
              <a:t>  proceeds when </a:t>
            </a:r>
            <a:r>
              <a:rPr lang="en-AU" sz="2000" b="1" dirty="0">
                <a:sym typeface="Wingdings" pitchFamily="2" charset="2"/>
              </a:rPr>
              <a:t>one</a:t>
            </a:r>
            <a:r>
              <a:rPr lang="en-AU" sz="2000" dirty="0">
                <a:sym typeface="Wingdings" pitchFamily="2" charset="2"/>
              </a:rPr>
              <a:t> incoming branch has completed</a:t>
            </a:r>
          </a:p>
          <a:p>
            <a:pPr marL="895579" lvl="1">
              <a:buFontTx/>
              <a:buChar char="•"/>
            </a:pPr>
            <a:endParaRPr lang="en-AU" sz="2000" dirty="0">
              <a:sym typeface="Wingdings" pitchFamily="2" charset="2"/>
            </a:endParaRPr>
          </a:p>
        </p:txBody>
      </p:sp>
      <p:sp>
        <p:nvSpPr>
          <p:cNvPr id="1093634" name="Rectangle 2"/>
          <p:cNvSpPr>
            <a:spLocks noGrp="1" noChangeArrowheads="1"/>
          </p:cNvSpPr>
          <p:nvPr>
            <p:ph type="title"/>
          </p:nvPr>
        </p:nvSpPr>
        <p:spPr/>
        <p:txBody>
          <a:bodyPr/>
          <a:lstStyle/>
          <a:p>
            <a:r>
              <a:rPr lang="en-AU" dirty="0"/>
              <a:t>A little more on gateways: XOR Gateway</a:t>
            </a:r>
          </a:p>
        </p:txBody>
      </p:sp>
      <p:graphicFrame>
        <p:nvGraphicFramePr>
          <p:cNvPr id="1093639" name="Object 7"/>
          <p:cNvGraphicFramePr>
            <a:graphicFrameLocks noChangeAspect="1"/>
          </p:cNvGraphicFramePr>
          <p:nvPr>
            <p:extLst/>
          </p:nvPr>
        </p:nvGraphicFramePr>
        <p:xfrm>
          <a:off x="837407" y="2415646"/>
          <a:ext cx="1382448" cy="1373188"/>
        </p:xfrm>
        <a:graphic>
          <a:graphicData uri="http://schemas.openxmlformats.org/presentationml/2006/ole">
            <mc:AlternateContent xmlns:mc="http://schemas.openxmlformats.org/markup-compatibility/2006">
              <mc:Choice xmlns:v="urn:schemas-microsoft-com:vml" Requires="v">
                <p:oleObj spid="_x0000_s21553" name="Visio" r:id="rId4" imgW="1058310" imgH="1019436" progId="Visio.Drawing.11">
                  <p:embed/>
                </p:oleObj>
              </mc:Choice>
              <mc:Fallback>
                <p:oleObj name="Visio" r:id="rId4" imgW="1058310" imgH="1019436" progId="Visio.Drawing.11">
                  <p:embed/>
                  <p:pic>
                    <p:nvPicPr>
                      <p:cNvPr id="1093639" name="Object 7"/>
                      <p:cNvPicPr>
                        <a:picLocks noChangeAspect="1" noChangeArrowheads="1"/>
                      </p:cNvPicPr>
                      <p:nvPr/>
                    </p:nvPicPr>
                    <p:blipFill>
                      <a:blip r:embed="rId5"/>
                      <a:srcRect/>
                      <a:stretch>
                        <a:fillRect/>
                      </a:stretch>
                    </p:blipFill>
                    <p:spPr bwMode="auto">
                      <a:xfrm>
                        <a:off x="837407" y="2415646"/>
                        <a:ext cx="1382448" cy="1373188"/>
                      </a:xfrm>
                      <a:prstGeom prst="rect">
                        <a:avLst/>
                      </a:prstGeom>
                      <a:noFill/>
                      <a:ln>
                        <a:noFill/>
                      </a:ln>
                      <a:effectLst/>
                      <a:extLst/>
                    </p:spPr>
                  </p:pic>
                </p:oleObj>
              </mc:Fallback>
            </mc:AlternateContent>
          </a:graphicData>
        </a:graphic>
      </p:graphicFrame>
      <p:sp>
        <p:nvSpPr>
          <p:cNvPr id="2" name="Slide Number Placeholder 1"/>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17</a:t>
            </a:fld>
            <a:endParaRPr lang="en-AU" dirty="0">
              <a:solidFill>
                <a:prstClr val="black">
                  <a:lumMod val="50000"/>
                  <a:lumOff val="50000"/>
                </a:prstClr>
              </a:solidFill>
            </a:endParaRPr>
          </a:p>
        </p:txBody>
      </p:sp>
      <p:graphicFrame>
        <p:nvGraphicFramePr>
          <p:cNvPr id="11" name="Object 6"/>
          <p:cNvGraphicFramePr>
            <a:graphicFrameLocks noChangeAspect="1"/>
          </p:cNvGraphicFramePr>
          <p:nvPr>
            <p:extLst/>
          </p:nvPr>
        </p:nvGraphicFramePr>
        <p:xfrm>
          <a:off x="1151620" y="1362230"/>
          <a:ext cx="660135" cy="660135"/>
        </p:xfrm>
        <a:graphic>
          <a:graphicData uri="http://schemas.openxmlformats.org/presentationml/2006/ole">
            <mc:AlternateContent xmlns:mc="http://schemas.openxmlformats.org/markup-compatibility/2006">
              <mc:Choice xmlns:v="urn:schemas-microsoft-com:vml" Requires="v">
                <p:oleObj spid="_x0000_s21554" name="Visio" r:id="rId6" imgW="577596" imgH="577596" progId="Visio.Drawing.11">
                  <p:embed/>
                </p:oleObj>
              </mc:Choice>
              <mc:Fallback>
                <p:oleObj name="Visio" r:id="rId6" imgW="577596" imgH="577596" progId="Visio.Drawing.11">
                  <p:embed/>
                  <p:pic>
                    <p:nvPicPr>
                      <p:cNvPr id="11"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51620" y="1362230"/>
                        <a:ext cx="660135" cy="660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 name="Rectangle 16"/>
          <p:cNvSpPr/>
          <p:nvPr/>
        </p:nvSpPr>
        <p:spPr>
          <a:xfrm>
            <a:off x="1739635" y="1336965"/>
            <a:ext cx="6412556" cy="1015663"/>
          </a:xfrm>
          <a:prstGeom prst="rect">
            <a:avLst/>
          </a:prstGeom>
        </p:spPr>
        <p:txBody>
          <a:bodyPr wrap="square">
            <a:spAutoFit/>
          </a:bodyPr>
          <a:lstStyle/>
          <a:p>
            <a:pPr marL="190492" lvl="1">
              <a:spcBef>
                <a:spcPct val="20000"/>
              </a:spcBef>
              <a:buClr>
                <a:prstClr val="black">
                  <a:lumMod val="50000"/>
                  <a:lumOff val="50000"/>
                </a:prstClr>
              </a:buClr>
            </a:pPr>
            <a:r>
              <a:rPr lang="en-AU" sz="2000" dirty="0">
                <a:latin typeface="Arial" panose="020B0604020202020204" pitchFamily="34" charset="0"/>
                <a:cs typeface="Arial" panose="020B0604020202020204" pitchFamily="34" charset="0"/>
              </a:rPr>
              <a:t>An </a:t>
            </a:r>
            <a:r>
              <a:rPr lang="en-AU" sz="2000" i="1" dirty="0">
                <a:latin typeface="Arial" panose="020B0604020202020204" pitchFamily="34" charset="0"/>
                <a:cs typeface="Arial" panose="020B0604020202020204" pitchFamily="34" charset="0"/>
              </a:rPr>
              <a:t>XOR Gateway </a:t>
            </a:r>
            <a:r>
              <a:rPr lang="en-AU" sz="2000" dirty="0">
                <a:latin typeface="Arial" panose="020B0604020202020204" pitchFamily="34" charset="0"/>
                <a:cs typeface="Arial" panose="020B0604020202020204" pitchFamily="34" charset="0"/>
              </a:rPr>
              <a:t>captures decision points (XOR-split) and points where alternative flows are merged (XOR-join)</a:t>
            </a:r>
          </a:p>
        </p:txBody>
      </p:sp>
      <p:graphicFrame>
        <p:nvGraphicFramePr>
          <p:cNvPr id="18" name="Object 7"/>
          <p:cNvGraphicFramePr>
            <a:graphicFrameLocks noChangeAspect="1"/>
          </p:cNvGraphicFramePr>
          <p:nvPr>
            <p:extLst/>
          </p:nvPr>
        </p:nvGraphicFramePr>
        <p:xfrm>
          <a:off x="925685" y="3991238"/>
          <a:ext cx="1269456" cy="1231205"/>
        </p:xfrm>
        <a:graphic>
          <a:graphicData uri="http://schemas.openxmlformats.org/presentationml/2006/ole">
            <mc:AlternateContent xmlns:mc="http://schemas.openxmlformats.org/markup-compatibility/2006">
              <mc:Choice xmlns:v="urn:schemas-microsoft-com:vml" Requires="v">
                <p:oleObj spid="_x0000_s21555" name="Visio" r:id="rId8" imgW="971640" imgH="914040" progId="Visio.Drawing.11">
                  <p:embed/>
                </p:oleObj>
              </mc:Choice>
              <mc:Fallback>
                <p:oleObj name="Visio" r:id="rId8" imgW="971640" imgH="914040" progId="Visio.Drawing.11">
                  <p:embed/>
                  <p:pic>
                    <p:nvPicPr>
                      <p:cNvPr id="18" name="Object 7"/>
                      <p:cNvPicPr>
                        <a:picLocks noChangeAspect="1" noChangeArrowheads="1"/>
                      </p:cNvPicPr>
                      <p:nvPr/>
                    </p:nvPicPr>
                    <p:blipFill>
                      <a:blip r:embed="rId9"/>
                      <a:srcRect/>
                      <a:stretch>
                        <a:fillRect/>
                      </a:stretch>
                    </p:blipFill>
                    <p:spPr bwMode="auto">
                      <a:xfrm>
                        <a:off x="925685" y="3991238"/>
                        <a:ext cx="1269456" cy="1231205"/>
                      </a:xfrm>
                      <a:prstGeom prst="rect">
                        <a:avLst/>
                      </a:prstGeom>
                      <a:noFill/>
                      <a:ln>
                        <a:noFill/>
                      </a:ln>
                      <a:effectLst/>
                      <a:extLst/>
                    </p:spPr>
                  </p:pic>
                </p:oleObj>
              </mc:Fallback>
            </mc:AlternateContent>
          </a:graphicData>
        </a:graphic>
      </p:graphicFrame>
      <p:sp>
        <p:nvSpPr>
          <p:cNvPr id="9" name="Oval 8"/>
          <p:cNvSpPr/>
          <p:nvPr/>
        </p:nvSpPr>
        <p:spPr>
          <a:xfrm>
            <a:off x="925685" y="3102239"/>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prstClr val="white"/>
              </a:solidFill>
            </a:endParaRPr>
          </a:p>
        </p:txBody>
      </p:sp>
      <p:sp>
        <p:nvSpPr>
          <p:cNvPr id="10" name="Oval 9"/>
          <p:cNvSpPr/>
          <p:nvPr/>
        </p:nvSpPr>
        <p:spPr>
          <a:xfrm>
            <a:off x="1130031" y="3991238"/>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prstClr val="white"/>
              </a:solidFill>
            </a:endParaRPr>
          </a:p>
        </p:txBody>
      </p:sp>
    </p:spTree>
    <p:extLst>
      <p:ext uri="{BB962C8B-B14F-4D97-AF65-F5344CB8AC3E}">
        <p14:creationId xmlns:p14="http://schemas.microsoft.com/office/powerpoint/2010/main" val="2466270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63" presetClass="path" presetSubtype="0" accel="50000" fill="hold" grpId="5" nodeType="afterEffect">
                                  <p:stCondLst>
                                    <p:cond delay="0"/>
                                  </p:stCondLst>
                                  <p:childTnLst>
                                    <p:animMotion origin="layout" path="M -2.77778E-6 -1.11111E-6 L 0.05729 -0.00092 " pathEditMode="relative" rAng="0" ptsTypes="AA">
                                      <p:cBhvr>
                                        <p:cTn id="10" dur="1000" fill="hold"/>
                                        <p:tgtEl>
                                          <p:spTgt spid="9"/>
                                        </p:tgtEl>
                                        <p:attrNameLst>
                                          <p:attrName>ppt_x</p:attrName>
                                          <p:attrName>ppt_y</p:attrName>
                                        </p:attrNameLst>
                                      </p:cBhvr>
                                      <p:rCtr x="2795" y="-46"/>
                                    </p:animMotion>
                                  </p:childTnLst>
                                </p:cTn>
                              </p:par>
                            </p:childTnLst>
                          </p:cTn>
                        </p:par>
                        <p:par>
                          <p:cTn id="11" fill="hold">
                            <p:stCondLst>
                              <p:cond delay="1500"/>
                            </p:stCondLst>
                            <p:childTnLst>
                              <p:par>
                                <p:cTn id="12" presetID="50" presetClass="path" presetSubtype="0" decel="33000" fill="hold" grpId="1" nodeType="afterEffect">
                                  <p:stCondLst>
                                    <p:cond delay="0"/>
                                  </p:stCondLst>
                                  <p:childTnLst>
                                    <p:animMotion origin="layout" path="M 0.05729 -0.00092 L 0.05973 -0.00092 C 0.06077 -0.00092 0.06233 -0.02616 0.06233 -0.04676 L 0.06233 -0.09259 " pathEditMode="relative" rAng="0" ptsTypes="AAAA">
                                      <p:cBhvr>
                                        <p:cTn id="13" dur="1500" fill="hold"/>
                                        <p:tgtEl>
                                          <p:spTgt spid="9"/>
                                        </p:tgtEl>
                                        <p:attrNameLst>
                                          <p:attrName>ppt_x</p:attrName>
                                          <p:attrName>ppt_y</p:attrName>
                                        </p:attrNameLst>
                                      </p:cBhvr>
                                      <p:rCtr x="243" y="-4583"/>
                                    </p:animMotion>
                                  </p:childTnLst>
                                </p:cTn>
                              </p:par>
                            </p:childTnLst>
                          </p:cTn>
                        </p:par>
                        <p:par>
                          <p:cTn id="14" fill="hold">
                            <p:stCondLst>
                              <p:cond delay="3000"/>
                            </p:stCondLst>
                            <p:childTnLst>
                              <p:par>
                                <p:cTn id="15" presetID="63" presetClass="path" presetSubtype="0" accel="50000" fill="hold" grpId="2" nodeType="afterEffect">
                                  <p:stCondLst>
                                    <p:cond delay="0"/>
                                  </p:stCondLst>
                                  <p:childTnLst>
                                    <p:animMotion origin="layout" path="M -2.77778E-6 -1.11111E-6 L 0.05729 -0.00092 " pathEditMode="relative" rAng="0" ptsTypes="AA">
                                      <p:cBhvr>
                                        <p:cTn id="16" dur="1000" fill="hold"/>
                                        <p:tgtEl>
                                          <p:spTgt spid="9"/>
                                        </p:tgtEl>
                                        <p:attrNameLst>
                                          <p:attrName>ppt_x</p:attrName>
                                          <p:attrName>ppt_y</p:attrName>
                                        </p:attrNameLst>
                                      </p:cBhvr>
                                      <p:rCtr x="2865" y="-46"/>
                                    </p:animMotion>
                                  </p:childTnLst>
                                </p:cTn>
                              </p:par>
                            </p:childTnLst>
                          </p:cTn>
                        </p:par>
                        <p:par>
                          <p:cTn id="17" fill="hold">
                            <p:stCondLst>
                              <p:cond delay="4000"/>
                            </p:stCondLst>
                            <p:childTnLst>
                              <p:par>
                                <p:cTn id="18" presetID="50" presetClass="path" presetSubtype="0" decel="33000" fill="hold" grpId="4" nodeType="afterEffect">
                                  <p:stCondLst>
                                    <p:cond delay="0"/>
                                  </p:stCondLst>
                                  <p:childTnLst>
                                    <p:animMotion origin="layout" path="M 0.05729 -0.00092 L 0.05955 -0.00092 C 0.06077 -0.00092 0.06233 0.02477 0.06233 0.04583 L 0.06233 0.09213 " pathEditMode="relative" rAng="0" ptsTypes="AAAA">
                                      <p:cBhvr>
                                        <p:cTn id="19" dur="1500" fill="hold"/>
                                        <p:tgtEl>
                                          <p:spTgt spid="9"/>
                                        </p:tgtEl>
                                        <p:attrNameLst>
                                          <p:attrName>ppt_x</p:attrName>
                                          <p:attrName>ppt_y</p:attrName>
                                        </p:attrNameLst>
                                      </p:cBhvr>
                                      <p:rCtr x="243" y="4653"/>
                                    </p:animMotion>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3" nodeType="clickEffect">
                                  <p:stCondLst>
                                    <p:cond delay="0"/>
                                  </p:stCondLst>
                                  <p:childTnLst>
                                    <p:animEffect transition="out" filter="fade">
                                      <p:cBhvr>
                                        <p:cTn id="23" dur="500"/>
                                        <p:tgtEl>
                                          <p:spTgt spid="9"/>
                                        </p:tgtEl>
                                      </p:cBhvr>
                                    </p:animEffect>
                                    <p:set>
                                      <p:cBhvr>
                                        <p:cTn id="24" dur="1" fill="hold">
                                          <p:stCondLst>
                                            <p:cond delay="499"/>
                                          </p:stCondLst>
                                        </p:cTn>
                                        <p:tgtEl>
                                          <p:spTgt spid="9"/>
                                        </p:tgtEl>
                                        <p:attrNameLst>
                                          <p:attrName>style.visibility</p:attrName>
                                        </p:attrNameLst>
                                      </p:cBhvr>
                                      <p:to>
                                        <p:strVal val="hidden"/>
                                      </p:to>
                                    </p:se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par>
                          <p:cTn id="29" fill="hold">
                            <p:stCondLst>
                              <p:cond delay="1000"/>
                            </p:stCondLst>
                            <p:childTnLst>
                              <p:par>
                                <p:cTn id="30" presetID="63" presetClass="path" presetSubtype="0" accel="50000" fill="hold" grpId="2" nodeType="afterEffect">
                                  <p:stCondLst>
                                    <p:cond delay="0"/>
                                  </p:stCondLst>
                                  <p:childTnLst>
                                    <p:animMotion origin="layout" path="M 1.11111E-6 3.33333E-6 L 0.04114 -3.7037E-6 " pathEditMode="relative" rAng="0" ptsTypes="AA">
                                      <p:cBhvr>
                                        <p:cTn id="31" dur="1000" fill="hold"/>
                                        <p:tgtEl>
                                          <p:spTgt spid="10"/>
                                        </p:tgtEl>
                                        <p:attrNameLst>
                                          <p:attrName>ppt_x</p:attrName>
                                          <p:attrName>ppt_y</p:attrName>
                                        </p:attrNameLst>
                                      </p:cBhvr>
                                      <p:rCtr x="2049" y="-23"/>
                                    </p:animMotion>
                                  </p:childTnLst>
                                </p:cTn>
                              </p:par>
                            </p:childTnLst>
                          </p:cTn>
                        </p:par>
                        <p:par>
                          <p:cTn id="32" fill="hold">
                            <p:stCondLst>
                              <p:cond delay="2000"/>
                            </p:stCondLst>
                            <p:childTnLst>
                              <p:par>
                                <p:cTn id="33" presetID="50" presetClass="path" presetSubtype="0" fill="hold" grpId="3" nodeType="afterEffect">
                                  <p:stCondLst>
                                    <p:cond delay="0"/>
                                  </p:stCondLst>
                                  <p:childTnLst>
                                    <p:animMotion origin="layout" path="M 0.04114 3.33333E-6 L 0.04358 3.33333E-6 C 0.04479 3.33333E-6 0.04653 0.02569 0.04653 0.04676 L 0.04653 0.09352 " pathEditMode="relative" rAng="0" ptsTypes="AAAA">
                                      <p:cBhvr>
                                        <p:cTn id="34" dur="1000" fill="hold"/>
                                        <p:tgtEl>
                                          <p:spTgt spid="10"/>
                                        </p:tgtEl>
                                        <p:attrNameLst>
                                          <p:attrName>ppt_x</p:attrName>
                                          <p:attrName>ppt_y</p:attrName>
                                        </p:attrNameLst>
                                      </p:cBhvr>
                                      <p:rCtr x="260" y="4676"/>
                                    </p:animMotion>
                                  </p:childTnLst>
                                </p:cTn>
                              </p:par>
                            </p:childTnLst>
                          </p:cTn>
                        </p:par>
                        <p:par>
                          <p:cTn id="35" fill="hold">
                            <p:stCondLst>
                              <p:cond delay="3000"/>
                            </p:stCondLst>
                            <p:childTnLst>
                              <p:par>
                                <p:cTn id="36" presetID="42" presetClass="path" presetSubtype="0" decel="50000" fill="hold" grpId="6" nodeType="afterEffect">
                                  <p:stCondLst>
                                    <p:cond delay="0"/>
                                  </p:stCondLst>
                                  <p:childTnLst>
                                    <p:animMotion origin="layout" path="M 0.04705 0.09421 L 0.0908 0.09328 " pathEditMode="relative" rAng="0" ptsTypes="AA">
                                      <p:cBhvr>
                                        <p:cTn id="37" dur="750" fill="hold"/>
                                        <p:tgtEl>
                                          <p:spTgt spid="10"/>
                                        </p:tgtEl>
                                        <p:attrNameLst>
                                          <p:attrName>ppt_x</p:attrName>
                                          <p:attrName>ppt_y</p:attrName>
                                        </p:attrNameLst>
                                      </p:cBhvr>
                                      <p:rCtr x="2187" y="-46"/>
                                    </p:animMotion>
                                  </p:childTnLst>
                                </p:cTn>
                              </p:par>
                            </p:childTnLst>
                          </p:cTn>
                        </p:par>
                        <p:par>
                          <p:cTn id="38" fill="hold">
                            <p:stCondLst>
                              <p:cond delay="3750"/>
                            </p:stCondLst>
                            <p:childTnLst>
                              <p:par>
                                <p:cTn id="39" presetID="63" presetClass="path" presetSubtype="0" accel="50000" fill="hold" grpId="4" nodeType="afterEffect">
                                  <p:stCondLst>
                                    <p:cond delay="0"/>
                                  </p:stCondLst>
                                  <p:childTnLst>
                                    <p:animMotion origin="layout" path="M 0.00208 0.18426 L 0.03628 0.18588 " pathEditMode="relative" rAng="0" ptsTypes="AA">
                                      <p:cBhvr>
                                        <p:cTn id="40" dur="1000" fill="hold"/>
                                        <p:tgtEl>
                                          <p:spTgt spid="10"/>
                                        </p:tgtEl>
                                        <p:attrNameLst>
                                          <p:attrName>ppt_x</p:attrName>
                                          <p:attrName>ppt_y</p:attrName>
                                        </p:attrNameLst>
                                      </p:cBhvr>
                                      <p:rCtr x="1701" y="69"/>
                                    </p:animMotion>
                                  </p:childTnLst>
                                </p:cTn>
                              </p:par>
                            </p:childTnLst>
                          </p:cTn>
                        </p:par>
                        <p:par>
                          <p:cTn id="41" fill="hold">
                            <p:stCondLst>
                              <p:cond delay="4750"/>
                            </p:stCondLst>
                            <p:childTnLst>
                              <p:par>
                                <p:cTn id="42" presetID="50" presetClass="path" presetSubtype="0" fill="hold" grpId="1" nodeType="afterEffect">
                                  <p:stCondLst>
                                    <p:cond delay="0"/>
                                  </p:stCondLst>
                                  <p:childTnLst>
                                    <p:animMotion origin="layout" path="M 0.04201 0.18588 L 0.04444 0.18588 C 0.04549 0.18588 0.04705 0.16064 0.04705 0.14004 L 0.04705 0.09421 " pathEditMode="relative" rAng="0" ptsTypes="AAAA">
                                      <p:cBhvr>
                                        <p:cTn id="43" dur="1000" fill="hold"/>
                                        <p:tgtEl>
                                          <p:spTgt spid="10"/>
                                        </p:tgtEl>
                                        <p:attrNameLst>
                                          <p:attrName>ppt_x</p:attrName>
                                          <p:attrName>ppt_y</p:attrName>
                                        </p:attrNameLst>
                                      </p:cBhvr>
                                      <p:rCtr x="243" y="-4583"/>
                                    </p:animMotion>
                                  </p:childTnLst>
                                </p:cTn>
                              </p:par>
                            </p:childTnLst>
                          </p:cTn>
                        </p:par>
                        <p:par>
                          <p:cTn id="44" fill="hold">
                            <p:stCondLst>
                              <p:cond delay="5750"/>
                            </p:stCondLst>
                            <p:childTnLst>
                              <p:par>
                                <p:cTn id="45" presetID="63" presetClass="path" presetSubtype="0" decel="50000" fill="hold" grpId="5" nodeType="afterEffect">
                                  <p:stCondLst>
                                    <p:cond delay="0"/>
                                  </p:stCondLst>
                                  <p:childTnLst>
                                    <p:animMotion origin="layout" path="M 0.04705 0.09421 L 0.09566 0.09421 " pathEditMode="relative" rAng="0" ptsTypes="AA">
                                      <p:cBhvr>
                                        <p:cTn id="46" dur="750" fill="hold"/>
                                        <p:tgtEl>
                                          <p:spTgt spid="10"/>
                                        </p:tgtEl>
                                        <p:attrNameLst>
                                          <p:attrName>ppt_x</p:attrName>
                                          <p:attrName>ppt_y</p:attrName>
                                        </p:attrNameLst>
                                      </p:cBhvr>
                                      <p:rCtr x="2431"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9" grpId="2" animBg="1"/>
      <p:bldP spid="9" grpId="3" animBg="1"/>
      <p:bldP spid="9" grpId="4" animBg="1"/>
      <p:bldP spid="9" grpId="5" animBg="1"/>
      <p:bldP spid="10" grpId="0" animBg="1"/>
      <p:bldP spid="10" grpId="1" animBg="1"/>
      <p:bldP spid="10" grpId="2" animBg="1"/>
      <p:bldP spid="10" grpId="3" animBg="1"/>
      <p:bldP spid="10" grpId="4" animBg="1"/>
      <p:bldP spid="10" grpId="5" animBg="1"/>
      <p:bldP spid="10" grpId="6"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r="243" b="459"/>
          <a:stretch/>
        </p:blipFill>
        <p:spPr>
          <a:xfrm>
            <a:off x="913976" y="1573217"/>
            <a:ext cx="7000009" cy="2854101"/>
          </a:xfrm>
        </p:spPr>
      </p:pic>
      <p:sp>
        <p:nvSpPr>
          <p:cNvPr id="3" name="Title 2"/>
          <p:cNvSpPr>
            <a:spLocks noGrp="1"/>
          </p:cNvSpPr>
          <p:nvPr>
            <p:ph type="title"/>
          </p:nvPr>
        </p:nvSpPr>
        <p:spPr/>
        <p:txBody>
          <a:bodyPr/>
          <a:lstStyle/>
          <a:p>
            <a:r>
              <a:rPr lang="en-AU" dirty="0"/>
              <a:t>Example: XOR Gateway</a:t>
            </a:r>
          </a:p>
        </p:txBody>
      </p:sp>
      <p:sp>
        <p:nvSpPr>
          <p:cNvPr id="6" name="Slide Number Placeholder 1"/>
          <p:cNvSpPr>
            <a:spLocks noGrp="1"/>
          </p:cNvSpPr>
          <p:nvPr>
            <p:ph type="sldNum" sz="quarter" idx="11"/>
          </p:nvPr>
        </p:nvSpPr>
        <p:spPr>
          <a:xfrm>
            <a:off x="7634293" y="5521476"/>
            <a:ext cx="444500" cy="127000"/>
          </a:xfrm>
        </p:spPr>
        <p:txBody>
          <a:bodyPr/>
          <a:lstStyle/>
          <a:p>
            <a:r>
              <a:rPr lang="en-AU" dirty="0">
                <a:solidFill>
                  <a:prstClr val="black">
                    <a:lumMod val="50000"/>
                    <a:lumOff val="50000"/>
                  </a:prstClr>
                </a:solidFill>
              </a:rPr>
              <a:t>5</a:t>
            </a:r>
          </a:p>
        </p:txBody>
      </p:sp>
      <p:sp>
        <p:nvSpPr>
          <p:cNvPr id="7" name="Oval 6"/>
          <p:cNvSpPr/>
          <p:nvPr/>
        </p:nvSpPr>
        <p:spPr>
          <a:xfrm>
            <a:off x="1071533" y="2870890"/>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prstClr val="white"/>
              </a:solidFill>
            </a:endParaRPr>
          </a:p>
        </p:txBody>
      </p:sp>
      <p:sp>
        <p:nvSpPr>
          <p:cNvPr id="2" name="Rounded Rectangle 1"/>
          <p:cNvSpPr/>
          <p:nvPr/>
        </p:nvSpPr>
        <p:spPr>
          <a:xfrm>
            <a:off x="4396154" y="1577726"/>
            <a:ext cx="852178" cy="699257"/>
          </a:xfrm>
          <a:prstGeom prst="roundRect">
            <a:avLst/>
          </a:prstGeom>
          <a:noFill/>
          <a:ln w="57150"/>
        </p:spPr>
        <p:style>
          <a:lnRef idx="2">
            <a:schemeClr val="accent2"/>
          </a:lnRef>
          <a:fillRef idx="1">
            <a:schemeClr val="lt1"/>
          </a:fillRef>
          <a:effectRef idx="0">
            <a:schemeClr val="accent2"/>
          </a:effectRef>
          <a:fontRef idx="minor">
            <a:schemeClr val="dk1"/>
          </a:fontRef>
        </p:style>
        <p:txBody>
          <a:bodyPr rtlCol="0" anchor="ctr"/>
          <a:lstStyle/>
          <a:p>
            <a:pPr algn="ctr"/>
            <a:endParaRPr lang="en-AU" sz="1500">
              <a:solidFill>
                <a:prstClr val="black"/>
              </a:solidFill>
            </a:endParaRPr>
          </a:p>
        </p:txBody>
      </p:sp>
      <p:sp>
        <p:nvSpPr>
          <p:cNvPr id="10" name="Oval 9"/>
          <p:cNvSpPr/>
          <p:nvPr/>
        </p:nvSpPr>
        <p:spPr>
          <a:xfrm>
            <a:off x="5738971" y="1853573"/>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prstClr val="white"/>
              </a:solidFill>
            </a:endParaRPr>
          </a:p>
        </p:txBody>
      </p:sp>
      <p:sp>
        <p:nvSpPr>
          <p:cNvPr id="11" name="Rounded Rectangle 10"/>
          <p:cNvSpPr/>
          <p:nvPr/>
        </p:nvSpPr>
        <p:spPr>
          <a:xfrm>
            <a:off x="4396153" y="2590534"/>
            <a:ext cx="852178" cy="699257"/>
          </a:xfrm>
          <a:prstGeom prst="roundRect">
            <a:avLst/>
          </a:prstGeom>
          <a:noFill/>
          <a:ln w="57150"/>
        </p:spPr>
        <p:style>
          <a:lnRef idx="2">
            <a:schemeClr val="accent2"/>
          </a:lnRef>
          <a:fillRef idx="1">
            <a:schemeClr val="lt1"/>
          </a:fillRef>
          <a:effectRef idx="0">
            <a:schemeClr val="accent2"/>
          </a:effectRef>
          <a:fontRef idx="minor">
            <a:schemeClr val="dk1"/>
          </a:fontRef>
        </p:style>
        <p:txBody>
          <a:bodyPr rtlCol="0" anchor="ctr"/>
          <a:lstStyle/>
          <a:p>
            <a:pPr algn="ctr"/>
            <a:endParaRPr lang="en-AU" sz="1500">
              <a:solidFill>
                <a:prstClr val="black"/>
              </a:solidFill>
            </a:endParaRPr>
          </a:p>
        </p:txBody>
      </p:sp>
      <p:sp>
        <p:nvSpPr>
          <p:cNvPr id="12" name="Oval 11"/>
          <p:cNvSpPr/>
          <p:nvPr/>
        </p:nvSpPr>
        <p:spPr>
          <a:xfrm>
            <a:off x="5437627" y="2870890"/>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prstClr val="white"/>
              </a:solidFill>
            </a:endParaRPr>
          </a:p>
        </p:txBody>
      </p:sp>
      <p:sp>
        <p:nvSpPr>
          <p:cNvPr id="13" name="Rectangle 5"/>
          <p:cNvSpPr>
            <a:spLocks noChangeArrowheads="1"/>
          </p:cNvSpPr>
          <p:nvPr/>
        </p:nvSpPr>
        <p:spPr bwMode="auto">
          <a:xfrm>
            <a:off x="605793" y="1145687"/>
            <a:ext cx="4410344" cy="400110"/>
          </a:xfrm>
          <a:prstGeom prst="rect">
            <a:avLst/>
          </a:prstGeom>
          <a:noFill/>
          <a:ln w="9525">
            <a:noFill/>
            <a:miter lim="800000"/>
            <a:headEnd/>
            <a:tailEnd/>
          </a:ln>
          <a:effectLst/>
        </p:spPr>
        <p:txBody>
          <a:bodyPr wrap="square">
            <a:spAutoFit/>
          </a:bodyPr>
          <a:lstStyle/>
          <a:p>
            <a:r>
              <a:rPr lang="en-AU" sz="2000" b="1" dirty="0">
                <a:latin typeface="Arial" panose="020B0604020202020204" pitchFamily="34" charset="0"/>
                <a:cs typeface="Arial" panose="020B0604020202020204" pitchFamily="34" charset="0"/>
              </a:rPr>
              <a:t>Invoice checking process</a:t>
            </a:r>
          </a:p>
        </p:txBody>
      </p:sp>
    </p:spTree>
    <p:extLst>
      <p:ext uri="{BB962C8B-B14F-4D97-AF65-F5344CB8AC3E}">
        <p14:creationId xmlns:p14="http://schemas.microsoft.com/office/powerpoint/2010/main" val="561483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decel="50000" fill="hold" grpId="0" nodeType="clickEffect">
                                  <p:stCondLst>
                                    <p:cond delay="0"/>
                                  </p:stCondLst>
                                  <p:childTnLst>
                                    <p:animMotion origin="layout" path="M 6.93889E-18 -1.85185E-6 L 0.21736 -0.00069 " pathEditMode="relative" rAng="0" ptsTypes="AA">
                                      <p:cBhvr>
                                        <p:cTn id="13" dur="2000" fill="hold"/>
                                        <p:tgtEl>
                                          <p:spTgt spid="7"/>
                                        </p:tgtEl>
                                        <p:attrNameLst>
                                          <p:attrName>ppt_x</p:attrName>
                                          <p:attrName>ppt_y</p:attrName>
                                        </p:attrNameLst>
                                      </p:cBhvr>
                                      <p:rCtr x="10868" y="-46"/>
                                    </p:animMotion>
                                  </p:childTnLst>
                                </p:cTn>
                              </p:par>
                            </p:childTnLst>
                          </p:cTn>
                        </p:par>
                      </p:childTnLst>
                    </p:cTn>
                  </p:par>
                  <p:par>
                    <p:cTn id="14" fill="hold">
                      <p:stCondLst>
                        <p:cond delay="indefinite"/>
                      </p:stCondLst>
                      <p:childTnLst>
                        <p:par>
                          <p:cTn id="15" fill="hold">
                            <p:stCondLst>
                              <p:cond delay="0"/>
                            </p:stCondLst>
                            <p:childTnLst>
                              <p:par>
                                <p:cTn id="16" presetID="50" presetClass="path" presetSubtype="0" accel="50000" fill="hold" grpId="10" nodeType="clickEffect">
                                  <p:stCondLst>
                                    <p:cond delay="0"/>
                                  </p:stCondLst>
                                  <p:childTnLst>
                                    <p:animMotion origin="layout" path="M 0.21736 -0.00069 L 0.23142 -0.00069 C 0.23767 -0.00069 0.24583 -0.04954 0.24583 -0.08912 L 0.24583 -0.17731 " pathEditMode="relative" rAng="0" ptsTypes="AAAA">
                                      <p:cBhvr>
                                        <p:cTn id="17" dur="1500" fill="hold"/>
                                        <p:tgtEl>
                                          <p:spTgt spid="7"/>
                                        </p:tgtEl>
                                        <p:attrNameLst>
                                          <p:attrName>ppt_x</p:attrName>
                                          <p:attrName>ppt_y</p:attrName>
                                        </p:attrNameLst>
                                      </p:cBhvr>
                                      <p:rCtr x="1424" y="-8843"/>
                                    </p:animMotion>
                                  </p:childTnLst>
                                </p:cTn>
                              </p:par>
                            </p:childTnLst>
                          </p:cTn>
                        </p:par>
                        <p:par>
                          <p:cTn id="18" fill="hold">
                            <p:stCondLst>
                              <p:cond delay="1500"/>
                            </p:stCondLst>
                            <p:childTnLst>
                              <p:par>
                                <p:cTn id="19" presetID="63" presetClass="path" presetSubtype="0" decel="50000" fill="hold" grpId="11" nodeType="afterEffect">
                                  <p:stCondLst>
                                    <p:cond delay="0"/>
                                  </p:stCondLst>
                                  <p:childTnLst>
                                    <p:animMotion origin="layout" path="M 0.24583 -0.17731 L 0.35243 -0.17662 " pathEditMode="relative" rAng="0" ptsTypes="AA">
                                      <p:cBhvr>
                                        <p:cTn id="20" dur="1500" fill="hold"/>
                                        <p:tgtEl>
                                          <p:spTgt spid="7"/>
                                        </p:tgtEl>
                                        <p:attrNameLst>
                                          <p:attrName>ppt_x</p:attrName>
                                          <p:attrName>ppt_y</p:attrName>
                                        </p:attrNameLst>
                                      </p:cBhvr>
                                      <p:rCtr x="5330" y="23"/>
                                    </p:animMotion>
                                  </p:childTnLst>
                                </p:cTn>
                              </p:par>
                            </p:childTnLst>
                          </p:cTn>
                        </p:par>
                      </p:childTnLst>
                    </p:cTn>
                  </p:par>
                  <p:par>
                    <p:cTn id="21" fill="hold">
                      <p:stCondLst>
                        <p:cond delay="indefinite"/>
                      </p:stCondLst>
                      <p:childTnLst>
                        <p:par>
                          <p:cTn id="22" fill="hold">
                            <p:stCondLst>
                              <p:cond delay="0"/>
                            </p:stCondLst>
                            <p:childTnLst>
                              <p:par>
                                <p:cTn id="23" presetID="63" presetClass="path" presetSubtype="0" accel="50000" decel="50000" fill="hold" grpId="12" nodeType="clickEffect">
                                  <p:stCondLst>
                                    <p:cond delay="0"/>
                                  </p:stCondLst>
                                  <p:childTnLst>
                                    <p:animMotion origin="layout" path="M 0.35243 -0.17662 L 0.61389 -0.17986 " pathEditMode="relative" rAng="0" ptsTypes="AA">
                                      <p:cBhvr>
                                        <p:cTn id="24" dur="1500" fill="hold"/>
                                        <p:tgtEl>
                                          <p:spTgt spid="7"/>
                                        </p:tgtEl>
                                        <p:attrNameLst>
                                          <p:attrName>ppt_x</p:attrName>
                                          <p:attrName>ppt_y</p:attrName>
                                        </p:attrNameLst>
                                      </p:cBhvr>
                                      <p:rCtr x="13281" y="-116"/>
                                    </p:animMotion>
                                  </p:childTnLst>
                                </p:cTn>
                              </p:par>
                            </p:childTnLst>
                          </p:cTn>
                        </p:par>
                      </p:childTnLst>
                    </p:cTn>
                  </p:par>
                  <p:par>
                    <p:cTn id="25" fill="hold">
                      <p:stCondLst>
                        <p:cond delay="indefinite"/>
                      </p:stCondLst>
                      <p:childTnLst>
                        <p:par>
                          <p:cTn id="26" fill="hold">
                            <p:stCondLst>
                              <p:cond delay="0"/>
                            </p:stCondLst>
                            <p:childTnLst>
                              <p:par>
                                <p:cTn id="27" presetID="63" presetClass="path" presetSubtype="0" accel="50000" decel="50000" fill="hold" grpId="3" nodeType="clickEffect">
                                  <p:stCondLst>
                                    <p:cond delay="0"/>
                                  </p:stCondLst>
                                  <p:childTnLst>
                                    <p:animMotion origin="layout" path="M 0.21215 -0.00069 L 0.35851 -0.00023 " pathEditMode="relative" rAng="0" ptsTypes="AA">
                                      <p:cBhvr>
                                        <p:cTn id="28" dur="2000" fill="hold"/>
                                        <p:tgtEl>
                                          <p:spTgt spid="7"/>
                                        </p:tgtEl>
                                        <p:attrNameLst>
                                          <p:attrName>ppt_x</p:attrName>
                                          <p:attrName>ppt_y</p:attrName>
                                        </p:attrNameLst>
                                      </p:cBhvr>
                                      <p:rCtr x="7309" y="23"/>
                                    </p:animMotion>
                                  </p:childTnLst>
                                </p:cTn>
                              </p:par>
                            </p:childTnLst>
                          </p:cTn>
                        </p:par>
                      </p:childTnLst>
                    </p:cTn>
                  </p:par>
                  <p:par>
                    <p:cTn id="29" fill="hold">
                      <p:stCondLst>
                        <p:cond delay="indefinite"/>
                      </p:stCondLst>
                      <p:childTnLst>
                        <p:par>
                          <p:cTn id="30" fill="hold">
                            <p:stCondLst>
                              <p:cond delay="0"/>
                            </p:stCondLst>
                            <p:childTnLst>
                              <p:par>
                                <p:cTn id="31" presetID="42" presetClass="path" presetSubtype="0" decel="50000" fill="hold" grpId="5" nodeType="clickEffect">
                                  <p:stCondLst>
                                    <p:cond delay="0"/>
                                  </p:stCondLst>
                                  <p:childTnLst>
                                    <p:animMotion origin="layout" path="M 0.35851 -0.00023 L 0.57396 -0.00092 " pathEditMode="relative" rAng="0" ptsTypes="AA">
                                      <p:cBhvr>
                                        <p:cTn id="32" dur="2000" fill="hold"/>
                                        <p:tgtEl>
                                          <p:spTgt spid="7"/>
                                        </p:tgtEl>
                                        <p:attrNameLst>
                                          <p:attrName>ppt_x</p:attrName>
                                          <p:attrName>ppt_y</p:attrName>
                                        </p:attrNameLst>
                                      </p:cBhvr>
                                      <p:rCtr x="10764" y="-46"/>
                                    </p:animMotion>
                                  </p:childTnLst>
                                </p:cTn>
                              </p:par>
                            </p:childTnLst>
                          </p:cTn>
                        </p:par>
                      </p:childTnLst>
                    </p:cTn>
                  </p:par>
                  <p:par>
                    <p:cTn id="33" fill="hold">
                      <p:stCondLst>
                        <p:cond delay="indefinite"/>
                      </p:stCondLst>
                      <p:childTnLst>
                        <p:par>
                          <p:cTn id="34" fill="hold">
                            <p:stCondLst>
                              <p:cond delay="0"/>
                            </p:stCondLst>
                            <p:childTnLst>
                              <p:par>
                                <p:cTn id="35" presetID="50" presetClass="path" presetSubtype="0" accel="50000" fill="hold" grpId="2" nodeType="clickEffect">
                                  <p:stCondLst>
                                    <p:cond delay="0"/>
                                  </p:stCondLst>
                                  <p:childTnLst>
                                    <p:animMotion origin="layout" path="M 0.21736 -0.00069 L 0.23125 -0.00069 C 0.23767 -0.00069 0.24566 0.05347 0.24566 0.09792 L 0.24566 0.19722 " pathEditMode="relative" rAng="0" ptsTypes="AAAA">
                                      <p:cBhvr>
                                        <p:cTn id="36" dur="1500" fill="hold"/>
                                        <p:tgtEl>
                                          <p:spTgt spid="7"/>
                                        </p:tgtEl>
                                        <p:attrNameLst>
                                          <p:attrName>ppt_x</p:attrName>
                                          <p:attrName>ppt_y</p:attrName>
                                        </p:attrNameLst>
                                      </p:cBhvr>
                                      <p:rCtr x="1406" y="9884"/>
                                    </p:animMotion>
                                  </p:childTnLst>
                                </p:cTn>
                              </p:par>
                            </p:childTnLst>
                          </p:cTn>
                        </p:par>
                        <p:par>
                          <p:cTn id="37" fill="hold">
                            <p:stCondLst>
                              <p:cond delay="1500"/>
                            </p:stCondLst>
                            <p:childTnLst>
                              <p:par>
                                <p:cTn id="38" presetID="63" presetClass="path" presetSubtype="0" decel="50000" fill="hold" grpId="7" nodeType="afterEffect">
                                  <p:stCondLst>
                                    <p:cond delay="0"/>
                                  </p:stCondLst>
                                  <p:childTnLst>
                                    <p:animMotion origin="layout" path="M 0.24566 0.19722 L 0.35955 0.2 " pathEditMode="fixed" rAng="0" ptsTypes="AA">
                                      <p:cBhvr>
                                        <p:cTn id="39" dur="1500" fill="hold"/>
                                        <p:tgtEl>
                                          <p:spTgt spid="7"/>
                                        </p:tgtEl>
                                        <p:attrNameLst>
                                          <p:attrName>ppt_x</p:attrName>
                                          <p:attrName>ppt_y</p:attrName>
                                        </p:attrNameLst>
                                      </p:cBhvr>
                                      <p:rCtr x="5694" y="139"/>
                                    </p:animMotion>
                                  </p:childTnLst>
                                </p:cTn>
                              </p:par>
                            </p:childTnLst>
                          </p:cTn>
                        </p:par>
                      </p:childTnLst>
                    </p:cTn>
                  </p:par>
                  <p:par>
                    <p:cTn id="40" fill="hold">
                      <p:stCondLst>
                        <p:cond delay="indefinite"/>
                      </p:stCondLst>
                      <p:childTnLst>
                        <p:par>
                          <p:cTn id="41" fill="hold">
                            <p:stCondLst>
                              <p:cond delay="0"/>
                            </p:stCondLst>
                            <p:childTnLst>
                              <p:par>
                                <p:cTn id="42" presetID="63" presetClass="path" presetSubtype="0" accel="50000" decel="50000" fill="hold" grpId="8" nodeType="clickEffect">
                                  <p:stCondLst>
                                    <p:cond delay="0"/>
                                  </p:stCondLst>
                                  <p:childTnLst>
                                    <p:animMotion origin="layout" path="M 0.35955 0.2 L 0.61198 0.19722 " pathEditMode="relative" rAng="0" ptsTypes="AA">
                                      <p:cBhvr>
                                        <p:cTn id="43" dur="2000" fill="hold"/>
                                        <p:tgtEl>
                                          <p:spTgt spid="7"/>
                                        </p:tgtEl>
                                        <p:attrNameLst>
                                          <p:attrName>ppt_x</p:attrName>
                                          <p:attrName>ppt_y</p:attrName>
                                        </p:attrNameLst>
                                      </p:cBhvr>
                                      <p:rCtr x="12622" y="-139"/>
                                    </p:animMotion>
                                  </p:childTnLst>
                                </p:cTn>
                              </p:par>
                            </p:childTnLst>
                          </p:cTn>
                        </p:par>
                      </p:childTnLst>
                    </p:cTn>
                  </p:par>
                  <p:par>
                    <p:cTn id="44" fill="hold">
                      <p:stCondLst>
                        <p:cond delay="indefinite"/>
                      </p:stCondLst>
                      <p:childTnLst>
                        <p:par>
                          <p:cTn id="45" fill="hold">
                            <p:stCondLst>
                              <p:cond delay="0"/>
                            </p:stCondLst>
                            <p:childTnLst>
                              <p:par>
                                <p:cTn id="46" presetID="50" presetClass="path" presetSubtype="0" accel="50000" fill="hold" grpId="4" nodeType="clickEffect">
                                  <p:stCondLst>
                                    <p:cond delay="0"/>
                                  </p:stCondLst>
                                  <p:childTnLst>
                                    <p:animMotion origin="layout" path="M 0.61198 0.19792 L 0.62274 0.19792 C 0.6276 0.19792 0.63385 0.13565 0.63385 0.09514 L 0.63385 0.00046 " pathEditMode="relative" rAng="0" ptsTypes="AAAA">
                                      <p:cBhvr>
                                        <p:cTn id="47" dur="1250" fill="hold"/>
                                        <p:tgtEl>
                                          <p:spTgt spid="7"/>
                                        </p:tgtEl>
                                        <p:attrNameLst>
                                          <p:attrName>ppt_x</p:attrName>
                                          <p:attrName>ppt_y</p:attrName>
                                        </p:attrNameLst>
                                      </p:cBhvr>
                                      <p:rCtr x="1094" y="-9884"/>
                                    </p:animMotion>
                                  </p:childTnLst>
                                </p:cTn>
                              </p:par>
                            </p:childTnLst>
                          </p:cTn>
                        </p:par>
                        <p:par>
                          <p:cTn id="48" fill="hold">
                            <p:stCondLst>
                              <p:cond delay="1250"/>
                            </p:stCondLst>
                            <p:childTnLst>
                              <p:par>
                                <p:cTn id="49" presetID="63" presetClass="path" presetSubtype="0" decel="50000" fill="hold" grpId="15" nodeType="afterEffect">
                                  <p:stCondLst>
                                    <p:cond delay="0"/>
                                  </p:stCondLst>
                                  <p:childTnLst>
                                    <p:animMotion origin="layout" path="M 0.63403 0.00092 L 0.67552 -0.00069 " pathEditMode="relative" rAng="0" ptsTypes="AA">
                                      <p:cBhvr>
                                        <p:cTn id="50" dur="750" fill="hold"/>
                                        <p:tgtEl>
                                          <p:spTgt spid="7"/>
                                        </p:tgtEl>
                                        <p:attrNameLst>
                                          <p:attrName>ppt_x</p:attrName>
                                          <p:attrName>ppt_y</p:attrName>
                                        </p:attrNameLst>
                                      </p:cBhvr>
                                      <p:rCtr x="2101" y="46"/>
                                    </p:animMotion>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1" nodeType="clickEffect">
                                  <p:stCondLst>
                                    <p:cond delay="0"/>
                                  </p:stCondLst>
                                  <p:childTnLst>
                                    <p:set>
                                      <p:cBhvr>
                                        <p:cTn id="54" dur="1" fill="hold">
                                          <p:stCondLst>
                                            <p:cond delay="0"/>
                                          </p:stCondLst>
                                        </p:cTn>
                                        <p:tgtEl>
                                          <p:spTgt spid="2"/>
                                        </p:tgtEl>
                                        <p:attrNameLst>
                                          <p:attrName>style.visibility</p:attrName>
                                        </p:attrNameLst>
                                      </p:cBhvr>
                                      <p:to>
                                        <p:strVal val="visible"/>
                                      </p:to>
                                    </p:set>
                                  </p:childTnLst>
                                </p:cTn>
                              </p:par>
                              <p:par>
                                <p:cTn id="55" presetID="26" presetClass="emph" presetSubtype="0" fill="hold" grpId="0" nodeType="withEffect">
                                  <p:stCondLst>
                                    <p:cond delay="0"/>
                                  </p:stCondLst>
                                  <p:childTnLst>
                                    <p:animEffect transition="out" filter="fade">
                                      <p:cBhvr>
                                        <p:cTn id="56" dur="1000" tmFilter="0, 0; .2, .5; .8, .5; 1, 0"/>
                                        <p:tgtEl>
                                          <p:spTgt spid="2"/>
                                        </p:tgtEl>
                                      </p:cBhvr>
                                    </p:animEffect>
                                    <p:animScale>
                                      <p:cBhvr>
                                        <p:cTn id="57" dur="500" autoRev="1" fill="hold"/>
                                        <p:tgtEl>
                                          <p:spTgt spid="2"/>
                                        </p:tgtEl>
                                      </p:cBhvr>
                                      <p:by x="105000" y="105000"/>
                                    </p:animScale>
                                  </p:childTnLst>
                                </p:cTn>
                              </p:par>
                              <p:par>
                                <p:cTn id="58" presetID="10" presetClass="entr" presetSubtype="0" fill="hold" grpId="0" nodeType="with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fade">
                                      <p:cBhvr>
                                        <p:cTn id="60" dur="500"/>
                                        <p:tgtEl>
                                          <p:spTgt spid="10"/>
                                        </p:tgtEl>
                                      </p:cBhvr>
                                    </p:animEffect>
                                  </p:childTnLst>
                                </p:cTn>
                              </p:par>
                              <p:par>
                                <p:cTn id="61" presetID="53" presetClass="exit" presetSubtype="32" fill="hold" grpId="6" nodeType="withEffect">
                                  <p:stCondLst>
                                    <p:cond delay="0"/>
                                  </p:stCondLst>
                                  <p:childTnLst>
                                    <p:anim calcmode="lin" valueType="num">
                                      <p:cBhvr>
                                        <p:cTn id="62" dur="500"/>
                                        <p:tgtEl>
                                          <p:spTgt spid="7"/>
                                        </p:tgtEl>
                                        <p:attrNameLst>
                                          <p:attrName>ppt_w</p:attrName>
                                        </p:attrNameLst>
                                      </p:cBhvr>
                                      <p:tavLst>
                                        <p:tav tm="0">
                                          <p:val>
                                            <p:strVal val="ppt_w"/>
                                          </p:val>
                                        </p:tav>
                                        <p:tav tm="100000">
                                          <p:val>
                                            <p:fltVal val="0"/>
                                          </p:val>
                                        </p:tav>
                                      </p:tavLst>
                                    </p:anim>
                                    <p:anim calcmode="lin" valueType="num">
                                      <p:cBhvr>
                                        <p:cTn id="63" dur="500"/>
                                        <p:tgtEl>
                                          <p:spTgt spid="7"/>
                                        </p:tgtEl>
                                        <p:attrNameLst>
                                          <p:attrName>ppt_h</p:attrName>
                                        </p:attrNameLst>
                                      </p:cBhvr>
                                      <p:tavLst>
                                        <p:tav tm="0">
                                          <p:val>
                                            <p:strVal val="ppt_h"/>
                                          </p:val>
                                        </p:tav>
                                        <p:tav tm="100000">
                                          <p:val>
                                            <p:fltVal val="0"/>
                                          </p:val>
                                        </p:tav>
                                      </p:tavLst>
                                    </p:anim>
                                    <p:animEffect transition="out" filter="fade">
                                      <p:cBhvr>
                                        <p:cTn id="64" dur="500"/>
                                        <p:tgtEl>
                                          <p:spTgt spid="7"/>
                                        </p:tgtEl>
                                      </p:cBhvr>
                                    </p:animEffect>
                                    <p:set>
                                      <p:cBhvr>
                                        <p:cTn id="65" dur="1" fill="hold">
                                          <p:stCondLst>
                                            <p:cond delay="499"/>
                                          </p:stCondLst>
                                        </p:cTn>
                                        <p:tgtEl>
                                          <p:spTgt spid="7"/>
                                        </p:tgtEl>
                                        <p:attrNameLst>
                                          <p:attrName>style.visibility</p:attrName>
                                        </p:attrNameLst>
                                      </p:cBhvr>
                                      <p:to>
                                        <p:strVal val="hidden"/>
                                      </p:to>
                                    </p:set>
                                  </p:childTnLst>
                                </p:cTn>
                              </p:par>
                            </p:childTnLst>
                          </p:cTn>
                        </p:par>
                        <p:par>
                          <p:cTn id="66" fill="hold">
                            <p:stCondLst>
                              <p:cond delay="1000"/>
                            </p:stCondLst>
                            <p:childTnLst>
                              <p:par>
                                <p:cTn id="67" presetID="10" presetClass="exit" presetSubtype="0" fill="hold" grpId="2" nodeType="afterEffect">
                                  <p:stCondLst>
                                    <p:cond delay="0"/>
                                  </p:stCondLst>
                                  <p:childTnLst>
                                    <p:animEffect transition="out" filter="fade">
                                      <p:cBhvr>
                                        <p:cTn id="68" dur="500"/>
                                        <p:tgtEl>
                                          <p:spTgt spid="2"/>
                                        </p:tgtEl>
                                      </p:cBhvr>
                                    </p:animEffect>
                                    <p:set>
                                      <p:cBhvr>
                                        <p:cTn id="69" dur="1" fill="hold">
                                          <p:stCondLst>
                                            <p:cond delay="499"/>
                                          </p:stCondLst>
                                        </p:cTn>
                                        <p:tgtEl>
                                          <p:spTgt spid="2"/>
                                        </p:tgtEl>
                                        <p:attrNameLst>
                                          <p:attrName>style.visibility</p:attrName>
                                        </p:attrNameLst>
                                      </p:cBhvr>
                                      <p:to>
                                        <p:strVal val="hidden"/>
                                      </p:to>
                                    </p:set>
                                  </p:childTnLst>
                                </p:cTn>
                              </p:par>
                              <p:par>
                                <p:cTn id="70" presetID="1" presetClass="exit" presetSubtype="0" fill="hold" grpId="1" nodeType="withEffect">
                                  <p:stCondLst>
                                    <p:cond delay="0"/>
                                  </p:stCondLst>
                                  <p:childTnLst>
                                    <p:set>
                                      <p:cBhvr>
                                        <p:cTn id="71" dur="1" fill="hold">
                                          <p:stCondLst>
                                            <p:cond delay="0"/>
                                          </p:stCondLst>
                                        </p:cTn>
                                        <p:tgtEl>
                                          <p:spTgt spid="10"/>
                                        </p:tgtEl>
                                        <p:attrNameLst>
                                          <p:attrName>style.visibility</p:attrName>
                                        </p:attrNameLst>
                                      </p:cBhvr>
                                      <p:to>
                                        <p:strVal val="hidden"/>
                                      </p:to>
                                    </p:set>
                                  </p:childTnLst>
                                </p:cTn>
                              </p:par>
                              <p:par>
                                <p:cTn id="72" presetID="1" presetClass="entr" presetSubtype="0" fill="hold" grpId="18" nodeType="withEffect">
                                  <p:stCondLst>
                                    <p:cond delay="0"/>
                                  </p:stCondLst>
                                  <p:childTnLst>
                                    <p:set>
                                      <p:cBhvr>
                                        <p:cTn id="73" dur="1" fill="hold">
                                          <p:stCondLst>
                                            <p:cond delay="0"/>
                                          </p:stCondLst>
                                        </p:cTn>
                                        <p:tgtEl>
                                          <p:spTgt spid="7"/>
                                        </p:tgtEl>
                                        <p:attrNameLst>
                                          <p:attrName>style.visibility</p:attrName>
                                        </p:attrNameLst>
                                      </p:cBhvr>
                                      <p:to>
                                        <p:strVal val="visible"/>
                                      </p:to>
                                    </p:set>
                                  </p:childTnLst>
                                </p:cTn>
                              </p:par>
                              <p:par>
                                <p:cTn id="74" presetID="50" presetClass="path" presetSubtype="0" accel="50000" fill="hold" grpId="13" nodeType="withEffect">
                                  <p:stCondLst>
                                    <p:cond delay="0"/>
                                  </p:stCondLst>
                                  <p:childTnLst>
                                    <p:animMotion origin="layout" path="M 0.61389 -0.17986 L 0.62361 -0.17986 C 0.6283 -0.17986 0.63403 -0.13009 0.63403 -0.09282 L 0.63403 0.00093 " pathEditMode="relative" rAng="0" ptsTypes="AAAA">
                                      <p:cBhvr>
                                        <p:cTn id="75" dur="1250" fill="hold"/>
                                        <p:tgtEl>
                                          <p:spTgt spid="7"/>
                                        </p:tgtEl>
                                        <p:attrNameLst>
                                          <p:attrName>ppt_x</p:attrName>
                                          <p:attrName>ppt_y</p:attrName>
                                        </p:attrNameLst>
                                      </p:cBhvr>
                                      <p:rCtr x="1007" y="9028"/>
                                    </p:animMotion>
                                  </p:childTnLst>
                                </p:cTn>
                              </p:par>
                            </p:childTnLst>
                          </p:cTn>
                        </p:par>
                        <p:par>
                          <p:cTn id="76" fill="hold">
                            <p:stCondLst>
                              <p:cond delay="2250"/>
                            </p:stCondLst>
                            <p:childTnLst>
                              <p:par>
                                <p:cTn id="77" presetID="63" presetClass="path" presetSubtype="0" decel="50000" fill="hold" grpId="14" nodeType="afterEffect">
                                  <p:stCondLst>
                                    <p:cond delay="0"/>
                                  </p:stCondLst>
                                  <p:childTnLst>
                                    <p:animMotion origin="layout" path="M 0.63403 0.00092 L 0.67552 -0.00069 " pathEditMode="relative" rAng="0" ptsTypes="AA">
                                      <p:cBhvr>
                                        <p:cTn id="78" dur="750" fill="hold"/>
                                        <p:tgtEl>
                                          <p:spTgt spid="7"/>
                                        </p:tgtEl>
                                        <p:attrNameLst>
                                          <p:attrName>ppt_x</p:attrName>
                                          <p:attrName>ppt_y</p:attrName>
                                        </p:attrNameLst>
                                      </p:cBhvr>
                                      <p:rCtr x="2101" y="116"/>
                                    </p:animMotion>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1" nodeType="clickEffect">
                                  <p:stCondLst>
                                    <p:cond delay="0"/>
                                  </p:stCondLst>
                                  <p:childTnLst>
                                    <p:set>
                                      <p:cBhvr>
                                        <p:cTn id="82" dur="1" fill="hold">
                                          <p:stCondLst>
                                            <p:cond delay="0"/>
                                          </p:stCondLst>
                                        </p:cTn>
                                        <p:tgtEl>
                                          <p:spTgt spid="11"/>
                                        </p:tgtEl>
                                        <p:attrNameLst>
                                          <p:attrName>style.visibility</p:attrName>
                                        </p:attrNameLst>
                                      </p:cBhvr>
                                      <p:to>
                                        <p:strVal val="visible"/>
                                      </p:to>
                                    </p:set>
                                  </p:childTnLst>
                                </p:cTn>
                              </p:par>
                              <p:par>
                                <p:cTn id="83" presetID="26" presetClass="emph" presetSubtype="0" fill="hold" grpId="0" nodeType="withEffect">
                                  <p:stCondLst>
                                    <p:cond delay="0"/>
                                  </p:stCondLst>
                                  <p:childTnLst>
                                    <p:animEffect transition="out" filter="fade">
                                      <p:cBhvr>
                                        <p:cTn id="84" dur="1000" tmFilter="0, 0; .2, .5; .8, .5; 1, 0"/>
                                        <p:tgtEl>
                                          <p:spTgt spid="11"/>
                                        </p:tgtEl>
                                      </p:cBhvr>
                                    </p:animEffect>
                                    <p:animScale>
                                      <p:cBhvr>
                                        <p:cTn id="85" dur="500" autoRev="1" fill="hold"/>
                                        <p:tgtEl>
                                          <p:spTgt spid="11"/>
                                        </p:tgtEl>
                                      </p:cBhvr>
                                      <p:by x="105000" y="105000"/>
                                    </p:animScale>
                                  </p:childTnLst>
                                </p:cTn>
                              </p:par>
                              <p:par>
                                <p:cTn id="86" presetID="10" presetClass="entr" presetSubtype="0" fill="hold" grpId="0" nodeType="withEffect">
                                  <p:stCondLst>
                                    <p:cond delay="0"/>
                                  </p:stCondLst>
                                  <p:childTnLst>
                                    <p:set>
                                      <p:cBhvr>
                                        <p:cTn id="87" dur="1" fill="hold">
                                          <p:stCondLst>
                                            <p:cond delay="0"/>
                                          </p:stCondLst>
                                        </p:cTn>
                                        <p:tgtEl>
                                          <p:spTgt spid="12"/>
                                        </p:tgtEl>
                                        <p:attrNameLst>
                                          <p:attrName>style.visibility</p:attrName>
                                        </p:attrNameLst>
                                      </p:cBhvr>
                                      <p:to>
                                        <p:strVal val="visible"/>
                                      </p:to>
                                    </p:set>
                                    <p:animEffect transition="in" filter="fade">
                                      <p:cBhvr>
                                        <p:cTn id="88" dur="500"/>
                                        <p:tgtEl>
                                          <p:spTgt spid="12"/>
                                        </p:tgtEl>
                                      </p:cBhvr>
                                    </p:animEffect>
                                  </p:childTnLst>
                                </p:cTn>
                              </p:par>
                              <p:par>
                                <p:cTn id="89" presetID="1" presetClass="exit" presetSubtype="0" fill="hold" grpId="20" nodeType="withEffect">
                                  <p:stCondLst>
                                    <p:cond delay="0"/>
                                  </p:stCondLst>
                                  <p:childTnLst>
                                    <p:set>
                                      <p:cBhvr>
                                        <p:cTn id="90" dur="1" fill="hold">
                                          <p:stCondLst>
                                            <p:cond delay="0"/>
                                          </p:stCondLst>
                                        </p:cTn>
                                        <p:tgtEl>
                                          <p:spTgt spid="7"/>
                                        </p:tgtEl>
                                        <p:attrNameLst>
                                          <p:attrName>style.visibility</p:attrName>
                                        </p:attrNameLst>
                                      </p:cBhvr>
                                      <p:to>
                                        <p:strVal val="hidden"/>
                                      </p:to>
                                    </p:set>
                                  </p:childTnLst>
                                </p:cTn>
                              </p:par>
                            </p:childTnLst>
                          </p:cTn>
                        </p:par>
                        <p:par>
                          <p:cTn id="91" fill="hold">
                            <p:stCondLst>
                              <p:cond delay="1000"/>
                            </p:stCondLst>
                            <p:childTnLst>
                              <p:par>
                                <p:cTn id="92" presetID="10" presetClass="exit" presetSubtype="0" fill="hold" grpId="2" nodeType="afterEffect">
                                  <p:stCondLst>
                                    <p:cond delay="0"/>
                                  </p:stCondLst>
                                  <p:childTnLst>
                                    <p:animEffect transition="out" filter="fade">
                                      <p:cBhvr>
                                        <p:cTn id="93" dur="500"/>
                                        <p:tgtEl>
                                          <p:spTgt spid="11"/>
                                        </p:tgtEl>
                                      </p:cBhvr>
                                    </p:animEffect>
                                    <p:set>
                                      <p:cBhvr>
                                        <p:cTn id="94" dur="1" fill="hold">
                                          <p:stCondLst>
                                            <p:cond delay="499"/>
                                          </p:stCondLst>
                                        </p:cTn>
                                        <p:tgtEl>
                                          <p:spTgt spid="11"/>
                                        </p:tgtEl>
                                        <p:attrNameLst>
                                          <p:attrName>style.visibility</p:attrName>
                                        </p:attrNameLst>
                                      </p:cBhvr>
                                      <p:to>
                                        <p:strVal val="hidden"/>
                                      </p:to>
                                    </p:set>
                                  </p:childTnLst>
                                </p:cTn>
                              </p:par>
                              <p:par>
                                <p:cTn id="95" presetID="1" presetClass="exit" presetSubtype="0" fill="hold" grpId="1" nodeType="withEffect">
                                  <p:stCondLst>
                                    <p:cond delay="0"/>
                                  </p:stCondLst>
                                  <p:childTnLst>
                                    <p:set>
                                      <p:cBhvr>
                                        <p:cTn id="96" dur="1" fill="hold">
                                          <p:stCondLst>
                                            <p:cond delay="0"/>
                                          </p:stCondLst>
                                        </p:cTn>
                                        <p:tgtEl>
                                          <p:spTgt spid="12"/>
                                        </p:tgtEl>
                                        <p:attrNameLst>
                                          <p:attrName>style.visibility</p:attrName>
                                        </p:attrNameLst>
                                      </p:cBhvr>
                                      <p:to>
                                        <p:strVal val="hidden"/>
                                      </p:to>
                                    </p:set>
                                  </p:childTnLst>
                                </p:cTn>
                              </p:par>
                              <p:par>
                                <p:cTn id="97" presetID="1" presetClass="entr" presetSubtype="0" fill="hold" grpId="19" nodeType="withEffect">
                                  <p:stCondLst>
                                    <p:cond delay="0"/>
                                  </p:stCondLst>
                                  <p:childTnLst>
                                    <p:set>
                                      <p:cBhvr>
                                        <p:cTn id="98" dur="1" fill="hold">
                                          <p:stCondLst>
                                            <p:cond delay="0"/>
                                          </p:stCondLst>
                                        </p:cTn>
                                        <p:tgtEl>
                                          <p:spTgt spid="7"/>
                                        </p:tgtEl>
                                        <p:attrNameLst>
                                          <p:attrName>style.visibility</p:attrName>
                                        </p:attrNameLst>
                                      </p:cBhvr>
                                      <p:to>
                                        <p:strVal val="visible"/>
                                      </p:to>
                                    </p:set>
                                  </p:childTnLst>
                                </p:cTn>
                              </p:par>
                              <p:par>
                                <p:cTn id="99" presetID="63" presetClass="path" presetSubtype="0" accel="50000" fill="hold" grpId="17" nodeType="withEffect">
                                  <p:stCondLst>
                                    <p:cond delay="0"/>
                                  </p:stCondLst>
                                  <p:childTnLst>
                                    <p:animMotion origin="layout" path="M 0.57396 -0.00092 L 0.63403 0.00093 " pathEditMode="relative" rAng="0" ptsTypes="AA">
                                      <p:cBhvr>
                                        <p:cTn id="100" dur="750" fill="hold"/>
                                        <p:tgtEl>
                                          <p:spTgt spid="7"/>
                                        </p:tgtEl>
                                        <p:attrNameLst>
                                          <p:attrName>ppt_x</p:attrName>
                                          <p:attrName>ppt_y</p:attrName>
                                        </p:attrNameLst>
                                      </p:cBhvr>
                                      <p:rCtr x="3316" y="-69"/>
                                    </p:animMotion>
                                  </p:childTnLst>
                                </p:cTn>
                              </p:par>
                            </p:childTnLst>
                          </p:cTn>
                        </p:par>
                        <p:par>
                          <p:cTn id="101" fill="hold">
                            <p:stCondLst>
                              <p:cond delay="1750"/>
                            </p:stCondLst>
                            <p:childTnLst>
                              <p:par>
                                <p:cTn id="102" presetID="63" presetClass="path" presetSubtype="0" decel="50000" fill="hold" grpId="16" nodeType="afterEffect">
                                  <p:stCondLst>
                                    <p:cond delay="0"/>
                                  </p:stCondLst>
                                  <p:childTnLst>
                                    <p:animMotion origin="layout" path="M 0.63403 0.00092 L 0.67552 -0.00069 " pathEditMode="relative" rAng="0" ptsTypes="AA">
                                      <p:cBhvr>
                                        <p:cTn id="103" dur="750" fill="hold"/>
                                        <p:tgtEl>
                                          <p:spTgt spid="7"/>
                                        </p:tgtEl>
                                        <p:attrNameLst>
                                          <p:attrName>ppt_x</p:attrName>
                                          <p:attrName>ppt_y</p:attrName>
                                        </p:attrNameLst>
                                      </p:cBhvr>
                                      <p:rCtr x="2066" y="46"/>
                                    </p:animMotion>
                                  </p:childTnLst>
                                </p:cTn>
                              </p:par>
                            </p:childTnLst>
                          </p:cTn>
                        </p:par>
                      </p:childTnLst>
                    </p:cTn>
                  </p:par>
                  <p:par>
                    <p:cTn id="104" fill="hold">
                      <p:stCondLst>
                        <p:cond delay="indefinite"/>
                      </p:stCondLst>
                      <p:childTnLst>
                        <p:par>
                          <p:cTn id="105" fill="hold">
                            <p:stCondLst>
                              <p:cond delay="0"/>
                            </p:stCondLst>
                            <p:childTnLst>
                              <p:par>
                                <p:cTn id="106" presetID="63" presetClass="path" presetSubtype="0" accel="50000" decel="50000" fill="hold" grpId="9" nodeType="clickEffect">
                                  <p:stCondLst>
                                    <p:cond delay="0"/>
                                  </p:stCondLst>
                                  <p:childTnLst>
                                    <p:animMotion origin="layout" path="M 0.67552 -0.00069 L 0.85955 -0.00023 " pathEditMode="relative" rAng="0" ptsTypes="AA">
                                      <p:cBhvr>
                                        <p:cTn id="107" dur="2000" fill="hold"/>
                                        <p:tgtEl>
                                          <p:spTgt spid="7"/>
                                        </p:tgtEl>
                                        <p:attrNameLst>
                                          <p:attrName>ppt_x</p:attrName>
                                          <p:attrName>ppt_y</p:attrName>
                                        </p:attrNameLst>
                                      </p:cBhvr>
                                      <p:rCtr x="9201" y="23"/>
                                    </p:animMotion>
                                  </p:childTnLst>
                                </p:cTn>
                              </p:par>
                            </p:childTnLst>
                          </p:cTn>
                        </p:par>
                        <p:par>
                          <p:cTn id="108" fill="hold">
                            <p:stCondLst>
                              <p:cond delay="2000"/>
                            </p:stCondLst>
                            <p:childTnLst>
                              <p:par>
                                <p:cTn id="109" presetID="53" presetClass="exit" presetSubtype="32" fill="hold" grpId="21" nodeType="afterEffect">
                                  <p:stCondLst>
                                    <p:cond delay="0"/>
                                  </p:stCondLst>
                                  <p:childTnLst>
                                    <p:anim calcmode="lin" valueType="num">
                                      <p:cBhvr>
                                        <p:cTn id="110" dur="500"/>
                                        <p:tgtEl>
                                          <p:spTgt spid="7"/>
                                        </p:tgtEl>
                                        <p:attrNameLst>
                                          <p:attrName>ppt_w</p:attrName>
                                        </p:attrNameLst>
                                      </p:cBhvr>
                                      <p:tavLst>
                                        <p:tav tm="0">
                                          <p:val>
                                            <p:strVal val="ppt_w"/>
                                          </p:val>
                                        </p:tav>
                                        <p:tav tm="100000">
                                          <p:val>
                                            <p:fltVal val="0"/>
                                          </p:val>
                                        </p:tav>
                                      </p:tavLst>
                                    </p:anim>
                                    <p:anim calcmode="lin" valueType="num">
                                      <p:cBhvr>
                                        <p:cTn id="111" dur="500"/>
                                        <p:tgtEl>
                                          <p:spTgt spid="7"/>
                                        </p:tgtEl>
                                        <p:attrNameLst>
                                          <p:attrName>ppt_h</p:attrName>
                                        </p:attrNameLst>
                                      </p:cBhvr>
                                      <p:tavLst>
                                        <p:tav tm="0">
                                          <p:val>
                                            <p:strVal val="ppt_h"/>
                                          </p:val>
                                        </p:tav>
                                        <p:tav tm="100000">
                                          <p:val>
                                            <p:fltVal val="0"/>
                                          </p:val>
                                        </p:tav>
                                      </p:tavLst>
                                    </p:anim>
                                    <p:animEffect transition="out" filter="fade">
                                      <p:cBhvr>
                                        <p:cTn id="112" dur="500"/>
                                        <p:tgtEl>
                                          <p:spTgt spid="7"/>
                                        </p:tgtEl>
                                      </p:cBhvr>
                                    </p:animEffect>
                                    <p:set>
                                      <p:cBhvr>
                                        <p:cTn id="113"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7" grpId="2" animBg="1"/>
      <p:bldP spid="7" grpId="3" animBg="1"/>
      <p:bldP spid="7" grpId="4" animBg="1"/>
      <p:bldP spid="7" grpId="5" animBg="1"/>
      <p:bldP spid="7" grpId="6" animBg="1"/>
      <p:bldP spid="7" grpId="7" animBg="1"/>
      <p:bldP spid="7" grpId="8" animBg="1"/>
      <p:bldP spid="7" grpId="9" animBg="1"/>
      <p:bldP spid="7" grpId="10" animBg="1"/>
      <p:bldP spid="7" grpId="11" animBg="1"/>
      <p:bldP spid="7" grpId="12" animBg="1"/>
      <p:bldP spid="7" grpId="13" animBg="1"/>
      <p:bldP spid="7" grpId="14" animBg="1"/>
      <p:bldP spid="7" grpId="15" animBg="1"/>
      <p:bldP spid="7" grpId="16" animBg="1"/>
      <p:bldP spid="7" grpId="17" animBg="1"/>
      <p:bldP spid="7" grpId="18" animBg="1"/>
      <p:bldP spid="7" grpId="19" animBg="1"/>
      <p:bldP spid="7" grpId="20" animBg="1"/>
      <p:bldP spid="7" grpId="21" animBg="1"/>
      <p:bldP spid="2" grpId="0" animBg="1"/>
      <p:bldP spid="2" grpId="1" animBg="1"/>
      <p:bldP spid="2" grpId="2" animBg="1"/>
      <p:bldP spid="10" grpId="0" animBg="1"/>
      <p:bldP spid="10" grpId="1" animBg="1"/>
      <p:bldP spid="11" grpId="0" animBg="1"/>
      <p:bldP spid="11" grpId="1" animBg="1"/>
      <p:bldP spid="11" grpId="2" animBg="1"/>
      <p:bldP spid="12" grpId="0" animBg="1"/>
      <p:bldP spid="12"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AU" sz="2000" dirty="0"/>
              <a:t>Model the following fragment of a business process for assessing loan applications (loan origination process).</a:t>
            </a:r>
          </a:p>
          <a:p>
            <a:pPr marL="0" indent="0">
              <a:buNone/>
            </a:pPr>
            <a:endParaRPr lang="en-AU" sz="2000" dirty="0"/>
          </a:p>
          <a:p>
            <a:pPr marL="0" indent="0">
              <a:buNone/>
            </a:pPr>
            <a:r>
              <a:rPr lang="en-AU" sz="1800" i="1" dirty="0"/>
              <a:t>Once a loan application has been approved by the loan provider, an acceptance pack is prepared and sent to the customer. The acceptance pack includes a repayment schedule which the customer needs to agree upon by sending the signed documents back to the loan provider. The latter then verifies the repayment agreement: if the applicant disagreed with the repayment schedule, the loan provider cancels the application; if the applicant agreed, the loan provider approves the application. In either case, the process completes with the loan provider notifying the applicant of the application status.</a:t>
            </a:r>
          </a:p>
          <a:p>
            <a:pPr marL="0" indent="0">
              <a:buNone/>
            </a:pPr>
            <a:endParaRPr lang="en-AU" sz="2000" dirty="0"/>
          </a:p>
        </p:txBody>
      </p:sp>
      <p:sp>
        <p:nvSpPr>
          <p:cNvPr id="3" name="Title 2"/>
          <p:cNvSpPr>
            <a:spLocks noGrp="1"/>
          </p:cNvSpPr>
          <p:nvPr>
            <p:ph type="title"/>
          </p:nvPr>
        </p:nvSpPr>
        <p:spPr/>
        <p:txBody>
          <a:bodyPr/>
          <a:lstStyle/>
          <a:p>
            <a:r>
              <a:rPr lang="en-US" dirty="0"/>
              <a:t>Exercise 3.1</a:t>
            </a:r>
          </a:p>
        </p:txBody>
      </p:sp>
    </p:spTree>
    <p:extLst>
      <p:ext uri="{BB962C8B-B14F-4D97-AF65-F5344CB8AC3E}">
        <p14:creationId xmlns:p14="http://schemas.microsoft.com/office/powerpoint/2010/main" val="463110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167279" y="1254559"/>
            <a:ext cx="4381909" cy="4073545"/>
          </a:xfrm>
          <a:prstGeom prst="rect">
            <a:avLst/>
          </a:prstGeom>
        </p:spPr>
      </p:pic>
      <p:sp>
        <p:nvSpPr>
          <p:cNvPr id="9218" name="Rectangle 2"/>
          <p:cNvSpPr>
            <a:spLocks noGrp="1" noChangeArrowheads="1"/>
          </p:cNvSpPr>
          <p:nvPr>
            <p:ph type="title"/>
          </p:nvPr>
        </p:nvSpPr>
        <p:spPr>
          <a:xfrm>
            <a:off x="485298" y="104318"/>
            <a:ext cx="6600336" cy="879231"/>
          </a:xfrm>
        </p:spPr>
        <p:txBody>
          <a:bodyPr/>
          <a:lstStyle/>
          <a:p>
            <a:r>
              <a:rPr lang="en-US" dirty="0">
                <a:ea typeface="ＭＳ Ｐゴシック" pitchFamily="34" charset="-128"/>
              </a:rPr>
              <a:t>Process Modeling in the BPM Lifecycle</a:t>
            </a:r>
          </a:p>
        </p:txBody>
      </p:sp>
      <p:sp>
        <p:nvSpPr>
          <p:cNvPr id="9219" name="Rectangle 5"/>
          <p:cNvSpPr>
            <a:spLocks noChangeArrowheads="1"/>
          </p:cNvSpPr>
          <p:nvPr/>
        </p:nvSpPr>
        <p:spPr bwMode="auto">
          <a:xfrm>
            <a:off x="7222726" y="1515663"/>
            <a:ext cx="554404" cy="111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AU" sz="1692"/>
          </a:p>
        </p:txBody>
      </p:sp>
      <p:sp>
        <p:nvSpPr>
          <p:cNvPr id="9220" name="Rectangle 6"/>
          <p:cNvSpPr>
            <a:spLocks noChangeArrowheads="1"/>
          </p:cNvSpPr>
          <p:nvPr/>
        </p:nvSpPr>
        <p:spPr bwMode="auto">
          <a:xfrm>
            <a:off x="1686015" y="2402221"/>
            <a:ext cx="109904" cy="5544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AU" sz="1692"/>
          </a:p>
        </p:txBody>
      </p:sp>
      <p:pic>
        <p:nvPicPr>
          <p:cNvPr id="18" name="Picture 4" descr="\\psf\Home\Desktop\pics\ch3_PurchaseOrder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5174" y="4356406"/>
            <a:ext cx="1252175" cy="725905"/>
          </a:xfrm>
          <a:prstGeom prst="rect">
            <a:avLst/>
          </a:prstGeom>
          <a:noFill/>
          <a:extLst>
            <a:ext uri="{909E8E84-426E-40dd-AFC4-6F175D3DCCD1}">
              <a14:hiddenFill xmlns:a14="http://schemas.microsoft.com/office/drawing/2010/main" xmlns="">
                <a:solidFill>
                  <a:srgbClr val="FFFFFF"/>
                </a:solidFill>
              </a14:hiddenFill>
            </a:ext>
          </a:extLst>
        </p:spPr>
      </p:pic>
      <p:pic>
        <p:nvPicPr>
          <p:cNvPr id="19" name="Picture 3" descr="\\psf\Home\Desktop\pics\ch3_PurchaseOrder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6157053" y="2506670"/>
            <a:ext cx="1862287" cy="212040"/>
          </a:xfrm>
          <a:prstGeom prst="rect">
            <a:avLst/>
          </a:prstGeom>
          <a:noFill/>
          <a:extLst>
            <a:ext uri="{909E8E84-426E-40dd-AFC4-6F175D3DCCD1}">
              <a14:hiddenFill xmlns:a14="http://schemas.microsoft.com/office/drawing/2010/main" xmlns="">
                <a:solidFill>
                  <a:srgbClr val="FFFFFF"/>
                </a:solidFill>
              </a14:hiddenFill>
            </a:ext>
          </a:extLst>
        </p:spPr>
      </p:pic>
      <p:pic>
        <p:nvPicPr>
          <p:cNvPr id="20" name="Picture 6" descr="\\psf\Home\Desktop\pics\ch6_cause_effect_rejected_equipment.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02877" y="3779062"/>
            <a:ext cx="1330525" cy="940297"/>
          </a:xfrm>
          <a:prstGeom prst="rect">
            <a:avLst/>
          </a:prstGeom>
          <a:ln>
            <a:noFill/>
          </a:ln>
          <a:effectLst/>
          <a:extLst>
            <a:ext uri="{909E8E84-426E-40dd-AFC4-6F175D3DCCD1}">
              <a14:hiddenFill xmlns:a14="http://schemas.microsoft.com/office/drawing/2010/main" xmlns="">
                <a:solidFill>
                  <a:srgbClr val="FFFFFF"/>
                </a:solidFill>
              </a14:hiddenFill>
            </a:ext>
          </a:extLst>
        </p:spPr>
      </p:pic>
      <p:pic>
        <p:nvPicPr>
          <p:cNvPr id="22" name="Picture 42" descr="\\psf\Home\Desktop\pics\ch10_final.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51531" y="5313235"/>
            <a:ext cx="1413403" cy="357128"/>
          </a:xfrm>
          <a:prstGeom prst="rect">
            <a:avLst/>
          </a:prstGeom>
          <a:noFill/>
          <a:extLst>
            <a:ext uri="{909E8E84-426E-40dd-AFC4-6F175D3DCCD1}">
              <a14:hiddenFill xmlns:a14="http://schemas.microsoft.com/office/drawing/2010/main" xmlns="">
                <a:solidFill>
                  <a:srgbClr val="FFFFFF"/>
                </a:solidFill>
              </a14:hiddenFill>
            </a:ext>
          </a:extLst>
        </p:spPr>
      </p:pic>
      <p:sp>
        <p:nvSpPr>
          <p:cNvPr id="25" name="Rounded Rectangle 24"/>
          <p:cNvSpPr/>
          <p:nvPr/>
        </p:nvSpPr>
        <p:spPr bwMode="auto">
          <a:xfrm>
            <a:off x="3733885" y="2196269"/>
            <a:ext cx="1083315" cy="563274"/>
          </a:xfrm>
          <a:prstGeom prst="roundRect">
            <a:avLst/>
          </a:prstGeom>
          <a:noFill/>
          <a:ln w="57150" cap="flat" cmpd="sng" algn="ctr">
            <a:solidFill>
              <a:srgbClr val="CC0000"/>
            </a:solidFill>
            <a:prstDash val="solid"/>
            <a:round/>
            <a:headEnd type="none" w="sm" len="sm"/>
            <a:tailEnd type="none" w="sm" len="sm"/>
          </a:ln>
          <a:effectLst/>
        </p:spPr>
        <p:txBody>
          <a:bodyPr vert="horz" wrap="square" lIns="70338" tIns="35169" rIns="70338" bIns="35169" numCol="1" rtlCol="0" anchor="t" anchorCtr="0" compatLnSpc="1">
            <a:prstTxWarp prst="textNoShape">
              <a:avLst/>
            </a:prstTxWarp>
          </a:bodyPr>
          <a:lstStyle/>
          <a:p>
            <a:pPr defTabSz="703374"/>
            <a:endParaRPr lang="en-AU" sz="1846">
              <a:latin typeface="Times New Roman" pitchFamily="-106" charset="0"/>
            </a:endParaRPr>
          </a:p>
        </p:txBody>
      </p:sp>
      <p:sp>
        <p:nvSpPr>
          <p:cNvPr id="23" name="Rounded Rectangle 22"/>
          <p:cNvSpPr/>
          <p:nvPr/>
        </p:nvSpPr>
        <p:spPr bwMode="auto">
          <a:xfrm>
            <a:off x="5258308" y="2325767"/>
            <a:ext cx="745773" cy="433776"/>
          </a:xfrm>
          <a:prstGeom prst="roundRect">
            <a:avLst/>
          </a:prstGeom>
          <a:noFill/>
          <a:ln w="57150" cap="flat" cmpd="sng" algn="ctr">
            <a:solidFill>
              <a:srgbClr val="CC0000"/>
            </a:solidFill>
            <a:prstDash val="solid"/>
            <a:round/>
            <a:headEnd type="none" w="sm" len="sm"/>
            <a:tailEnd type="none" w="sm" len="sm"/>
          </a:ln>
          <a:effectLst/>
        </p:spPr>
        <p:txBody>
          <a:bodyPr vert="horz" wrap="square" lIns="70338" tIns="35169" rIns="70338" bIns="35169" numCol="1" rtlCol="0" anchor="t" anchorCtr="0" compatLnSpc="1">
            <a:prstTxWarp prst="textNoShape">
              <a:avLst/>
            </a:prstTxWarp>
          </a:bodyPr>
          <a:lstStyle/>
          <a:p>
            <a:pPr defTabSz="703374"/>
            <a:endParaRPr lang="en-AU" sz="1846">
              <a:latin typeface="Times New Roman" pitchFamily="-106" charset="0"/>
            </a:endParaRPr>
          </a:p>
        </p:txBody>
      </p:sp>
      <p:pic>
        <p:nvPicPr>
          <p:cNvPr id="15" name="Inhaltsplatzhalter 7"/>
          <p:cNvPicPr>
            <a:picLocks noGrp="1" noChangeAspect="1"/>
          </p:cNvPicPr>
          <p:nvPr>
            <p:ph idx="1"/>
          </p:nvPr>
        </p:nvPicPr>
        <p:blipFill>
          <a:blip r:embed="rId8"/>
          <a:stretch>
            <a:fillRect/>
          </a:stretch>
        </p:blipFill>
        <p:spPr>
          <a:xfrm>
            <a:off x="5635620" y="1373072"/>
            <a:ext cx="1450014" cy="767874"/>
          </a:xfrm>
          <a:prstGeom prst="rect">
            <a:avLst/>
          </a:prstGeom>
        </p:spPr>
      </p:pic>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1201" y="1863105"/>
            <a:ext cx="2019196" cy="665961"/>
          </a:xfrm>
          <a:prstGeom prst="rect">
            <a:avLst/>
          </a:prstGeom>
        </p:spPr>
      </p:pic>
    </p:spTree>
    <p:extLst>
      <p:ext uri="{BB962C8B-B14F-4D97-AF65-F5344CB8AC3E}">
        <p14:creationId xmlns:p14="http://schemas.microsoft.com/office/powerpoint/2010/main" val="39216041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3634" name="Rectangle 2"/>
          <p:cNvSpPr>
            <a:spLocks noGrp="1" noChangeArrowheads="1"/>
          </p:cNvSpPr>
          <p:nvPr>
            <p:ph type="title"/>
          </p:nvPr>
        </p:nvSpPr>
        <p:spPr/>
        <p:txBody>
          <a:bodyPr/>
          <a:lstStyle/>
          <a:p>
            <a:r>
              <a:rPr lang="en-AU" dirty="0"/>
              <a:t>A little more on gateways: AND Gateway</a:t>
            </a:r>
          </a:p>
        </p:txBody>
      </p:sp>
      <p:sp>
        <p:nvSpPr>
          <p:cNvPr id="2" name="Slide Number Placeholder 1"/>
          <p:cNvSpPr>
            <a:spLocks noGrp="1"/>
          </p:cNvSpPr>
          <p:nvPr>
            <p:ph type="sldNum" sz="quarter" idx="11"/>
          </p:nvPr>
        </p:nvSpPr>
        <p:spPr>
          <a:xfrm>
            <a:off x="7634746" y="5534410"/>
            <a:ext cx="444500" cy="127000"/>
          </a:xfrm>
        </p:spPr>
        <p:txBody>
          <a:bodyPr/>
          <a:lstStyle/>
          <a:p>
            <a:endParaRPr lang="en-AU" dirty="0">
              <a:latin typeface="Arial" panose="020B0604020202020204" pitchFamily="34" charset="0"/>
              <a:cs typeface="Arial" panose="020B0604020202020204" pitchFamily="34" charset="0"/>
            </a:endParaRPr>
          </a:p>
        </p:txBody>
      </p:sp>
      <p:sp>
        <p:nvSpPr>
          <p:cNvPr id="6" name="Rectangle 5"/>
          <p:cNvSpPr/>
          <p:nvPr/>
        </p:nvSpPr>
        <p:spPr>
          <a:xfrm>
            <a:off x="1739635" y="1345124"/>
            <a:ext cx="5895111" cy="707886"/>
          </a:xfrm>
          <a:prstGeom prst="rect">
            <a:avLst/>
          </a:prstGeom>
        </p:spPr>
        <p:txBody>
          <a:bodyPr wrap="square">
            <a:spAutoFit/>
          </a:bodyPr>
          <a:lstStyle/>
          <a:p>
            <a:pPr marL="190492" lvl="1">
              <a:spcBef>
                <a:spcPct val="20000"/>
              </a:spcBef>
              <a:buClr>
                <a:prstClr val="black">
                  <a:lumMod val="50000"/>
                  <a:lumOff val="50000"/>
                </a:prstClr>
              </a:buClr>
            </a:pPr>
            <a:r>
              <a:rPr lang="en-AU" sz="2000" dirty="0">
                <a:latin typeface="Arial" panose="020B0604020202020204" pitchFamily="34" charset="0"/>
                <a:cs typeface="Arial" panose="020B0604020202020204" pitchFamily="34" charset="0"/>
              </a:rPr>
              <a:t>An </a:t>
            </a:r>
            <a:r>
              <a:rPr lang="en-AU" sz="2000" i="1" dirty="0">
                <a:latin typeface="Arial" panose="020B0604020202020204" pitchFamily="34" charset="0"/>
                <a:cs typeface="Arial" panose="020B0604020202020204" pitchFamily="34" charset="0"/>
              </a:rPr>
              <a:t>AND Gateway</a:t>
            </a:r>
            <a:r>
              <a:rPr lang="en-AU" sz="2000" dirty="0">
                <a:latin typeface="Arial" panose="020B0604020202020204" pitchFamily="34" charset="0"/>
                <a:cs typeface="Arial" panose="020B0604020202020204" pitchFamily="34" charset="0"/>
              </a:rPr>
              <a:t> provides a mechanism to create and synchronize “parallel” flows. </a:t>
            </a:r>
          </a:p>
        </p:txBody>
      </p:sp>
      <p:sp>
        <p:nvSpPr>
          <p:cNvPr id="12" name="Rectangle 3"/>
          <p:cNvSpPr txBox="1">
            <a:spLocks noChangeArrowheads="1"/>
          </p:cNvSpPr>
          <p:nvPr/>
        </p:nvSpPr>
        <p:spPr>
          <a:xfrm>
            <a:off x="1555536" y="2933019"/>
            <a:ext cx="6421485" cy="1660303"/>
          </a:xfrm>
          <a:prstGeom prst="rect">
            <a:avLst/>
          </a:prstGeom>
        </p:spPr>
        <p:txBody>
          <a:bodyPr vert="horz" lIns="76200" tIns="38100" rIns="76200" bIns="38100" rtlCol="0" anchor="t">
            <a:noAutofit/>
          </a:bodyPr>
          <a:lstStyle>
            <a:lvl1pPr marL="182880" indent="-182880" algn="l" defTabSz="914400" rtl="0" eaLnBrk="1" latinLnBrk="0" hangingPunct="1">
              <a:spcBef>
                <a:spcPct val="20000"/>
              </a:spcBef>
              <a:buClr>
                <a:schemeClr val="tx1">
                  <a:lumMod val="50000"/>
                  <a:lumOff val="50000"/>
                </a:schemeClr>
              </a:buClr>
              <a:buFont typeface="Arial" pitchFamily="34" charset="0"/>
              <a:buChar char="•"/>
              <a:defRPr sz="2400" kern="1200">
                <a:solidFill>
                  <a:schemeClr val="tx1">
                    <a:lumMod val="75000"/>
                    <a:lumOff val="25000"/>
                  </a:schemeClr>
                </a:solidFill>
                <a:latin typeface="+mn-lt"/>
                <a:ea typeface="+mn-ea"/>
                <a:cs typeface="+mn-cs"/>
              </a:defRPr>
            </a:lvl1pPr>
            <a:lvl2pPr marL="411480" indent="-182880" algn="l" defTabSz="914400" rtl="0" eaLnBrk="1" latinLnBrk="0" hangingPunct="1">
              <a:spcBef>
                <a:spcPct val="20000"/>
              </a:spcBef>
              <a:buClr>
                <a:schemeClr val="tx1">
                  <a:lumMod val="50000"/>
                  <a:lumOff val="50000"/>
                </a:schemeClr>
              </a:buClr>
              <a:buFont typeface="Arial" pitchFamily="34" charset="0"/>
              <a:buChar char="•"/>
              <a:defRPr sz="1800" kern="1200">
                <a:solidFill>
                  <a:schemeClr val="tx1">
                    <a:lumMod val="75000"/>
                    <a:lumOff val="25000"/>
                  </a:schemeClr>
                </a:solidFill>
                <a:latin typeface="+mn-lt"/>
                <a:ea typeface="+mn-ea"/>
                <a:cs typeface="+mn-cs"/>
              </a:defRPr>
            </a:lvl2pPr>
            <a:lvl3pPr marL="594360" indent="-182880" algn="l" defTabSz="914400" rtl="0" eaLnBrk="1" latinLnBrk="0" hangingPunct="1">
              <a:spcBef>
                <a:spcPct val="20000"/>
              </a:spcBef>
              <a:buClr>
                <a:schemeClr val="tx1">
                  <a:lumMod val="50000"/>
                  <a:lumOff val="50000"/>
                </a:schemeClr>
              </a:buClr>
              <a:buFont typeface="Arial" pitchFamily="34" charset="0"/>
              <a:buChar char="•"/>
              <a:defRPr sz="1800" kern="1200">
                <a:solidFill>
                  <a:schemeClr val="tx1">
                    <a:lumMod val="75000"/>
                    <a:lumOff val="25000"/>
                  </a:schemeClr>
                </a:solidFill>
                <a:latin typeface="+mn-lt"/>
                <a:ea typeface="+mn-ea"/>
                <a:cs typeface="+mn-cs"/>
              </a:defRPr>
            </a:lvl3pPr>
            <a:lvl4pPr marL="777240" indent="-182880" algn="l" defTabSz="914400" rtl="0" eaLnBrk="1" latinLnBrk="0" hangingPunct="1">
              <a:spcBef>
                <a:spcPct val="20000"/>
              </a:spcBef>
              <a:buClr>
                <a:schemeClr val="tx1">
                  <a:lumMod val="50000"/>
                  <a:lumOff val="50000"/>
                </a:schemeClr>
              </a:buClr>
              <a:buFont typeface="Arial" pitchFamily="34" charset="0"/>
              <a:buChar char="•"/>
              <a:defRPr sz="1800" kern="1200">
                <a:solidFill>
                  <a:schemeClr val="tx1">
                    <a:lumMod val="75000"/>
                    <a:lumOff val="25000"/>
                  </a:schemeClr>
                </a:solidFill>
                <a:latin typeface="+mn-lt"/>
                <a:ea typeface="+mn-ea"/>
                <a:cs typeface="+mn-cs"/>
              </a:defRPr>
            </a:lvl4pPr>
            <a:lvl5pPr marL="960120" indent="-182880" algn="l" defTabSz="914400" rtl="0" eaLnBrk="1" latinLnBrk="0" hangingPunct="1">
              <a:spcBef>
                <a:spcPct val="20000"/>
              </a:spcBef>
              <a:buClr>
                <a:schemeClr val="tx1">
                  <a:lumMod val="50000"/>
                  <a:lumOff val="50000"/>
                </a:schemeClr>
              </a:buClr>
              <a:buFont typeface="Arial" pitchFamily="34" charset="0"/>
              <a:buChar char="•"/>
              <a:defRPr sz="1800" kern="1200">
                <a:solidFill>
                  <a:schemeClr val="tx1">
                    <a:lumMod val="75000"/>
                    <a:lumOff val="25000"/>
                  </a:schemeClr>
                </a:solidFill>
                <a:latin typeface="+mn-lt"/>
                <a:ea typeface="+mn-ea"/>
                <a:cs typeface="+mn-cs"/>
              </a:defRPr>
            </a:lvl5pPr>
            <a:lvl6pPr marL="114300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6pPr>
            <a:lvl7pPr marL="132588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7pPr>
            <a:lvl8pPr marL="150876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8pPr>
            <a:lvl9pPr marL="169164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9pPr>
          </a:lstStyle>
          <a:p>
            <a:pPr marL="743185" lvl="1" indent="0">
              <a:buClr>
                <a:prstClr val="black">
                  <a:lumMod val="50000"/>
                  <a:lumOff val="50000"/>
                </a:prstClr>
              </a:buClr>
              <a:buNone/>
            </a:pPr>
            <a:r>
              <a:rPr lang="en-AU" sz="2000" i="1" dirty="0">
                <a:solidFill>
                  <a:schemeClr val="tx1"/>
                </a:solidFill>
                <a:latin typeface="Arial" panose="020B0604020202020204" pitchFamily="34" charset="0"/>
                <a:cs typeface="Arial" panose="020B0604020202020204" pitchFamily="34" charset="0"/>
              </a:rPr>
              <a:t>AND-split</a:t>
            </a:r>
            <a:r>
              <a:rPr lang="en-AU" sz="2000" dirty="0">
                <a:solidFill>
                  <a:schemeClr val="tx1"/>
                </a:solidFill>
                <a:latin typeface="Arial" panose="020B0604020202020204" pitchFamily="34" charset="0"/>
                <a:cs typeface="Arial" panose="020B0604020202020204" pitchFamily="34" charset="0"/>
              </a:rPr>
              <a:t> </a:t>
            </a:r>
            <a:r>
              <a:rPr lang="en-AU" sz="2000" dirty="0">
                <a:solidFill>
                  <a:schemeClr val="tx1"/>
                </a:solidFill>
                <a:latin typeface="Arial" panose="020B0604020202020204" pitchFamily="34" charset="0"/>
                <a:cs typeface="Arial" panose="020B0604020202020204" pitchFamily="34" charset="0"/>
                <a:sym typeface="Wingdings" pitchFamily="2" charset="2"/>
              </a:rPr>
              <a:t> takes </a:t>
            </a:r>
            <a:r>
              <a:rPr lang="en-AU" sz="2000" b="1" dirty="0">
                <a:solidFill>
                  <a:schemeClr val="tx1"/>
                </a:solidFill>
                <a:latin typeface="Arial" panose="020B0604020202020204" pitchFamily="34" charset="0"/>
                <a:cs typeface="Arial" panose="020B0604020202020204" pitchFamily="34" charset="0"/>
                <a:sym typeface="Wingdings" pitchFamily="2" charset="2"/>
              </a:rPr>
              <a:t>all </a:t>
            </a:r>
            <a:r>
              <a:rPr lang="en-AU" sz="2000" dirty="0">
                <a:solidFill>
                  <a:schemeClr val="tx1"/>
                </a:solidFill>
                <a:latin typeface="Arial" panose="020B0604020202020204" pitchFamily="34" charset="0"/>
                <a:cs typeface="Arial" panose="020B0604020202020204" pitchFamily="34" charset="0"/>
                <a:sym typeface="Wingdings" pitchFamily="2" charset="2"/>
              </a:rPr>
              <a:t>outgoing branches</a:t>
            </a:r>
          </a:p>
          <a:p>
            <a:pPr marL="895579" lvl="1">
              <a:buClr>
                <a:prstClr val="black">
                  <a:lumMod val="50000"/>
                  <a:lumOff val="50000"/>
                </a:prstClr>
              </a:buClr>
            </a:pPr>
            <a:endParaRPr lang="en-AU" sz="2000" dirty="0">
              <a:solidFill>
                <a:schemeClr val="tx1"/>
              </a:solidFill>
              <a:latin typeface="Arial" panose="020B0604020202020204" pitchFamily="34" charset="0"/>
              <a:cs typeface="Arial" panose="020B0604020202020204" pitchFamily="34" charset="0"/>
              <a:sym typeface="Wingdings" pitchFamily="2" charset="2"/>
            </a:endParaRPr>
          </a:p>
          <a:p>
            <a:pPr marL="895579" lvl="1">
              <a:buClr>
                <a:prstClr val="black">
                  <a:lumMod val="50000"/>
                  <a:lumOff val="50000"/>
                </a:prstClr>
              </a:buClr>
            </a:pPr>
            <a:endParaRPr lang="en-AU" sz="2000" dirty="0">
              <a:solidFill>
                <a:schemeClr val="tx1"/>
              </a:solidFill>
              <a:latin typeface="Arial" panose="020B0604020202020204" pitchFamily="34" charset="0"/>
              <a:cs typeface="Arial" panose="020B0604020202020204" pitchFamily="34" charset="0"/>
              <a:sym typeface="Wingdings" pitchFamily="2" charset="2"/>
            </a:endParaRPr>
          </a:p>
          <a:p>
            <a:pPr marL="895579" lvl="1">
              <a:buClr>
                <a:prstClr val="black">
                  <a:lumMod val="50000"/>
                  <a:lumOff val="50000"/>
                </a:prstClr>
              </a:buClr>
            </a:pPr>
            <a:endParaRPr lang="en-AU" sz="1667" dirty="0">
              <a:solidFill>
                <a:schemeClr val="tx1"/>
              </a:solidFill>
              <a:latin typeface="Arial" panose="020B0604020202020204" pitchFamily="34" charset="0"/>
              <a:cs typeface="Arial" panose="020B0604020202020204" pitchFamily="34" charset="0"/>
              <a:sym typeface="Wingdings" pitchFamily="2" charset="2"/>
            </a:endParaRPr>
          </a:p>
          <a:p>
            <a:pPr marL="743185" lvl="1" indent="0">
              <a:buClr>
                <a:prstClr val="black">
                  <a:lumMod val="50000"/>
                  <a:lumOff val="50000"/>
                </a:prstClr>
              </a:buClr>
              <a:buNone/>
            </a:pPr>
            <a:r>
              <a:rPr lang="en-AU" sz="2000" i="1" dirty="0">
                <a:solidFill>
                  <a:schemeClr val="tx1"/>
                </a:solidFill>
                <a:latin typeface="Arial" panose="020B0604020202020204" pitchFamily="34" charset="0"/>
                <a:cs typeface="Arial" panose="020B0604020202020204" pitchFamily="34" charset="0"/>
                <a:sym typeface="Wingdings" pitchFamily="2" charset="2"/>
              </a:rPr>
              <a:t>AND-join</a:t>
            </a:r>
            <a:r>
              <a:rPr lang="en-AU" sz="2000" dirty="0">
                <a:solidFill>
                  <a:schemeClr val="tx1"/>
                </a:solidFill>
                <a:latin typeface="Arial" panose="020B0604020202020204" pitchFamily="34" charset="0"/>
                <a:cs typeface="Arial" panose="020B0604020202020204" pitchFamily="34" charset="0"/>
                <a:sym typeface="Wingdings" pitchFamily="2" charset="2"/>
              </a:rPr>
              <a:t>  proceeds when </a:t>
            </a:r>
            <a:r>
              <a:rPr lang="en-AU" sz="2000" b="1" dirty="0">
                <a:solidFill>
                  <a:schemeClr val="tx1"/>
                </a:solidFill>
                <a:latin typeface="Arial" panose="020B0604020202020204" pitchFamily="34" charset="0"/>
                <a:cs typeface="Arial" panose="020B0604020202020204" pitchFamily="34" charset="0"/>
                <a:sym typeface="Wingdings" pitchFamily="2" charset="2"/>
              </a:rPr>
              <a:t>all </a:t>
            </a:r>
            <a:r>
              <a:rPr lang="en-AU" sz="2000" dirty="0">
                <a:solidFill>
                  <a:schemeClr val="tx1"/>
                </a:solidFill>
                <a:latin typeface="Arial" panose="020B0604020202020204" pitchFamily="34" charset="0"/>
                <a:cs typeface="Arial" panose="020B0604020202020204" pitchFamily="34" charset="0"/>
                <a:sym typeface="Wingdings" pitchFamily="2" charset="2"/>
              </a:rPr>
              <a:t>incoming branches have completed</a:t>
            </a:r>
          </a:p>
          <a:p>
            <a:pPr marL="895579" lvl="1">
              <a:buClr>
                <a:prstClr val="black">
                  <a:lumMod val="50000"/>
                  <a:lumOff val="50000"/>
                </a:prstClr>
              </a:buClr>
              <a:buFontTx/>
              <a:buChar char="•"/>
            </a:pPr>
            <a:endParaRPr lang="en-AU" sz="2000" dirty="0">
              <a:solidFill>
                <a:schemeClr val="tx1"/>
              </a:solidFill>
              <a:latin typeface="Arial" panose="020B0604020202020204" pitchFamily="34" charset="0"/>
              <a:cs typeface="Arial" panose="020B0604020202020204" pitchFamily="34" charset="0"/>
              <a:sym typeface="Wingdings" pitchFamily="2" charset="2"/>
            </a:endParaRPr>
          </a:p>
        </p:txBody>
      </p:sp>
      <p:graphicFrame>
        <p:nvGraphicFramePr>
          <p:cNvPr id="13" name="Object 7"/>
          <p:cNvGraphicFramePr>
            <a:graphicFrameLocks noChangeAspect="1"/>
          </p:cNvGraphicFramePr>
          <p:nvPr>
            <p:extLst/>
          </p:nvPr>
        </p:nvGraphicFramePr>
        <p:xfrm>
          <a:off x="834761" y="2409032"/>
          <a:ext cx="1389063" cy="1386417"/>
        </p:xfrm>
        <a:graphic>
          <a:graphicData uri="http://schemas.openxmlformats.org/presentationml/2006/ole">
            <mc:AlternateContent xmlns:mc="http://schemas.openxmlformats.org/markup-compatibility/2006">
              <mc:Choice xmlns:v="urn:schemas-microsoft-com:vml" Requires="v">
                <p:oleObj spid="_x0000_s22577" name="Visio" r:id="rId4" imgW="1063800" imgH="1028160" progId="Visio.Drawing.11">
                  <p:embed/>
                </p:oleObj>
              </mc:Choice>
              <mc:Fallback>
                <p:oleObj name="Visio" r:id="rId4" imgW="1063800" imgH="1028160" progId="Visio.Drawing.11">
                  <p:embed/>
                  <p:pic>
                    <p:nvPicPr>
                      <p:cNvPr id="13" name="Object 7"/>
                      <p:cNvPicPr>
                        <a:picLocks noChangeAspect="1" noChangeArrowheads="1"/>
                      </p:cNvPicPr>
                      <p:nvPr/>
                    </p:nvPicPr>
                    <p:blipFill>
                      <a:blip r:embed="rId5"/>
                      <a:srcRect/>
                      <a:stretch>
                        <a:fillRect/>
                      </a:stretch>
                    </p:blipFill>
                    <p:spPr bwMode="auto">
                      <a:xfrm>
                        <a:off x="834761" y="2409032"/>
                        <a:ext cx="1389063" cy="1386417"/>
                      </a:xfrm>
                      <a:prstGeom prst="rect">
                        <a:avLst/>
                      </a:prstGeom>
                      <a:noFill/>
                      <a:ln>
                        <a:noFill/>
                      </a:ln>
                      <a:effectLst/>
                      <a:extLst/>
                    </p:spPr>
                  </p:pic>
                </p:oleObj>
              </mc:Fallback>
            </mc:AlternateContent>
          </a:graphicData>
        </a:graphic>
      </p:graphicFrame>
      <p:graphicFrame>
        <p:nvGraphicFramePr>
          <p:cNvPr id="14" name="Object 7"/>
          <p:cNvGraphicFramePr>
            <a:graphicFrameLocks noChangeAspect="1"/>
          </p:cNvGraphicFramePr>
          <p:nvPr>
            <p:extLst/>
          </p:nvPr>
        </p:nvGraphicFramePr>
        <p:xfrm>
          <a:off x="926042" y="3991240"/>
          <a:ext cx="1268678" cy="1231635"/>
        </p:xfrm>
        <a:graphic>
          <a:graphicData uri="http://schemas.openxmlformats.org/presentationml/2006/ole">
            <mc:AlternateContent xmlns:mc="http://schemas.openxmlformats.org/markup-compatibility/2006">
              <mc:Choice xmlns:v="urn:schemas-microsoft-com:vml" Requires="v">
                <p:oleObj spid="_x0000_s22578" name="Visio" r:id="rId6" imgW="971640" imgH="914040" progId="Visio.Drawing.11">
                  <p:embed/>
                </p:oleObj>
              </mc:Choice>
              <mc:Fallback>
                <p:oleObj name="Visio" r:id="rId6" imgW="971640" imgH="914040" progId="Visio.Drawing.11">
                  <p:embed/>
                  <p:pic>
                    <p:nvPicPr>
                      <p:cNvPr id="14" name="Object 7"/>
                      <p:cNvPicPr>
                        <a:picLocks noChangeAspect="1" noChangeArrowheads="1"/>
                      </p:cNvPicPr>
                      <p:nvPr/>
                    </p:nvPicPr>
                    <p:blipFill>
                      <a:blip r:embed="rId7"/>
                      <a:srcRect/>
                      <a:stretch>
                        <a:fillRect/>
                      </a:stretch>
                    </p:blipFill>
                    <p:spPr bwMode="auto">
                      <a:xfrm>
                        <a:off x="926042" y="3991240"/>
                        <a:ext cx="1268678" cy="1231635"/>
                      </a:xfrm>
                      <a:prstGeom prst="rect">
                        <a:avLst/>
                      </a:prstGeom>
                      <a:noFill/>
                      <a:ln>
                        <a:noFill/>
                      </a:ln>
                      <a:effectLst/>
                      <a:extLst/>
                    </p:spPr>
                  </p:pic>
                </p:oleObj>
              </mc:Fallback>
            </mc:AlternateContent>
          </a:graphicData>
        </a:graphic>
      </p:graphicFrame>
      <p:graphicFrame>
        <p:nvGraphicFramePr>
          <p:cNvPr id="15" name="Object 4"/>
          <p:cNvGraphicFramePr>
            <a:graphicFrameLocks noGrp="1" noChangeAspect="1"/>
          </p:cNvGraphicFramePr>
          <p:nvPr>
            <p:ph sz="quarter" idx="4294967295"/>
            <p:extLst/>
          </p:nvPr>
        </p:nvGraphicFramePr>
        <p:xfrm>
          <a:off x="1079500" y="1345125"/>
          <a:ext cx="660135" cy="660136"/>
        </p:xfrm>
        <a:graphic>
          <a:graphicData uri="http://schemas.openxmlformats.org/presentationml/2006/ole">
            <mc:AlternateContent xmlns:mc="http://schemas.openxmlformats.org/markup-compatibility/2006">
              <mc:Choice xmlns:v="urn:schemas-microsoft-com:vml" Requires="v">
                <p:oleObj spid="_x0000_s22579" name="Visio" r:id="rId8" imgW="577596" imgH="577596" progId="Visio.Drawing.11">
                  <p:embed/>
                </p:oleObj>
              </mc:Choice>
              <mc:Fallback>
                <p:oleObj name="Visio" r:id="rId8" imgW="577596" imgH="577596" progId="Visio.Drawing.11">
                  <p:embed/>
                  <p:pic>
                    <p:nvPicPr>
                      <p:cNvPr id="15"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79500" y="1345125"/>
                        <a:ext cx="660135" cy="660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Oval 10"/>
          <p:cNvSpPr/>
          <p:nvPr/>
        </p:nvSpPr>
        <p:spPr>
          <a:xfrm>
            <a:off x="926042" y="3102240"/>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prstClr val="white"/>
              </a:solidFill>
            </a:endParaRPr>
          </a:p>
        </p:txBody>
      </p:sp>
      <p:sp>
        <p:nvSpPr>
          <p:cNvPr id="16" name="Oval 15"/>
          <p:cNvSpPr/>
          <p:nvPr/>
        </p:nvSpPr>
        <p:spPr>
          <a:xfrm>
            <a:off x="926042" y="3102240"/>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prstClr val="white"/>
              </a:solidFill>
            </a:endParaRPr>
          </a:p>
        </p:txBody>
      </p:sp>
      <p:sp>
        <p:nvSpPr>
          <p:cNvPr id="17" name="Oval 16"/>
          <p:cNvSpPr/>
          <p:nvPr/>
        </p:nvSpPr>
        <p:spPr>
          <a:xfrm>
            <a:off x="1151621" y="3995946"/>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prstClr val="white"/>
              </a:solidFill>
            </a:endParaRPr>
          </a:p>
        </p:txBody>
      </p:sp>
      <p:sp>
        <p:nvSpPr>
          <p:cNvPr id="18" name="Oval 17"/>
          <p:cNvSpPr/>
          <p:nvPr/>
        </p:nvSpPr>
        <p:spPr>
          <a:xfrm>
            <a:off x="1151621" y="5047998"/>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prstClr val="white"/>
              </a:solidFill>
            </a:endParaRPr>
          </a:p>
        </p:txBody>
      </p:sp>
    </p:spTree>
    <p:extLst>
      <p:ext uri="{BB962C8B-B14F-4D97-AF65-F5344CB8AC3E}">
        <p14:creationId xmlns:p14="http://schemas.microsoft.com/office/powerpoint/2010/main" val="3079104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childTnLst>
                          </p:cTn>
                        </p:par>
                        <p:par>
                          <p:cTn id="12" fill="hold">
                            <p:stCondLst>
                              <p:cond delay="0"/>
                            </p:stCondLst>
                            <p:childTnLst>
                              <p:par>
                                <p:cTn id="13" presetID="50" presetClass="path" presetSubtype="0" accel="50000" fill="hold" grpId="1" nodeType="afterEffect">
                                  <p:stCondLst>
                                    <p:cond delay="0"/>
                                  </p:stCondLst>
                                  <p:childTnLst>
                                    <p:animMotion origin="layout" path="M -2.77778E-6 -1.11111E-6 L 0.03125 -1.11111E-6 C 0.04549 -1.11111E-6 0.0632 0.02523 0.0632 0.04607 L 0.0632 0.09283 " pathEditMode="relative" rAng="0" ptsTypes="AAAA">
                                      <p:cBhvr>
                                        <p:cTn id="14" dur="2000" fill="hold"/>
                                        <p:tgtEl>
                                          <p:spTgt spid="11"/>
                                        </p:tgtEl>
                                        <p:attrNameLst>
                                          <p:attrName>ppt_x</p:attrName>
                                          <p:attrName>ppt_y</p:attrName>
                                        </p:attrNameLst>
                                      </p:cBhvr>
                                      <p:rCtr x="3160" y="4630"/>
                                    </p:animMotion>
                                  </p:childTnLst>
                                </p:cTn>
                              </p:par>
                              <p:par>
                                <p:cTn id="15" presetID="50" presetClass="path" presetSubtype="0" accel="50000" fill="hold" grpId="1" nodeType="withEffect">
                                  <p:stCondLst>
                                    <p:cond delay="0"/>
                                  </p:stCondLst>
                                  <p:childTnLst>
                                    <p:animMotion origin="layout" path="M -2.77778E-6 -1.11111E-6 L 0.03004 -1.11111E-6 C 0.04358 -1.11111E-6 0.06077 -0.02546 0.06077 -0.0463 L 0.06077 -0.09329 " pathEditMode="relative" rAng="0" ptsTypes="AAAA">
                                      <p:cBhvr>
                                        <p:cTn id="16" dur="2000" fill="hold"/>
                                        <p:tgtEl>
                                          <p:spTgt spid="16"/>
                                        </p:tgtEl>
                                        <p:attrNameLst>
                                          <p:attrName>ppt_x</p:attrName>
                                          <p:attrName>ppt_y</p:attrName>
                                        </p:attrNameLst>
                                      </p:cBhvr>
                                      <p:rCtr x="3038" y="-4676"/>
                                    </p:animMotion>
                                  </p:childTnLst>
                                </p:cTn>
                              </p:par>
                            </p:childTnLst>
                          </p:cTn>
                        </p:par>
                        <p:par>
                          <p:cTn id="17" fill="hold">
                            <p:stCondLst>
                              <p:cond delay="2000"/>
                            </p:stCondLst>
                            <p:childTnLst>
                              <p:par>
                                <p:cTn id="18" presetID="63" presetClass="path" presetSubtype="0" decel="50000" fill="hold" grpId="3" nodeType="afterEffect">
                                  <p:stCondLst>
                                    <p:cond delay="0"/>
                                  </p:stCondLst>
                                  <p:childTnLst>
                                    <p:animMotion origin="layout" path="M 0.0632 0.09283 L 0.09271 0.09445 " pathEditMode="relative" rAng="0" ptsTypes="AA">
                                      <p:cBhvr>
                                        <p:cTn id="19" dur="750" fill="hold"/>
                                        <p:tgtEl>
                                          <p:spTgt spid="11"/>
                                        </p:tgtEl>
                                        <p:attrNameLst>
                                          <p:attrName>ppt_x</p:attrName>
                                          <p:attrName>ppt_y</p:attrName>
                                        </p:attrNameLst>
                                      </p:cBhvr>
                                      <p:rCtr x="1476" y="69"/>
                                    </p:animMotion>
                                  </p:childTnLst>
                                </p:cTn>
                              </p:par>
                              <p:par>
                                <p:cTn id="20" presetID="63" presetClass="path" presetSubtype="0" decel="50000" fill="hold" grpId="3" nodeType="withEffect">
                                  <p:stCondLst>
                                    <p:cond delay="0"/>
                                  </p:stCondLst>
                                  <p:childTnLst>
                                    <p:animMotion origin="layout" path="M 0.06076 -0.09328 L 0.09027 -0.09166 " pathEditMode="relative" rAng="0" ptsTypes="AA">
                                      <p:cBhvr>
                                        <p:cTn id="21" dur="750" fill="hold"/>
                                        <p:tgtEl>
                                          <p:spTgt spid="16"/>
                                        </p:tgtEl>
                                        <p:attrNameLst>
                                          <p:attrName>ppt_x</p:attrName>
                                          <p:attrName>ppt_y</p:attrName>
                                        </p:attrNameLst>
                                      </p:cBhvr>
                                      <p:rCtr x="1476" y="69"/>
                                    </p:animMotion>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2" nodeType="clickEffect">
                                  <p:stCondLst>
                                    <p:cond delay="0"/>
                                  </p:stCondLst>
                                  <p:childTnLst>
                                    <p:animEffect transition="out" filter="fade">
                                      <p:cBhvr>
                                        <p:cTn id="25" dur="500"/>
                                        <p:tgtEl>
                                          <p:spTgt spid="11"/>
                                        </p:tgtEl>
                                      </p:cBhvr>
                                    </p:animEffect>
                                    <p:set>
                                      <p:cBhvr>
                                        <p:cTn id="26" dur="1" fill="hold">
                                          <p:stCondLst>
                                            <p:cond delay="499"/>
                                          </p:stCondLst>
                                        </p:cTn>
                                        <p:tgtEl>
                                          <p:spTgt spid="11"/>
                                        </p:tgtEl>
                                        <p:attrNameLst>
                                          <p:attrName>style.visibility</p:attrName>
                                        </p:attrNameLst>
                                      </p:cBhvr>
                                      <p:to>
                                        <p:strVal val="hidden"/>
                                      </p:to>
                                    </p:set>
                                  </p:childTnLst>
                                </p:cTn>
                              </p:par>
                              <p:par>
                                <p:cTn id="27" presetID="10" presetClass="exit" presetSubtype="0" fill="hold" grpId="2" nodeType="withEffect">
                                  <p:stCondLst>
                                    <p:cond delay="0"/>
                                  </p:stCondLst>
                                  <p:childTnLst>
                                    <p:animEffect transition="out" filter="fade">
                                      <p:cBhvr>
                                        <p:cTn id="28" dur="500"/>
                                        <p:tgtEl>
                                          <p:spTgt spid="16"/>
                                        </p:tgtEl>
                                      </p:cBhvr>
                                    </p:animEffect>
                                    <p:set>
                                      <p:cBhvr>
                                        <p:cTn id="29" dur="1" fill="hold">
                                          <p:stCondLst>
                                            <p:cond delay="499"/>
                                          </p:stCondLst>
                                        </p:cTn>
                                        <p:tgtEl>
                                          <p:spTgt spid="16"/>
                                        </p:tgtEl>
                                        <p:attrNameLst>
                                          <p:attrName>style.visibility</p:attrName>
                                        </p:attrNameLst>
                                      </p:cBhvr>
                                      <p:to>
                                        <p:strVal val="hidden"/>
                                      </p:to>
                                    </p:se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50" presetClass="path" presetSubtype="0" accel="50000" decel="50000" fill="hold" grpId="1" nodeType="clickEffect">
                                  <p:stCondLst>
                                    <p:cond delay="0"/>
                                  </p:stCondLst>
                                  <p:childTnLst>
                                    <p:animMotion origin="layout" path="M -2.77778E-7 -2.59259E-6 L 0.0191 -2.59259E-6 C 0.02795 -2.59259E-6 0.03889 0.02523 0.03889 0.04584 L 0.03889 0.09236 " pathEditMode="relative" rAng="0" ptsTypes="AAAA">
                                      <p:cBhvr>
                                        <p:cTn id="42" dur="1500" fill="hold"/>
                                        <p:tgtEl>
                                          <p:spTgt spid="17"/>
                                        </p:tgtEl>
                                        <p:attrNameLst>
                                          <p:attrName>ppt_x</p:attrName>
                                          <p:attrName>ppt_y</p:attrName>
                                        </p:attrNameLst>
                                      </p:cBhvr>
                                      <p:rCtr x="1944" y="4606"/>
                                    </p:animMotion>
                                  </p:childTnLst>
                                </p:cTn>
                              </p:par>
                              <p:par>
                                <p:cTn id="43" presetID="50" presetClass="path" presetSubtype="0" accel="50000" decel="25000" fill="hold" grpId="1" nodeType="withEffect">
                                  <p:stCondLst>
                                    <p:cond delay="0"/>
                                  </p:stCondLst>
                                  <p:childTnLst>
                                    <p:animMotion origin="layout" path="M -2.77778E-7 -3.7037E-7 L 0.01927 -3.7037E-7 C 0.02795 -3.7037E-7 0.03906 -0.02546 0.03906 -0.04606 L 0.03906 -0.09213 " pathEditMode="relative" rAng="0" ptsTypes="AAAA">
                                      <p:cBhvr>
                                        <p:cTn id="44" dur="1500" fill="hold"/>
                                        <p:tgtEl>
                                          <p:spTgt spid="18"/>
                                        </p:tgtEl>
                                        <p:attrNameLst>
                                          <p:attrName>ppt_x</p:attrName>
                                          <p:attrName>ppt_y</p:attrName>
                                        </p:attrNameLst>
                                      </p:cBhvr>
                                      <p:rCtr x="1944" y="-4606"/>
                                    </p:animMotion>
                                  </p:childTnLst>
                                </p:cTn>
                              </p:par>
                            </p:childTnLst>
                          </p:cTn>
                        </p:par>
                        <p:par>
                          <p:cTn id="45" fill="hold">
                            <p:stCondLst>
                              <p:cond delay="1500"/>
                            </p:stCondLst>
                            <p:childTnLst>
                              <p:par>
                                <p:cTn id="46" presetID="1" presetClass="exit" presetSubtype="0" fill="hold" grpId="2" nodeType="afterEffect">
                                  <p:stCondLst>
                                    <p:cond delay="0"/>
                                  </p:stCondLst>
                                  <p:childTnLst>
                                    <p:set>
                                      <p:cBhvr>
                                        <p:cTn id="47" dur="1" fill="hold">
                                          <p:stCondLst>
                                            <p:cond delay="0"/>
                                          </p:stCondLst>
                                        </p:cTn>
                                        <p:tgtEl>
                                          <p:spTgt spid="18"/>
                                        </p:tgtEl>
                                        <p:attrNameLst>
                                          <p:attrName>style.visibility</p:attrName>
                                        </p:attrNameLst>
                                      </p:cBhvr>
                                      <p:to>
                                        <p:strVal val="hidden"/>
                                      </p:to>
                                    </p:set>
                                  </p:childTnLst>
                                </p:cTn>
                              </p:par>
                            </p:childTnLst>
                          </p:cTn>
                        </p:par>
                        <p:par>
                          <p:cTn id="48" fill="hold">
                            <p:stCondLst>
                              <p:cond delay="1500"/>
                            </p:stCondLst>
                            <p:childTnLst>
                              <p:par>
                                <p:cTn id="49" presetID="63" presetClass="path" presetSubtype="0" decel="50000" fill="hold" grpId="2" nodeType="afterEffect">
                                  <p:stCondLst>
                                    <p:cond delay="0"/>
                                  </p:stCondLst>
                                  <p:childTnLst>
                                    <p:animMotion origin="layout" path="M 0.03889 0.09236 L 0.08733 0.09236 " pathEditMode="relative" rAng="0" ptsTypes="AA">
                                      <p:cBhvr>
                                        <p:cTn id="50" dur="1000" fill="hold"/>
                                        <p:tgtEl>
                                          <p:spTgt spid="17"/>
                                        </p:tgtEl>
                                        <p:attrNameLst>
                                          <p:attrName>ppt_x</p:attrName>
                                          <p:attrName>ppt_y</p:attrName>
                                        </p:attrNameLst>
                                      </p:cBhvr>
                                      <p:rCtr x="241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1" grpId="2" animBg="1"/>
      <p:bldP spid="11" grpId="3" animBg="1"/>
      <p:bldP spid="16" grpId="0" animBg="1"/>
      <p:bldP spid="16" grpId="1" animBg="1"/>
      <p:bldP spid="16" grpId="2" animBg="1"/>
      <p:bldP spid="16" grpId="3" animBg="1"/>
      <p:bldP spid="17" grpId="0" animBg="1"/>
      <p:bldP spid="17" grpId="1" animBg="1"/>
      <p:bldP spid="17" grpId="2" animBg="1"/>
      <p:bldP spid="18" grpId="0" animBg="1"/>
      <p:bldP spid="18" grpId="1" animBg="1"/>
      <p:bldP spid="18" grpId="2"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endParaRPr lang="en-AU" dirty="0">
              <a:solidFill>
                <a:prstClr val="black">
                  <a:lumMod val="50000"/>
                  <a:lumOff val="50000"/>
                </a:prstClr>
              </a:solidFill>
            </a:endParaRPr>
          </a:p>
        </p:txBody>
      </p:sp>
      <p:sp>
        <p:nvSpPr>
          <p:cNvPr id="4" name="Title 3"/>
          <p:cNvSpPr>
            <a:spLocks noGrp="1"/>
          </p:cNvSpPr>
          <p:nvPr>
            <p:ph type="title"/>
          </p:nvPr>
        </p:nvSpPr>
        <p:spPr/>
        <p:txBody>
          <a:bodyPr/>
          <a:lstStyle/>
          <a:p>
            <a:r>
              <a:rPr lang="en-AU" dirty="0"/>
              <a:t>Example: AND Gateway</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337"/>
          <a:stretch/>
        </p:blipFill>
        <p:spPr>
          <a:xfrm>
            <a:off x="1360617" y="1485418"/>
            <a:ext cx="6302752" cy="2753468"/>
          </a:xfrm>
          <a:prstGeom prst="rect">
            <a:avLst/>
          </a:prstGeom>
        </p:spPr>
      </p:pic>
      <p:sp>
        <p:nvSpPr>
          <p:cNvPr id="11" name="Oval 10"/>
          <p:cNvSpPr/>
          <p:nvPr/>
        </p:nvSpPr>
        <p:spPr>
          <a:xfrm>
            <a:off x="1561222" y="2793050"/>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prstClr val="white"/>
              </a:solidFill>
            </a:endParaRPr>
          </a:p>
        </p:txBody>
      </p:sp>
      <p:sp>
        <p:nvSpPr>
          <p:cNvPr id="6" name="Oval 5"/>
          <p:cNvSpPr/>
          <p:nvPr/>
        </p:nvSpPr>
        <p:spPr>
          <a:xfrm>
            <a:off x="3226689" y="2788228"/>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prstClr val="white"/>
              </a:solidFill>
            </a:endParaRPr>
          </a:p>
        </p:txBody>
      </p:sp>
      <p:sp>
        <p:nvSpPr>
          <p:cNvPr id="7" name="Oval 6"/>
          <p:cNvSpPr/>
          <p:nvPr/>
        </p:nvSpPr>
        <p:spPr>
          <a:xfrm>
            <a:off x="3537051" y="1790742"/>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prstClr val="white"/>
              </a:solidFill>
            </a:endParaRPr>
          </a:p>
        </p:txBody>
      </p:sp>
      <p:sp>
        <p:nvSpPr>
          <p:cNvPr id="8" name="Rectangle 5"/>
          <p:cNvSpPr>
            <a:spLocks noChangeArrowheads="1"/>
          </p:cNvSpPr>
          <p:nvPr/>
        </p:nvSpPr>
        <p:spPr bwMode="auto">
          <a:xfrm>
            <a:off x="523796" y="1237970"/>
            <a:ext cx="2890535" cy="400110"/>
          </a:xfrm>
          <a:prstGeom prst="rect">
            <a:avLst/>
          </a:prstGeom>
          <a:noFill/>
          <a:ln w="9525">
            <a:noFill/>
            <a:miter lim="800000"/>
            <a:headEnd/>
            <a:tailEnd/>
          </a:ln>
          <a:effectLst/>
        </p:spPr>
        <p:txBody>
          <a:bodyPr wrap="none">
            <a:spAutoFit/>
          </a:bodyPr>
          <a:lstStyle/>
          <a:p>
            <a:r>
              <a:rPr lang="en-AU" sz="2000" b="1" dirty="0">
                <a:latin typeface="Arial" panose="020B0604020202020204" pitchFamily="34" charset="0"/>
                <a:cs typeface="Arial" panose="020B0604020202020204" pitchFamily="34" charset="0"/>
              </a:rPr>
              <a:t>Airport security check</a:t>
            </a:r>
          </a:p>
        </p:txBody>
      </p:sp>
    </p:spTree>
    <p:extLst>
      <p:ext uri="{BB962C8B-B14F-4D97-AF65-F5344CB8AC3E}">
        <p14:creationId xmlns:p14="http://schemas.microsoft.com/office/powerpoint/2010/main" val="16071593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1"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decel="50000" fill="hold" grpId="0" nodeType="clickEffect">
                                  <p:stCondLst>
                                    <p:cond delay="0"/>
                                  </p:stCondLst>
                                  <p:childTnLst>
                                    <p:animMotion origin="layout" path="M 3.88889E-6 -4.44444E-6 L 0.21736 -0.00069 " pathEditMode="relative" rAng="0" ptsTypes="AA">
                                      <p:cBhvr>
                                        <p:cTn id="13" dur="2000" fill="hold"/>
                                        <p:tgtEl>
                                          <p:spTgt spid="11"/>
                                        </p:tgtEl>
                                        <p:attrNameLst>
                                          <p:attrName>ppt_x</p:attrName>
                                          <p:attrName>ppt_y</p:attrName>
                                        </p:attrNameLst>
                                      </p:cBhvr>
                                      <p:rCtr x="10868" y="-46"/>
                                    </p:animMotion>
                                  </p:childTnLst>
                                </p:cTn>
                              </p:par>
                            </p:childTnLst>
                          </p:cTn>
                        </p:par>
                      </p:childTnLst>
                    </p:cTn>
                  </p:par>
                  <p:par>
                    <p:cTn id="14" fill="hold">
                      <p:stCondLst>
                        <p:cond delay="indefinite"/>
                      </p:stCondLst>
                      <p:childTnLst>
                        <p:par>
                          <p:cTn id="15" fill="hold">
                            <p:stCondLst>
                              <p:cond delay="0"/>
                            </p:stCondLst>
                            <p:childTnLst>
                              <p:par>
                                <p:cTn id="16" presetID="50" presetClass="path" presetSubtype="0" accel="50000" decel="50000" fill="hold" grpId="2" nodeType="clickEffect">
                                  <p:stCondLst>
                                    <p:cond delay="0"/>
                                  </p:stCondLst>
                                  <p:childTnLst>
                                    <p:animMotion origin="layout" path="M 0.21736 -0.00069 L 0.23871 -0.00069 C 0.24843 -0.00069 0.26041 0.04607 0.26041 0.0845 L 0.26041 0.17014 " pathEditMode="relative" rAng="0" ptsTypes="AAAA">
                                      <p:cBhvr>
                                        <p:cTn id="17" dur="2000" fill="hold"/>
                                        <p:tgtEl>
                                          <p:spTgt spid="11"/>
                                        </p:tgtEl>
                                        <p:attrNameLst>
                                          <p:attrName>ppt_x</p:attrName>
                                          <p:attrName>ppt_y</p:attrName>
                                        </p:attrNameLst>
                                      </p:cBhvr>
                                      <p:rCtr x="2153" y="8542"/>
                                    </p:animMotion>
                                  </p:childTnLst>
                                </p:cTn>
                              </p:par>
                              <p:par>
                                <p:cTn id="18" presetID="1" presetClass="entr" presetSubtype="0" fill="hold" grpId="3" nodeType="withEffect">
                                  <p:stCondLst>
                                    <p:cond delay="0"/>
                                  </p:stCondLst>
                                  <p:childTnLst>
                                    <p:set>
                                      <p:cBhvr>
                                        <p:cTn id="19" dur="1" fill="hold">
                                          <p:stCondLst>
                                            <p:cond delay="0"/>
                                          </p:stCondLst>
                                        </p:cTn>
                                        <p:tgtEl>
                                          <p:spTgt spid="6"/>
                                        </p:tgtEl>
                                        <p:attrNameLst>
                                          <p:attrName>style.visibility</p:attrName>
                                        </p:attrNameLst>
                                      </p:cBhvr>
                                      <p:to>
                                        <p:strVal val="visible"/>
                                      </p:to>
                                    </p:set>
                                  </p:childTnLst>
                                </p:cTn>
                              </p:par>
                              <p:par>
                                <p:cTn id="20" presetID="50" presetClass="path" presetSubtype="0" accel="50000" decel="50000" fill="hold" grpId="0" nodeType="withEffect">
                                  <p:stCondLst>
                                    <p:cond delay="0"/>
                                  </p:stCondLst>
                                  <p:childTnLst>
                                    <p:animMotion origin="layout" path="M 3.33934E-17 4.44444E-6 L 0.02049 4.44444E-6 C 0.02969 4.44444E-6 0.04115 -0.04908 0.04115 -0.08843 L 0.04115 -0.17616 " pathEditMode="relative" rAng="0" ptsTypes="AAAA">
                                      <p:cBhvr>
                                        <p:cTn id="21" dur="2000" fill="hold"/>
                                        <p:tgtEl>
                                          <p:spTgt spid="6"/>
                                        </p:tgtEl>
                                        <p:attrNameLst>
                                          <p:attrName>ppt_x</p:attrName>
                                          <p:attrName>ppt_y</p:attrName>
                                        </p:attrNameLst>
                                      </p:cBhvr>
                                      <p:rCtr x="2049" y="-8819"/>
                                    </p:animMotion>
                                  </p:childTnLst>
                                </p:cTn>
                              </p:par>
                            </p:childTnLst>
                          </p:cTn>
                        </p:par>
                      </p:childTnLst>
                    </p:cTn>
                  </p:par>
                  <p:par>
                    <p:cTn id="22" fill="hold">
                      <p:stCondLst>
                        <p:cond delay="indefinite"/>
                      </p:stCondLst>
                      <p:childTnLst>
                        <p:par>
                          <p:cTn id="23" fill="hold">
                            <p:stCondLst>
                              <p:cond delay="0"/>
                            </p:stCondLst>
                            <p:childTnLst>
                              <p:par>
                                <p:cTn id="24" presetID="63" presetClass="path" presetSubtype="0" accel="50000" decel="50000" fill="hold" grpId="2" nodeType="clickEffect">
                                  <p:stCondLst>
                                    <p:cond delay="0"/>
                                  </p:stCondLst>
                                  <p:childTnLst>
                                    <p:animMotion origin="layout" path="M 0.03941 -0.17546 L 0.24723 -0.17546 " pathEditMode="fixed" rAng="0" ptsTypes="AA">
                                      <p:cBhvr>
                                        <p:cTn id="25" dur="2000" fill="hold"/>
                                        <p:tgtEl>
                                          <p:spTgt spid="6"/>
                                        </p:tgtEl>
                                        <p:attrNameLst>
                                          <p:attrName>ppt_x</p:attrName>
                                          <p:attrName>ppt_y</p:attrName>
                                        </p:attrNameLst>
                                      </p:cBhvr>
                                      <p:rCtr x="10972" y="-23"/>
                                    </p:animMotion>
                                  </p:childTnLst>
                                </p:cTn>
                              </p:par>
                            </p:childTnLst>
                          </p:cTn>
                        </p:par>
                        <p:par>
                          <p:cTn id="26" fill="hold">
                            <p:stCondLst>
                              <p:cond delay="2000"/>
                            </p:stCondLst>
                            <p:childTnLst>
                              <p:par>
                                <p:cTn id="27" presetID="63" presetClass="path" presetSubtype="0" accel="50000" decel="50000" fill="hold" grpId="3" nodeType="afterEffect">
                                  <p:stCondLst>
                                    <p:cond delay="0"/>
                                  </p:stCondLst>
                                  <p:childTnLst>
                                    <p:animMotion origin="layout" path="M 0.26041 0.17431 L 0.46718 0.17385 " pathEditMode="relative" rAng="0" ptsTypes="AA">
                                      <p:cBhvr>
                                        <p:cTn id="28" dur="2000" fill="hold"/>
                                        <p:tgtEl>
                                          <p:spTgt spid="11"/>
                                        </p:tgtEl>
                                        <p:attrNameLst>
                                          <p:attrName>ppt_x</p:attrName>
                                          <p:attrName>ppt_y</p:attrName>
                                        </p:attrNameLst>
                                      </p:cBhvr>
                                      <p:rCtr x="10330" y="-23"/>
                                    </p:animMotion>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6"/>
                                        </p:tgtEl>
                                        <p:attrNameLst>
                                          <p:attrName>style.visibility</p:attrName>
                                        </p:attrNameLst>
                                      </p:cBhvr>
                                      <p:to>
                                        <p:strVal val="hidden"/>
                                      </p:to>
                                    </p:set>
                                  </p:childTnLst>
                                </p:cTn>
                              </p:par>
                              <p:par>
                                <p:cTn id="33" presetID="63" presetClass="path" presetSubtype="0" accel="50000" decel="50000" fill="hold" grpId="6" nodeType="withEffect">
                                  <p:stCondLst>
                                    <p:cond delay="0"/>
                                  </p:stCondLst>
                                  <p:childTnLst>
                                    <p:animMotion origin="layout" path="M 0.26041 0.17709 L 0.37569 0.17223 " pathEditMode="relative" rAng="0" ptsTypes="AA">
                                      <p:cBhvr>
                                        <p:cTn id="34" dur="2000" fill="hold"/>
                                        <p:tgtEl>
                                          <p:spTgt spid="11"/>
                                        </p:tgtEl>
                                        <p:attrNameLst>
                                          <p:attrName>ppt_x</p:attrName>
                                          <p:attrName>ppt_y</p:attrName>
                                        </p:attrNameLst>
                                      </p:cBhvr>
                                      <p:rCtr x="5764" y="-255"/>
                                    </p:animMotion>
                                  </p:childTnLst>
                                </p:cTn>
                              </p:par>
                              <p:par>
                                <p:cTn id="35" presetID="1"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par>
                          <p:cTn id="37" fill="hold">
                            <p:stCondLst>
                              <p:cond delay="2000"/>
                            </p:stCondLst>
                            <p:childTnLst>
                              <p:par>
                                <p:cTn id="38" presetID="63" presetClass="path" presetSubtype="0" accel="50000" decel="50000" fill="hold" grpId="1" nodeType="afterEffect">
                                  <p:stCondLst>
                                    <p:cond delay="0"/>
                                  </p:stCondLst>
                                  <p:childTnLst>
                                    <p:animMotion origin="layout" path="M -1.11111E-6 -2.96296E-6 L 0.2033 -0.00046 " pathEditMode="relative" rAng="0" ptsTypes="AA">
                                      <p:cBhvr>
                                        <p:cTn id="39" dur="2000" fill="hold"/>
                                        <p:tgtEl>
                                          <p:spTgt spid="7"/>
                                        </p:tgtEl>
                                        <p:attrNameLst>
                                          <p:attrName>ppt_x</p:attrName>
                                          <p:attrName>ppt_y</p:attrName>
                                        </p:attrNameLst>
                                      </p:cBhvr>
                                      <p:rCtr x="10156" y="-23"/>
                                    </p:animMotion>
                                  </p:childTnLst>
                                </p:cTn>
                              </p:par>
                              <p:par>
                                <p:cTn id="40" presetID="63" presetClass="path" presetSubtype="0" accel="50000" decel="50000" fill="hold" grpId="7" nodeType="withEffect">
                                  <p:stCondLst>
                                    <p:cond delay="0"/>
                                  </p:stCondLst>
                                  <p:childTnLst>
                                    <p:animMotion origin="layout" path="M 0.37569 0.17222 L 0.46718 0.17477 " pathEditMode="relative" rAng="0" ptsTypes="AA">
                                      <p:cBhvr>
                                        <p:cTn id="41" dur="4000" fill="hold"/>
                                        <p:tgtEl>
                                          <p:spTgt spid="11"/>
                                        </p:tgtEl>
                                        <p:attrNameLst>
                                          <p:attrName>ppt_x</p:attrName>
                                          <p:attrName>ppt_y</p:attrName>
                                        </p:attrNameLst>
                                      </p:cBhvr>
                                      <p:rCtr x="4653" y="-23"/>
                                    </p:animMotion>
                                  </p:childTnLst>
                                </p:cTn>
                              </p:par>
                            </p:childTnLst>
                          </p:cTn>
                        </p:par>
                      </p:childTnLst>
                    </p:cTn>
                  </p:par>
                  <p:par>
                    <p:cTn id="42" fill="hold">
                      <p:stCondLst>
                        <p:cond delay="indefinite"/>
                      </p:stCondLst>
                      <p:childTnLst>
                        <p:par>
                          <p:cTn id="43" fill="hold">
                            <p:stCondLst>
                              <p:cond delay="0"/>
                            </p:stCondLst>
                            <p:childTnLst>
                              <p:par>
                                <p:cTn id="44" presetID="50" presetClass="path" presetSubtype="0" accel="50000" decel="25000" fill="hold" grpId="4" nodeType="clickEffect">
                                  <p:stCondLst>
                                    <p:cond delay="0"/>
                                  </p:stCondLst>
                                  <p:childTnLst>
                                    <p:animMotion origin="layout" path="M 0.46649 0.17385 L 0.48177 0.17385 C 0.48854 0.17385 0.49722 0.11829 0.49722 0.08195 L 0.49722 -0.00277 " pathEditMode="relative" rAng="0" ptsTypes="AAAA">
                                      <p:cBhvr>
                                        <p:cTn id="45" dur="2000" fill="hold"/>
                                        <p:tgtEl>
                                          <p:spTgt spid="11"/>
                                        </p:tgtEl>
                                        <p:attrNameLst>
                                          <p:attrName>ppt_x</p:attrName>
                                          <p:attrName>ppt_y</p:attrName>
                                        </p:attrNameLst>
                                      </p:cBhvr>
                                      <p:rCtr x="1528" y="-8843"/>
                                    </p:animMotion>
                                  </p:childTnLst>
                                </p:cTn>
                              </p:par>
                              <p:par>
                                <p:cTn id="46" presetID="50" presetClass="path" presetSubtype="0" accel="50000" decel="25000" fill="hold" grpId="2" nodeType="withEffect">
                                  <p:stCondLst>
                                    <p:cond delay="0"/>
                                  </p:stCondLst>
                                  <p:childTnLst>
                                    <p:animMotion origin="layout" path="M 0.20642 -0.00092 L 0.22188 -0.00092 C 0.22882 -0.00092 0.23767 0.04676 0.23767 0.08542 L 0.23767 0.17199 " pathEditMode="relative" rAng="0" ptsTypes="AAAA">
                                      <p:cBhvr>
                                        <p:cTn id="47" dur="2000" fill="hold"/>
                                        <p:tgtEl>
                                          <p:spTgt spid="7"/>
                                        </p:tgtEl>
                                        <p:attrNameLst>
                                          <p:attrName>ppt_x</p:attrName>
                                          <p:attrName>ppt_y</p:attrName>
                                        </p:attrNameLst>
                                      </p:cBhvr>
                                      <p:rCtr x="1563" y="8634"/>
                                    </p:animMotion>
                                  </p:childTnLst>
                                </p:cTn>
                              </p:par>
                            </p:childTnLst>
                          </p:cTn>
                        </p:par>
                        <p:par>
                          <p:cTn id="48" fill="hold">
                            <p:stCondLst>
                              <p:cond delay="2000"/>
                            </p:stCondLst>
                            <p:childTnLst>
                              <p:par>
                                <p:cTn id="49" presetID="1" presetClass="exit" presetSubtype="0" fill="hold" grpId="3" nodeType="afterEffect">
                                  <p:stCondLst>
                                    <p:cond delay="0"/>
                                  </p:stCondLst>
                                  <p:childTnLst>
                                    <p:set>
                                      <p:cBhvr>
                                        <p:cTn id="50" dur="1" fill="hold">
                                          <p:stCondLst>
                                            <p:cond delay="0"/>
                                          </p:stCondLst>
                                        </p:cTn>
                                        <p:tgtEl>
                                          <p:spTgt spid="7"/>
                                        </p:tgtEl>
                                        <p:attrNameLst>
                                          <p:attrName>style.visibility</p:attrName>
                                        </p:attrNameLst>
                                      </p:cBhvr>
                                      <p:to>
                                        <p:strVal val="hidden"/>
                                      </p:to>
                                    </p:set>
                                  </p:childTnLst>
                                </p:cTn>
                              </p:par>
                            </p:childTnLst>
                          </p:cTn>
                        </p:par>
                        <p:par>
                          <p:cTn id="51" fill="hold">
                            <p:stCondLst>
                              <p:cond delay="2000"/>
                            </p:stCondLst>
                            <p:childTnLst>
                              <p:par>
                                <p:cTn id="52" presetID="42" presetClass="path" presetSubtype="0" decel="50000" fill="hold" grpId="5" nodeType="afterEffect">
                                  <p:stCondLst>
                                    <p:cond delay="0"/>
                                  </p:stCondLst>
                                  <p:childTnLst>
                                    <p:animMotion origin="layout" path="M 0.49618 -0.00046 L 0.53611 -0.00069 " pathEditMode="relative" rAng="0" ptsTypes="AA">
                                      <p:cBhvr>
                                        <p:cTn id="53" dur="1000" fill="hold"/>
                                        <p:tgtEl>
                                          <p:spTgt spid="11"/>
                                        </p:tgtEl>
                                        <p:attrNameLst>
                                          <p:attrName>ppt_x</p:attrName>
                                          <p:attrName>ppt_y</p:attrName>
                                        </p:attrNameLst>
                                      </p:cBhvr>
                                      <p:rCtr x="1997" y="-23"/>
                                    </p:animMotion>
                                  </p:childTnLst>
                                </p:cTn>
                              </p:par>
                            </p:childTnLst>
                          </p:cTn>
                        </p:par>
                        <p:par>
                          <p:cTn id="54" fill="hold">
                            <p:stCondLst>
                              <p:cond delay="3000"/>
                            </p:stCondLst>
                            <p:childTnLst>
                              <p:par>
                                <p:cTn id="55" presetID="63" presetClass="path" presetSubtype="0" accel="50000" decel="50000" fill="hold" grpId="8" nodeType="afterEffect">
                                  <p:stCondLst>
                                    <p:cond delay="0"/>
                                  </p:stCondLst>
                                  <p:childTnLst>
                                    <p:animMotion origin="layout" path="M 0.53611 -0.00069 L 0.75052 -0.00069 " pathEditMode="relative" rAng="0" ptsTypes="AA">
                                      <p:cBhvr>
                                        <p:cTn id="56" dur="2000" fill="hold"/>
                                        <p:tgtEl>
                                          <p:spTgt spid="11"/>
                                        </p:tgtEl>
                                        <p:attrNameLst>
                                          <p:attrName>ppt_x</p:attrName>
                                          <p:attrName>ppt_y</p:attrName>
                                        </p:attrNameLst>
                                      </p:cBhvr>
                                      <p:rCtr x="11146" y="0"/>
                                    </p:animMotion>
                                  </p:childTnLst>
                                </p:cTn>
                              </p:par>
                            </p:childTnLst>
                          </p:cTn>
                        </p:par>
                        <p:par>
                          <p:cTn id="57" fill="hold">
                            <p:stCondLst>
                              <p:cond delay="5000"/>
                            </p:stCondLst>
                            <p:childTnLst>
                              <p:par>
                                <p:cTn id="58" presetID="53" presetClass="exit" presetSubtype="32" fill="hold" grpId="9" nodeType="afterEffect">
                                  <p:stCondLst>
                                    <p:cond delay="0"/>
                                  </p:stCondLst>
                                  <p:childTnLst>
                                    <p:anim calcmode="lin" valueType="num">
                                      <p:cBhvr>
                                        <p:cTn id="59" dur="500"/>
                                        <p:tgtEl>
                                          <p:spTgt spid="11"/>
                                        </p:tgtEl>
                                        <p:attrNameLst>
                                          <p:attrName>ppt_w</p:attrName>
                                        </p:attrNameLst>
                                      </p:cBhvr>
                                      <p:tavLst>
                                        <p:tav tm="0">
                                          <p:val>
                                            <p:strVal val="ppt_w"/>
                                          </p:val>
                                        </p:tav>
                                        <p:tav tm="100000">
                                          <p:val>
                                            <p:fltVal val="0"/>
                                          </p:val>
                                        </p:tav>
                                      </p:tavLst>
                                    </p:anim>
                                    <p:anim calcmode="lin" valueType="num">
                                      <p:cBhvr>
                                        <p:cTn id="60" dur="500"/>
                                        <p:tgtEl>
                                          <p:spTgt spid="11"/>
                                        </p:tgtEl>
                                        <p:attrNameLst>
                                          <p:attrName>ppt_h</p:attrName>
                                        </p:attrNameLst>
                                      </p:cBhvr>
                                      <p:tavLst>
                                        <p:tav tm="0">
                                          <p:val>
                                            <p:strVal val="ppt_h"/>
                                          </p:val>
                                        </p:tav>
                                        <p:tav tm="100000">
                                          <p:val>
                                            <p:fltVal val="0"/>
                                          </p:val>
                                        </p:tav>
                                      </p:tavLst>
                                    </p:anim>
                                    <p:animEffect transition="out" filter="fade">
                                      <p:cBhvr>
                                        <p:cTn id="61" dur="500"/>
                                        <p:tgtEl>
                                          <p:spTgt spid="11"/>
                                        </p:tgtEl>
                                      </p:cBhvr>
                                    </p:animEffect>
                                    <p:set>
                                      <p:cBhvr>
                                        <p:cTn id="6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1" grpId="2" animBg="1"/>
      <p:bldP spid="11" grpId="3" animBg="1"/>
      <p:bldP spid="11" grpId="4" animBg="1"/>
      <p:bldP spid="11" grpId="5" animBg="1"/>
      <p:bldP spid="11" grpId="6" animBg="1"/>
      <p:bldP spid="11" grpId="7" animBg="1"/>
      <p:bldP spid="11" grpId="8" animBg="1"/>
      <p:bldP spid="11" grpId="9" animBg="1"/>
      <p:bldP spid="6" grpId="0" animBg="1"/>
      <p:bldP spid="6" grpId="1" animBg="1"/>
      <p:bldP spid="6" grpId="2" animBg="1"/>
      <p:bldP spid="6" grpId="3" animBg="1"/>
      <p:bldP spid="7" grpId="0" animBg="1"/>
      <p:bldP spid="7" grpId="1" animBg="1"/>
      <p:bldP spid="7" grpId="2" animBg="1"/>
      <p:bldP spid="7" grpId="3"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nvPr>
        </p:nvGraphicFramePr>
        <p:xfrm>
          <a:off x="570552" y="1679158"/>
          <a:ext cx="7508241" cy="2542842"/>
        </p:xfrm>
        <a:graphic>
          <a:graphicData uri="http://schemas.openxmlformats.org/presentationml/2006/ole">
            <mc:AlternateContent xmlns:mc="http://schemas.openxmlformats.org/markup-compatibility/2006">
              <mc:Choice xmlns:v="urn:schemas-microsoft-com:vml" Requires="v">
                <p:oleObj spid="_x0000_s23585" name="Visio" r:id="rId4" imgW="9345168" imgH="3188336" progId="Visio.Drawing.11">
                  <p:embed/>
                </p:oleObj>
              </mc:Choice>
              <mc:Fallback>
                <p:oleObj name="Visio" r:id="rId4" imgW="9345168" imgH="3188336" progId="Visio.Drawing.11">
                  <p:embed/>
                  <p:pic>
                    <p:nvPicPr>
                      <p:cNvPr id="2" name="Object 1"/>
                      <p:cNvPicPr>
                        <a:picLocks noChangeAspect="1" noChangeArrowheads="1"/>
                      </p:cNvPicPr>
                      <p:nvPr/>
                    </p:nvPicPr>
                    <p:blipFill>
                      <a:blip r:embed="rId5"/>
                      <a:srcRect/>
                      <a:stretch>
                        <a:fillRect/>
                      </a:stretch>
                    </p:blipFill>
                    <p:spPr bwMode="auto">
                      <a:xfrm>
                        <a:off x="570552" y="1679158"/>
                        <a:ext cx="7508241" cy="2542842"/>
                      </a:xfrm>
                      <a:prstGeom prst="rect">
                        <a:avLst/>
                      </a:prstGeom>
                      <a:noFill/>
                      <a:ln>
                        <a:noFill/>
                      </a:ln>
                      <a:effectLst/>
                      <a:extLst/>
                    </p:spPr>
                  </p:pic>
                </p:oleObj>
              </mc:Fallback>
            </mc:AlternateContent>
          </a:graphicData>
        </a:graphic>
      </p:graphicFrame>
      <p:sp>
        <p:nvSpPr>
          <p:cNvPr id="994306" name="Rectangle 2"/>
          <p:cNvSpPr>
            <a:spLocks noGrp="1" noChangeArrowheads="1"/>
          </p:cNvSpPr>
          <p:nvPr>
            <p:ph type="title"/>
          </p:nvPr>
        </p:nvSpPr>
        <p:spPr/>
        <p:txBody>
          <a:bodyPr/>
          <a:lstStyle/>
          <a:p>
            <a:r>
              <a:rPr lang="en-AU" dirty="0"/>
              <a:t>Revised solution</a:t>
            </a:r>
          </a:p>
        </p:txBody>
      </p:sp>
      <p:sp>
        <p:nvSpPr>
          <p:cNvPr id="994308" name="Text Box 4"/>
          <p:cNvSpPr txBox="1">
            <a:spLocks noChangeArrowheads="1"/>
          </p:cNvSpPr>
          <p:nvPr/>
        </p:nvSpPr>
        <p:spPr bwMode="auto">
          <a:xfrm>
            <a:off x="3014727" y="2440095"/>
            <a:ext cx="1255448" cy="374398"/>
          </a:xfrm>
          <a:prstGeom prst="rect">
            <a:avLst/>
          </a:prstGeom>
          <a:noFill/>
          <a:ln w="9525">
            <a:noFill/>
            <a:miter lim="800000"/>
            <a:headEnd/>
            <a:tailEnd/>
          </a:ln>
          <a:effectLst/>
        </p:spPr>
        <p:txBody>
          <a:bodyPr>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XOR-split</a:t>
            </a:r>
          </a:p>
        </p:txBody>
      </p:sp>
      <p:sp>
        <p:nvSpPr>
          <p:cNvPr id="994309" name="Text Box 5"/>
          <p:cNvSpPr txBox="1">
            <a:spLocks noChangeArrowheads="1"/>
          </p:cNvSpPr>
          <p:nvPr/>
        </p:nvSpPr>
        <p:spPr bwMode="auto">
          <a:xfrm>
            <a:off x="4009393" y="3419906"/>
            <a:ext cx="1255448" cy="374398"/>
          </a:xfrm>
          <a:prstGeom prst="rect">
            <a:avLst/>
          </a:prstGeom>
          <a:noFill/>
          <a:ln w="9525">
            <a:noFill/>
            <a:miter lim="800000"/>
            <a:headEnd/>
            <a:tailEnd/>
          </a:ln>
          <a:effectLst/>
        </p:spPr>
        <p:txBody>
          <a:bodyPr>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AND-split</a:t>
            </a:r>
          </a:p>
        </p:txBody>
      </p:sp>
      <p:sp>
        <p:nvSpPr>
          <p:cNvPr id="994310" name="Text Box 6"/>
          <p:cNvSpPr txBox="1">
            <a:spLocks noChangeArrowheads="1"/>
          </p:cNvSpPr>
          <p:nvPr/>
        </p:nvSpPr>
        <p:spPr bwMode="auto">
          <a:xfrm>
            <a:off x="5580314" y="3419906"/>
            <a:ext cx="1255448" cy="374398"/>
          </a:xfrm>
          <a:prstGeom prst="rect">
            <a:avLst/>
          </a:prstGeom>
          <a:noFill/>
          <a:ln w="9525">
            <a:noFill/>
            <a:miter lim="800000"/>
            <a:headEnd/>
            <a:tailEnd/>
          </a:ln>
          <a:effectLst/>
        </p:spPr>
        <p:txBody>
          <a:bodyPr>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AND-join</a:t>
            </a:r>
          </a:p>
        </p:txBody>
      </p:sp>
      <p:graphicFrame>
        <p:nvGraphicFramePr>
          <p:cNvPr id="994316" name="Object 12"/>
          <p:cNvGraphicFramePr>
            <a:graphicFrameLocks noChangeAspect="1"/>
          </p:cNvGraphicFramePr>
          <p:nvPr>
            <p:extLst/>
          </p:nvPr>
        </p:nvGraphicFramePr>
        <p:xfrm>
          <a:off x="2583657" y="2399771"/>
          <a:ext cx="4168510" cy="1173428"/>
        </p:xfrm>
        <a:graphic>
          <a:graphicData uri="http://schemas.openxmlformats.org/presentationml/2006/ole">
            <mc:AlternateContent xmlns:mc="http://schemas.openxmlformats.org/markup-compatibility/2006">
              <mc:Choice xmlns:v="urn:schemas-microsoft-com:vml" Requires="v">
                <p:oleObj spid="_x0000_s23586" name="Visio" r:id="rId6" imgW="4701069" imgH="1369302" progId="Visio.Drawing.11">
                  <p:embed/>
                </p:oleObj>
              </mc:Choice>
              <mc:Fallback>
                <p:oleObj name="Visio" r:id="rId6" imgW="4701069" imgH="1369302" progId="Visio.Drawing.11">
                  <p:embed/>
                  <p:pic>
                    <p:nvPicPr>
                      <p:cNvPr id="994316" name="Object 12"/>
                      <p:cNvPicPr>
                        <a:picLocks noChangeAspect="1" noChangeArrowheads="1"/>
                      </p:cNvPicPr>
                      <p:nvPr/>
                    </p:nvPicPr>
                    <p:blipFill>
                      <a:blip r:embed="rId7"/>
                      <a:srcRect/>
                      <a:stretch>
                        <a:fillRect/>
                      </a:stretch>
                    </p:blipFill>
                    <p:spPr bwMode="auto">
                      <a:xfrm>
                        <a:off x="2583657" y="2399771"/>
                        <a:ext cx="4168510" cy="117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Slide Number Placeholder 2"/>
          <p:cNvSpPr>
            <a:spLocks noGrp="1"/>
          </p:cNvSpPr>
          <p:nvPr>
            <p:ph type="sldNum" sz="quarter" idx="11"/>
          </p:nvPr>
        </p:nvSpPr>
        <p:spPr/>
        <p:txBody>
          <a:bodyPr/>
          <a:lstStyle/>
          <a:p>
            <a:endParaRPr lang="en-AU" dirty="0">
              <a:solidFill>
                <a:prstClr val="black">
                  <a:lumMod val="50000"/>
                  <a:lumOff val="50000"/>
                </a:prstClr>
              </a:solidFill>
            </a:endParaRPr>
          </a:p>
        </p:txBody>
      </p:sp>
      <p:sp>
        <p:nvSpPr>
          <p:cNvPr id="9" name="Rectangle 5"/>
          <p:cNvSpPr>
            <a:spLocks noChangeArrowheads="1"/>
          </p:cNvSpPr>
          <p:nvPr/>
        </p:nvSpPr>
        <p:spPr bwMode="auto">
          <a:xfrm>
            <a:off x="462408" y="1167867"/>
            <a:ext cx="1879041" cy="400110"/>
          </a:xfrm>
          <a:prstGeom prst="rect">
            <a:avLst/>
          </a:prstGeom>
          <a:noFill/>
          <a:ln w="9525">
            <a:noFill/>
            <a:miter lim="800000"/>
            <a:headEnd/>
            <a:tailEnd/>
          </a:ln>
          <a:effectLst/>
        </p:spPr>
        <p:txBody>
          <a:bodyPr wrap="none">
            <a:spAutoFit/>
          </a:bodyPr>
          <a:lstStyle/>
          <a:p>
            <a:r>
              <a:rPr lang="en-AU" sz="2000" b="1" dirty="0">
                <a:latin typeface="Arial" panose="020B0604020202020204" pitchFamily="34" charset="0"/>
                <a:cs typeface="Arial" panose="020B0604020202020204" pitchFamily="34" charset="0"/>
              </a:rPr>
              <a:t>Order-to-cash</a:t>
            </a:r>
          </a:p>
        </p:txBody>
      </p:sp>
    </p:spTree>
    <p:extLst>
      <p:ext uri="{BB962C8B-B14F-4D97-AF65-F5344CB8AC3E}">
        <p14:creationId xmlns:p14="http://schemas.microsoft.com/office/powerpoint/2010/main" val="2928267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94316"/>
                                        </p:tgtEl>
                                        <p:attrNameLst>
                                          <p:attrName>style.visibility</p:attrName>
                                        </p:attrNameLst>
                                      </p:cBhvr>
                                      <p:to>
                                        <p:strVal val="visible"/>
                                      </p:to>
                                    </p:set>
                                    <p:animEffect transition="in" filter="fade">
                                      <p:cBhvr>
                                        <p:cTn id="7" dur="1000"/>
                                        <p:tgtEl>
                                          <p:spTgt spid="994316"/>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994308"/>
                                        </p:tgtEl>
                                        <p:attrNameLst>
                                          <p:attrName>style.visibility</p:attrName>
                                        </p:attrNameLst>
                                      </p:cBhvr>
                                      <p:to>
                                        <p:strVal val="visible"/>
                                      </p:to>
                                    </p:set>
                                    <p:animEffect transition="in" filter="fade">
                                      <p:cBhvr>
                                        <p:cTn id="11" dur="1000"/>
                                        <p:tgtEl>
                                          <p:spTgt spid="99430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994309"/>
                                        </p:tgtEl>
                                        <p:attrNameLst>
                                          <p:attrName>style.visibility</p:attrName>
                                        </p:attrNameLst>
                                      </p:cBhvr>
                                      <p:to>
                                        <p:strVal val="visible"/>
                                      </p:to>
                                    </p:set>
                                    <p:animEffect transition="in" filter="fade">
                                      <p:cBhvr>
                                        <p:cTn id="14" dur="1000"/>
                                        <p:tgtEl>
                                          <p:spTgt spid="99430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94310"/>
                                        </p:tgtEl>
                                        <p:attrNameLst>
                                          <p:attrName>style.visibility</p:attrName>
                                        </p:attrNameLst>
                                      </p:cBhvr>
                                      <p:to>
                                        <p:strVal val="visible"/>
                                      </p:to>
                                    </p:set>
                                    <p:animEffect transition="in" filter="fade">
                                      <p:cBhvr>
                                        <p:cTn id="17" dur="1000"/>
                                        <p:tgtEl>
                                          <p:spTgt spid="994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4308" grpId="0"/>
      <p:bldP spid="994309" grpId="0"/>
      <p:bldP spid="9943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AU" sz="2000" dirty="0"/>
              <a:t>Model the following fragment of a business process for assessing loan applications.</a:t>
            </a:r>
          </a:p>
          <a:p>
            <a:pPr marL="0" indent="0">
              <a:buNone/>
            </a:pPr>
            <a:endParaRPr lang="en-AU" sz="2000" dirty="0"/>
          </a:p>
          <a:p>
            <a:pPr marL="0" indent="0">
              <a:buNone/>
            </a:pPr>
            <a:r>
              <a:rPr lang="en-AU" sz="1800" i="1" dirty="0"/>
              <a:t>A loan application is approved if it passes two checks: </a:t>
            </a:r>
            <a:r>
              <a:rPr lang="en-AU" sz="1800" i="1" dirty="0" err="1"/>
              <a:t>i</a:t>
            </a:r>
            <a:r>
              <a:rPr lang="en-AU" sz="1800" i="1" dirty="0"/>
              <a:t>) the applicant’s loan risk assessment, done automatically by a system, and ii) the appraisal of the property for which the loan has been asked, carried out by a property appraiser. The risk assessment requires a credit history check on the applicant, which is performed by a financial officer. Once both the loan risk assessment and the property appraisal have been performed, a loan officer can assess the applicant’s eligibility. If the applicant is not eligible, the application is rejected, otherwise the acceptance pack is prepared and sent to the applicant.</a:t>
            </a:r>
          </a:p>
          <a:p>
            <a:pPr marL="0" indent="0">
              <a:buNone/>
            </a:pPr>
            <a:endParaRPr lang="en-AU" sz="2000" dirty="0"/>
          </a:p>
        </p:txBody>
      </p:sp>
      <p:sp>
        <p:nvSpPr>
          <p:cNvPr id="3" name="Title 2"/>
          <p:cNvSpPr>
            <a:spLocks noGrp="1"/>
          </p:cNvSpPr>
          <p:nvPr>
            <p:ph type="title"/>
          </p:nvPr>
        </p:nvSpPr>
        <p:spPr/>
        <p:txBody>
          <a:bodyPr/>
          <a:lstStyle/>
          <a:p>
            <a:r>
              <a:rPr lang="en-US" dirty="0"/>
              <a:t>Exercise 3.2</a:t>
            </a:r>
          </a:p>
        </p:txBody>
      </p:sp>
    </p:spTree>
    <p:extLst>
      <p:ext uri="{BB962C8B-B14F-4D97-AF65-F5344CB8AC3E}">
        <p14:creationId xmlns:p14="http://schemas.microsoft.com/office/powerpoint/2010/main" val="2838492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Content Placeholder 2"/>
          <p:cNvSpPr>
            <a:spLocks noGrp="1"/>
          </p:cNvSpPr>
          <p:nvPr>
            <p:ph idx="1"/>
          </p:nvPr>
        </p:nvSpPr>
        <p:spPr/>
        <p:txBody>
          <a:bodyPr/>
          <a:lstStyle/>
          <a:p>
            <a:pPr marL="0" indent="0">
              <a:buNone/>
            </a:pPr>
            <a:r>
              <a:rPr lang="en-US" altLang="en-US" b="1" dirty="0"/>
              <a:t>Pen &amp; Paper</a:t>
            </a:r>
          </a:p>
          <a:p>
            <a:pPr marL="0" indent="0">
              <a:buNone/>
            </a:pPr>
            <a:endParaRPr lang="en-US" altLang="en-US" dirty="0"/>
          </a:p>
          <a:p>
            <a:pPr marL="0" indent="0">
              <a:buNone/>
            </a:pPr>
            <a:r>
              <a:rPr lang="en-US" altLang="en-US" b="1" dirty="0"/>
              <a:t>Haptic</a:t>
            </a:r>
          </a:p>
          <a:p>
            <a:pPr marL="0" indent="0">
              <a:buNone/>
            </a:pPr>
            <a:endParaRPr lang="en-US" altLang="en-US" dirty="0"/>
          </a:p>
          <a:p>
            <a:pPr marL="0" indent="0">
              <a:buNone/>
            </a:pPr>
            <a:r>
              <a:rPr lang="en-US" altLang="en-US" b="1" dirty="0"/>
              <a:t>Standalone</a:t>
            </a:r>
          </a:p>
          <a:p>
            <a:pPr lvl="1"/>
            <a:r>
              <a:rPr lang="en-US" altLang="en-US" dirty="0"/>
              <a:t>E.g. Visio, </a:t>
            </a:r>
            <a:r>
              <a:rPr lang="en-US" altLang="en-US" dirty="0" err="1"/>
              <a:t>Camunda</a:t>
            </a:r>
            <a:r>
              <a:rPr lang="en-US" altLang="en-US" dirty="0"/>
              <a:t> Modeler</a:t>
            </a:r>
          </a:p>
          <a:p>
            <a:pPr lvl="1"/>
            <a:endParaRPr lang="en-US" altLang="en-US" dirty="0"/>
          </a:p>
          <a:p>
            <a:pPr marL="0" indent="0">
              <a:buNone/>
            </a:pPr>
            <a:r>
              <a:rPr lang="en-US" altLang="en-US" b="1" dirty="0"/>
              <a:t>Repository-based</a:t>
            </a:r>
          </a:p>
          <a:p>
            <a:pPr lvl="1"/>
            <a:r>
              <a:rPr lang="en-US" altLang="en-US" dirty="0"/>
              <a:t>E.g. ARIS, </a:t>
            </a:r>
            <a:r>
              <a:rPr lang="en-US" altLang="en-US" dirty="0" err="1"/>
              <a:t>Signavio</a:t>
            </a:r>
            <a:r>
              <a:rPr lang="en-US" altLang="en-US" dirty="0"/>
              <a:t>, </a:t>
            </a:r>
            <a:r>
              <a:rPr lang="en-US" altLang="en-US" dirty="0" err="1"/>
              <a:t>Apromore</a:t>
            </a:r>
            <a:endParaRPr lang="en-US" altLang="en-US" dirty="0"/>
          </a:p>
          <a:p>
            <a:pPr lvl="1"/>
            <a:endParaRPr lang="en-US" altLang="en-US" dirty="0"/>
          </a:p>
        </p:txBody>
      </p:sp>
      <p:sp>
        <p:nvSpPr>
          <p:cNvPr id="37890" name="Title 1"/>
          <p:cNvSpPr>
            <a:spLocks noGrp="1"/>
          </p:cNvSpPr>
          <p:nvPr>
            <p:ph type="title"/>
          </p:nvPr>
        </p:nvSpPr>
        <p:spPr/>
        <p:txBody>
          <a:bodyPr/>
          <a:lstStyle/>
          <a:p>
            <a:r>
              <a:rPr lang="en-US" altLang="en-US" dirty="0"/>
              <a:t>Business Process Modeling Tools</a:t>
            </a:r>
          </a:p>
        </p:txBody>
      </p:sp>
      <p:pic>
        <p:nvPicPr>
          <p:cNvPr id="22534" name="Picture 6" descr="http://www.cimwareukandusa.com/IEEE_SFMay2002_UML/UMLclass_1.jpg"/>
          <p:cNvPicPr>
            <a:picLocks noChangeAspect="1" noChangeArrowheads="1"/>
          </p:cNvPicPr>
          <p:nvPr/>
        </p:nvPicPr>
        <p:blipFill>
          <a:blip r:embed="rId3"/>
          <a:srcRect/>
          <a:stretch>
            <a:fillRect/>
          </a:stretch>
        </p:blipFill>
        <p:spPr bwMode="auto">
          <a:xfrm>
            <a:off x="7002750" y="335714"/>
            <a:ext cx="1875693" cy="14067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2536" name="Picture 8" descr="http://www.tibco.com/multimedia/screenshot-process-modeling-large.gif"/>
          <p:cNvPicPr>
            <a:picLocks noChangeAspect="1" noChangeArrowheads="1"/>
          </p:cNvPicPr>
          <p:nvPr/>
        </p:nvPicPr>
        <p:blipFill>
          <a:blip r:embed="rId4"/>
          <a:srcRect/>
          <a:stretch>
            <a:fillRect/>
          </a:stretch>
        </p:blipFill>
        <p:spPr bwMode="auto">
          <a:xfrm>
            <a:off x="6009580" y="785786"/>
            <a:ext cx="2080846" cy="12577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24</a:t>
            </a:fld>
            <a:endParaRPr lang="en-AU">
              <a:solidFill>
                <a:prstClr val="black">
                  <a:lumMod val="50000"/>
                  <a:lumOff val="50000"/>
                </a:prstClr>
              </a:solidFill>
            </a:endParaRPr>
          </a:p>
        </p:txBody>
      </p:sp>
    </p:spTree>
    <p:extLst>
      <p:ext uri="{BB962C8B-B14F-4D97-AF65-F5344CB8AC3E}">
        <p14:creationId xmlns:p14="http://schemas.microsoft.com/office/powerpoint/2010/main" val="5177682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4659" name="Rectangle 3"/>
          <p:cNvSpPr>
            <a:spLocks noGrp="1" noChangeArrowheads="1"/>
          </p:cNvSpPr>
          <p:nvPr>
            <p:ph idx="1"/>
          </p:nvPr>
        </p:nvSpPr>
        <p:spPr>
          <a:xfrm>
            <a:off x="668295" y="1695745"/>
            <a:ext cx="8201385" cy="4020447"/>
          </a:xfrm>
        </p:spPr>
        <p:txBody>
          <a:bodyPr/>
          <a:lstStyle/>
          <a:p>
            <a:pPr marL="0" indent="0">
              <a:buNone/>
            </a:pPr>
            <a:r>
              <a:rPr lang="en-AU" sz="2000" dirty="0"/>
              <a:t>A company has two warehouses, one in Amsterdam, the other in Hamburg, that store different products. When an order is received, it is distributed across these warehouses: if some of the relevant products are maintained in Amsterdam, a sub-order is sent there; likewise, if some relevant products are maintained in Hamburg, a sub-order is sent there. Afterwards, the order is registered and the process completes.</a:t>
            </a:r>
          </a:p>
        </p:txBody>
      </p:sp>
      <p:sp>
        <p:nvSpPr>
          <p:cNvPr id="1094658" name="Rectangle 2"/>
          <p:cNvSpPr>
            <a:spLocks noGrp="1" noChangeArrowheads="1"/>
          </p:cNvSpPr>
          <p:nvPr>
            <p:ph type="title"/>
          </p:nvPr>
        </p:nvSpPr>
        <p:spPr/>
        <p:txBody>
          <a:bodyPr/>
          <a:lstStyle/>
          <a:p>
            <a:r>
              <a:rPr lang="en-AU" dirty="0"/>
              <a:t>XOR / AND are not always what we need...</a:t>
            </a:r>
          </a:p>
        </p:txBody>
      </p:sp>
      <p:sp>
        <p:nvSpPr>
          <p:cNvPr id="2" name="Slide Number Placeholder 1"/>
          <p:cNvSpPr>
            <a:spLocks noGrp="1"/>
          </p:cNvSpPr>
          <p:nvPr>
            <p:ph type="sldNum" sz="quarter" idx="11"/>
          </p:nvPr>
        </p:nvSpPr>
        <p:spPr/>
        <p:txBody>
          <a:bodyPr/>
          <a:lstStyle/>
          <a:p>
            <a:endParaRPr lang="en-AU" dirty="0">
              <a:solidFill>
                <a:prstClr val="black">
                  <a:lumMod val="50000"/>
                  <a:lumOff val="50000"/>
                </a:prstClr>
              </a:solidFill>
            </a:endParaRPr>
          </a:p>
        </p:txBody>
      </p:sp>
      <p:sp>
        <p:nvSpPr>
          <p:cNvPr id="6" name="Rectangle 5"/>
          <p:cNvSpPr>
            <a:spLocks noChangeArrowheads="1"/>
          </p:cNvSpPr>
          <p:nvPr/>
        </p:nvSpPr>
        <p:spPr bwMode="auto">
          <a:xfrm>
            <a:off x="576854" y="1223639"/>
            <a:ext cx="4491534" cy="400110"/>
          </a:xfrm>
          <a:prstGeom prst="rect">
            <a:avLst/>
          </a:prstGeom>
          <a:noFill/>
          <a:ln w="9525">
            <a:noFill/>
            <a:miter lim="800000"/>
            <a:headEnd/>
            <a:tailEnd/>
          </a:ln>
          <a:effectLst/>
        </p:spPr>
        <p:txBody>
          <a:bodyPr wrap="square">
            <a:spAutoFit/>
          </a:bodyPr>
          <a:lstStyle/>
          <a:p>
            <a:r>
              <a:rPr lang="en-AU" sz="2000" b="1" dirty="0">
                <a:latin typeface="Arial" panose="020B0604020202020204" pitchFamily="34" charset="0"/>
                <a:cs typeface="Arial" panose="020B0604020202020204" pitchFamily="34" charset="0"/>
              </a:rPr>
              <a:t>Order distribution process</a:t>
            </a:r>
          </a:p>
        </p:txBody>
      </p:sp>
    </p:spTree>
    <p:extLst>
      <p:ext uri="{BB962C8B-B14F-4D97-AF65-F5344CB8AC3E}">
        <p14:creationId xmlns:p14="http://schemas.microsoft.com/office/powerpoint/2010/main" val="10581574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463" y="1764947"/>
            <a:ext cx="7243330" cy="3594065"/>
          </a:xfrm>
          <a:prstGeom prst="rect">
            <a:avLst/>
          </a:prstGeom>
        </p:spPr>
      </p:pic>
      <p:sp>
        <p:nvSpPr>
          <p:cNvPr id="1095684" name="Rectangle 4"/>
          <p:cNvSpPr>
            <a:spLocks noGrp="1" noChangeArrowheads="1"/>
          </p:cNvSpPr>
          <p:nvPr>
            <p:ph type="title"/>
          </p:nvPr>
        </p:nvSpPr>
        <p:spPr/>
        <p:txBody>
          <a:bodyPr/>
          <a:lstStyle/>
          <a:p>
            <a:r>
              <a:rPr lang="en-AU" dirty="0"/>
              <a:t>Solution 1</a:t>
            </a:r>
            <a:endParaRPr lang="en-AU" sz="2000" i="1" dirty="0"/>
          </a:p>
        </p:txBody>
      </p:sp>
      <p:sp>
        <p:nvSpPr>
          <p:cNvPr id="1095688" name="Text Box 8"/>
          <p:cNvSpPr txBox="1">
            <a:spLocks noChangeArrowheads="1"/>
          </p:cNvSpPr>
          <p:nvPr/>
        </p:nvSpPr>
        <p:spPr bwMode="auto">
          <a:xfrm>
            <a:off x="2305893" y="2457641"/>
            <a:ext cx="1255448" cy="374398"/>
          </a:xfrm>
          <a:prstGeom prst="rect">
            <a:avLst/>
          </a:prstGeom>
          <a:noFill/>
          <a:ln w="9525">
            <a:noFill/>
            <a:miter lim="800000"/>
            <a:headEnd/>
            <a:tailEnd/>
          </a:ln>
          <a:effectLst/>
        </p:spPr>
        <p:txBody>
          <a:bodyPr>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XOR-split</a:t>
            </a:r>
          </a:p>
        </p:txBody>
      </p:sp>
      <p:sp>
        <p:nvSpPr>
          <p:cNvPr id="1095689" name="Text Box 9"/>
          <p:cNvSpPr txBox="1">
            <a:spLocks noChangeArrowheads="1"/>
          </p:cNvSpPr>
          <p:nvPr/>
        </p:nvSpPr>
        <p:spPr bwMode="auto">
          <a:xfrm>
            <a:off x="5485477" y="2457641"/>
            <a:ext cx="1255448" cy="374398"/>
          </a:xfrm>
          <a:prstGeom prst="rect">
            <a:avLst/>
          </a:prstGeom>
          <a:noFill/>
          <a:ln w="9525">
            <a:noFill/>
            <a:miter lim="800000"/>
            <a:headEnd/>
            <a:tailEnd/>
          </a:ln>
          <a:effectLst/>
        </p:spPr>
        <p:txBody>
          <a:bodyPr>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XOR-join</a:t>
            </a:r>
          </a:p>
        </p:txBody>
      </p:sp>
      <p:sp>
        <p:nvSpPr>
          <p:cNvPr id="1095690" name="Text Box 10"/>
          <p:cNvSpPr txBox="1">
            <a:spLocks noChangeArrowheads="1"/>
          </p:cNvSpPr>
          <p:nvPr/>
        </p:nvSpPr>
        <p:spPr bwMode="auto">
          <a:xfrm>
            <a:off x="2532157" y="4658213"/>
            <a:ext cx="1255448" cy="374398"/>
          </a:xfrm>
          <a:prstGeom prst="rect">
            <a:avLst/>
          </a:prstGeom>
          <a:noFill/>
          <a:ln w="9525">
            <a:noFill/>
            <a:miter lim="800000"/>
            <a:headEnd/>
            <a:tailEnd/>
          </a:ln>
          <a:effectLst/>
        </p:spPr>
        <p:txBody>
          <a:bodyPr>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AND-split</a:t>
            </a:r>
          </a:p>
        </p:txBody>
      </p:sp>
      <p:sp>
        <p:nvSpPr>
          <p:cNvPr id="1095691" name="Text Box 11"/>
          <p:cNvSpPr txBox="1">
            <a:spLocks noChangeArrowheads="1"/>
          </p:cNvSpPr>
          <p:nvPr/>
        </p:nvSpPr>
        <p:spPr bwMode="auto">
          <a:xfrm>
            <a:off x="5711894" y="4658213"/>
            <a:ext cx="1255448" cy="374398"/>
          </a:xfrm>
          <a:prstGeom prst="rect">
            <a:avLst/>
          </a:prstGeom>
          <a:noFill/>
          <a:ln w="9525">
            <a:noFill/>
            <a:miter lim="800000"/>
            <a:headEnd/>
            <a:tailEnd/>
          </a:ln>
          <a:effectLst/>
        </p:spPr>
        <p:txBody>
          <a:bodyPr>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AND-join</a:t>
            </a:r>
          </a:p>
        </p:txBody>
      </p:sp>
      <p:sp>
        <p:nvSpPr>
          <p:cNvPr id="2" name="Slide Number Placeholder 1"/>
          <p:cNvSpPr>
            <a:spLocks noGrp="1"/>
          </p:cNvSpPr>
          <p:nvPr>
            <p:ph type="sldNum" sz="quarter" idx="11"/>
          </p:nvPr>
        </p:nvSpPr>
        <p:spPr/>
        <p:txBody>
          <a:bodyPr/>
          <a:lstStyle/>
          <a:p>
            <a:endParaRPr lang="en-AU" dirty="0">
              <a:solidFill>
                <a:prstClr val="black">
                  <a:lumMod val="50000"/>
                  <a:lumOff val="50000"/>
                </a:prstClr>
              </a:solidFill>
            </a:endParaRPr>
          </a:p>
        </p:txBody>
      </p:sp>
      <p:sp>
        <p:nvSpPr>
          <p:cNvPr id="9" name="Rectangle 8"/>
          <p:cNvSpPr>
            <a:spLocks noChangeArrowheads="1"/>
          </p:cNvSpPr>
          <p:nvPr/>
        </p:nvSpPr>
        <p:spPr bwMode="auto">
          <a:xfrm>
            <a:off x="449345" y="1205482"/>
            <a:ext cx="4935671" cy="400110"/>
          </a:xfrm>
          <a:prstGeom prst="rect">
            <a:avLst/>
          </a:prstGeom>
          <a:noFill/>
          <a:ln w="9525">
            <a:noFill/>
            <a:miter lim="800000"/>
            <a:headEnd/>
            <a:tailEnd/>
          </a:ln>
          <a:effectLst/>
        </p:spPr>
        <p:txBody>
          <a:bodyPr wrap="square">
            <a:spAutoFit/>
          </a:bodyPr>
          <a:lstStyle/>
          <a:p>
            <a:r>
              <a:rPr lang="en-AU" sz="2000" b="1" dirty="0">
                <a:latin typeface="Arial" panose="020B0604020202020204" pitchFamily="34" charset="0"/>
                <a:cs typeface="Arial" panose="020B0604020202020204" pitchFamily="34" charset="0"/>
              </a:rPr>
              <a:t>Order distribution process</a:t>
            </a:r>
          </a:p>
        </p:txBody>
      </p:sp>
    </p:spTree>
    <p:extLst>
      <p:ext uri="{BB962C8B-B14F-4D97-AF65-F5344CB8AC3E}">
        <p14:creationId xmlns:p14="http://schemas.microsoft.com/office/powerpoint/2010/main" val="10496536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95688"/>
                                        </p:tgtEl>
                                        <p:attrNameLst>
                                          <p:attrName>style.visibility</p:attrName>
                                        </p:attrNameLst>
                                      </p:cBhvr>
                                      <p:to>
                                        <p:strVal val="visible"/>
                                      </p:to>
                                    </p:set>
                                    <p:animEffect transition="in" filter="fade">
                                      <p:cBhvr>
                                        <p:cTn id="7" dur="500"/>
                                        <p:tgtEl>
                                          <p:spTgt spid="109568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95689"/>
                                        </p:tgtEl>
                                        <p:attrNameLst>
                                          <p:attrName>style.visibility</p:attrName>
                                        </p:attrNameLst>
                                      </p:cBhvr>
                                      <p:to>
                                        <p:strVal val="visible"/>
                                      </p:to>
                                    </p:set>
                                    <p:animEffect transition="in" filter="fade">
                                      <p:cBhvr>
                                        <p:cTn id="11" dur="500"/>
                                        <p:tgtEl>
                                          <p:spTgt spid="109568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95690"/>
                                        </p:tgtEl>
                                        <p:attrNameLst>
                                          <p:attrName>style.visibility</p:attrName>
                                        </p:attrNameLst>
                                      </p:cBhvr>
                                      <p:to>
                                        <p:strVal val="visible"/>
                                      </p:to>
                                    </p:set>
                                    <p:animEffect transition="in" filter="fade">
                                      <p:cBhvr>
                                        <p:cTn id="15" dur="500"/>
                                        <p:tgtEl>
                                          <p:spTgt spid="109569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95691"/>
                                        </p:tgtEl>
                                        <p:attrNameLst>
                                          <p:attrName>style.visibility</p:attrName>
                                        </p:attrNameLst>
                                      </p:cBhvr>
                                      <p:to>
                                        <p:strVal val="visible"/>
                                      </p:to>
                                    </p:set>
                                    <p:animEffect transition="in" filter="fade">
                                      <p:cBhvr>
                                        <p:cTn id="19" dur="500"/>
                                        <p:tgtEl>
                                          <p:spTgt spid="10956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688" grpId="0"/>
      <p:bldP spid="1095689" grpId="0"/>
      <p:bldP spid="1095690" grpId="0"/>
      <p:bldP spid="109569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319" y="1927585"/>
            <a:ext cx="7110367" cy="3459242"/>
          </a:xfrm>
          <a:prstGeom prst="rect">
            <a:avLst/>
          </a:prstGeom>
        </p:spPr>
      </p:pic>
      <p:sp>
        <p:nvSpPr>
          <p:cNvPr id="1101826" name="Rectangle 2"/>
          <p:cNvSpPr>
            <a:spLocks noGrp="1" noChangeArrowheads="1"/>
          </p:cNvSpPr>
          <p:nvPr>
            <p:ph type="title"/>
          </p:nvPr>
        </p:nvSpPr>
        <p:spPr/>
        <p:txBody>
          <a:bodyPr/>
          <a:lstStyle/>
          <a:p>
            <a:r>
              <a:rPr lang="en-AU" dirty="0"/>
              <a:t>Solution 2</a:t>
            </a:r>
            <a:endParaRPr lang="en-AU" sz="2333" i="1" dirty="0"/>
          </a:p>
        </p:txBody>
      </p:sp>
      <p:sp>
        <p:nvSpPr>
          <p:cNvPr id="2" name="Slide Number Placeholder 1"/>
          <p:cNvSpPr>
            <a:spLocks noGrp="1"/>
          </p:cNvSpPr>
          <p:nvPr>
            <p:ph type="sldNum" sz="quarter" idx="11"/>
          </p:nvPr>
        </p:nvSpPr>
        <p:spPr/>
        <p:txBody>
          <a:bodyPr/>
          <a:lstStyle/>
          <a:p>
            <a:endParaRPr lang="en-AU" dirty="0">
              <a:solidFill>
                <a:prstClr val="black">
                  <a:lumMod val="50000"/>
                  <a:lumOff val="50000"/>
                </a:prstClr>
              </a:solidFill>
            </a:endParaRPr>
          </a:p>
        </p:txBody>
      </p:sp>
      <p:sp>
        <p:nvSpPr>
          <p:cNvPr id="5" name="Rectangle 4"/>
          <p:cNvSpPr>
            <a:spLocks noChangeArrowheads="1"/>
          </p:cNvSpPr>
          <p:nvPr/>
        </p:nvSpPr>
        <p:spPr bwMode="auto">
          <a:xfrm>
            <a:off x="462408" y="1131610"/>
            <a:ext cx="4423101" cy="400110"/>
          </a:xfrm>
          <a:prstGeom prst="rect">
            <a:avLst/>
          </a:prstGeom>
          <a:noFill/>
          <a:ln w="9525">
            <a:noFill/>
            <a:miter lim="800000"/>
            <a:headEnd/>
            <a:tailEnd/>
          </a:ln>
          <a:effectLst/>
        </p:spPr>
        <p:txBody>
          <a:bodyPr wrap="square">
            <a:spAutoFit/>
          </a:bodyPr>
          <a:lstStyle/>
          <a:p>
            <a:r>
              <a:rPr lang="en-AU" sz="2000" b="1" dirty="0">
                <a:latin typeface="Arial" panose="020B0604020202020204" pitchFamily="34" charset="0"/>
                <a:cs typeface="Arial" panose="020B0604020202020204" pitchFamily="34" charset="0"/>
              </a:rPr>
              <a:t>Order distribution process</a:t>
            </a:r>
          </a:p>
        </p:txBody>
      </p:sp>
      <p:sp>
        <p:nvSpPr>
          <p:cNvPr id="8" name="Text Box 8"/>
          <p:cNvSpPr txBox="1">
            <a:spLocks noChangeArrowheads="1"/>
          </p:cNvSpPr>
          <p:nvPr/>
        </p:nvSpPr>
        <p:spPr bwMode="auto">
          <a:xfrm>
            <a:off x="2584282" y="4621566"/>
            <a:ext cx="1255448" cy="374398"/>
          </a:xfrm>
          <a:prstGeom prst="rect">
            <a:avLst/>
          </a:prstGeom>
          <a:noFill/>
          <a:ln w="9525">
            <a:noFill/>
            <a:miter lim="800000"/>
            <a:headEnd/>
            <a:tailEnd/>
          </a:ln>
          <a:effectLst/>
        </p:spPr>
        <p:txBody>
          <a:bodyPr>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XOR-split</a:t>
            </a:r>
          </a:p>
        </p:txBody>
      </p:sp>
      <p:sp>
        <p:nvSpPr>
          <p:cNvPr id="9" name="Text Box 9"/>
          <p:cNvSpPr txBox="1">
            <a:spLocks noChangeArrowheads="1"/>
          </p:cNvSpPr>
          <p:nvPr/>
        </p:nvSpPr>
        <p:spPr bwMode="auto">
          <a:xfrm>
            <a:off x="5701902" y="4621566"/>
            <a:ext cx="1255448" cy="374398"/>
          </a:xfrm>
          <a:prstGeom prst="rect">
            <a:avLst/>
          </a:prstGeom>
          <a:noFill/>
          <a:ln w="9525">
            <a:noFill/>
            <a:miter lim="800000"/>
            <a:headEnd/>
            <a:tailEnd/>
          </a:ln>
          <a:effectLst/>
        </p:spPr>
        <p:txBody>
          <a:bodyPr>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XOR-join</a:t>
            </a:r>
          </a:p>
        </p:txBody>
      </p:sp>
      <p:sp>
        <p:nvSpPr>
          <p:cNvPr id="10" name="Text Box 10"/>
          <p:cNvSpPr txBox="1">
            <a:spLocks noChangeArrowheads="1"/>
          </p:cNvSpPr>
          <p:nvPr/>
        </p:nvSpPr>
        <p:spPr bwMode="auto">
          <a:xfrm>
            <a:off x="2360820" y="3002735"/>
            <a:ext cx="1255448" cy="374398"/>
          </a:xfrm>
          <a:prstGeom prst="rect">
            <a:avLst/>
          </a:prstGeom>
          <a:noFill/>
          <a:ln w="9525">
            <a:noFill/>
            <a:miter lim="800000"/>
            <a:headEnd/>
            <a:tailEnd/>
          </a:ln>
          <a:effectLst/>
        </p:spPr>
        <p:txBody>
          <a:bodyPr>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AND-split</a:t>
            </a:r>
          </a:p>
        </p:txBody>
      </p:sp>
      <p:sp>
        <p:nvSpPr>
          <p:cNvPr id="11" name="Text Box 11"/>
          <p:cNvSpPr txBox="1">
            <a:spLocks noChangeArrowheads="1"/>
          </p:cNvSpPr>
          <p:nvPr/>
        </p:nvSpPr>
        <p:spPr bwMode="auto">
          <a:xfrm>
            <a:off x="5513504" y="3002735"/>
            <a:ext cx="1255448" cy="374398"/>
          </a:xfrm>
          <a:prstGeom prst="rect">
            <a:avLst/>
          </a:prstGeom>
          <a:noFill/>
          <a:ln w="9525">
            <a:noFill/>
            <a:miter lim="800000"/>
            <a:headEnd/>
            <a:tailEnd/>
          </a:ln>
          <a:effectLst/>
        </p:spPr>
        <p:txBody>
          <a:bodyPr>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AND-join</a:t>
            </a:r>
          </a:p>
        </p:txBody>
      </p:sp>
    </p:spTree>
    <p:extLst>
      <p:ext uri="{BB962C8B-B14F-4D97-AF65-F5344CB8AC3E}">
        <p14:creationId xmlns:p14="http://schemas.microsoft.com/office/powerpoint/2010/main" val="25463780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3634" name="Rectangle 2"/>
          <p:cNvSpPr>
            <a:spLocks noGrp="1" noChangeArrowheads="1"/>
          </p:cNvSpPr>
          <p:nvPr>
            <p:ph type="title"/>
          </p:nvPr>
        </p:nvSpPr>
        <p:spPr/>
        <p:txBody>
          <a:bodyPr/>
          <a:lstStyle/>
          <a:p>
            <a:r>
              <a:rPr lang="en-AU" dirty="0"/>
              <a:t>OR Gateway</a:t>
            </a:r>
          </a:p>
        </p:txBody>
      </p:sp>
      <p:sp>
        <p:nvSpPr>
          <p:cNvPr id="2" name="Slide Number Placeholder 1"/>
          <p:cNvSpPr>
            <a:spLocks noGrp="1"/>
          </p:cNvSpPr>
          <p:nvPr>
            <p:ph type="sldNum" sz="quarter" idx="11"/>
          </p:nvPr>
        </p:nvSpPr>
        <p:spPr>
          <a:xfrm>
            <a:off x="7767683" y="5900170"/>
            <a:ext cx="444500" cy="127000"/>
          </a:xfrm>
        </p:spPr>
        <p:txBody>
          <a:bodyPr/>
          <a:lstStyle/>
          <a:p>
            <a:endParaRPr lang="en-AU" dirty="0"/>
          </a:p>
        </p:txBody>
      </p:sp>
      <p:sp>
        <p:nvSpPr>
          <p:cNvPr id="6" name="Rectangle 5"/>
          <p:cNvSpPr/>
          <p:nvPr/>
        </p:nvSpPr>
        <p:spPr>
          <a:xfrm>
            <a:off x="1848237" y="1370226"/>
            <a:ext cx="5895111" cy="1015663"/>
          </a:xfrm>
          <a:prstGeom prst="rect">
            <a:avLst/>
          </a:prstGeom>
        </p:spPr>
        <p:txBody>
          <a:bodyPr wrap="square">
            <a:spAutoFit/>
          </a:bodyPr>
          <a:lstStyle/>
          <a:p>
            <a:pPr marL="190492" lvl="1">
              <a:spcBef>
                <a:spcPct val="20000"/>
              </a:spcBef>
              <a:buClr>
                <a:prstClr val="black">
                  <a:lumMod val="50000"/>
                  <a:lumOff val="50000"/>
                </a:prstClr>
              </a:buClr>
            </a:pPr>
            <a:r>
              <a:rPr lang="en-AU" sz="2000" dirty="0"/>
              <a:t>An </a:t>
            </a:r>
            <a:r>
              <a:rPr lang="en-AU" sz="2000" i="1" dirty="0"/>
              <a:t>OR Gateway</a:t>
            </a:r>
            <a:r>
              <a:rPr lang="en-AU" sz="2000" dirty="0"/>
              <a:t> provides a mechanism to create and synchronize n out of m parallel flows. </a:t>
            </a:r>
          </a:p>
        </p:txBody>
      </p:sp>
      <p:sp>
        <p:nvSpPr>
          <p:cNvPr id="12" name="Rectangle 3"/>
          <p:cNvSpPr txBox="1">
            <a:spLocks noChangeArrowheads="1"/>
          </p:cNvSpPr>
          <p:nvPr/>
        </p:nvSpPr>
        <p:spPr>
          <a:xfrm>
            <a:off x="2390355" y="2958120"/>
            <a:ext cx="5535408" cy="1660303"/>
          </a:xfrm>
          <a:prstGeom prst="rect">
            <a:avLst/>
          </a:prstGeom>
        </p:spPr>
        <p:txBody>
          <a:bodyPr vert="horz" lIns="76200" tIns="38100" rIns="76200" bIns="38100" rtlCol="0" anchor="t">
            <a:noAutofit/>
          </a:bodyPr>
          <a:lstStyle>
            <a:lvl1pPr marL="182880" indent="-182880" algn="l" defTabSz="914400" rtl="0" eaLnBrk="1" latinLnBrk="0" hangingPunct="1">
              <a:spcBef>
                <a:spcPct val="20000"/>
              </a:spcBef>
              <a:buClr>
                <a:schemeClr val="tx1">
                  <a:lumMod val="50000"/>
                  <a:lumOff val="50000"/>
                </a:schemeClr>
              </a:buClr>
              <a:buFont typeface="Arial" pitchFamily="34" charset="0"/>
              <a:buChar char="•"/>
              <a:defRPr sz="2400" kern="1200">
                <a:solidFill>
                  <a:schemeClr val="tx1">
                    <a:lumMod val="75000"/>
                    <a:lumOff val="25000"/>
                  </a:schemeClr>
                </a:solidFill>
                <a:latin typeface="+mn-lt"/>
                <a:ea typeface="+mn-ea"/>
                <a:cs typeface="+mn-cs"/>
              </a:defRPr>
            </a:lvl1pPr>
            <a:lvl2pPr marL="411480" indent="-182880" algn="l" defTabSz="914400" rtl="0" eaLnBrk="1" latinLnBrk="0" hangingPunct="1">
              <a:spcBef>
                <a:spcPct val="20000"/>
              </a:spcBef>
              <a:buClr>
                <a:schemeClr val="tx1">
                  <a:lumMod val="50000"/>
                  <a:lumOff val="50000"/>
                </a:schemeClr>
              </a:buClr>
              <a:buFont typeface="Arial" pitchFamily="34" charset="0"/>
              <a:buChar char="•"/>
              <a:defRPr sz="1800" kern="1200">
                <a:solidFill>
                  <a:schemeClr val="tx1">
                    <a:lumMod val="75000"/>
                    <a:lumOff val="25000"/>
                  </a:schemeClr>
                </a:solidFill>
                <a:latin typeface="+mn-lt"/>
                <a:ea typeface="+mn-ea"/>
                <a:cs typeface="+mn-cs"/>
              </a:defRPr>
            </a:lvl2pPr>
            <a:lvl3pPr marL="594360" indent="-182880" algn="l" defTabSz="914400" rtl="0" eaLnBrk="1" latinLnBrk="0" hangingPunct="1">
              <a:spcBef>
                <a:spcPct val="20000"/>
              </a:spcBef>
              <a:buClr>
                <a:schemeClr val="tx1">
                  <a:lumMod val="50000"/>
                  <a:lumOff val="50000"/>
                </a:schemeClr>
              </a:buClr>
              <a:buFont typeface="Arial" pitchFamily="34" charset="0"/>
              <a:buChar char="•"/>
              <a:defRPr sz="1800" kern="1200">
                <a:solidFill>
                  <a:schemeClr val="tx1">
                    <a:lumMod val="75000"/>
                    <a:lumOff val="25000"/>
                  </a:schemeClr>
                </a:solidFill>
                <a:latin typeface="+mn-lt"/>
                <a:ea typeface="+mn-ea"/>
                <a:cs typeface="+mn-cs"/>
              </a:defRPr>
            </a:lvl3pPr>
            <a:lvl4pPr marL="777240" indent="-182880" algn="l" defTabSz="914400" rtl="0" eaLnBrk="1" latinLnBrk="0" hangingPunct="1">
              <a:spcBef>
                <a:spcPct val="20000"/>
              </a:spcBef>
              <a:buClr>
                <a:schemeClr val="tx1">
                  <a:lumMod val="50000"/>
                  <a:lumOff val="50000"/>
                </a:schemeClr>
              </a:buClr>
              <a:buFont typeface="Arial" pitchFamily="34" charset="0"/>
              <a:buChar char="•"/>
              <a:defRPr sz="1800" kern="1200">
                <a:solidFill>
                  <a:schemeClr val="tx1">
                    <a:lumMod val="75000"/>
                    <a:lumOff val="25000"/>
                  </a:schemeClr>
                </a:solidFill>
                <a:latin typeface="+mn-lt"/>
                <a:ea typeface="+mn-ea"/>
                <a:cs typeface="+mn-cs"/>
              </a:defRPr>
            </a:lvl4pPr>
            <a:lvl5pPr marL="960120" indent="-182880" algn="l" defTabSz="914400" rtl="0" eaLnBrk="1" latinLnBrk="0" hangingPunct="1">
              <a:spcBef>
                <a:spcPct val="20000"/>
              </a:spcBef>
              <a:buClr>
                <a:schemeClr val="tx1">
                  <a:lumMod val="50000"/>
                  <a:lumOff val="50000"/>
                </a:schemeClr>
              </a:buClr>
              <a:buFont typeface="Arial" pitchFamily="34" charset="0"/>
              <a:buChar char="•"/>
              <a:defRPr sz="1800" kern="1200">
                <a:solidFill>
                  <a:schemeClr val="tx1">
                    <a:lumMod val="75000"/>
                    <a:lumOff val="25000"/>
                  </a:schemeClr>
                </a:solidFill>
                <a:latin typeface="+mn-lt"/>
                <a:ea typeface="+mn-ea"/>
                <a:cs typeface="+mn-cs"/>
              </a:defRPr>
            </a:lvl5pPr>
            <a:lvl6pPr marL="114300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6pPr>
            <a:lvl7pPr marL="132588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7pPr>
            <a:lvl8pPr marL="150876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8pPr>
            <a:lvl9pPr marL="169164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9pPr>
          </a:lstStyle>
          <a:p>
            <a:pPr marL="0" indent="0">
              <a:buClr>
                <a:prstClr val="black">
                  <a:lumMod val="50000"/>
                  <a:lumOff val="50000"/>
                </a:prstClr>
              </a:buClr>
              <a:buNone/>
            </a:pPr>
            <a:r>
              <a:rPr lang="en-AU" sz="2000" i="1" dirty="0">
                <a:solidFill>
                  <a:schemeClr val="tx1"/>
                </a:solidFill>
              </a:rPr>
              <a:t>OR-split</a:t>
            </a:r>
            <a:r>
              <a:rPr lang="en-AU" sz="2000" dirty="0">
                <a:solidFill>
                  <a:schemeClr val="tx1"/>
                </a:solidFill>
              </a:rPr>
              <a:t> </a:t>
            </a:r>
            <a:r>
              <a:rPr lang="en-AU" sz="2000" dirty="0">
                <a:solidFill>
                  <a:schemeClr val="tx1"/>
                </a:solidFill>
                <a:sym typeface="Wingdings" pitchFamily="2" charset="2"/>
              </a:rPr>
              <a:t> takes one or more branches depending on conditions</a:t>
            </a:r>
          </a:p>
          <a:p>
            <a:pPr marL="0" indent="0">
              <a:buClr>
                <a:prstClr val="black">
                  <a:lumMod val="50000"/>
                  <a:lumOff val="50000"/>
                </a:prstClr>
              </a:buClr>
              <a:buNone/>
            </a:pPr>
            <a:endParaRPr lang="en-AU" sz="2000" i="1" dirty="0">
              <a:solidFill>
                <a:schemeClr val="tx1"/>
              </a:solidFill>
              <a:sym typeface="Wingdings" pitchFamily="2" charset="2"/>
            </a:endParaRPr>
          </a:p>
          <a:p>
            <a:pPr marL="0" indent="0">
              <a:buClr>
                <a:prstClr val="black">
                  <a:lumMod val="50000"/>
                  <a:lumOff val="50000"/>
                </a:prstClr>
              </a:buClr>
              <a:buNone/>
            </a:pPr>
            <a:endParaRPr lang="en-AU" sz="2000" i="1" dirty="0">
              <a:solidFill>
                <a:schemeClr val="tx1"/>
              </a:solidFill>
              <a:sym typeface="Wingdings" pitchFamily="2" charset="2"/>
            </a:endParaRPr>
          </a:p>
          <a:p>
            <a:pPr marL="0" indent="0">
              <a:buClr>
                <a:prstClr val="black">
                  <a:lumMod val="50000"/>
                  <a:lumOff val="50000"/>
                </a:prstClr>
              </a:buClr>
              <a:buNone/>
            </a:pPr>
            <a:r>
              <a:rPr lang="en-AU" sz="2000" i="1" dirty="0">
                <a:solidFill>
                  <a:schemeClr val="tx1"/>
                </a:solidFill>
                <a:sym typeface="Wingdings" pitchFamily="2" charset="2"/>
              </a:rPr>
              <a:t>OR-join </a:t>
            </a:r>
            <a:r>
              <a:rPr lang="en-AU" sz="2000" dirty="0">
                <a:solidFill>
                  <a:schemeClr val="tx1"/>
                </a:solidFill>
                <a:sym typeface="Wingdings" pitchFamily="2" charset="2"/>
              </a:rPr>
              <a:t> proceeds when all </a:t>
            </a:r>
            <a:r>
              <a:rPr lang="en-AU" sz="2000" b="1" dirty="0">
                <a:solidFill>
                  <a:schemeClr val="tx1"/>
                </a:solidFill>
                <a:sym typeface="Wingdings" pitchFamily="2" charset="2"/>
              </a:rPr>
              <a:t>active </a:t>
            </a:r>
            <a:r>
              <a:rPr lang="en-AU" sz="2000" dirty="0">
                <a:solidFill>
                  <a:schemeClr val="tx1"/>
                </a:solidFill>
                <a:sym typeface="Wingdings" pitchFamily="2" charset="2"/>
              </a:rPr>
              <a:t>incoming branches have completed</a:t>
            </a:r>
          </a:p>
          <a:p>
            <a:pPr marL="895579" lvl="1">
              <a:buClr>
                <a:prstClr val="black">
                  <a:lumMod val="50000"/>
                  <a:lumOff val="50000"/>
                </a:prstClr>
              </a:buClr>
              <a:buFontTx/>
              <a:buChar char="•"/>
            </a:pPr>
            <a:endParaRPr lang="en-AU" sz="2000" dirty="0">
              <a:solidFill>
                <a:schemeClr val="tx1"/>
              </a:solidFill>
              <a:sym typeface="Wingdings" pitchFamily="2" charset="2"/>
            </a:endParaRPr>
          </a:p>
        </p:txBody>
      </p:sp>
      <p:graphicFrame>
        <p:nvGraphicFramePr>
          <p:cNvPr id="13" name="Object 7"/>
          <p:cNvGraphicFramePr>
            <a:graphicFrameLocks noChangeAspect="1"/>
          </p:cNvGraphicFramePr>
          <p:nvPr>
            <p:extLst>
              <p:ext uri="{D42A27DB-BD31-4B8C-83A1-F6EECF244321}">
                <p14:modId xmlns:p14="http://schemas.microsoft.com/office/powerpoint/2010/main" val="1979476459"/>
              </p:ext>
            </p:extLst>
          </p:nvPr>
        </p:nvGraphicFramePr>
        <p:xfrm>
          <a:off x="946009" y="2440748"/>
          <a:ext cx="1382448" cy="1373188"/>
        </p:xfrm>
        <a:graphic>
          <a:graphicData uri="http://schemas.openxmlformats.org/presentationml/2006/ole">
            <mc:AlternateContent xmlns:mc="http://schemas.openxmlformats.org/markup-compatibility/2006">
              <mc:Choice xmlns:v="urn:schemas-microsoft-com:vml" Requires="v">
                <p:oleObj spid="_x0000_s24625" name="Visio" r:id="rId4" imgW="1058310" imgH="1019436" progId="Visio.Drawing.11">
                  <p:embed/>
                </p:oleObj>
              </mc:Choice>
              <mc:Fallback>
                <p:oleObj name="Visio" r:id="rId4" imgW="1058310" imgH="1019436" progId="Visio.Drawing.11">
                  <p:embed/>
                  <p:pic>
                    <p:nvPicPr>
                      <p:cNvPr id="13" name="Object 7"/>
                      <p:cNvPicPr>
                        <a:picLocks noChangeAspect="1" noChangeArrowheads="1"/>
                      </p:cNvPicPr>
                      <p:nvPr/>
                    </p:nvPicPr>
                    <p:blipFill>
                      <a:blip r:embed="rId5"/>
                      <a:srcRect/>
                      <a:stretch>
                        <a:fillRect/>
                      </a:stretch>
                    </p:blipFill>
                    <p:spPr bwMode="auto">
                      <a:xfrm>
                        <a:off x="946009" y="2440748"/>
                        <a:ext cx="1382448" cy="1373188"/>
                      </a:xfrm>
                      <a:prstGeom prst="rect">
                        <a:avLst/>
                      </a:prstGeom>
                      <a:noFill/>
                      <a:ln>
                        <a:noFill/>
                      </a:ln>
                      <a:effectLst/>
                      <a:extLst/>
                    </p:spPr>
                  </p:pic>
                </p:oleObj>
              </mc:Fallback>
            </mc:AlternateContent>
          </a:graphicData>
        </a:graphic>
      </p:graphicFrame>
      <p:graphicFrame>
        <p:nvGraphicFramePr>
          <p:cNvPr id="14" name="Object 7"/>
          <p:cNvGraphicFramePr>
            <a:graphicFrameLocks noChangeAspect="1"/>
          </p:cNvGraphicFramePr>
          <p:nvPr>
            <p:extLst>
              <p:ext uri="{D42A27DB-BD31-4B8C-83A1-F6EECF244321}">
                <p14:modId xmlns:p14="http://schemas.microsoft.com/office/powerpoint/2010/main" val="3396657103"/>
              </p:ext>
            </p:extLst>
          </p:nvPr>
        </p:nvGraphicFramePr>
        <p:xfrm>
          <a:off x="1034644" y="4016342"/>
          <a:ext cx="1268678" cy="1231635"/>
        </p:xfrm>
        <a:graphic>
          <a:graphicData uri="http://schemas.openxmlformats.org/presentationml/2006/ole">
            <mc:AlternateContent xmlns:mc="http://schemas.openxmlformats.org/markup-compatibility/2006">
              <mc:Choice xmlns:v="urn:schemas-microsoft-com:vml" Requires="v">
                <p:oleObj spid="_x0000_s24626" name="Visio" r:id="rId6" imgW="971640" imgH="914040" progId="Visio.Drawing.11">
                  <p:embed/>
                </p:oleObj>
              </mc:Choice>
              <mc:Fallback>
                <p:oleObj name="Visio" r:id="rId6" imgW="971640" imgH="914040" progId="Visio.Drawing.11">
                  <p:embed/>
                  <p:pic>
                    <p:nvPicPr>
                      <p:cNvPr id="14" name="Object 7"/>
                      <p:cNvPicPr>
                        <a:picLocks noChangeAspect="1" noChangeArrowheads="1"/>
                      </p:cNvPicPr>
                      <p:nvPr/>
                    </p:nvPicPr>
                    <p:blipFill>
                      <a:blip r:embed="rId7"/>
                      <a:srcRect/>
                      <a:stretch>
                        <a:fillRect/>
                      </a:stretch>
                    </p:blipFill>
                    <p:spPr bwMode="auto">
                      <a:xfrm>
                        <a:off x="1034644" y="4016342"/>
                        <a:ext cx="1268678" cy="1231635"/>
                      </a:xfrm>
                      <a:prstGeom prst="rect">
                        <a:avLst/>
                      </a:prstGeom>
                      <a:noFill/>
                      <a:ln>
                        <a:noFill/>
                      </a:ln>
                      <a:effectLst/>
                      <a:extLst/>
                    </p:spPr>
                  </p:pic>
                </p:oleObj>
              </mc:Fallback>
            </mc:AlternateContent>
          </a:graphicData>
        </a:graphic>
      </p:graphicFrame>
      <p:graphicFrame>
        <p:nvGraphicFramePr>
          <p:cNvPr id="15" name="Object 4"/>
          <p:cNvGraphicFramePr>
            <a:graphicFrameLocks noGrp="1" noChangeAspect="1"/>
          </p:cNvGraphicFramePr>
          <p:nvPr>
            <p:ph sz="quarter" idx="4294967295"/>
            <p:extLst>
              <p:ext uri="{D42A27DB-BD31-4B8C-83A1-F6EECF244321}">
                <p14:modId xmlns:p14="http://schemas.microsoft.com/office/powerpoint/2010/main" val="747287004"/>
              </p:ext>
            </p:extLst>
          </p:nvPr>
        </p:nvGraphicFramePr>
        <p:xfrm>
          <a:off x="1188102" y="1370508"/>
          <a:ext cx="660136" cy="660135"/>
        </p:xfrm>
        <a:graphic>
          <a:graphicData uri="http://schemas.openxmlformats.org/presentationml/2006/ole">
            <mc:AlternateContent xmlns:mc="http://schemas.openxmlformats.org/markup-compatibility/2006">
              <mc:Choice xmlns:v="urn:schemas-microsoft-com:vml" Requires="v">
                <p:oleObj spid="_x0000_s24627" name="Visio" r:id="rId8" imgW="586440" imgH="586440" progId="Visio.Drawing.11">
                  <p:embed/>
                </p:oleObj>
              </mc:Choice>
              <mc:Fallback>
                <p:oleObj name="Visio" r:id="rId8" imgW="586440" imgH="586440" progId="Visio.Drawing.11">
                  <p:embed/>
                  <p:pic>
                    <p:nvPicPr>
                      <p:cNvPr id="15" name="Object 4"/>
                      <p:cNvPicPr>
                        <a:picLocks noChangeAspect="1" noChangeArrowheads="1"/>
                      </p:cNvPicPr>
                      <p:nvPr/>
                    </p:nvPicPr>
                    <p:blipFill>
                      <a:blip r:embed="rId9"/>
                      <a:srcRect/>
                      <a:stretch>
                        <a:fillRect/>
                      </a:stretch>
                    </p:blipFill>
                    <p:spPr bwMode="auto">
                      <a:xfrm>
                        <a:off x="1188102" y="1370508"/>
                        <a:ext cx="660136" cy="660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Oval 10"/>
          <p:cNvSpPr/>
          <p:nvPr/>
        </p:nvSpPr>
        <p:spPr>
          <a:xfrm>
            <a:off x="1034644" y="3127342"/>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schemeClr val="tx1"/>
              </a:solidFill>
            </a:endParaRPr>
          </a:p>
        </p:txBody>
      </p:sp>
      <p:sp>
        <p:nvSpPr>
          <p:cNvPr id="16" name="Oval 15"/>
          <p:cNvSpPr/>
          <p:nvPr/>
        </p:nvSpPr>
        <p:spPr>
          <a:xfrm>
            <a:off x="1034644" y="3127342"/>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schemeClr val="tx1"/>
              </a:solidFill>
            </a:endParaRPr>
          </a:p>
        </p:txBody>
      </p:sp>
      <p:sp>
        <p:nvSpPr>
          <p:cNvPr id="17" name="Oval 16"/>
          <p:cNvSpPr/>
          <p:nvPr/>
        </p:nvSpPr>
        <p:spPr>
          <a:xfrm>
            <a:off x="1260222" y="4021048"/>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schemeClr val="tx1"/>
              </a:solidFill>
            </a:endParaRPr>
          </a:p>
        </p:txBody>
      </p:sp>
      <p:sp>
        <p:nvSpPr>
          <p:cNvPr id="18" name="Oval 17"/>
          <p:cNvSpPr/>
          <p:nvPr/>
        </p:nvSpPr>
        <p:spPr>
          <a:xfrm>
            <a:off x="1260222" y="5073100"/>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schemeClr val="tx1"/>
              </a:solidFill>
            </a:endParaRPr>
          </a:p>
        </p:txBody>
      </p:sp>
      <p:sp>
        <p:nvSpPr>
          <p:cNvPr id="22" name="Oval 21"/>
          <p:cNvSpPr/>
          <p:nvPr/>
        </p:nvSpPr>
        <p:spPr>
          <a:xfrm>
            <a:off x="1034642" y="3127342"/>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schemeClr val="tx1"/>
              </a:solidFill>
            </a:endParaRPr>
          </a:p>
        </p:txBody>
      </p:sp>
      <p:sp>
        <p:nvSpPr>
          <p:cNvPr id="23" name="Oval 22"/>
          <p:cNvSpPr/>
          <p:nvPr/>
        </p:nvSpPr>
        <p:spPr>
          <a:xfrm>
            <a:off x="1034643" y="3127342"/>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schemeClr val="tx1"/>
              </a:solidFill>
            </a:endParaRPr>
          </a:p>
        </p:txBody>
      </p:sp>
      <p:sp>
        <p:nvSpPr>
          <p:cNvPr id="24" name="Oval 23"/>
          <p:cNvSpPr/>
          <p:nvPr/>
        </p:nvSpPr>
        <p:spPr>
          <a:xfrm>
            <a:off x="1260222" y="4021048"/>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schemeClr val="tx1"/>
              </a:solidFill>
            </a:endParaRPr>
          </a:p>
        </p:txBody>
      </p:sp>
      <p:sp>
        <p:nvSpPr>
          <p:cNvPr id="25" name="Oval 24"/>
          <p:cNvSpPr/>
          <p:nvPr/>
        </p:nvSpPr>
        <p:spPr>
          <a:xfrm>
            <a:off x="1260221" y="5075281"/>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schemeClr val="tx1"/>
              </a:solidFill>
            </a:endParaRPr>
          </a:p>
        </p:txBody>
      </p:sp>
    </p:spTree>
    <p:extLst>
      <p:ext uri="{BB962C8B-B14F-4D97-AF65-F5344CB8AC3E}">
        <p14:creationId xmlns:p14="http://schemas.microsoft.com/office/powerpoint/2010/main" val="1568349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50" presetClass="path" presetSubtype="0" accel="50000" fill="hold" grpId="1" nodeType="afterEffect">
                                  <p:stCondLst>
                                    <p:cond delay="0"/>
                                  </p:stCondLst>
                                  <p:childTnLst>
                                    <p:animMotion origin="layout" path="M 3.05556E-6 3.33333E-6 L 0.03003 3.33333E-6 C 0.04357 3.33333E-6 0.06076 -0.02556 0.06076 -0.04639 L 0.06076 -0.09334 " pathEditMode="relative" rAng="0" ptsTypes="AAAA">
                                      <p:cBhvr>
                                        <p:cTn id="10" dur="2000" fill="hold"/>
                                        <p:tgtEl>
                                          <p:spTgt spid="22"/>
                                        </p:tgtEl>
                                        <p:attrNameLst>
                                          <p:attrName>ppt_x</p:attrName>
                                          <p:attrName>ppt_y</p:attrName>
                                        </p:attrNameLst>
                                      </p:cBhvr>
                                      <p:rCtr x="3038" y="-4667"/>
                                    </p:animMotion>
                                  </p:childTnLst>
                                </p:cTn>
                              </p:par>
                            </p:childTnLst>
                          </p:cTn>
                        </p:par>
                        <p:par>
                          <p:cTn id="11" fill="hold">
                            <p:stCondLst>
                              <p:cond delay="2500"/>
                            </p:stCondLst>
                            <p:childTnLst>
                              <p:par>
                                <p:cTn id="12" presetID="63" presetClass="path" presetSubtype="0" decel="50000" fill="hold" grpId="3" nodeType="afterEffect">
                                  <p:stCondLst>
                                    <p:cond delay="0"/>
                                  </p:stCondLst>
                                  <p:childTnLst>
                                    <p:animMotion origin="layout" path="M 0.06076 -0.09334 L 0.09027 -0.09167 " pathEditMode="relative" rAng="0" ptsTypes="AA">
                                      <p:cBhvr>
                                        <p:cTn id="13" dur="750" fill="hold"/>
                                        <p:tgtEl>
                                          <p:spTgt spid="22"/>
                                        </p:tgtEl>
                                        <p:attrNameLst>
                                          <p:attrName>ppt_x</p:attrName>
                                          <p:attrName>ppt_y</p:attrName>
                                        </p:attrNameLst>
                                      </p:cBhvr>
                                      <p:rCtr x="1476" y="83"/>
                                    </p:animMotion>
                                  </p:childTnLst>
                                </p:cTn>
                              </p:par>
                            </p:childTnLst>
                          </p:cTn>
                        </p:par>
                        <p:par>
                          <p:cTn id="14" fill="hold">
                            <p:stCondLst>
                              <p:cond delay="3250"/>
                            </p:stCondLst>
                            <p:childTnLst>
                              <p:par>
                                <p:cTn id="15" presetID="10" presetClass="exit" presetSubtype="0" fill="hold" grpId="2" nodeType="afterEffect">
                                  <p:stCondLst>
                                    <p:cond delay="0"/>
                                  </p:stCondLst>
                                  <p:childTnLst>
                                    <p:animEffect transition="out" filter="fade">
                                      <p:cBhvr>
                                        <p:cTn id="16" dur="500"/>
                                        <p:tgtEl>
                                          <p:spTgt spid="22"/>
                                        </p:tgtEl>
                                      </p:cBhvr>
                                    </p:animEffect>
                                    <p:set>
                                      <p:cBhvr>
                                        <p:cTn id="17" dur="1" fill="hold">
                                          <p:stCondLst>
                                            <p:cond delay="499"/>
                                          </p:stCondLst>
                                        </p:cTn>
                                        <p:tgtEl>
                                          <p:spTgt spid="22"/>
                                        </p:tgtEl>
                                        <p:attrNameLst>
                                          <p:attrName>style.visibility</p:attrName>
                                        </p:attrNameLst>
                                      </p:cBhvr>
                                      <p:to>
                                        <p:strVal val="hidden"/>
                                      </p:to>
                                    </p:set>
                                  </p:childTnLst>
                                </p:cTn>
                              </p:par>
                              <p:par>
                                <p:cTn id="18" presetID="1" presetClass="entr" presetSubtype="0"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childTnLst>
                                </p:cTn>
                              </p:par>
                            </p:childTnLst>
                          </p:cTn>
                        </p:par>
                        <p:par>
                          <p:cTn id="20" fill="hold">
                            <p:stCondLst>
                              <p:cond delay="3750"/>
                            </p:stCondLst>
                            <p:childTnLst>
                              <p:par>
                                <p:cTn id="21" presetID="50" presetClass="path" presetSubtype="0" accel="50000" fill="hold" grpId="1" nodeType="afterEffect">
                                  <p:stCondLst>
                                    <p:cond delay="0"/>
                                  </p:stCondLst>
                                  <p:childTnLst>
                                    <p:animMotion origin="layout" path="M 3.05556E-6 3.33333E-6 L 0.03125 3.33333E-6 C 0.04548 3.33333E-6 0.06319 0.02527 0.06319 0.04611 L 0.06319 0.09277 " pathEditMode="relative" rAng="0" ptsTypes="AAAA">
                                      <p:cBhvr>
                                        <p:cTn id="22" dur="2000" fill="hold"/>
                                        <p:tgtEl>
                                          <p:spTgt spid="23"/>
                                        </p:tgtEl>
                                        <p:attrNameLst>
                                          <p:attrName>ppt_x</p:attrName>
                                          <p:attrName>ppt_y</p:attrName>
                                        </p:attrNameLst>
                                      </p:cBhvr>
                                      <p:rCtr x="3160" y="4639"/>
                                    </p:animMotion>
                                  </p:childTnLst>
                                </p:cTn>
                              </p:par>
                            </p:childTnLst>
                          </p:cTn>
                        </p:par>
                        <p:par>
                          <p:cTn id="23" fill="hold">
                            <p:stCondLst>
                              <p:cond delay="5750"/>
                            </p:stCondLst>
                            <p:childTnLst>
                              <p:par>
                                <p:cTn id="24" presetID="63" presetClass="path" presetSubtype="0" decel="50000" fill="hold" grpId="3" nodeType="afterEffect">
                                  <p:stCondLst>
                                    <p:cond delay="0"/>
                                  </p:stCondLst>
                                  <p:childTnLst>
                                    <p:animMotion origin="layout" path="M 0.06319 0.09277 L 0.09271 0.09444 " pathEditMode="relative" rAng="0" ptsTypes="AA">
                                      <p:cBhvr>
                                        <p:cTn id="25" dur="750" fill="hold"/>
                                        <p:tgtEl>
                                          <p:spTgt spid="23"/>
                                        </p:tgtEl>
                                        <p:attrNameLst>
                                          <p:attrName>ppt_x</p:attrName>
                                          <p:attrName>ppt_y</p:attrName>
                                        </p:attrNameLst>
                                      </p:cBhvr>
                                      <p:rCtr x="1476" y="83"/>
                                    </p:animMotion>
                                  </p:childTnLst>
                                </p:cTn>
                              </p:par>
                            </p:childTnLst>
                          </p:cTn>
                        </p:par>
                        <p:par>
                          <p:cTn id="26" fill="hold">
                            <p:stCondLst>
                              <p:cond delay="6500"/>
                            </p:stCondLst>
                            <p:childTnLst>
                              <p:par>
                                <p:cTn id="27" presetID="10" presetClass="exit" presetSubtype="0" fill="hold" grpId="2" nodeType="afterEffect">
                                  <p:stCondLst>
                                    <p:cond delay="0"/>
                                  </p:stCondLst>
                                  <p:childTnLst>
                                    <p:animEffect transition="out" filter="fade">
                                      <p:cBhvr>
                                        <p:cTn id="28" dur="500"/>
                                        <p:tgtEl>
                                          <p:spTgt spid="23"/>
                                        </p:tgtEl>
                                      </p:cBhvr>
                                    </p:animEffect>
                                    <p:set>
                                      <p:cBhvr>
                                        <p:cTn id="29" dur="1" fill="hold">
                                          <p:stCondLst>
                                            <p:cond delay="499"/>
                                          </p:stCondLst>
                                        </p:cTn>
                                        <p:tgtEl>
                                          <p:spTgt spid="23"/>
                                        </p:tgtEl>
                                        <p:attrNameLst>
                                          <p:attrName>style.visibility</p:attrName>
                                        </p:attrNameLst>
                                      </p:cBhvr>
                                      <p:to>
                                        <p:strVal val="hidden"/>
                                      </p:to>
                                    </p:set>
                                  </p:childTnLst>
                                </p:cTn>
                              </p:par>
                            </p:childTnLst>
                          </p:cTn>
                        </p:par>
                        <p:par>
                          <p:cTn id="30" fill="hold">
                            <p:stCondLst>
                              <p:cond delay="7000"/>
                            </p:stCondLst>
                            <p:childTnLst>
                              <p:par>
                                <p:cTn id="31" presetID="1" presetClass="entr" presetSubtype="0"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par>
                          <p:cTn id="33" fill="hold">
                            <p:stCondLst>
                              <p:cond delay="7000"/>
                            </p:stCondLst>
                            <p:childTnLst>
                              <p:par>
                                <p:cTn id="34" presetID="1" presetClass="entr" presetSubtype="0" fill="hold" grpId="3" nodeType="afterEffect">
                                  <p:stCondLst>
                                    <p:cond delay="0"/>
                                  </p:stCondLst>
                                  <p:childTnLst>
                                    <p:set>
                                      <p:cBhvr>
                                        <p:cTn id="35" dur="1" fill="hold">
                                          <p:stCondLst>
                                            <p:cond delay="0"/>
                                          </p:stCondLst>
                                        </p:cTn>
                                        <p:tgtEl>
                                          <p:spTgt spid="11"/>
                                        </p:tgtEl>
                                        <p:attrNameLst>
                                          <p:attrName>style.visibility</p:attrName>
                                        </p:attrNameLst>
                                      </p:cBhvr>
                                      <p:to>
                                        <p:strVal val="visible"/>
                                      </p:to>
                                    </p:set>
                                  </p:childTnLst>
                                </p:cTn>
                              </p:par>
                            </p:childTnLst>
                          </p:cTn>
                        </p:par>
                        <p:par>
                          <p:cTn id="36" fill="hold">
                            <p:stCondLst>
                              <p:cond delay="7000"/>
                            </p:stCondLst>
                            <p:childTnLst>
                              <p:par>
                                <p:cTn id="37" presetID="50" presetClass="path" presetSubtype="0" accel="50000" fill="hold" grpId="0" nodeType="afterEffect">
                                  <p:stCondLst>
                                    <p:cond delay="0"/>
                                  </p:stCondLst>
                                  <p:childTnLst>
                                    <p:animMotion origin="layout" path="M 3.05556E-6 3.33333E-6 L 0.03125 3.33333E-6 C 0.04548 3.33333E-6 0.06319 0.02527 0.06319 0.04611 L 0.06319 0.09277 " pathEditMode="relative" rAng="0" ptsTypes="AAAA">
                                      <p:cBhvr>
                                        <p:cTn id="38" dur="2000" fill="hold"/>
                                        <p:tgtEl>
                                          <p:spTgt spid="11"/>
                                        </p:tgtEl>
                                        <p:attrNameLst>
                                          <p:attrName>ppt_x</p:attrName>
                                          <p:attrName>ppt_y</p:attrName>
                                        </p:attrNameLst>
                                      </p:cBhvr>
                                      <p:rCtr x="3160" y="4639"/>
                                    </p:animMotion>
                                  </p:childTnLst>
                                </p:cTn>
                              </p:par>
                              <p:par>
                                <p:cTn id="39" presetID="50" presetClass="path" presetSubtype="0" accel="50000" fill="hold" grpId="1" nodeType="withEffect">
                                  <p:stCondLst>
                                    <p:cond delay="0"/>
                                  </p:stCondLst>
                                  <p:childTnLst>
                                    <p:animMotion origin="layout" path="M 3.05556E-6 3.33333E-6 L 0.03003 3.33333E-6 C 0.04357 3.33333E-6 0.06076 -0.02556 0.06076 -0.04639 L 0.06076 -0.09334 " pathEditMode="relative" rAng="0" ptsTypes="AAAA">
                                      <p:cBhvr>
                                        <p:cTn id="40" dur="2000" fill="hold"/>
                                        <p:tgtEl>
                                          <p:spTgt spid="16"/>
                                        </p:tgtEl>
                                        <p:attrNameLst>
                                          <p:attrName>ppt_x</p:attrName>
                                          <p:attrName>ppt_y</p:attrName>
                                        </p:attrNameLst>
                                      </p:cBhvr>
                                      <p:rCtr x="3038" y="-4667"/>
                                    </p:animMotion>
                                  </p:childTnLst>
                                </p:cTn>
                              </p:par>
                            </p:childTnLst>
                          </p:cTn>
                        </p:par>
                        <p:par>
                          <p:cTn id="41" fill="hold">
                            <p:stCondLst>
                              <p:cond delay="9000"/>
                            </p:stCondLst>
                            <p:childTnLst>
                              <p:par>
                                <p:cTn id="42" presetID="63" presetClass="path" presetSubtype="0" decel="50000" fill="hold" grpId="2" nodeType="afterEffect">
                                  <p:stCondLst>
                                    <p:cond delay="0"/>
                                  </p:stCondLst>
                                  <p:childTnLst>
                                    <p:animMotion origin="layout" path="M 0.06319 0.09277 L 0.06319 0.09305 " pathEditMode="relative" rAng="0" ptsTypes="AA">
                                      <p:cBhvr>
                                        <p:cTn id="43" dur="750" fill="hold"/>
                                        <p:tgtEl>
                                          <p:spTgt spid="11"/>
                                        </p:tgtEl>
                                        <p:attrNameLst>
                                          <p:attrName>ppt_x</p:attrName>
                                          <p:attrName>ppt_y</p:attrName>
                                        </p:attrNameLst>
                                      </p:cBhvr>
                                      <p:rCtr x="0" y="0"/>
                                    </p:animMotion>
                                  </p:childTnLst>
                                </p:cTn>
                              </p:par>
                              <p:par>
                                <p:cTn id="44" presetID="63" presetClass="path" presetSubtype="0" decel="50000" fill="hold" grpId="3" nodeType="withEffect">
                                  <p:stCondLst>
                                    <p:cond delay="0"/>
                                  </p:stCondLst>
                                  <p:childTnLst>
                                    <p:animMotion origin="layout" path="M 0.06076 -0.09334 L 0.06076 -0.09306 " pathEditMode="relative" rAng="0" ptsTypes="AA">
                                      <p:cBhvr>
                                        <p:cTn id="45" dur="750" fill="hold"/>
                                        <p:tgtEl>
                                          <p:spTgt spid="16"/>
                                        </p:tgtEl>
                                        <p:attrNameLst>
                                          <p:attrName>ppt_x</p:attrName>
                                          <p:attrName>ppt_y</p:attrName>
                                        </p:attrNameLst>
                                      </p:cBhvr>
                                      <p:rCtr x="0" y="0"/>
                                    </p:animMotion>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1" nodeType="clickEffect">
                                  <p:stCondLst>
                                    <p:cond delay="0"/>
                                  </p:stCondLst>
                                  <p:childTnLst>
                                    <p:animEffect transition="out" filter="fade">
                                      <p:cBhvr>
                                        <p:cTn id="49" dur="500"/>
                                        <p:tgtEl>
                                          <p:spTgt spid="11"/>
                                        </p:tgtEl>
                                      </p:cBhvr>
                                    </p:animEffect>
                                    <p:set>
                                      <p:cBhvr>
                                        <p:cTn id="50" dur="1" fill="hold">
                                          <p:stCondLst>
                                            <p:cond delay="499"/>
                                          </p:stCondLst>
                                        </p:cTn>
                                        <p:tgtEl>
                                          <p:spTgt spid="11"/>
                                        </p:tgtEl>
                                        <p:attrNameLst>
                                          <p:attrName>style.visibility</p:attrName>
                                        </p:attrNameLst>
                                      </p:cBhvr>
                                      <p:to>
                                        <p:strVal val="hidden"/>
                                      </p:to>
                                    </p:set>
                                  </p:childTnLst>
                                </p:cTn>
                              </p:par>
                              <p:par>
                                <p:cTn id="51" presetID="10" presetClass="exit" presetSubtype="0" fill="hold" grpId="2" nodeType="withEffect">
                                  <p:stCondLst>
                                    <p:cond delay="0"/>
                                  </p:stCondLst>
                                  <p:childTnLst>
                                    <p:animEffect transition="out" filter="fade">
                                      <p:cBhvr>
                                        <p:cTn id="52" dur="500"/>
                                        <p:tgtEl>
                                          <p:spTgt spid="16"/>
                                        </p:tgtEl>
                                      </p:cBhvr>
                                    </p:animEffect>
                                    <p:set>
                                      <p:cBhvr>
                                        <p:cTn id="53" dur="1" fill="hold">
                                          <p:stCondLst>
                                            <p:cond delay="499"/>
                                          </p:stCondLst>
                                        </p:cTn>
                                        <p:tgtEl>
                                          <p:spTgt spid="16"/>
                                        </p:tgtEl>
                                        <p:attrNameLst>
                                          <p:attrName>style.visibility</p:attrName>
                                        </p:attrNameLst>
                                      </p:cBhvr>
                                      <p:to>
                                        <p:strVal val="hidden"/>
                                      </p:to>
                                    </p:set>
                                  </p:childTnLst>
                                </p:cTn>
                              </p:par>
                            </p:childTnLst>
                          </p:cTn>
                        </p:par>
                        <p:par>
                          <p:cTn id="54" fill="hold">
                            <p:stCondLst>
                              <p:cond delay="500"/>
                            </p:stCondLst>
                            <p:childTnLst>
                              <p:par>
                                <p:cTn id="55" presetID="10" presetClass="entr" presetSubtype="0" fill="hold" grpId="0" nodeType="after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childTnLst>
                          </p:cTn>
                        </p:par>
                        <p:par>
                          <p:cTn id="58" fill="hold">
                            <p:stCondLst>
                              <p:cond delay="1000"/>
                            </p:stCondLst>
                            <p:childTnLst>
                              <p:par>
                                <p:cTn id="59" presetID="50" presetClass="path" presetSubtype="0" accel="50000" decel="50000" fill="hold" grpId="1" nodeType="afterEffect">
                                  <p:stCondLst>
                                    <p:cond delay="0"/>
                                  </p:stCondLst>
                                  <p:childTnLst>
                                    <p:animMotion origin="layout" path="M 2.77778E-7 4.44444E-6 L 0.0191 4.44444E-6 C 0.02795 4.44444E-6 0.03889 0.02527 0.03889 0.04583 L 0.03889 0.09222 " pathEditMode="relative" rAng="0" ptsTypes="AAAA">
                                      <p:cBhvr>
                                        <p:cTn id="60" dur="1500" fill="hold"/>
                                        <p:tgtEl>
                                          <p:spTgt spid="24"/>
                                        </p:tgtEl>
                                        <p:attrNameLst>
                                          <p:attrName>ppt_x</p:attrName>
                                          <p:attrName>ppt_y</p:attrName>
                                        </p:attrNameLst>
                                      </p:cBhvr>
                                      <p:rCtr x="1944" y="4611"/>
                                    </p:animMotion>
                                  </p:childTnLst>
                                </p:cTn>
                              </p:par>
                            </p:childTnLst>
                          </p:cTn>
                        </p:par>
                        <p:par>
                          <p:cTn id="61" fill="hold">
                            <p:stCondLst>
                              <p:cond delay="2500"/>
                            </p:stCondLst>
                            <p:childTnLst>
                              <p:par>
                                <p:cTn id="62" presetID="63" presetClass="path" presetSubtype="0" decel="50000" fill="hold" grpId="3" nodeType="afterEffect">
                                  <p:stCondLst>
                                    <p:cond delay="0"/>
                                  </p:stCondLst>
                                  <p:childTnLst>
                                    <p:animMotion origin="layout" path="M 0.03889 0.09222 L 0.08733 0.09222 " pathEditMode="relative" rAng="0" ptsTypes="AA">
                                      <p:cBhvr>
                                        <p:cTn id="63" dur="1000" fill="hold"/>
                                        <p:tgtEl>
                                          <p:spTgt spid="24"/>
                                        </p:tgtEl>
                                        <p:attrNameLst>
                                          <p:attrName>ppt_x</p:attrName>
                                          <p:attrName>ppt_y</p:attrName>
                                        </p:attrNameLst>
                                      </p:cBhvr>
                                      <p:rCtr x="2413" y="0"/>
                                    </p:animMotion>
                                  </p:childTnLst>
                                </p:cTn>
                              </p:par>
                            </p:childTnLst>
                          </p:cTn>
                        </p:par>
                        <p:par>
                          <p:cTn id="64" fill="hold">
                            <p:stCondLst>
                              <p:cond delay="3500"/>
                            </p:stCondLst>
                            <p:childTnLst>
                              <p:par>
                                <p:cTn id="65" presetID="1" presetClass="exit" presetSubtype="0" fill="hold" grpId="2" nodeType="afterEffect">
                                  <p:stCondLst>
                                    <p:cond delay="0"/>
                                  </p:stCondLst>
                                  <p:childTnLst>
                                    <p:set>
                                      <p:cBhvr>
                                        <p:cTn id="66" dur="1" fill="hold">
                                          <p:stCondLst>
                                            <p:cond delay="0"/>
                                          </p:stCondLst>
                                        </p:cTn>
                                        <p:tgtEl>
                                          <p:spTgt spid="24"/>
                                        </p:tgtEl>
                                        <p:attrNameLst>
                                          <p:attrName>style.visibility</p:attrName>
                                        </p:attrNameLst>
                                      </p:cBhvr>
                                      <p:to>
                                        <p:strVal val="hidden"/>
                                      </p:to>
                                    </p:set>
                                  </p:childTnLst>
                                </p:cTn>
                              </p:par>
                            </p:childTnLst>
                          </p:cTn>
                        </p:par>
                        <p:par>
                          <p:cTn id="67" fill="hold">
                            <p:stCondLst>
                              <p:cond delay="3500"/>
                            </p:stCondLst>
                            <p:childTnLst>
                              <p:par>
                                <p:cTn id="68" presetID="1" presetClass="entr" presetSubtype="0" fill="hold" grpId="0" nodeType="afterEffect">
                                  <p:stCondLst>
                                    <p:cond delay="0"/>
                                  </p:stCondLst>
                                  <p:childTnLst>
                                    <p:set>
                                      <p:cBhvr>
                                        <p:cTn id="69" dur="1" fill="hold">
                                          <p:stCondLst>
                                            <p:cond delay="0"/>
                                          </p:stCondLst>
                                        </p:cTn>
                                        <p:tgtEl>
                                          <p:spTgt spid="25"/>
                                        </p:tgtEl>
                                        <p:attrNameLst>
                                          <p:attrName>style.visibility</p:attrName>
                                        </p:attrNameLst>
                                      </p:cBhvr>
                                      <p:to>
                                        <p:strVal val="visible"/>
                                      </p:to>
                                    </p:set>
                                  </p:childTnLst>
                                </p:cTn>
                              </p:par>
                            </p:childTnLst>
                          </p:cTn>
                        </p:par>
                        <p:par>
                          <p:cTn id="70" fill="hold">
                            <p:stCondLst>
                              <p:cond delay="3500"/>
                            </p:stCondLst>
                            <p:childTnLst>
                              <p:par>
                                <p:cTn id="71" presetID="50" presetClass="path" presetSubtype="0" accel="50000" decel="25000" fill="hold" grpId="1" nodeType="afterEffect">
                                  <p:stCondLst>
                                    <p:cond delay="0"/>
                                  </p:stCondLst>
                                  <p:childTnLst>
                                    <p:animMotion origin="layout" path="M 2.77778E-7 0 L 0.01927 0 C 0.02795 0 0.03906 -0.02556 0.03906 -0.04611 L 0.03906 -0.09222 " pathEditMode="relative" rAng="0" ptsTypes="AAAA">
                                      <p:cBhvr>
                                        <p:cTn id="72" dur="1500" fill="hold"/>
                                        <p:tgtEl>
                                          <p:spTgt spid="25"/>
                                        </p:tgtEl>
                                        <p:attrNameLst>
                                          <p:attrName>ppt_x</p:attrName>
                                          <p:attrName>ppt_y</p:attrName>
                                        </p:attrNameLst>
                                      </p:cBhvr>
                                      <p:rCtr x="1944" y="-4611"/>
                                    </p:animMotion>
                                  </p:childTnLst>
                                </p:cTn>
                              </p:par>
                            </p:childTnLst>
                          </p:cTn>
                        </p:par>
                        <p:par>
                          <p:cTn id="73" fill="hold">
                            <p:stCondLst>
                              <p:cond delay="5000"/>
                            </p:stCondLst>
                            <p:childTnLst>
                              <p:par>
                                <p:cTn id="74" presetID="63" presetClass="path" presetSubtype="0" decel="50000" fill="hold" grpId="3" nodeType="afterEffect">
                                  <p:stCondLst>
                                    <p:cond delay="0"/>
                                  </p:stCondLst>
                                  <p:childTnLst>
                                    <p:animMotion origin="layout" path="M 0.03889 -0.09194 L 0.08628 -0.09194 " pathEditMode="relative" rAng="0" ptsTypes="AA">
                                      <p:cBhvr>
                                        <p:cTn id="75" dur="1000" fill="hold"/>
                                        <p:tgtEl>
                                          <p:spTgt spid="25"/>
                                        </p:tgtEl>
                                        <p:attrNameLst>
                                          <p:attrName>ppt_x</p:attrName>
                                          <p:attrName>ppt_y</p:attrName>
                                        </p:attrNameLst>
                                      </p:cBhvr>
                                      <p:rCtr x="2361" y="0"/>
                                    </p:animMotion>
                                  </p:childTnLst>
                                </p:cTn>
                              </p:par>
                            </p:childTnLst>
                          </p:cTn>
                        </p:par>
                        <p:par>
                          <p:cTn id="76" fill="hold">
                            <p:stCondLst>
                              <p:cond delay="6000"/>
                            </p:stCondLst>
                            <p:childTnLst>
                              <p:par>
                                <p:cTn id="77" presetID="1" presetClass="exit" presetSubtype="0" fill="hold" grpId="2" nodeType="afterEffect">
                                  <p:stCondLst>
                                    <p:cond delay="0"/>
                                  </p:stCondLst>
                                  <p:childTnLst>
                                    <p:set>
                                      <p:cBhvr>
                                        <p:cTn id="78" dur="1" fill="hold">
                                          <p:stCondLst>
                                            <p:cond delay="0"/>
                                          </p:stCondLst>
                                        </p:cTn>
                                        <p:tgtEl>
                                          <p:spTgt spid="25"/>
                                        </p:tgtEl>
                                        <p:attrNameLst>
                                          <p:attrName>style.visibility</p:attrName>
                                        </p:attrNameLst>
                                      </p:cBhvr>
                                      <p:to>
                                        <p:strVal val="hidden"/>
                                      </p:to>
                                    </p:set>
                                  </p:childTnLst>
                                </p:cTn>
                              </p:par>
                            </p:childTnLst>
                          </p:cTn>
                        </p:par>
                        <p:par>
                          <p:cTn id="79" fill="hold">
                            <p:stCondLst>
                              <p:cond delay="6000"/>
                            </p:stCondLst>
                            <p:childTnLst>
                              <p:par>
                                <p:cTn id="80" presetID="1" presetClass="entr" presetSubtype="0" fill="hold" grpId="0" nodeType="afterEffect">
                                  <p:stCondLst>
                                    <p:cond delay="0"/>
                                  </p:stCondLst>
                                  <p:childTnLst>
                                    <p:set>
                                      <p:cBhvr>
                                        <p:cTn id="81" dur="1" fill="hold">
                                          <p:stCondLst>
                                            <p:cond delay="0"/>
                                          </p:stCondLst>
                                        </p:cTn>
                                        <p:tgtEl>
                                          <p:spTgt spid="17"/>
                                        </p:tgtEl>
                                        <p:attrNameLst>
                                          <p:attrName>style.visibility</p:attrName>
                                        </p:attrNameLst>
                                      </p:cBhvr>
                                      <p:to>
                                        <p:strVal val="visible"/>
                                      </p:to>
                                    </p:set>
                                  </p:childTnLst>
                                </p:cTn>
                              </p:par>
                            </p:childTnLst>
                          </p:cTn>
                        </p:par>
                        <p:par>
                          <p:cTn id="82" fill="hold">
                            <p:stCondLst>
                              <p:cond delay="6000"/>
                            </p:stCondLst>
                            <p:childTnLst>
                              <p:par>
                                <p:cTn id="83" presetID="1" presetClass="entr" presetSubtype="0" fill="hold" grpId="0" nodeType="afterEffect">
                                  <p:stCondLst>
                                    <p:cond delay="0"/>
                                  </p:stCondLst>
                                  <p:childTnLst>
                                    <p:set>
                                      <p:cBhvr>
                                        <p:cTn id="84" dur="1" fill="hold">
                                          <p:stCondLst>
                                            <p:cond delay="0"/>
                                          </p:stCondLst>
                                        </p:cTn>
                                        <p:tgtEl>
                                          <p:spTgt spid="18"/>
                                        </p:tgtEl>
                                        <p:attrNameLst>
                                          <p:attrName>style.visibility</p:attrName>
                                        </p:attrNameLst>
                                      </p:cBhvr>
                                      <p:to>
                                        <p:strVal val="visible"/>
                                      </p:to>
                                    </p:set>
                                  </p:childTnLst>
                                </p:cTn>
                              </p:par>
                            </p:childTnLst>
                          </p:cTn>
                        </p:par>
                        <p:par>
                          <p:cTn id="85" fill="hold">
                            <p:stCondLst>
                              <p:cond delay="6000"/>
                            </p:stCondLst>
                            <p:childTnLst>
                              <p:par>
                                <p:cTn id="86" presetID="50" presetClass="path" presetSubtype="0" accel="50000" decel="50000" fill="hold" grpId="1" nodeType="afterEffect">
                                  <p:stCondLst>
                                    <p:cond delay="0"/>
                                  </p:stCondLst>
                                  <p:childTnLst>
                                    <p:animMotion origin="layout" path="M 2.77778E-7 4.44444E-6 L 0.0191 4.44444E-6 C 0.02795 4.44444E-6 0.03889 0.02527 0.03889 0.04583 L 0.03889 0.09222 " pathEditMode="relative" rAng="0" ptsTypes="AAAA">
                                      <p:cBhvr>
                                        <p:cTn id="87" dur="1500" fill="hold"/>
                                        <p:tgtEl>
                                          <p:spTgt spid="17"/>
                                        </p:tgtEl>
                                        <p:attrNameLst>
                                          <p:attrName>ppt_x</p:attrName>
                                          <p:attrName>ppt_y</p:attrName>
                                        </p:attrNameLst>
                                      </p:cBhvr>
                                      <p:rCtr x="1944" y="4611"/>
                                    </p:animMotion>
                                  </p:childTnLst>
                                </p:cTn>
                              </p:par>
                              <p:par>
                                <p:cTn id="88" presetID="50" presetClass="path" presetSubtype="0" accel="50000" decel="25000" fill="hold" grpId="1" nodeType="withEffect">
                                  <p:stCondLst>
                                    <p:cond delay="0"/>
                                  </p:stCondLst>
                                  <p:childTnLst>
                                    <p:animMotion origin="layout" path="M 2.77778E-7 -2.22222E-6 L 0.01927 -2.22222E-6 C 0.02795 -2.22222E-6 0.03906 -0.02555 0.03906 -0.04611 L 0.03906 -0.09222 " pathEditMode="relative" rAng="0" ptsTypes="AAAA">
                                      <p:cBhvr>
                                        <p:cTn id="89" dur="1500" fill="hold"/>
                                        <p:tgtEl>
                                          <p:spTgt spid="18"/>
                                        </p:tgtEl>
                                        <p:attrNameLst>
                                          <p:attrName>ppt_x</p:attrName>
                                          <p:attrName>ppt_y</p:attrName>
                                        </p:attrNameLst>
                                      </p:cBhvr>
                                      <p:rCtr x="1944" y="-4611"/>
                                    </p:animMotion>
                                  </p:childTnLst>
                                </p:cTn>
                              </p:par>
                            </p:childTnLst>
                          </p:cTn>
                        </p:par>
                        <p:par>
                          <p:cTn id="90" fill="hold">
                            <p:stCondLst>
                              <p:cond delay="7500"/>
                            </p:stCondLst>
                            <p:childTnLst>
                              <p:par>
                                <p:cTn id="91" presetID="1" presetClass="exit" presetSubtype="0" fill="hold" grpId="2" nodeType="afterEffect">
                                  <p:stCondLst>
                                    <p:cond delay="0"/>
                                  </p:stCondLst>
                                  <p:childTnLst>
                                    <p:set>
                                      <p:cBhvr>
                                        <p:cTn id="92" dur="1" fill="hold">
                                          <p:stCondLst>
                                            <p:cond delay="0"/>
                                          </p:stCondLst>
                                        </p:cTn>
                                        <p:tgtEl>
                                          <p:spTgt spid="18"/>
                                        </p:tgtEl>
                                        <p:attrNameLst>
                                          <p:attrName>style.visibility</p:attrName>
                                        </p:attrNameLst>
                                      </p:cBhvr>
                                      <p:to>
                                        <p:strVal val="hidden"/>
                                      </p:to>
                                    </p:set>
                                  </p:childTnLst>
                                </p:cTn>
                              </p:par>
                            </p:childTnLst>
                          </p:cTn>
                        </p:par>
                        <p:par>
                          <p:cTn id="93" fill="hold">
                            <p:stCondLst>
                              <p:cond delay="7500"/>
                            </p:stCondLst>
                            <p:childTnLst>
                              <p:par>
                                <p:cTn id="94" presetID="63" presetClass="path" presetSubtype="0" decel="50000" fill="hold" grpId="2" nodeType="afterEffect">
                                  <p:stCondLst>
                                    <p:cond delay="0"/>
                                  </p:stCondLst>
                                  <p:childTnLst>
                                    <p:animMotion origin="layout" path="M 0.03889 0.09222 L 0.08733 0.09222 " pathEditMode="relative" rAng="0" ptsTypes="AA">
                                      <p:cBhvr>
                                        <p:cTn id="95" dur="1000" fill="hold"/>
                                        <p:tgtEl>
                                          <p:spTgt spid="17"/>
                                        </p:tgtEl>
                                        <p:attrNameLst>
                                          <p:attrName>ppt_x</p:attrName>
                                          <p:attrName>ppt_y</p:attrName>
                                        </p:attrNameLst>
                                      </p:cBhvr>
                                      <p:rCtr x="241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1" grpId="2" animBg="1"/>
      <p:bldP spid="11" grpId="3" animBg="1"/>
      <p:bldP spid="16" grpId="0" animBg="1"/>
      <p:bldP spid="16" grpId="1" animBg="1"/>
      <p:bldP spid="16" grpId="2" animBg="1"/>
      <p:bldP spid="16" grpId="3" animBg="1"/>
      <p:bldP spid="17" grpId="0" animBg="1"/>
      <p:bldP spid="17" grpId="1" animBg="1"/>
      <p:bldP spid="17" grpId="2" animBg="1"/>
      <p:bldP spid="18" grpId="0" animBg="1"/>
      <p:bldP spid="18" grpId="1" animBg="1"/>
      <p:bldP spid="18" grpId="2" animBg="1"/>
      <p:bldP spid="22" grpId="0" animBg="1"/>
      <p:bldP spid="22" grpId="1" animBg="1"/>
      <p:bldP spid="22" grpId="2" animBg="1"/>
      <p:bldP spid="22" grpId="3" animBg="1"/>
      <p:bldP spid="23" grpId="0" animBg="1"/>
      <p:bldP spid="23" grpId="1" animBg="1"/>
      <p:bldP spid="23" grpId="2" animBg="1"/>
      <p:bldP spid="23" grpId="3" animBg="1"/>
      <p:bldP spid="24" grpId="0" animBg="1"/>
      <p:bldP spid="24" grpId="1" animBg="1"/>
      <p:bldP spid="24" grpId="2" animBg="1"/>
      <p:bldP spid="24" grpId="3" animBg="1"/>
      <p:bldP spid="25" grpId="0" animBg="1"/>
      <p:bldP spid="25" grpId="1" animBg="1"/>
      <p:bldP spid="25" grpId="2" animBg="1"/>
      <p:bldP spid="25" grpId="3"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319" y="1691819"/>
            <a:ext cx="7110367" cy="2331363"/>
          </a:xfrm>
          <a:prstGeom prst="rect">
            <a:avLst/>
          </a:prstGeom>
        </p:spPr>
      </p:pic>
      <p:sp>
        <p:nvSpPr>
          <p:cNvPr id="1096710" name="Rectangle 6"/>
          <p:cNvSpPr>
            <a:spLocks noGrp="1" noChangeArrowheads="1"/>
          </p:cNvSpPr>
          <p:nvPr>
            <p:ph type="title"/>
          </p:nvPr>
        </p:nvSpPr>
        <p:spPr/>
        <p:txBody>
          <a:bodyPr/>
          <a:lstStyle/>
          <a:p>
            <a:r>
              <a:rPr lang="en-AU" dirty="0"/>
              <a:t>Solution using OR Gateway</a:t>
            </a:r>
          </a:p>
        </p:txBody>
      </p:sp>
      <p:sp>
        <p:nvSpPr>
          <p:cNvPr id="1096712" name="Text Box 8" hidden="1"/>
          <p:cNvSpPr txBox="1">
            <a:spLocks noChangeArrowheads="1"/>
          </p:cNvSpPr>
          <p:nvPr/>
        </p:nvSpPr>
        <p:spPr bwMode="auto">
          <a:xfrm>
            <a:off x="3224054" y="2438191"/>
            <a:ext cx="1255448" cy="374398"/>
          </a:xfrm>
          <a:prstGeom prst="rect">
            <a:avLst/>
          </a:prstGeom>
          <a:noFill/>
          <a:ln w="9525">
            <a:noFill/>
            <a:miter lim="800000"/>
            <a:headEnd/>
            <a:tailEnd/>
          </a:ln>
          <a:effectLst/>
        </p:spPr>
        <p:txBody>
          <a:bodyPr>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OR-split</a:t>
            </a:r>
          </a:p>
        </p:txBody>
      </p:sp>
      <p:sp>
        <p:nvSpPr>
          <p:cNvPr id="1096713" name="Text Box 9" hidden="1"/>
          <p:cNvSpPr txBox="1">
            <a:spLocks noChangeArrowheads="1"/>
          </p:cNvSpPr>
          <p:nvPr/>
        </p:nvSpPr>
        <p:spPr bwMode="auto">
          <a:xfrm>
            <a:off x="4876169" y="2438191"/>
            <a:ext cx="1255448" cy="374398"/>
          </a:xfrm>
          <a:prstGeom prst="rect">
            <a:avLst/>
          </a:prstGeom>
          <a:noFill/>
          <a:ln w="9525">
            <a:noFill/>
            <a:miter lim="800000"/>
            <a:headEnd/>
            <a:tailEnd/>
          </a:ln>
          <a:effectLst/>
        </p:spPr>
        <p:txBody>
          <a:bodyPr>
            <a:spAutoFit/>
          </a:bodyPr>
          <a:lstStyle/>
          <a:p>
            <a:pPr eaLnBrk="0" fontAlgn="base" hangingPunct="0">
              <a:spcBef>
                <a:spcPct val="0"/>
              </a:spcBef>
              <a:spcAft>
                <a:spcPct val="0"/>
              </a:spcAft>
            </a:pPr>
            <a:r>
              <a:rPr lang="en-AU" sz="1833">
                <a:solidFill>
                  <a:prstClr val="black"/>
                </a:solidFill>
                <a:latin typeface="Arial" charset="0"/>
                <a:ea typeface="ＭＳ Ｐゴシック" pitchFamily="34" charset="-128"/>
              </a:rPr>
              <a:t>OR-join</a:t>
            </a:r>
          </a:p>
        </p:txBody>
      </p:sp>
      <p:sp>
        <p:nvSpPr>
          <p:cNvPr id="2" name="Slide Number Placeholder 1"/>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29</a:t>
            </a:fld>
            <a:endParaRPr lang="en-AU">
              <a:solidFill>
                <a:prstClr val="black">
                  <a:lumMod val="50000"/>
                  <a:lumOff val="50000"/>
                </a:prstClr>
              </a:solidFill>
            </a:endParaRPr>
          </a:p>
        </p:txBody>
      </p:sp>
      <p:sp>
        <p:nvSpPr>
          <p:cNvPr id="7" name="Rectangle 6"/>
          <p:cNvSpPr>
            <a:spLocks noChangeArrowheads="1"/>
          </p:cNvSpPr>
          <p:nvPr/>
        </p:nvSpPr>
        <p:spPr bwMode="auto">
          <a:xfrm>
            <a:off x="370968" y="1161031"/>
            <a:ext cx="4906426" cy="400110"/>
          </a:xfrm>
          <a:prstGeom prst="rect">
            <a:avLst/>
          </a:prstGeom>
          <a:noFill/>
          <a:ln w="9525">
            <a:noFill/>
            <a:miter lim="800000"/>
            <a:headEnd/>
            <a:tailEnd/>
          </a:ln>
          <a:effectLst/>
        </p:spPr>
        <p:txBody>
          <a:bodyPr wrap="square">
            <a:spAutoFit/>
          </a:bodyPr>
          <a:lstStyle/>
          <a:p>
            <a:r>
              <a:rPr lang="en-AU" sz="2000" b="1" dirty="0">
                <a:latin typeface="Arial" panose="020B0604020202020204" pitchFamily="34" charset="0"/>
                <a:cs typeface="Arial" panose="020B0604020202020204" pitchFamily="34" charset="0"/>
              </a:rPr>
              <a:t>Order distribution process</a:t>
            </a:r>
          </a:p>
        </p:txBody>
      </p:sp>
      <p:sp>
        <p:nvSpPr>
          <p:cNvPr id="11" name="Oval 10"/>
          <p:cNvSpPr/>
          <p:nvPr/>
        </p:nvSpPr>
        <p:spPr>
          <a:xfrm>
            <a:off x="1113371" y="2753900"/>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prstClr val="white"/>
              </a:solidFill>
            </a:endParaRPr>
          </a:p>
        </p:txBody>
      </p:sp>
      <p:sp>
        <p:nvSpPr>
          <p:cNvPr id="17" name="Oval 16"/>
          <p:cNvSpPr/>
          <p:nvPr/>
        </p:nvSpPr>
        <p:spPr>
          <a:xfrm>
            <a:off x="2774385" y="2753900"/>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prstClr val="white"/>
              </a:solidFill>
            </a:endParaRPr>
          </a:p>
        </p:txBody>
      </p:sp>
      <p:sp>
        <p:nvSpPr>
          <p:cNvPr id="18" name="Oval 17"/>
          <p:cNvSpPr/>
          <p:nvPr/>
        </p:nvSpPr>
        <p:spPr>
          <a:xfrm>
            <a:off x="2774386" y="2753900"/>
            <a:ext cx="143874" cy="13854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sz="1500">
              <a:solidFill>
                <a:prstClr val="white"/>
              </a:solidFill>
            </a:endParaRPr>
          </a:p>
        </p:txBody>
      </p:sp>
    </p:spTree>
    <p:extLst>
      <p:ext uri="{BB962C8B-B14F-4D97-AF65-F5344CB8AC3E}">
        <p14:creationId xmlns:p14="http://schemas.microsoft.com/office/powerpoint/2010/main" val="30766247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96712"/>
                                        </p:tgtEl>
                                        <p:attrNameLst>
                                          <p:attrName>style.visibility</p:attrName>
                                        </p:attrNameLst>
                                      </p:cBhvr>
                                      <p:to>
                                        <p:strVal val="visible"/>
                                      </p:to>
                                    </p:set>
                                    <p:animEffect transition="in" filter="fade">
                                      <p:cBhvr>
                                        <p:cTn id="7" dur="1000"/>
                                        <p:tgtEl>
                                          <p:spTgt spid="1096712"/>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096713"/>
                                        </p:tgtEl>
                                        <p:attrNameLst>
                                          <p:attrName>style.visibility</p:attrName>
                                        </p:attrNameLst>
                                      </p:cBhvr>
                                      <p:to>
                                        <p:strVal val="visible"/>
                                      </p:to>
                                    </p:set>
                                    <p:animEffect transition="in" filter="fade">
                                      <p:cBhvr>
                                        <p:cTn id="11" dur="1000"/>
                                        <p:tgtEl>
                                          <p:spTgt spid="1096713"/>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1" nodeType="click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ppt_w</p:attrName>
                                        </p:attrNameLst>
                                      </p:cBhvr>
                                      <p:tavLst>
                                        <p:tav tm="0">
                                          <p:val>
                                            <p:fltVal val="0"/>
                                          </p:val>
                                        </p:tav>
                                        <p:tav tm="100000">
                                          <p:val>
                                            <p:strVal val="#ppt_w"/>
                                          </p:val>
                                        </p:tav>
                                      </p:tavLst>
                                    </p:anim>
                                    <p:anim calcmode="lin" valueType="num">
                                      <p:cBhvr>
                                        <p:cTn id="17" dur="500" fill="hold"/>
                                        <p:tgtEl>
                                          <p:spTgt spid="11"/>
                                        </p:tgtEl>
                                        <p:attrNameLst>
                                          <p:attrName>ppt_h</p:attrName>
                                        </p:attrNameLst>
                                      </p:cBhvr>
                                      <p:tavLst>
                                        <p:tav tm="0">
                                          <p:val>
                                            <p:fltVal val="0"/>
                                          </p:val>
                                        </p:tav>
                                        <p:tav tm="100000">
                                          <p:val>
                                            <p:strVal val="#ppt_h"/>
                                          </p:val>
                                        </p:tav>
                                      </p:tavLst>
                                    </p:anim>
                                    <p:animEffect transition="in" filter="fade">
                                      <p:cBhvr>
                                        <p:cTn id="18" dur="500"/>
                                        <p:tgtEl>
                                          <p:spTgt spid="11"/>
                                        </p:tgtEl>
                                      </p:cBhvr>
                                    </p:animEffect>
                                  </p:childTnLst>
                                </p:cTn>
                              </p:par>
                            </p:childTnLst>
                          </p:cTn>
                        </p:par>
                        <p:par>
                          <p:cTn id="19" fill="hold">
                            <p:stCondLst>
                              <p:cond delay="500"/>
                            </p:stCondLst>
                            <p:childTnLst>
                              <p:par>
                                <p:cTn id="20" presetID="63" presetClass="path" presetSubtype="0" accel="50000" decel="50000" fill="hold" grpId="7" nodeType="afterEffect">
                                  <p:stCondLst>
                                    <p:cond delay="0"/>
                                  </p:stCondLst>
                                  <p:childTnLst>
                                    <p:animMotion origin="layout" path="M 4.44444E-6 -1.48148E-6 L 0.21736 -0.0007 " pathEditMode="relative" rAng="0" ptsTypes="AA">
                                      <p:cBhvr>
                                        <p:cTn id="21" dur="2000" fill="hold"/>
                                        <p:tgtEl>
                                          <p:spTgt spid="11"/>
                                        </p:tgtEl>
                                        <p:attrNameLst>
                                          <p:attrName>ppt_x</p:attrName>
                                          <p:attrName>ppt_y</p:attrName>
                                        </p:attrNameLst>
                                      </p:cBhvr>
                                      <p:rCtr x="10885" y="-93"/>
                                    </p:animMotion>
                                  </p:childTnLst>
                                </p:cTn>
                              </p:par>
                            </p:childTnLst>
                          </p:cTn>
                        </p:par>
                        <p:par>
                          <p:cTn id="22" fill="hold">
                            <p:stCondLst>
                              <p:cond delay="2500"/>
                            </p:stCondLst>
                            <p:childTnLst>
                              <p:par>
                                <p:cTn id="23" presetID="50" presetClass="path" presetSubtype="0" accel="50000" fill="hold" grpId="6" nodeType="afterEffect">
                                  <p:stCondLst>
                                    <p:cond delay="0"/>
                                  </p:stCondLst>
                                  <p:childTnLst>
                                    <p:animMotion origin="layout" path="M 0.21736 -0.00069 L 0.23923 -0.00069 C 0.2493 -0.00069 0.26163 -0.03796 0.26163 -0.06782 L 0.26163 -0.13495 " pathEditMode="relative" rAng="0" ptsTypes="AAAA">
                                      <p:cBhvr>
                                        <p:cTn id="24" dur="1500" fill="hold"/>
                                        <p:tgtEl>
                                          <p:spTgt spid="11"/>
                                        </p:tgtEl>
                                        <p:attrNameLst>
                                          <p:attrName>ppt_x</p:attrName>
                                          <p:attrName>ppt_y</p:attrName>
                                        </p:attrNameLst>
                                      </p:cBhvr>
                                      <p:rCtr x="2205" y="-6713"/>
                                    </p:animMotion>
                                  </p:childTnLst>
                                </p:cTn>
                              </p:par>
                            </p:childTnLst>
                          </p:cTn>
                        </p:par>
                        <p:par>
                          <p:cTn id="25" fill="hold">
                            <p:stCondLst>
                              <p:cond delay="4000"/>
                            </p:stCondLst>
                            <p:childTnLst>
                              <p:par>
                                <p:cTn id="26" presetID="42" presetClass="path" presetSubtype="0" decel="50000" fill="hold" grpId="0" nodeType="afterEffect">
                                  <p:stCondLst>
                                    <p:cond delay="0"/>
                                  </p:stCondLst>
                                  <p:childTnLst>
                                    <p:animMotion origin="layout" path="M 0.26163 -0.13496 L 0.36927 -0.13194 " pathEditMode="relative" rAng="0" ptsTypes="AA">
                                      <p:cBhvr>
                                        <p:cTn id="27" dur="1250" fill="hold"/>
                                        <p:tgtEl>
                                          <p:spTgt spid="11"/>
                                        </p:tgtEl>
                                        <p:attrNameLst>
                                          <p:attrName>ppt_x</p:attrName>
                                          <p:attrName>ppt_y</p:attrName>
                                        </p:attrNameLst>
                                      </p:cBhvr>
                                      <p:rCtr x="5382" y="116"/>
                                    </p:animMotion>
                                  </p:childTnLst>
                                </p:cTn>
                              </p:par>
                            </p:childTnLst>
                          </p:cTn>
                        </p:par>
                      </p:childTnLst>
                    </p:cTn>
                  </p:par>
                  <p:par>
                    <p:cTn id="28" fill="hold">
                      <p:stCondLst>
                        <p:cond delay="indefinite"/>
                      </p:stCondLst>
                      <p:childTnLst>
                        <p:par>
                          <p:cTn id="29" fill="hold">
                            <p:stCondLst>
                              <p:cond delay="0"/>
                            </p:stCondLst>
                            <p:childTnLst>
                              <p:par>
                                <p:cTn id="30" presetID="63" presetClass="path" presetSubtype="0" accel="50000" decel="50000" fill="hold" grpId="3" nodeType="clickEffect">
                                  <p:stCondLst>
                                    <p:cond delay="0"/>
                                  </p:stCondLst>
                                  <p:childTnLst>
                                    <p:animMotion origin="layout" path="M 0.36927 -0.13194 L 0.59288 -0.13333 " pathEditMode="relative" rAng="0" ptsTypes="AA">
                                      <p:cBhvr>
                                        <p:cTn id="31" dur="2000" fill="hold"/>
                                        <p:tgtEl>
                                          <p:spTgt spid="11"/>
                                        </p:tgtEl>
                                        <p:attrNameLst>
                                          <p:attrName>ppt_x</p:attrName>
                                          <p:attrName>ppt_y</p:attrName>
                                        </p:attrNameLst>
                                      </p:cBhvr>
                                      <p:rCtr x="11181" y="-69"/>
                                    </p:animMotion>
                                  </p:childTnLst>
                                </p:cTn>
                              </p:par>
                            </p:childTnLst>
                          </p:cTn>
                        </p:par>
                      </p:childTnLst>
                    </p:cTn>
                  </p:par>
                  <p:par>
                    <p:cTn id="32" fill="hold">
                      <p:stCondLst>
                        <p:cond delay="indefinite"/>
                      </p:stCondLst>
                      <p:childTnLst>
                        <p:par>
                          <p:cTn id="33" fill="hold">
                            <p:stCondLst>
                              <p:cond delay="0"/>
                            </p:stCondLst>
                            <p:childTnLst>
                              <p:par>
                                <p:cTn id="34" presetID="50" presetClass="path" presetSubtype="0" fill="hold" grpId="8" nodeType="clickEffect">
                                  <p:stCondLst>
                                    <p:cond delay="0"/>
                                  </p:stCondLst>
                                  <p:childTnLst>
                                    <p:animMotion origin="layout" path="M 0.59288 -0.13333 L 0.60572 -0.13333 C 0.61163 -0.13333 0.61892 -0.09629 0.61892 -0.06574 L 0.61892 0.00185 " pathEditMode="relative" rAng="0" ptsTypes="AAAA">
                                      <p:cBhvr>
                                        <p:cTn id="35" dur="1500" fill="hold"/>
                                        <p:tgtEl>
                                          <p:spTgt spid="11"/>
                                        </p:tgtEl>
                                        <p:attrNameLst>
                                          <p:attrName>ppt_x</p:attrName>
                                          <p:attrName>ppt_y</p:attrName>
                                        </p:attrNameLst>
                                      </p:cBhvr>
                                      <p:rCtr x="1302" y="6759"/>
                                    </p:animMotion>
                                  </p:childTnLst>
                                </p:cTn>
                              </p:par>
                            </p:childTnLst>
                          </p:cTn>
                        </p:par>
                        <p:par>
                          <p:cTn id="36" fill="hold">
                            <p:stCondLst>
                              <p:cond delay="1500"/>
                            </p:stCondLst>
                            <p:childTnLst>
                              <p:par>
                                <p:cTn id="37" presetID="63" presetClass="path" presetSubtype="0" decel="50000" fill="hold" grpId="9" nodeType="afterEffect">
                                  <p:stCondLst>
                                    <p:cond delay="0"/>
                                  </p:stCondLst>
                                  <p:childTnLst>
                                    <p:animMotion origin="layout" path="M 0.61892 -0.00324 L 0.65642 -0.00023 " pathEditMode="relative" rAng="0" ptsTypes="AA">
                                      <p:cBhvr>
                                        <p:cTn id="38" dur="750" fill="hold"/>
                                        <p:tgtEl>
                                          <p:spTgt spid="11"/>
                                        </p:tgtEl>
                                        <p:attrNameLst>
                                          <p:attrName>ppt_x</p:attrName>
                                          <p:attrName>ppt_y</p:attrName>
                                        </p:attrNameLst>
                                      </p:cBhvr>
                                      <p:rCtr x="1875" y="139"/>
                                    </p:animMotion>
                                  </p:childTnLst>
                                </p:cTn>
                              </p:par>
                            </p:childTnLst>
                          </p:cTn>
                        </p:par>
                      </p:childTnLst>
                    </p:cTn>
                  </p:par>
                  <p:par>
                    <p:cTn id="39" fill="hold">
                      <p:stCondLst>
                        <p:cond delay="indefinite"/>
                      </p:stCondLst>
                      <p:childTnLst>
                        <p:par>
                          <p:cTn id="40" fill="hold">
                            <p:stCondLst>
                              <p:cond delay="0"/>
                            </p:stCondLst>
                            <p:childTnLst>
                              <p:par>
                                <p:cTn id="41" presetID="50" presetClass="path" presetSubtype="0" accel="50000" decel="50000" fill="hold" grpId="2" nodeType="clickEffect">
                                  <p:stCondLst>
                                    <p:cond delay="0"/>
                                  </p:stCondLst>
                                  <p:childTnLst>
                                    <p:animMotion origin="layout" path="M 0.21736 -0.00069 L 0.23923 -0.00069 C 0.2493 -0.00069 0.26163 0.03843 0.26163 0.0706 L 0.26163 0.14259 " pathEditMode="relative" rAng="0" ptsTypes="AAAA">
                                      <p:cBhvr>
                                        <p:cTn id="42" dur="1500" fill="hold"/>
                                        <p:tgtEl>
                                          <p:spTgt spid="11"/>
                                        </p:tgtEl>
                                        <p:attrNameLst>
                                          <p:attrName>ppt_x</p:attrName>
                                          <p:attrName>ppt_y</p:attrName>
                                        </p:attrNameLst>
                                      </p:cBhvr>
                                      <p:rCtr x="2205" y="7153"/>
                                    </p:animMotion>
                                  </p:childTnLst>
                                </p:cTn>
                              </p:par>
                            </p:childTnLst>
                          </p:cTn>
                        </p:par>
                        <p:par>
                          <p:cTn id="43" fill="hold">
                            <p:stCondLst>
                              <p:cond delay="1500"/>
                            </p:stCondLst>
                            <p:childTnLst>
                              <p:par>
                                <p:cTn id="44" presetID="63" presetClass="path" presetSubtype="0" accel="50000" decel="50000" fill="hold" grpId="4" nodeType="afterEffect">
                                  <p:stCondLst>
                                    <p:cond delay="0"/>
                                  </p:stCondLst>
                                  <p:childTnLst>
                                    <p:animMotion origin="layout" path="M 0.26163 0.14259 L 0.3717 0.14259 " pathEditMode="fixed" rAng="0" ptsTypes="AA">
                                      <p:cBhvr>
                                        <p:cTn id="45" dur="1250" fill="hold"/>
                                        <p:tgtEl>
                                          <p:spTgt spid="11"/>
                                        </p:tgtEl>
                                        <p:attrNameLst>
                                          <p:attrName>ppt_x</p:attrName>
                                          <p:attrName>ppt_y</p:attrName>
                                        </p:attrNameLst>
                                      </p:cBhvr>
                                      <p:rCtr x="5503" y="0"/>
                                    </p:animMotion>
                                  </p:childTnLst>
                                </p:cTn>
                              </p:par>
                            </p:childTnLst>
                          </p:cTn>
                        </p:par>
                        <p:par>
                          <p:cTn id="46" fill="hold">
                            <p:stCondLst>
                              <p:cond delay="2750"/>
                            </p:stCondLst>
                            <p:childTnLst>
                              <p:par>
                                <p:cTn id="47" presetID="63" presetClass="path" presetSubtype="0" accel="50000" decel="50000" fill="hold" grpId="5" nodeType="afterEffect">
                                  <p:stCondLst>
                                    <p:cond delay="0"/>
                                  </p:stCondLst>
                                  <p:childTnLst>
                                    <p:animMotion origin="layout" path="M 0.3717 0.14259 L 0.58958 0.14421 " pathEditMode="relative" rAng="0" ptsTypes="AA">
                                      <p:cBhvr>
                                        <p:cTn id="48" dur="2000" fill="hold"/>
                                        <p:tgtEl>
                                          <p:spTgt spid="11"/>
                                        </p:tgtEl>
                                        <p:attrNameLst>
                                          <p:attrName>ppt_x</p:attrName>
                                          <p:attrName>ppt_y</p:attrName>
                                        </p:attrNameLst>
                                      </p:cBhvr>
                                      <p:rCtr x="10885" y="69"/>
                                    </p:animMotion>
                                  </p:childTnLst>
                                </p:cTn>
                              </p:par>
                            </p:childTnLst>
                          </p:cTn>
                        </p:par>
                      </p:childTnLst>
                    </p:cTn>
                  </p:par>
                  <p:par>
                    <p:cTn id="49" fill="hold">
                      <p:stCondLst>
                        <p:cond delay="indefinite"/>
                      </p:stCondLst>
                      <p:childTnLst>
                        <p:par>
                          <p:cTn id="50" fill="hold">
                            <p:stCondLst>
                              <p:cond delay="0"/>
                            </p:stCondLst>
                            <p:childTnLst>
                              <p:par>
                                <p:cTn id="51" presetID="43" presetClass="path" presetSubtype="0" accel="50000" decel="50000" fill="hold" grpId="10" nodeType="clickEffect">
                                  <p:stCondLst>
                                    <p:cond delay="0"/>
                                  </p:stCondLst>
                                  <p:childTnLst>
                                    <p:animMotion origin="layout" path="M 0.58958 0.14421 L 0.60451 0.14421 C 0.61111 0.14421 0.61944 0.10417 0.61944 0.07176 L 0.61944 -0.00023 " pathEditMode="relative" rAng="0" ptsTypes="AAAA">
                                      <p:cBhvr>
                                        <p:cTn id="52" dur="1500" fill="hold"/>
                                        <p:tgtEl>
                                          <p:spTgt spid="11"/>
                                        </p:tgtEl>
                                        <p:attrNameLst>
                                          <p:attrName>ppt_x</p:attrName>
                                          <p:attrName>ppt_y</p:attrName>
                                        </p:attrNameLst>
                                      </p:cBhvr>
                                      <p:rCtr x="1493" y="-7222"/>
                                    </p:animMotion>
                                  </p:childTnLst>
                                </p:cTn>
                              </p:par>
                            </p:childTnLst>
                          </p:cTn>
                        </p:par>
                        <p:par>
                          <p:cTn id="53" fill="hold">
                            <p:stCondLst>
                              <p:cond delay="1500"/>
                            </p:stCondLst>
                            <p:childTnLst>
                              <p:par>
                                <p:cTn id="54" presetID="63" presetClass="path" presetSubtype="0" decel="50000" fill="hold" grpId="11" nodeType="afterEffect">
                                  <p:stCondLst>
                                    <p:cond delay="0"/>
                                  </p:stCondLst>
                                  <p:childTnLst>
                                    <p:animMotion origin="layout" path="M 0.61788 0.00093 L 0.65121 -1.48148E-6 " pathEditMode="relative" rAng="0" ptsTypes="AA">
                                      <p:cBhvr>
                                        <p:cTn id="55" dur="750" fill="hold"/>
                                        <p:tgtEl>
                                          <p:spTgt spid="11"/>
                                        </p:tgtEl>
                                        <p:attrNameLst>
                                          <p:attrName>ppt_x</p:attrName>
                                          <p:attrName>ppt_y</p:attrName>
                                        </p:attrNameLst>
                                      </p:cBhvr>
                                      <p:rCtr x="1667" y="-46"/>
                                    </p:animMotion>
                                  </p:childTnLst>
                                </p:cTn>
                              </p:par>
                            </p:childTnLst>
                          </p:cTn>
                        </p:par>
                      </p:childTnLst>
                    </p:cTn>
                  </p:par>
                  <p:par>
                    <p:cTn id="56" fill="hold">
                      <p:stCondLst>
                        <p:cond delay="indefinite"/>
                      </p:stCondLst>
                      <p:childTnLst>
                        <p:par>
                          <p:cTn id="57" fill="hold">
                            <p:stCondLst>
                              <p:cond delay="0"/>
                            </p:stCondLst>
                            <p:childTnLst>
                              <p:par>
                                <p:cTn id="58" presetID="1" presetClass="exit" presetSubtype="0" fill="hold" grpId="12" nodeType="clickEffect">
                                  <p:stCondLst>
                                    <p:cond delay="0"/>
                                  </p:stCondLst>
                                  <p:childTnLst>
                                    <p:set>
                                      <p:cBhvr>
                                        <p:cTn id="59" dur="1" fill="hold">
                                          <p:stCondLst>
                                            <p:cond delay="0"/>
                                          </p:stCondLst>
                                        </p:cTn>
                                        <p:tgtEl>
                                          <p:spTgt spid="11"/>
                                        </p:tgtEl>
                                        <p:attrNameLst>
                                          <p:attrName>style.visibility</p:attrName>
                                        </p:attrNameLst>
                                      </p:cBhvr>
                                      <p:to>
                                        <p:strVal val="hidden"/>
                                      </p:to>
                                    </p:set>
                                  </p:childTnLst>
                                </p:cTn>
                              </p:par>
                              <p:par>
                                <p:cTn id="60" presetID="1" presetClass="entr" presetSubtype="0" fill="hold" grpId="0" nodeType="withEffect">
                                  <p:stCondLst>
                                    <p:cond delay="0"/>
                                  </p:stCondLst>
                                  <p:childTnLst>
                                    <p:set>
                                      <p:cBhvr>
                                        <p:cTn id="61" dur="1" fill="hold">
                                          <p:stCondLst>
                                            <p:cond delay="0"/>
                                          </p:stCondLst>
                                        </p:cTn>
                                        <p:tgtEl>
                                          <p:spTgt spid="17"/>
                                        </p:tgtEl>
                                        <p:attrNameLst>
                                          <p:attrName>style.visibility</p:attrName>
                                        </p:attrNameLst>
                                      </p:cBhvr>
                                      <p:to>
                                        <p:strVal val="visible"/>
                                      </p:to>
                                    </p:set>
                                  </p:childTnLst>
                                </p:cTn>
                              </p:par>
                            </p:childTnLst>
                          </p:cTn>
                        </p:par>
                        <p:par>
                          <p:cTn id="62" fill="hold">
                            <p:stCondLst>
                              <p:cond delay="0"/>
                            </p:stCondLst>
                            <p:childTnLst>
                              <p:par>
                                <p:cTn id="63" presetID="50" presetClass="path" presetSubtype="0" accel="50000" decel="50000" fill="hold" grpId="1" nodeType="afterEffect">
                                  <p:stCondLst>
                                    <p:cond delay="0"/>
                                  </p:stCondLst>
                                  <p:childTnLst>
                                    <p:animMotion origin="layout" path="M -0.00052 -0.00069 L 0.02135 -0.00069 C 0.03142 -0.00069 0.04375 0.0382 0.04375 0.07037 L 0.04375 0.1419 " pathEditMode="relative" rAng="0" ptsTypes="AAAA">
                                      <p:cBhvr>
                                        <p:cTn id="64" dur="1500" fill="hold"/>
                                        <p:tgtEl>
                                          <p:spTgt spid="17"/>
                                        </p:tgtEl>
                                        <p:attrNameLst>
                                          <p:attrName>ppt_x</p:attrName>
                                          <p:attrName>ppt_y</p:attrName>
                                        </p:attrNameLst>
                                      </p:cBhvr>
                                      <p:rCtr x="2205" y="7130"/>
                                    </p:animMotion>
                                  </p:childTnLst>
                                </p:cTn>
                              </p:par>
                              <p:par>
                                <p:cTn id="65" presetID="1" presetClass="entr" presetSubtype="0" fill="hold" grpId="3" nodeType="withEffect">
                                  <p:stCondLst>
                                    <p:cond delay="0"/>
                                  </p:stCondLst>
                                  <p:childTnLst>
                                    <p:set>
                                      <p:cBhvr>
                                        <p:cTn id="66" dur="1" fill="hold">
                                          <p:stCondLst>
                                            <p:cond delay="0"/>
                                          </p:stCondLst>
                                        </p:cTn>
                                        <p:tgtEl>
                                          <p:spTgt spid="18"/>
                                        </p:tgtEl>
                                        <p:attrNameLst>
                                          <p:attrName>style.visibility</p:attrName>
                                        </p:attrNameLst>
                                      </p:cBhvr>
                                      <p:to>
                                        <p:strVal val="visible"/>
                                      </p:to>
                                    </p:set>
                                  </p:childTnLst>
                                </p:cTn>
                              </p:par>
                              <p:par>
                                <p:cTn id="67" presetID="50" presetClass="path" presetSubtype="0" accel="50000" decel="50000" fill="hold" grpId="0" nodeType="withEffect">
                                  <p:stCondLst>
                                    <p:cond delay="0"/>
                                  </p:stCondLst>
                                  <p:childTnLst>
                                    <p:animMotion origin="layout" path="M -0.00052 -0.00069 L 0.02257 -0.00069 C 0.03316 -0.00069 0.04618 -0.03796 0.04618 -0.06782 L 0.04618 -0.13356 " pathEditMode="relative" rAng="0" ptsTypes="AAAA">
                                      <p:cBhvr>
                                        <p:cTn id="68" dur="1500" fill="hold"/>
                                        <p:tgtEl>
                                          <p:spTgt spid="18"/>
                                        </p:tgtEl>
                                        <p:attrNameLst>
                                          <p:attrName>ppt_x</p:attrName>
                                          <p:attrName>ppt_y</p:attrName>
                                        </p:attrNameLst>
                                      </p:cBhvr>
                                      <p:rCtr x="2326" y="-6644"/>
                                    </p:animMotion>
                                  </p:childTnLst>
                                </p:cTn>
                              </p:par>
                            </p:childTnLst>
                          </p:cTn>
                        </p:par>
                      </p:childTnLst>
                    </p:cTn>
                  </p:par>
                  <p:par>
                    <p:cTn id="69" fill="hold">
                      <p:stCondLst>
                        <p:cond delay="indefinite"/>
                      </p:stCondLst>
                      <p:childTnLst>
                        <p:par>
                          <p:cTn id="70" fill="hold">
                            <p:stCondLst>
                              <p:cond delay="0"/>
                            </p:stCondLst>
                            <p:childTnLst>
                              <p:par>
                                <p:cTn id="71" presetID="63" presetClass="path" presetSubtype="0" accel="50000" decel="50000" fill="hold" grpId="2" nodeType="clickEffect">
                                  <p:stCondLst>
                                    <p:cond delay="0"/>
                                  </p:stCondLst>
                                  <p:childTnLst>
                                    <p:animMotion origin="layout" path="M 0.04375 -0.13495 L 0.375 -0.13333 " pathEditMode="fixed" rAng="0" ptsTypes="AA">
                                      <p:cBhvr>
                                        <p:cTn id="72" dur="2000" fill="hold"/>
                                        <p:tgtEl>
                                          <p:spTgt spid="18"/>
                                        </p:tgtEl>
                                        <p:attrNameLst>
                                          <p:attrName>ppt_x</p:attrName>
                                          <p:attrName>ppt_y</p:attrName>
                                        </p:attrNameLst>
                                      </p:cBhvr>
                                      <p:rCtr x="16493" y="-23"/>
                                    </p:animMotion>
                                  </p:childTnLst>
                                </p:cTn>
                              </p:par>
                              <p:par>
                                <p:cTn id="73" presetID="63" presetClass="path" presetSubtype="0" accel="50000" decel="50000" fill="hold" grpId="4" nodeType="withEffect">
                                  <p:stCondLst>
                                    <p:cond delay="0"/>
                                  </p:stCondLst>
                                  <p:childTnLst>
                                    <p:animMotion origin="layout" path="M 0.04375 0.14259 L 0.28837 0.14352 " pathEditMode="relative" rAng="0" ptsTypes="AA">
                                      <p:cBhvr>
                                        <p:cTn id="74" dur="1500" fill="hold"/>
                                        <p:tgtEl>
                                          <p:spTgt spid="17"/>
                                        </p:tgtEl>
                                        <p:attrNameLst>
                                          <p:attrName>ppt_x</p:attrName>
                                          <p:attrName>ppt_y</p:attrName>
                                        </p:attrNameLst>
                                      </p:cBhvr>
                                      <p:rCtr x="12222" y="46"/>
                                    </p:animMotion>
                                  </p:childTnLst>
                                </p:cTn>
                              </p:par>
                            </p:childTnLst>
                          </p:cTn>
                        </p:par>
                      </p:childTnLst>
                    </p:cTn>
                  </p:par>
                  <p:par>
                    <p:cTn id="75" fill="hold">
                      <p:stCondLst>
                        <p:cond delay="indefinite"/>
                      </p:stCondLst>
                      <p:childTnLst>
                        <p:par>
                          <p:cTn id="76" fill="hold">
                            <p:stCondLst>
                              <p:cond delay="0"/>
                            </p:stCondLst>
                            <p:childTnLst>
                              <p:par>
                                <p:cTn id="77" presetID="63" presetClass="path" presetSubtype="0" accel="50000" decel="50000" fill="hold" grpId="7" nodeType="clickEffect">
                                  <p:stCondLst>
                                    <p:cond delay="0"/>
                                  </p:stCondLst>
                                  <p:childTnLst>
                                    <p:animMotion origin="layout" path="M 0.28837 0.14352 L 0.3717 0.14421 " pathEditMode="relative" rAng="0" ptsTypes="AA">
                                      <p:cBhvr>
                                        <p:cTn id="78" dur="1000" fill="hold"/>
                                        <p:tgtEl>
                                          <p:spTgt spid="17"/>
                                        </p:tgtEl>
                                        <p:attrNameLst>
                                          <p:attrName>ppt_x</p:attrName>
                                          <p:attrName>ppt_y</p:attrName>
                                        </p:attrNameLst>
                                      </p:cBhvr>
                                      <p:rCtr x="4375" y="-23"/>
                                    </p:animMotion>
                                  </p:childTnLst>
                                </p:cTn>
                              </p:par>
                            </p:childTnLst>
                          </p:cTn>
                        </p:par>
                      </p:childTnLst>
                    </p:cTn>
                  </p:par>
                  <p:par>
                    <p:cTn id="79" fill="hold">
                      <p:stCondLst>
                        <p:cond delay="indefinite"/>
                      </p:stCondLst>
                      <p:childTnLst>
                        <p:par>
                          <p:cTn id="80" fill="hold">
                            <p:stCondLst>
                              <p:cond delay="0"/>
                            </p:stCondLst>
                            <p:childTnLst>
                              <p:par>
                                <p:cTn id="81" presetID="50" presetClass="path" presetSubtype="0" accel="50000" decel="25000" fill="hold" grpId="2" nodeType="clickEffect">
                                  <p:stCondLst>
                                    <p:cond delay="0"/>
                                  </p:stCondLst>
                                  <p:childTnLst>
                                    <p:animMotion origin="layout" path="M 0.3717 0.14421 L 0.38628 0.14421 C 0.39271 0.14421 0.40104 0.09908 0.40104 0.06968 L 0.40104 0.00139 " pathEditMode="relative" rAng="0" ptsTypes="AAAA">
                                      <p:cBhvr>
                                        <p:cTn id="82" dur="1500" fill="hold"/>
                                        <p:tgtEl>
                                          <p:spTgt spid="17"/>
                                        </p:tgtEl>
                                        <p:attrNameLst>
                                          <p:attrName>ppt_x</p:attrName>
                                          <p:attrName>ppt_y</p:attrName>
                                        </p:attrNameLst>
                                      </p:cBhvr>
                                      <p:rCtr x="1458" y="-7153"/>
                                    </p:animMotion>
                                  </p:childTnLst>
                                </p:cTn>
                              </p:par>
                              <p:par>
                                <p:cTn id="83" presetID="50" presetClass="path" presetSubtype="0" accel="50000" decel="50000" fill="hold" grpId="4" nodeType="withEffect">
                                  <p:stCondLst>
                                    <p:cond delay="0"/>
                                  </p:stCondLst>
                                  <p:childTnLst>
                                    <p:animMotion origin="layout" path="M 0.375 -0.13333 L 0.38802 -0.13333 C 0.39375 -0.13333 0.40104 -0.09653 0.40104 -0.0662 L 0.40104 0.00139 " pathEditMode="relative" rAng="0" ptsTypes="AAAA">
                                      <p:cBhvr>
                                        <p:cTn id="84" dur="1500" fill="hold"/>
                                        <p:tgtEl>
                                          <p:spTgt spid="18"/>
                                        </p:tgtEl>
                                        <p:attrNameLst>
                                          <p:attrName>ppt_x</p:attrName>
                                          <p:attrName>ppt_y</p:attrName>
                                        </p:attrNameLst>
                                      </p:cBhvr>
                                      <p:rCtr x="1302" y="6736"/>
                                    </p:animMotion>
                                  </p:childTnLst>
                                </p:cTn>
                              </p:par>
                            </p:childTnLst>
                          </p:cTn>
                        </p:par>
                        <p:par>
                          <p:cTn id="85" fill="hold">
                            <p:stCondLst>
                              <p:cond delay="1500"/>
                            </p:stCondLst>
                            <p:childTnLst>
                              <p:par>
                                <p:cTn id="86" presetID="42" presetClass="path" presetSubtype="0" decel="50000" fill="hold" grpId="3" nodeType="afterEffect">
                                  <p:stCondLst>
                                    <p:cond delay="0"/>
                                  </p:stCondLst>
                                  <p:childTnLst>
                                    <p:animMotion origin="layout" path="M 0.40104 0.00186 L 0.43854 -0.00023 " pathEditMode="relative" rAng="0" ptsTypes="AA">
                                      <p:cBhvr>
                                        <p:cTn id="87" dur="750" fill="hold"/>
                                        <p:tgtEl>
                                          <p:spTgt spid="17"/>
                                        </p:tgtEl>
                                        <p:attrNameLst>
                                          <p:attrName>ppt_x</p:attrName>
                                          <p:attrName>ppt_y</p:attrName>
                                        </p:attrNameLst>
                                      </p:cBhvr>
                                      <p:rCtr x="1892" y="-208"/>
                                    </p:animMotion>
                                  </p:childTnLst>
                                </p:cTn>
                              </p:par>
                              <p:par>
                                <p:cTn id="88" presetID="1" presetClass="exit" presetSubtype="0" fill="hold" grpId="5" nodeType="withEffect">
                                  <p:stCondLst>
                                    <p:cond delay="0"/>
                                  </p:stCondLst>
                                  <p:childTnLst>
                                    <p:set>
                                      <p:cBhvr>
                                        <p:cTn id="89" dur="1" fill="hold">
                                          <p:stCondLst>
                                            <p:cond delay="0"/>
                                          </p:stCondLst>
                                        </p:cTn>
                                        <p:tgtEl>
                                          <p:spTgt spid="18"/>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63" presetClass="path" presetSubtype="0" accel="50000" decel="50000" fill="hold" grpId="5" nodeType="clickEffect">
                                  <p:stCondLst>
                                    <p:cond delay="0"/>
                                  </p:stCondLst>
                                  <p:childTnLst>
                                    <p:animMotion origin="layout" path="M 0.43854 -0.00023 L 0.63663 -0.00023 " pathEditMode="relative" rAng="0" ptsTypes="AA">
                                      <p:cBhvr>
                                        <p:cTn id="93" dur="1500" fill="hold"/>
                                        <p:tgtEl>
                                          <p:spTgt spid="17"/>
                                        </p:tgtEl>
                                        <p:attrNameLst>
                                          <p:attrName>ppt_x</p:attrName>
                                          <p:attrName>ppt_y</p:attrName>
                                        </p:attrNameLst>
                                      </p:cBhvr>
                                      <p:rCtr x="9896" y="0"/>
                                    </p:animMotion>
                                  </p:childTnLst>
                                </p:cTn>
                              </p:par>
                            </p:childTnLst>
                          </p:cTn>
                        </p:par>
                        <p:par>
                          <p:cTn id="94" fill="hold">
                            <p:stCondLst>
                              <p:cond delay="1500"/>
                            </p:stCondLst>
                            <p:childTnLst>
                              <p:par>
                                <p:cTn id="95" presetID="53" presetClass="exit" presetSubtype="32" fill="hold" grpId="6" nodeType="afterEffect">
                                  <p:stCondLst>
                                    <p:cond delay="0"/>
                                  </p:stCondLst>
                                  <p:childTnLst>
                                    <p:anim calcmode="lin" valueType="num">
                                      <p:cBhvr>
                                        <p:cTn id="96" dur="500"/>
                                        <p:tgtEl>
                                          <p:spTgt spid="17"/>
                                        </p:tgtEl>
                                        <p:attrNameLst>
                                          <p:attrName>ppt_w</p:attrName>
                                        </p:attrNameLst>
                                      </p:cBhvr>
                                      <p:tavLst>
                                        <p:tav tm="0">
                                          <p:val>
                                            <p:strVal val="ppt_w"/>
                                          </p:val>
                                        </p:tav>
                                        <p:tav tm="100000">
                                          <p:val>
                                            <p:fltVal val="0"/>
                                          </p:val>
                                        </p:tav>
                                      </p:tavLst>
                                    </p:anim>
                                    <p:anim calcmode="lin" valueType="num">
                                      <p:cBhvr>
                                        <p:cTn id="97" dur="500"/>
                                        <p:tgtEl>
                                          <p:spTgt spid="17"/>
                                        </p:tgtEl>
                                        <p:attrNameLst>
                                          <p:attrName>ppt_h</p:attrName>
                                        </p:attrNameLst>
                                      </p:cBhvr>
                                      <p:tavLst>
                                        <p:tav tm="0">
                                          <p:val>
                                            <p:strVal val="ppt_h"/>
                                          </p:val>
                                        </p:tav>
                                        <p:tav tm="100000">
                                          <p:val>
                                            <p:fltVal val="0"/>
                                          </p:val>
                                        </p:tav>
                                      </p:tavLst>
                                    </p:anim>
                                    <p:animEffect transition="out" filter="fade">
                                      <p:cBhvr>
                                        <p:cTn id="98" dur="500"/>
                                        <p:tgtEl>
                                          <p:spTgt spid="17"/>
                                        </p:tgtEl>
                                      </p:cBhvr>
                                    </p:animEffect>
                                    <p:set>
                                      <p:cBhvr>
                                        <p:cTn id="99" dur="1" fill="hold">
                                          <p:stCondLst>
                                            <p:cond delay="499"/>
                                          </p:stCondLst>
                                        </p:cTn>
                                        <p:tgtEl>
                                          <p:spTgt spid="17"/>
                                        </p:tgtEl>
                                        <p:attrNameLst>
                                          <p:attrName>style.visibility</p:attrName>
                                        </p:attrNameLst>
                                      </p:cBhvr>
                                      <p:to>
                                        <p:strVal val="hidden"/>
                                      </p:to>
                                    </p:set>
                                  </p:childTnLst>
                                </p:cTn>
                              </p:par>
                            </p:childTnLst>
                          </p:cTn>
                        </p:par>
                      </p:childTnLst>
                    </p:cTn>
                  </p:par>
                  <p:par>
                    <p:cTn id="100" fill="hold">
                      <p:stCondLst>
                        <p:cond delay="indefinite"/>
                      </p:stCondLst>
                      <p:childTnLst>
                        <p:par>
                          <p:cTn id="101" fill="hold">
                            <p:stCondLst>
                              <p:cond delay="0"/>
                            </p:stCondLst>
                            <p:childTnLst>
                              <p:par>
                                <p:cTn id="102" presetID="1" presetClass="exit" presetSubtype="0" fill="hold" grpId="1" nodeType="clickEffect">
                                  <p:stCondLst>
                                    <p:cond delay="0"/>
                                  </p:stCondLst>
                                  <p:childTnLst>
                                    <p:set>
                                      <p:cBhvr>
                                        <p:cTn id="103"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6712" grpId="0"/>
      <p:bldP spid="1096713" grpId="0"/>
      <p:bldP spid="11" grpId="0" animBg="1"/>
      <p:bldP spid="11" grpId="1" animBg="1"/>
      <p:bldP spid="11" grpId="2" animBg="1"/>
      <p:bldP spid="11" grpId="3" animBg="1"/>
      <p:bldP spid="11" grpId="4" animBg="1"/>
      <p:bldP spid="11" grpId="5" animBg="1"/>
      <p:bldP spid="11" grpId="6" animBg="1"/>
      <p:bldP spid="11" grpId="7" animBg="1"/>
      <p:bldP spid="11" grpId="8" animBg="1"/>
      <p:bldP spid="11" grpId="9" animBg="1"/>
      <p:bldP spid="11" grpId="10" animBg="1"/>
      <p:bldP spid="11" grpId="11" animBg="1"/>
      <p:bldP spid="11" grpId="12" animBg="1"/>
      <p:bldP spid="17" grpId="0" animBg="1"/>
      <p:bldP spid="17" grpId="1" animBg="1"/>
      <p:bldP spid="17" grpId="2" animBg="1"/>
      <p:bldP spid="17" grpId="3" animBg="1"/>
      <p:bldP spid="17" grpId="4" animBg="1"/>
      <p:bldP spid="17" grpId="5" animBg="1"/>
      <p:bldP spid="17" grpId="6" animBg="1"/>
      <p:bldP spid="17" grpId="7" animBg="1"/>
      <p:bldP spid="18" grpId="0" animBg="1"/>
      <p:bldP spid="18" grpId="1" animBg="1"/>
      <p:bldP spid="18" grpId="2" animBg="1"/>
      <p:bldP spid="18" grpId="3" animBg="1"/>
      <p:bldP spid="18" grpId="4" animBg="1"/>
      <p:bldP spid="18" grpId="5"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sz="half" idx="2"/>
          </p:nvPr>
        </p:nvSpPr>
        <p:spPr>
          <a:xfrm>
            <a:off x="4572000" y="1344613"/>
            <a:ext cx="4103688" cy="3859212"/>
          </a:xfrm>
        </p:spPr>
        <p:txBody>
          <a:bodyPr>
            <a:normAutofit/>
          </a:bodyPr>
          <a:lstStyle/>
          <a:p>
            <a:pPr marL="0" indent="0">
              <a:buNone/>
            </a:pPr>
            <a:r>
              <a:rPr lang="de-DE" sz="1400" dirty="0"/>
              <a:t>Contents</a:t>
            </a:r>
          </a:p>
          <a:p>
            <a:pPr marL="342900" indent="-342900">
              <a:buFont typeface="+mj-lt"/>
              <a:buAutoNum type="arabicPeriod"/>
            </a:pPr>
            <a:r>
              <a:rPr lang="en-US" sz="1400" dirty="0"/>
              <a:t>First Steps with BPMN</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Branching and Merging</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Business Objects</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Resources</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Process Decomposition</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Process Model Reuse</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Recap</a:t>
            </a:r>
            <a:endParaRPr lang="de-DE" sz="1400" dirty="0">
              <a:solidFill>
                <a:schemeClr val="bg1">
                  <a:lumMod val="85000"/>
                </a:schemeClr>
              </a:solidFill>
            </a:endParaRPr>
          </a:p>
        </p:txBody>
      </p:sp>
      <p:sp>
        <p:nvSpPr>
          <p:cNvPr id="5" name="Title 4">
            <a:extLst>
              <a:ext uri="{FF2B5EF4-FFF2-40B4-BE49-F238E27FC236}">
                <a16:creationId xmlns:a16="http://schemas.microsoft.com/office/drawing/2014/main" id="{A25E3810-7CC4-4F93-B619-F6F022800DBD}"/>
              </a:ext>
            </a:extLst>
          </p:cNvPr>
          <p:cNvSpPr>
            <a:spLocks noGrp="1"/>
          </p:cNvSpPr>
          <p:nvPr>
            <p:ph type="title"/>
          </p:nvPr>
        </p:nvSpPr>
        <p:spPr/>
        <p:txBody>
          <a:bodyPr/>
          <a:lstStyle/>
          <a:p>
            <a:r>
              <a:rPr lang="de-AT" dirty="0">
                <a:latin typeface="Arial" panose="020B0604020202020204" pitchFamily="34" charset="0"/>
                <a:cs typeface="Arial" panose="020B0604020202020204" pitchFamily="34" charset="0"/>
              </a:rPr>
              <a:t>Chapter 3: Essential </a:t>
            </a:r>
            <a:r>
              <a:rPr lang="de-AT" dirty="0" err="1">
                <a:latin typeface="Arial" panose="020B0604020202020204" pitchFamily="34" charset="0"/>
                <a:cs typeface="Arial" panose="020B0604020202020204" pitchFamily="34" charset="0"/>
              </a:rPr>
              <a:t>Process</a:t>
            </a:r>
            <a:r>
              <a:rPr lang="de-AT" dirty="0">
                <a:latin typeface="Arial" panose="020B0604020202020204" pitchFamily="34" charset="0"/>
                <a:cs typeface="Arial" panose="020B0604020202020204" pitchFamily="34" charset="0"/>
              </a:rPr>
              <a:t> Modeling</a:t>
            </a:r>
          </a:p>
        </p:txBody>
      </p:sp>
      <p:pic>
        <p:nvPicPr>
          <p:cNvPr id="7" name="Grafik 6"/>
          <p:cNvPicPr>
            <a:picLocks noChangeAspect="1"/>
          </p:cNvPicPr>
          <p:nvPr/>
        </p:nvPicPr>
        <p:blipFill>
          <a:blip r:embed="rId3"/>
          <a:stretch>
            <a:fillRect/>
          </a:stretch>
        </p:blipFill>
        <p:spPr>
          <a:xfrm>
            <a:off x="1463798" y="1402645"/>
            <a:ext cx="2054876" cy="3383844"/>
          </a:xfrm>
          <a:prstGeom prst="rect">
            <a:avLst/>
          </a:prstGeom>
          <a:ln>
            <a:solidFill>
              <a:schemeClr val="tx1"/>
            </a:solidFill>
          </a:ln>
        </p:spPr>
      </p:pic>
    </p:spTree>
    <p:extLst>
      <p:ext uri="{BB962C8B-B14F-4D97-AF65-F5344CB8AC3E}">
        <p14:creationId xmlns:p14="http://schemas.microsoft.com/office/powerpoint/2010/main" val="34308004"/>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0114" name="Rectangle 2"/>
          <p:cNvSpPr>
            <a:spLocks noGrp="1" noChangeArrowheads="1"/>
          </p:cNvSpPr>
          <p:nvPr>
            <p:ph type="title"/>
          </p:nvPr>
        </p:nvSpPr>
        <p:spPr/>
        <p:txBody>
          <a:bodyPr/>
          <a:lstStyle/>
          <a:p>
            <a:r>
              <a:rPr lang="en-AU" dirty="0"/>
              <a:t>What join type do we need here?</a:t>
            </a:r>
          </a:p>
        </p:txBody>
      </p:sp>
      <p:sp>
        <p:nvSpPr>
          <p:cNvPr id="2" name="Slide Number Placeholder 1"/>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30</a:t>
            </a:fld>
            <a:endParaRPr lang="en-AU">
              <a:solidFill>
                <a:prstClr val="black">
                  <a:lumMod val="50000"/>
                  <a:lumOff val="50000"/>
                </a:prstClr>
              </a:solidFill>
            </a:endParaRP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1" b="601"/>
          <a:stretch/>
        </p:blipFill>
        <p:spPr>
          <a:xfrm>
            <a:off x="879600" y="1214970"/>
            <a:ext cx="7116278" cy="3299157"/>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80254" y="3034505"/>
            <a:ext cx="454808" cy="683250"/>
          </a:xfrm>
          <a:prstGeom prst="rect">
            <a:avLst/>
          </a:prstGeom>
        </p:spPr>
      </p:pic>
    </p:spTree>
    <p:extLst>
      <p:ext uri="{BB962C8B-B14F-4D97-AF65-F5344CB8AC3E}">
        <p14:creationId xmlns:p14="http://schemas.microsoft.com/office/powerpoint/2010/main" val="1838939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cache2.asset-cache.net/gc/104087858-woman-wondering-gettyimages.jpg?v=1&amp;c=IWSAsset&amp;k=2&amp;d=eYhuhhXM9ToyyJD6wf6O3SGdBU0W6NAHUt7X8XEMkdE%3D"/>
          <p:cNvPicPr>
            <a:picLocks noChangeAspect="1" noChangeArrowheads="1"/>
          </p:cNvPicPr>
          <p:nvPr/>
        </p:nvPicPr>
        <p:blipFill rotWithShape="1">
          <a:blip r:embed="rId3">
            <a:extLst>
              <a:ext uri="{28A0092B-C50C-407E-A947-70E740481C1C}">
                <a14:useLocalDpi xmlns:a14="http://schemas.microsoft.com/office/drawing/2010/main" val="0"/>
              </a:ext>
            </a:extLst>
          </a:blip>
          <a:srcRect r="11004"/>
          <a:stretch/>
        </p:blipFill>
        <p:spPr bwMode="auto">
          <a:xfrm>
            <a:off x="651258" y="1375725"/>
            <a:ext cx="5792673" cy="433927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3"/>
          <p:cNvSpPr txBox="1">
            <a:spLocks/>
          </p:cNvSpPr>
          <p:nvPr/>
        </p:nvSpPr>
        <p:spPr>
          <a:xfrm>
            <a:off x="543193" y="296756"/>
            <a:ext cx="6720747" cy="660073"/>
          </a:xfrm>
          <a:prstGeom prst="rect">
            <a:avLst/>
          </a:prstGeom>
          <a:ln>
            <a:solidFill>
              <a:schemeClr val="bg1"/>
            </a:solidFill>
          </a:ln>
        </p:spPr>
        <p:txBody>
          <a:bodyPr vert="horz" lIns="76200" tIns="38100" rIns="76200" bIns="38100" rtlCol="0" anchor="ctr">
            <a:normAutofit/>
          </a:bodyPr>
          <a:lstStyle>
            <a:lvl1pPr algn="l" defTabSz="914400" rtl="0" eaLnBrk="1" latinLnBrk="0" hangingPunct="1">
              <a:spcBef>
                <a:spcPct val="0"/>
              </a:spcBef>
              <a:buNone/>
              <a:defRPr sz="3200" kern="1200">
                <a:solidFill>
                  <a:srgbClr val="C00000"/>
                </a:solidFill>
                <a:effectLst/>
                <a:latin typeface="+mj-lt"/>
                <a:ea typeface="+mj-ea"/>
                <a:cs typeface="+mj-cs"/>
              </a:defRPr>
            </a:lvl1pPr>
          </a:lstStyle>
          <a:p>
            <a:r>
              <a:rPr lang="en-AU" sz="2400" b="1" dirty="0">
                <a:solidFill>
                  <a:schemeClr val="tx1"/>
                </a:solidFill>
                <a:latin typeface="Arial" panose="020B0604020202020204" pitchFamily="34" charset="0"/>
                <a:cs typeface="Arial" panose="020B0604020202020204" pitchFamily="34" charset="0"/>
              </a:rPr>
              <a:t>When should we use an OR-join?</a:t>
            </a:r>
          </a:p>
        </p:txBody>
      </p:sp>
    </p:spTree>
    <p:extLst>
      <p:ext uri="{BB962C8B-B14F-4D97-AF65-F5344CB8AC3E}">
        <p14:creationId xmlns:p14="http://schemas.microsoft.com/office/powerpoint/2010/main" val="23062091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AU" sz="2000" dirty="0"/>
              <a:t>Model the following fragment of a business process for assessing loan applications.</a:t>
            </a:r>
          </a:p>
          <a:p>
            <a:pPr marL="0" indent="0">
              <a:buNone/>
            </a:pPr>
            <a:endParaRPr lang="en-AU" sz="2000" dirty="0"/>
          </a:p>
          <a:p>
            <a:pPr marL="0" indent="0">
              <a:buNone/>
            </a:pPr>
            <a:r>
              <a:rPr lang="en-AU" sz="1800" i="1" dirty="0"/>
              <a:t>A loan application may be coupled with a home insurance which is offered at discounted prices. The applicants may express their interest in a home insurance plan at the time of submitting their loan application to the loan provider. Based on this information, if the loan application is approved, the loan provider may either only send an acceptance pack to the applicant, or also send a home insurance quote. The process then continues with the verification of the repayment agreement.</a:t>
            </a:r>
          </a:p>
          <a:p>
            <a:pPr marL="0" indent="0">
              <a:buNone/>
            </a:pPr>
            <a:endParaRPr lang="en-AU" sz="2000" dirty="0"/>
          </a:p>
        </p:txBody>
      </p:sp>
      <p:sp>
        <p:nvSpPr>
          <p:cNvPr id="3" name="Title 2"/>
          <p:cNvSpPr>
            <a:spLocks noGrp="1"/>
          </p:cNvSpPr>
          <p:nvPr>
            <p:ph type="title"/>
          </p:nvPr>
        </p:nvSpPr>
        <p:spPr/>
        <p:txBody>
          <a:bodyPr/>
          <a:lstStyle/>
          <a:p>
            <a:r>
              <a:rPr lang="en-US" dirty="0"/>
              <a:t>Exercise 3.3</a:t>
            </a:r>
          </a:p>
        </p:txBody>
      </p:sp>
    </p:spTree>
    <p:extLst>
      <p:ext uri="{BB962C8B-B14F-4D97-AF65-F5344CB8AC3E}">
        <p14:creationId xmlns:p14="http://schemas.microsoft.com/office/powerpoint/2010/main" val="38961067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b="1755"/>
          <a:stretch/>
        </p:blipFill>
        <p:spPr>
          <a:xfrm>
            <a:off x="897039" y="4237519"/>
            <a:ext cx="7181754" cy="1029185"/>
          </a:xfrm>
          <a:prstGeom prst="rect">
            <a:avLst/>
          </a:prstGeom>
        </p:spPr>
      </p:pic>
      <p:sp>
        <p:nvSpPr>
          <p:cNvPr id="3" name="Title 2"/>
          <p:cNvSpPr>
            <a:spLocks noGrp="1"/>
          </p:cNvSpPr>
          <p:nvPr>
            <p:ph type="title"/>
          </p:nvPr>
        </p:nvSpPr>
        <p:spPr/>
        <p:txBody>
          <a:bodyPr/>
          <a:lstStyle/>
          <a:p>
            <a:r>
              <a:rPr lang="en-US" dirty="0"/>
              <a:t>Rework and repetition</a:t>
            </a:r>
          </a:p>
        </p:txBody>
      </p:sp>
      <p:sp>
        <p:nvSpPr>
          <p:cNvPr id="10" name="Rectangle 3"/>
          <p:cNvSpPr txBox="1">
            <a:spLocks noChangeArrowheads="1"/>
          </p:cNvSpPr>
          <p:nvPr/>
        </p:nvSpPr>
        <p:spPr bwMode="auto">
          <a:xfrm>
            <a:off x="462408" y="1194285"/>
            <a:ext cx="8537901" cy="3312990"/>
          </a:xfrm>
          <a:prstGeom prst="rect">
            <a:avLst/>
          </a:prstGeom>
          <a:noFill/>
          <a:ln w="9525">
            <a:noFill/>
            <a:miter lim="800000"/>
            <a:headEnd/>
            <a:tailEnd/>
          </a:ln>
        </p:spPr>
        <p:txBody>
          <a:bodyPr vert="horz" wrap="square" lIns="70827" tIns="35414" rIns="70827" bIns="35414" numCol="1" anchor="t" anchorCtr="0" compatLnSpc="1">
            <a:prstTxWarp prst="textNoShape">
              <a:avLst/>
            </a:prstTxWarp>
          </a:bodyPr>
          <a:lstStyle/>
          <a:p>
            <a:pPr marL="263765" indent="-263765" defTabSz="586145" eaLnBrk="0" fontAlgn="base" hangingPunct="0">
              <a:spcBef>
                <a:spcPct val="20000"/>
              </a:spcBef>
              <a:spcAft>
                <a:spcPct val="0"/>
              </a:spcAft>
              <a:defRPr/>
            </a:pPr>
            <a:r>
              <a:rPr lang="en-AU" sz="2000" b="1" kern="0" dirty="0">
                <a:latin typeface="Arial" panose="020B0604020202020204" pitchFamily="34" charset="0"/>
                <a:ea typeface="ＭＳ Ｐゴシック" pitchFamily="-106" charset="-128"/>
                <a:cs typeface="Arial" panose="020B0604020202020204" pitchFamily="34" charset="0"/>
              </a:rPr>
              <a:t>Address ministerial correspondence</a:t>
            </a:r>
          </a:p>
          <a:p>
            <a:pPr defTabSz="586145" eaLnBrk="0" fontAlgn="base" hangingPunct="0">
              <a:spcBef>
                <a:spcPct val="20000"/>
              </a:spcBef>
              <a:spcAft>
                <a:spcPct val="0"/>
              </a:spcAft>
            </a:pPr>
            <a:r>
              <a:rPr lang="en-AU" sz="1667" kern="0" dirty="0">
                <a:latin typeface="Arial" panose="020B0604020202020204" pitchFamily="34" charset="0"/>
                <a:ea typeface="ＭＳ Ｐゴシック" pitchFamily="-106" charset="-128"/>
                <a:cs typeface="Arial" panose="020B0604020202020204" pitchFamily="34" charset="0"/>
              </a:rPr>
              <a:t>In the treasury minister’s office, once a ministerial inquiry has been received, it is registered into the system. Then the inquiry is investigated so that a ministerial response can be prepared. </a:t>
            </a:r>
          </a:p>
          <a:p>
            <a:pPr defTabSz="586145" eaLnBrk="0" fontAlgn="base" hangingPunct="0">
              <a:spcBef>
                <a:spcPct val="20000"/>
              </a:spcBef>
              <a:spcAft>
                <a:spcPct val="0"/>
              </a:spcAft>
            </a:pPr>
            <a:r>
              <a:rPr lang="en-AU" sz="1667" kern="0" dirty="0">
                <a:latin typeface="Arial" panose="020B0604020202020204" pitchFamily="34" charset="0"/>
                <a:ea typeface="ＭＳ Ｐゴシック" pitchFamily="-106" charset="-128"/>
                <a:cs typeface="Arial" panose="020B0604020202020204" pitchFamily="34" charset="0"/>
              </a:rPr>
              <a:t>The finalization of a response includes the preparation of the response itself by the cabinet officer and the review of the response by the principal registrar. If the registrar does not approve the response, the latter needs to be prepared again by the cabinet officer for review. The process finishes only once the response has been approved. </a:t>
            </a:r>
          </a:p>
        </p:txBody>
      </p:sp>
      <p:sp>
        <p:nvSpPr>
          <p:cNvPr id="13" name="Text Box 4"/>
          <p:cNvSpPr txBox="1">
            <a:spLocks noChangeArrowheads="1"/>
          </p:cNvSpPr>
          <p:nvPr/>
        </p:nvSpPr>
        <p:spPr bwMode="auto">
          <a:xfrm>
            <a:off x="3352064" y="3688197"/>
            <a:ext cx="1990302" cy="518604"/>
          </a:xfrm>
          <a:prstGeom prst="rect">
            <a:avLst/>
          </a:prstGeom>
          <a:noFill/>
          <a:ln w="9525">
            <a:noFill/>
            <a:miter lim="800000"/>
            <a:headEnd/>
            <a:tailEnd/>
          </a:ln>
          <a:effectLst/>
        </p:spPr>
        <p:txBody>
          <a:bodyPr wrap="square">
            <a:spAutoFit/>
          </a:bodyPr>
          <a:lstStyle/>
          <a:p>
            <a:pPr algn="ctr" defTabSz="703374">
              <a:defRPr/>
            </a:pPr>
            <a:r>
              <a:rPr lang="en-AU" sz="1385" kern="0" dirty="0">
                <a:solidFill>
                  <a:sysClr val="windowText" lastClr="000000"/>
                </a:solidFill>
                <a:ea typeface="ＭＳ Ｐゴシック" pitchFamily="34" charset="-128"/>
              </a:rPr>
              <a:t>XOR-join: entry point</a:t>
            </a:r>
          </a:p>
        </p:txBody>
      </p:sp>
      <p:sp>
        <p:nvSpPr>
          <p:cNvPr id="14" name="Text Box 4"/>
          <p:cNvSpPr txBox="1">
            <a:spLocks noChangeArrowheads="1"/>
          </p:cNvSpPr>
          <p:nvPr/>
        </p:nvSpPr>
        <p:spPr bwMode="auto">
          <a:xfrm>
            <a:off x="6171371" y="3688196"/>
            <a:ext cx="1825443" cy="518604"/>
          </a:xfrm>
          <a:prstGeom prst="rect">
            <a:avLst/>
          </a:prstGeom>
          <a:noFill/>
          <a:ln w="9525">
            <a:noFill/>
            <a:miter lim="800000"/>
            <a:headEnd/>
            <a:tailEnd/>
          </a:ln>
          <a:effectLst/>
        </p:spPr>
        <p:txBody>
          <a:bodyPr wrap="square">
            <a:spAutoFit/>
          </a:bodyPr>
          <a:lstStyle/>
          <a:p>
            <a:pPr algn="ctr" defTabSz="703374">
              <a:defRPr/>
            </a:pPr>
            <a:r>
              <a:rPr lang="en-AU" sz="1385" kern="0" dirty="0">
                <a:solidFill>
                  <a:sysClr val="windowText" lastClr="000000"/>
                </a:solidFill>
                <a:ea typeface="ＭＳ Ｐゴシック" pitchFamily="34" charset="-128"/>
              </a:rPr>
              <a:t>XOR-split: exit point</a:t>
            </a:r>
          </a:p>
        </p:txBody>
      </p:sp>
      <p:sp>
        <p:nvSpPr>
          <p:cNvPr id="2" name="Slide Number Placeholder 1"/>
          <p:cNvSpPr>
            <a:spLocks noGrp="1"/>
          </p:cNvSpPr>
          <p:nvPr>
            <p:ph type="sldNum" sz="quarter" idx="11"/>
          </p:nvPr>
        </p:nvSpPr>
        <p:spPr>
          <a:xfrm>
            <a:off x="7634293" y="5743547"/>
            <a:ext cx="444500" cy="127000"/>
          </a:xfrm>
        </p:spPr>
        <p:txBody>
          <a:bodyPr/>
          <a:lstStyle/>
          <a:p>
            <a:endParaRPr lang="en-AU" dirty="0">
              <a:solidFill>
                <a:prstClr val="black">
                  <a:lumMod val="50000"/>
                  <a:lumOff val="50000"/>
                </a:prstClr>
              </a:solidFill>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2481" y="4165173"/>
            <a:ext cx="3048000" cy="1128346"/>
          </a:xfrm>
          <a:prstGeom prst="rect">
            <a:avLst/>
          </a:prstGeom>
        </p:spPr>
      </p:pic>
    </p:spTree>
    <p:extLst>
      <p:ext uri="{BB962C8B-B14F-4D97-AF65-F5344CB8AC3E}">
        <p14:creationId xmlns:p14="http://schemas.microsoft.com/office/powerpoint/2010/main" val="3833240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10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cache2.asset-cache.net/gc/104087858-woman-wondering-gettyimages.jpg?v=1&amp;c=IWSAsset&amp;k=2&amp;d=eYhuhhXM9ToyyJD6wf6O3SGdBU0W6NAHUt7X8XEMkdE%3D"/>
          <p:cNvPicPr>
            <a:picLocks noChangeAspect="1" noChangeArrowheads="1"/>
          </p:cNvPicPr>
          <p:nvPr/>
        </p:nvPicPr>
        <p:blipFill rotWithShape="1">
          <a:blip r:embed="rId3">
            <a:extLst>
              <a:ext uri="{28A0092B-C50C-407E-A947-70E740481C1C}">
                <a14:useLocalDpi xmlns:a14="http://schemas.microsoft.com/office/drawing/2010/main" val="0"/>
              </a:ext>
            </a:extLst>
          </a:blip>
          <a:srcRect r="11004"/>
          <a:stretch/>
        </p:blipFill>
        <p:spPr bwMode="auto">
          <a:xfrm>
            <a:off x="651258" y="1375725"/>
            <a:ext cx="5792673" cy="433927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3"/>
          <p:cNvSpPr txBox="1">
            <a:spLocks/>
          </p:cNvSpPr>
          <p:nvPr/>
        </p:nvSpPr>
        <p:spPr>
          <a:xfrm>
            <a:off x="543193" y="296756"/>
            <a:ext cx="6720747" cy="660073"/>
          </a:xfrm>
          <a:prstGeom prst="rect">
            <a:avLst/>
          </a:prstGeom>
          <a:ln>
            <a:solidFill>
              <a:schemeClr val="bg1"/>
            </a:solidFill>
          </a:ln>
        </p:spPr>
        <p:txBody>
          <a:bodyPr vert="horz" lIns="76200" tIns="38100" rIns="76200" bIns="38100" rtlCol="0" anchor="ctr">
            <a:normAutofit fontScale="92500" lnSpcReduction="20000"/>
          </a:bodyPr>
          <a:lstStyle>
            <a:lvl1pPr algn="l" defTabSz="914400" rtl="0" eaLnBrk="1" latinLnBrk="0" hangingPunct="1">
              <a:spcBef>
                <a:spcPct val="0"/>
              </a:spcBef>
              <a:buNone/>
              <a:defRPr sz="3200" kern="1200">
                <a:solidFill>
                  <a:srgbClr val="C00000"/>
                </a:solidFill>
                <a:effectLst/>
                <a:latin typeface="+mj-lt"/>
                <a:ea typeface="+mj-ea"/>
                <a:cs typeface="+mj-cs"/>
              </a:defRPr>
            </a:lvl1pPr>
          </a:lstStyle>
          <a:p>
            <a:r>
              <a:rPr lang="en-AU" sz="2400" b="1" dirty="0">
                <a:solidFill>
                  <a:schemeClr val="tx1"/>
                </a:solidFill>
                <a:latin typeface="Arial" panose="020B0604020202020204" pitchFamily="34" charset="0"/>
                <a:cs typeface="Arial" panose="020B0604020202020204" pitchFamily="34" charset="0"/>
              </a:rPr>
              <a:t>Why do we need to merge the loopback branch of a repetition block with an XOR-join?</a:t>
            </a:r>
          </a:p>
        </p:txBody>
      </p:sp>
    </p:spTree>
    <p:extLst>
      <p:ext uri="{BB962C8B-B14F-4D97-AF65-F5344CB8AC3E}">
        <p14:creationId xmlns:p14="http://schemas.microsoft.com/office/powerpoint/2010/main" val="12615705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AU" sz="2000" dirty="0"/>
              <a:t>Model the following fragment of a business process for assessing loan applications.</a:t>
            </a:r>
          </a:p>
          <a:p>
            <a:pPr marL="0" indent="0">
              <a:buNone/>
            </a:pPr>
            <a:endParaRPr lang="en-AU" sz="2000" dirty="0"/>
          </a:p>
          <a:p>
            <a:pPr marL="0" indent="0">
              <a:buNone/>
            </a:pPr>
            <a:r>
              <a:rPr lang="en-AU" sz="1800" i="1" dirty="0"/>
              <a:t>Once a loan application is received by the loan provider, and before proceeding with its assessment, the application itself needs to be checked for completeness. If the application is incomplete, it is returned to the applicant, so that they can fill out the missing information and send it back to the loan provider. This process is repeated until the application is found complete.</a:t>
            </a:r>
          </a:p>
          <a:p>
            <a:pPr marL="0" indent="0">
              <a:buNone/>
            </a:pPr>
            <a:endParaRPr lang="en-AU" sz="2000" dirty="0"/>
          </a:p>
        </p:txBody>
      </p:sp>
      <p:sp>
        <p:nvSpPr>
          <p:cNvPr id="3" name="Title 2"/>
          <p:cNvSpPr>
            <a:spLocks noGrp="1"/>
          </p:cNvSpPr>
          <p:nvPr>
            <p:ph type="title"/>
          </p:nvPr>
        </p:nvSpPr>
        <p:spPr/>
        <p:txBody>
          <a:bodyPr/>
          <a:lstStyle/>
          <a:p>
            <a:r>
              <a:rPr lang="en-US" dirty="0"/>
              <a:t>Exercise 3.4</a:t>
            </a:r>
          </a:p>
        </p:txBody>
      </p:sp>
    </p:spTree>
    <p:extLst>
      <p:ext uri="{BB962C8B-B14F-4D97-AF65-F5344CB8AC3E}">
        <p14:creationId xmlns:p14="http://schemas.microsoft.com/office/powerpoint/2010/main" val="20369812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p:txBody>
          <a:bodyPr/>
          <a:lstStyle/>
          <a:p>
            <a:r>
              <a:rPr lang="en-US" altLang="en-US" dirty="0"/>
              <a:t>Components of a modeling language</a:t>
            </a:r>
          </a:p>
        </p:txBody>
      </p:sp>
      <p:sp>
        <p:nvSpPr>
          <p:cNvPr id="23556" name="AutoShape 5"/>
          <p:cNvSpPr>
            <a:spLocks noChangeArrowheads="1"/>
          </p:cNvSpPr>
          <p:nvPr/>
        </p:nvSpPr>
        <p:spPr bwMode="auto">
          <a:xfrm>
            <a:off x="711412" y="1320279"/>
            <a:ext cx="3608510" cy="1833354"/>
          </a:xfrm>
          <a:prstGeom prst="roundRect">
            <a:avLst>
              <a:gd name="adj" fmla="val 16667"/>
            </a:avLst>
          </a:prstGeom>
          <a:solidFill>
            <a:srgbClr val="99CCFF"/>
          </a:solidFill>
          <a:ln>
            <a:headEnd type="none" w="sm" len="sm"/>
            <a:tailEnd type="none" w="sm" len="sm"/>
          </a:ln>
        </p:spPr>
        <p:style>
          <a:lnRef idx="1">
            <a:schemeClr val="dk1"/>
          </a:lnRef>
          <a:fillRef idx="2">
            <a:schemeClr val="dk1"/>
          </a:fillRef>
          <a:effectRef idx="1">
            <a:schemeClr val="dk1"/>
          </a:effectRef>
          <a:fontRef idx="minor">
            <a:schemeClr val="dk1"/>
          </a:fontRef>
        </p:style>
        <p:txBody>
          <a:bodyPr wrap="none"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fontAlgn="base" hangingPunct="0">
              <a:spcBef>
                <a:spcPct val="0"/>
              </a:spcBef>
              <a:spcAft>
                <a:spcPct val="0"/>
              </a:spcAft>
              <a:defRPr/>
            </a:pPr>
            <a:endParaRPr lang="en-US" altLang="en-US" sz="1846">
              <a:solidFill>
                <a:prstClr val="black"/>
              </a:solidFill>
            </a:endParaRPr>
          </a:p>
        </p:txBody>
      </p:sp>
      <p:sp>
        <p:nvSpPr>
          <p:cNvPr id="18438" name="AutoShape 6"/>
          <p:cNvSpPr>
            <a:spLocks noChangeArrowheads="1"/>
          </p:cNvSpPr>
          <p:nvPr/>
        </p:nvSpPr>
        <p:spPr bwMode="auto">
          <a:xfrm>
            <a:off x="806662" y="2265853"/>
            <a:ext cx="952500" cy="782760"/>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Syntax</a:t>
            </a:r>
          </a:p>
        </p:txBody>
      </p:sp>
      <p:sp>
        <p:nvSpPr>
          <p:cNvPr id="18439" name="Text Box 7"/>
          <p:cNvSpPr txBox="1">
            <a:spLocks noChangeArrowheads="1"/>
          </p:cNvSpPr>
          <p:nvPr/>
        </p:nvSpPr>
        <p:spPr bwMode="auto">
          <a:xfrm>
            <a:off x="842829" y="1393204"/>
            <a:ext cx="2084225" cy="329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538" b="1" dirty="0">
                <a:solidFill>
                  <a:prstClr val="black"/>
                </a:solidFill>
              </a:rPr>
              <a:t>Modelling Language</a:t>
            </a:r>
          </a:p>
        </p:txBody>
      </p:sp>
      <p:sp>
        <p:nvSpPr>
          <p:cNvPr id="18440" name="AutoShape 8"/>
          <p:cNvSpPr>
            <a:spLocks noChangeArrowheads="1"/>
          </p:cNvSpPr>
          <p:nvPr/>
        </p:nvSpPr>
        <p:spPr bwMode="auto">
          <a:xfrm>
            <a:off x="1884941" y="2276845"/>
            <a:ext cx="1122240" cy="782759"/>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Semantics</a:t>
            </a:r>
          </a:p>
        </p:txBody>
      </p:sp>
      <p:sp>
        <p:nvSpPr>
          <p:cNvPr id="18441" name="AutoShape 9"/>
          <p:cNvSpPr>
            <a:spLocks noChangeArrowheads="1"/>
          </p:cNvSpPr>
          <p:nvPr/>
        </p:nvSpPr>
        <p:spPr bwMode="auto">
          <a:xfrm>
            <a:off x="3180585" y="2265853"/>
            <a:ext cx="1020885" cy="782760"/>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Notation</a:t>
            </a:r>
          </a:p>
        </p:txBody>
      </p:sp>
      <p:sp>
        <p:nvSpPr>
          <p:cNvPr id="2" name="Slide Number Placeholder 1"/>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36</a:t>
            </a:fld>
            <a:endParaRPr lang="en-AU">
              <a:solidFill>
                <a:prstClr val="black">
                  <a:lumMod val="50000"/>
                  <a:lumOff val="50000"/>
                </a:prstClr>
              </a:solidFill>
            </a:endParaRPr>
          </a:p>
        </p:txBody>
      </p:sp>
      <p:sp>
        <p:nvSpPr>
          <p:cNvPr id="20" name="AutoShape 6"/>
          <p:cNvSpPr>
            <a:spLocks noChangeArrowheads="1"/>
          </p:cNvSpPr>
          <p:nvPr/>
        </p:nvSpPr>
        <p:spPr bwMode="auto">
          <a:xfrm>
            <a:off x="804011" y="1744714"/>
            <a:ext cx="3397458" cy="395375"/>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Vocabulary</a:t>
            </a:r>
          </a:p>
        </p:txBody>
      </p:sp>
    </p:spTree>
    <p:extLst>
      <p:ext uri="{BB962C8B-B14F-4D97-AF65-F5344CB8AC3E}">
        <p14:creationId xmlns:p14="http://schemas.microsoft.com/office/powerpoint/2010/main" val="2913897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9"/>
                                        </p:tgtEl>
                                        <p:attrNameLst>
                                          <p:attrName>style.visibility</p:attrName>
                                        </p:attrNameLst>
                                      </p:cBhvr>
                                      <p:to>
                                        <p:strVal val="visible"/>
                                      </p:to>
                                    </p:set>
                                    <p:animEffect transition="in" filter="fade">
                                      <p:cBhvr>
                                        <p:cTn id="7" dur="500"/>
                                        <p:tgtEl>
                                          <p:spTgt spid="1843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556"/>
                                        </p:tgtEl>
                                        <p:attrNameLst>
                                          <p:attrName>style.visibility</p:attrName>
                                        </p:attrNameLst>
                                      </p:cBhvr>
                                      <p:to>
                                        <p:strVal val="visible"/>
                                      </p:to>
                                    </p:set>
                                    <p:animEffect transition="in" filter="fade">
                                      <p:cBhvr>
                                        <p:cTn id="10" dur="500"/>
                                        <p:tgtEl>
                                          <p:spTgt spid="2355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8438"/>
                                        </p:tgtEl>
                                        <p:attrNameLst>
                                          <p:attrName>style.visibility</p:attrName>
                                        </p:attrNameLst>
                                      </p:cBhvr>
                                      <p:to>
                                        <p:strVal val="visible"/>
                                      </p:to>
                                    </p:set>
                                    <p:animEffect transition="in" filter="fade">
                                      <p:cBhvr>
                                        <p:cTn id="18" dur="500"/>
                                        <p:tgtEl>
                                          <p:spTgt spid="18438"/>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18440"/>
                                        </p:tgtEl>
                                        <p:attrNameLst>
                                          <p:attrName>style.visibility</p:attrName>
                                        </p:attrNameLst>
                                      </p:cBhvr>
                                      <p:to>
                                        <p:strVal val="visible"/>
                                      </p:to>
                                    </p:set>
                                    <p:animEffect transition="in" filter="fade">
                                      <p:cBhvr>
                                        <p:cTn id="22" dur="500"/>
                                        <p:tgtEl>
                                          <p:spTgt spid="18440"/>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8441"/>
                                        </p:tgtEl>
                                        <p:attrNameLst>
                                          <p:attrName>style.visibility</p:attrName>
                                        </p:attrNameLst>
                                      </p:cBhvr>
                                      <p:to>
                                        <p:strVal val="visible"/>
                                      </p:to>
                                    </p:set>
                                    <p:animEffect transition="in" filter="fade">
                                      <p:cBhvr>
                                        <p:cTn id="26" dur="500"/>
                                        <p:tgtEl>
                                          <p:spTgt spid="184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animBg="1"/>
      <p:bldP spid="18438" grpId="0" animBg="1"/>
      <p:bldP spid="18439" grpId="0"/>
      <p:bldP spid="18440" grpId="0" animBg="1"/>
      <p:bldP spid="18441" grpId="0" animBg="1"/>
      <p:bldP spid="2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a:xfrm>
            <a:off x="462408" y="139700"/>
            <a:ext cx="7810324" cy="903822"/>
          </a:xfrm>
        </p:spPr>
        <p:txBody>
          <a:bodyPr/>
          <a:lstStyle/>
          <a:p>
            <a:r>
              <a:rPr lang="en-US" altLang="en-US" dirty="0"/>
              <a:t>Components of a modeling language: Vocabulary</a:t>
            </a:r>
          </a:p>
        </p:txBody>
      </p:sp>
      <p:sp>
        <p:nvSpPr>
          <p:cNvPr id="23556" name="AutoShape 5"/>
          <p:cNvSpPr>
            <a:spLocks noChangeArrowheads="1"/>
          </p:cNvSpPr>
          <p:nvPr/>
        </p:nvSpPr>
        <p:spPr bwMode="auto">
          <a:xfrm>
            <a:off x="711412" y="1320279"/>
            <a:ext cx="3608510" cy="1833354"/>
          </a:xfrm>
          <a:prstGeom prst="roundRect">
            <a:avLst>
              <a:gd name="adj" fmla="val 16667"/>
            </a:avLst>
          </a:prstGeom>
          <a:solidFill>
            <a:srgbClr val="99CCFF"/>
          </a:solidFill>
          <a:ln>
            <a:headEnd type="none" w="sm" len="sm"/>
            <a:tailEnd type="none" w="sm" len="sm"/>
          </a:ln>
        </p:spPr>
        <p:style>
          <a:lnRef idx="1">
            <a:schemeClr val="dk1"/>
          </a:lnRef>
          <a:fillRef idx="2">
            <a:schemeClr val="dk1"/>
          </a:fillRef>
          <a:effectRef idx="1">
            <a:schemeClr val="dk1"/>
          </a:effectRef>
          <a:fontRef idx="minor">
            <a:schemeClr val="dk1"/>
          </a:fontRef>
        </p:style>
        <p:txBody>
          <a:bodyPr wrap="none"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fontAlgn="base" hangingPunct="0">
              <a:spcBef>
                <a:spcPct val="0"/>
              </a:spcBef>
              <a:spcAft>
                <a:spcPct val="0"/>
              </a:spcAft>
              <a:defRPr/>
            </a:pPr>
            <a:endParaRPr lang="en-US" altLang="en-US" sz="1846">
              <a:solidFill>
                <a:prstClr val="black"/>
              </a:solidFill>
            </a:endParaRPr>
          </a:p>
        </p:txBody>
      </p:sp>
      <p:sp>
        <p:nvSpPr>
          <p:cNvPr id="18438" name="AutoShape 6"/>
          <p:cNvSpPr>
            <a:spLocks noChangeArrowheads="1"/>
          </p:cNvSpPr>
          <p:nvPr/>
        </p:nvSpPr>
        <p:spPr bwMode="auto">
          <a:xfrm>
            <a:off x="806662" y="2265853"/>
            <a:ext cx="952500" cy="782760"/>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Syntax</a:t>
            </a:r>
          </a:p>
        </p:txBody>
      </p:sp>
      <p:sp>
        <p:nvSpPr>
          <p:cNvPr id="18439" name="Text Box 7"/>
          <p:cNvSpPr txBox="1">
            <a:spLocks noChangeArrowheads="1"/>
          </p:cNvSpPr>
          <p:nvPr/>
        </p:nvSpPr>
        <p:spPr bwMode="auto">
          <a:xfrm>
            <a:off x="842829" y="1393204"/>
            <a:ext cx="2084225" cy="329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538" b="1" dirty="0">
                <a:solidFill>
                  <a:prstClr val="black"/>
                </a:solidFill>
              </a:rPr>
              <a:t>Modelling Language</a:t>
            </a:r>
          </a:p>
        </p:txBody>
      </p:sp>
      <p:sp>
        <p:nvSpPr>
          <p:cNvPr id="18440" name="AutoShape 8"/>
          <p:cNvSpPr>
            <a:spLocks noChangeArrowheads="1"/>
          </p:cNvSpPr>
          <p:nvPr/>
        </p:nvSpPr>
        <p:spPr bwMode="auto">
          <a:xfrm>
            <a:off x="1884941" y="2276845"/>
            <a:ext cx="1122240" cy="782759"/>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Semantics</a:t>
            </a:r>
          </a:p>
        </p:txBody>
      </p:sp>
      <p:sp>
        <p:nvSpPr>
          <p:cNvPr id="18441" name="AutoShape 9"/>
          <p:cNvSpPr>
            <a:spLocks noChangeArrowheads="1"/>
          </p:cNvSpPr>
          <p:nvPr/>
        </p:nvSpPr>
        <p:spPr bwMode="auto">
          <a:xfrm>
            <a:off x="3180585" y="2265853"/>
            <a:ext cx="1020885" cy="782760"/>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Notation</a:t>
            </a:r>
          </a:p>
        </p:txBody>
      </p:sp>
      <p:sp>
        <p:nvSpPr>
          <p:cNvPr id="2" name="Slide Number Placeholder 1"/>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37</a:t>
            </a:fld>
            <a:endParaRPr lang="en-AU">
              <a:solidFill>
                <a:prstClr val="black">
                  <a:lumMod val="50000"/>
                  <a:lumOff val="50000"/>
                </a:prstClr>
              </a:solidFill>
            </a:endParaRPr>
          </a:p>
        </p:txBody>
      </p:sp>
      <p:sp>
        <p:nvSpPr>
          <p:cNvPr id="20" name="AutoShape 6"/>
          <p:cNvSpPr>
            <a:spLocks noChangeArrowheads="1"/>
          </p:cNvSpPr>
          <p:nvPr/>
        </p:nvSpPr>
        <p:spPr bwMode="auto">
          <a:xfrm>
            <a:off x="804011" y="1744714"/>
            <a:ext cx="3397458" cy="395375"/>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Vocabulary</a:t>
            </a:r>
          </a:p>
        </p:txBody>
      </p:sp>
      <p:sp>
        <p:nvSpPr>
          <p:cNvPr id="6" name="Rectangle 5">
            <a:extLst>
              <a:ext uri="{FF2B5EF4-FFF2-40B4-BE49-F238E27FC236}">
                <a16:creationId xmlns:a16="http://schemas.microsoft.com/office/drawing/2014/main" id="{8DE71B49-05EE-8349-8FEE-BAD8ABDD34FD}"/>
              </a:ext>
            </a:extLst>
          </p:cNvPr>
          <p:cNvSpPr/>
          <p:nvPr/>
        </p:nvSpPr>
        <p:spPr>
          <a:xfrm>
            <a:off x="4445701" y="1246226"/>
            <a:ext cx="4572000" cy="1200329"/>
          </a:xfrm>
          <a:prstGeom prst="rect">
            <a:avLst/>
          </a:prstGeom>
        </p:spPr>
        <p:txBody>
          <a:bodyPr>
            <a:spAutoFit/>
          </a:bodyPr>
          <a:lstStyle/>
          <a:p>
            <a:r>
              <a:rPr lang="en-AU" b="1" dirty="0">
                <a:solidFill>
                  <a:srgbClr val="000000"/>
                </a:solidFill>
                <a:latin typeface="Helvetica" pitchFamily="2" charset="0"/>
              </a:rPr>
              <a:t>Vocabulary: </a:t>
            </a:r>
            <a:r>
              <a:rPr lang="en-AU" dirty="0">
                <a:solidFill>
                  <a:srgbClr val="000000"/>
                </a:solidFill>
                <a:latin typeface="Helvetica" pitchFamily="2" charset="0"/>
              </a:rPr>
              <a:t>set of </a:t>
            </a:r>
            <a:r>
              <a:rPr lang="en-AU" dirty="0" err="1">
                <a:solidFill>
                  <a:srgbClr val="000000"/>
                </a:solidFill>
                <a:latin typeface="Helvetica" pitchFamily="2" charset="0"/>
              </a:rPr>
              <a:t>modeling</a:t>
            </a:r>
            <a:r>
              <a:rPr lang="en-AU" dirty="0">
                <a:solidFill>
                  <a:srgbClr val="000000"/>
                </a:solidFill>
                <a:latin typeface="Helvetica" pitchFamily="2" charset="0"/>
              </a:rPr>
              <a:t> elements of the language (BPMN: activities, gateways, events…)</a:t>
            </a:r>
          </a:p>
          <a:p>
            <a:endParaRPr lang="en-AU" dirty="0">
              <a:solidFill>
                <a:srgbClr val="000000"/>
              </a:solidFill>
              <a:latin typeface="Helvetica" pitchFamily="2" charset="0"/>
            </a:endParaRPr>
          </a:p>
        </p:txBody>
      </p:sp>
    </p:spTree>
    <p:extLst>
      <p:ext uri="{BB962C8B-B14F-4D97-AF65-F5344CB8AC3E}">
        <p14:creationId xmlns:p14="http://schemas.microsoft.com/office/powerpoint/2010/main" val="2789834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9"/>
                                        </p:tgtEl>
                                        <p:attrNameLst>
                                          <p:attrName>style.visibility</p:attrName>
                                        </p:attrNameLst>
                                      </p:cBhvr>
                                      <p:to>
                                        <p:strVal val="visible"/>
                                      </p:to>
                                    </p:set>
                                    <p:animEffect transition="in" filter="fade">
                                      <p:cBhvr>
                                        <p:cTn id="7" dur="500"/>
                                        <p:tgtEl>
                                          <p:spTgt spid="1843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556"/>
                                        </p:tgtEl>
                                        <p:attrNameLst>
                                          <p:attrName>style.visibility</p:attrName>
                                        </p:attrNameLst>
                                      </p:cBhvr>
                                      <p:to>
                                        <p:strVal val="visible"/>
                                      </p:to>
                                    </p:set>
                                    <p:animEffect transition="in" filter="fade">
                                      <p:cBhvr>
                                        <p:cTn id="10" dur="500"/>
                                        <p:tgtEl>
                                          <p:spTgt spid="2355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8438"/>
                                        </p:tgtEl>
                                        <p:attrNameLst>
                                          <p:attrName>style.visibility</p:attrName>
                                        </p:attrNameLst>
                                      </p:cBhvr>
                                      <p:to>
                                        <p:strVal val="visible"/>
                                      </p:to>
                                    </p:set>
                                    <p:animEffect transition="in" filter="fade">
                                      <p:cBhvr>
                                        <p:cTn id="18" dur="500"/>
                                        <p:tgtEl>
                                          <p:spTgt spid="18438"/>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18440"/>
                                        </p:tgtEl>
                                        <p:attrNameLst>
                                          <p:attrName>style.visibility</p:attrName>
                                        </p:attrNameLst>
                                      </p:cBhvr>
                                      <p:to>
                                        <p:strVal val="visible"/>
                                      </p:to>
                                    </p:set>
                                    <p:animEffect transition="in" filter="fade">
                                      <p:cBhvr>
                                        <p:cTn id="22" dur="500"/>
                                        <p:tgtEl>
                                          <p:spTgt spid="18440"/>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8441"/>
                                        </p:tgtEl>
                                        <p:attrNameLst>
                                          <p:attrName>style.visibility</p:attrName>
                                        </p:attrNameLst>
                                      </p:cBhvr>
                                      <p:to>
                                        <p:strVal val="visible"/>
                                      </p:to>
                                    </p:set>
                                    <p:animEffect transition="in" filter="fade">
                                      <p:cBhvr>
                                        <p:cTn id="26" dur="500"/>
                                        <p:tgtEl>
                                          <p:spTgt spid="184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animBg="1"/>
      <p:bldP spid="18438" grpId="0" animBg="1"/>
      <p:bldP spid="18439" grpId="0"/>
      <p:bldP spid="18440" grpId="0" animBg="1"/>
      <p:bldP spid="18441" grpId="0" animBg="1"/>
      <p:bldP spid="2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p:txBody>
          <a:bodyPr/>
          <a:lstStyle/>
          <a:p>
            <a:r>
              <a:rPr lang="en-US" altLang="en-US" dirty="0"/>
              <a:t>Components of a modeling language: Syntax</a:t>
            </a:r>
          </a:p>
        </p:txBody>
      </p:sp>
      <p:sp>
        <p:nvSpPr>
          <p:cNvPr id="23556" name="AutoShape 5"/>
          <p:cNvSpPr>
            <a:spLocks noChangeArrowheads="1"/>
          </p:cNvSpPr>
          <p:nvPr/>
        </p:nvSpPr>
        <p:spPr bwMode="auto">
          <a:xfrm>
            <a:off x="711412" y="1320279"/>
            <a:ext cx="3608510" cy="1833354"/>
          </a:xfrm>
          <a:prstGeom prst="roundRect">
            <a:avLst>
              <a:gd name="adj" fmla="val 16667"/>
            </a:avLst>
          </a:prstGeom>
          <a:solidFill>
            <a:srgbClr val="99CCFF"/>
          </a:solidFill>
          <a:ln>
            <a:headEnd type="none" w="sm" len="sm"/>
            <a:tailEnd type="none" w="sm" len="sm"/>
          </a:ln>
        </p:spPr>
        <p:style>
          <a:lnRef idx="1">
            <a:schemeClr val="dk1"/>
          </a:lnRef>
          <a:fillRef idx="2">
            <a:schemeClr val="dk1"/>
          </a:fillRef>
          <a:effectRef idx="1">
            <a:schemeClr val="dk1"/>
          </a:effectRef>
          <a:fontRef idx="minor">
            <a:schemeClr val="dk1"/>
          </a:fontRef>
        </p:style>
        <p:txBody>
          <a:bodyPr wrap="none"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fontAlgn="base" hangingPunct="0">
              <a:spcBef>
                <a:spcPct val="0"/>
              </a:spcBef>
              <a:spcAft>
                <a:spcPct val="0"/>
              </a:spcAft>
              <a:defRPr/>
            </a:pPr>
            <a:endParaRPr lang="en-US" altLang="en-US" sz="1846">
              <a:solidFill>
                <a:prstClr val="black"/>
              </a:solidFill>
            </a:endParaRPr>
          </a:p>
        </p:txBody>
      </p:sp>
      <p:sp>
        <p:nvSpPr>
          <p:cNvPr id="18438" name="AutoShape 6"/>
          <p:cNvSpPr>
            <a:spLocks noChangeArrowheads="1"/>
          </p:cNvSpPr>
          <p:nvPr/>
        </p:nvSpPr>
        <p:spPr bwMode="auto">
          <a:xfrm>
            <a:off x="806662" y="2265853"/>
            <a:ext cx="952500" cy="782760"/>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Syntax</a:t>
            </a:r>
          </a:p>
        </p:txBody>
      </p:sp>
      <p:sp>
        <p:nvSpPr>
          <p:cNvPr id="18439" name="Text Box 7"/>
          <p:cNvSpPr txBox="1">
            <a:spLocks noChangeArrowheads="1"/>
          </p:cNvSpPr>
          <p:nvPr/>
        </p:nvSpPr>
        <p:spPr bwMode="auto">
          <a:xfrm>
            <a:off x="842829" y="1393204"/>
            <a:ext cx="2084225" cy="329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538" b="1" dirty="0">
                <a:solidFill>
                  <a:prstClr val="black"/>
                </a:solidFill>
              </a:rPr>
              <a:t>Modelling Language</a:t>
            </a:r>
          </a:p>
        </p:txBody>
      </p:sp>
      <p:sp>
        <p:nvSpPr>
          <p:cNvPr id="18440" name="AutoShape 8"/>
          <p:cNvSpPr>
            <a:spLocks noChangeArrowheads="1"/>
          </p:cNvSpPr>
          <p:nvPr/>
        </p:nvSpPr>
        <p:spPr bwMode="auto">
          <a:xfrm>
            <a:off x="1884941" y="2276845"/>
            <a:ext cx="1122240" cy="782759"/>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Semantics</a:t>
            </a:r>
          </a:p>
        </p:txBody>
      </p:sp>
      <p:sp>
        <p:nvSpPr>
          <p:cNvPr id="18441" name="AutoShape 9"/>
          <p:cNvSpPr>
            <a:spLocks noChangeArrowheads="1"/>
          </p:cNvSpPr>
          <p:nvPr/>
        </p:nvSpPr>
        <p:spPr bwMode="auto">
          <a:xfrm>
            <a:off x="3180585" y="2265853"/>
            <a:ext cx="1020885" cy="782760"/>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Notation</a:t>
            </a:r>
          </a:p>
        </p:txBody>
      </p:sp>
      <p:sp>
        <p:nvSpPr>
          <p:cNvPr id="2" name="Slide Number Placeholder 1"/>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38</a:t>
            </a:fld>
            <a:endParaRPr lang="en-AU">
              <a:solidFill>
                <a:prstClr val="black">
                  <a:lumMod val="50000"/>
                  <a:lumOff val="50000"/>
                </a:prstClr>
              </a:solidFill>
            </a:endParaRPr>
          </a:p>
        </p:txBody>
      </p:sp>
      <p:sp>
        <p:nvSpPr>
          <p:cNvPr id="20" name="AutoShape 6"/>
          <p:cNvSpPr>
            <a:spLocks noChangeArrowheads="1"/>
          </p:cNvSpPr>
          <p:nvPr/>
        </p:nvSpPr>
        <p:spPr bwMode="auto">
          <a:xfrm>
            <a:off x="804011" y="1744714"/>
            <a:ext cx="3397458" cy="395375"/>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Vocabulary</a:t>
            </a:r>
          </a:p>
        </p:txBody>
      </p:sp>
      <p:sp>
        <p:nvSpPr>
          <p:cNvPr id="6" name="Rectangle 5">
            <a:extLst>
              <a:ext uri="{FF2B5EF4-FFF2-40B4-BE49-F238E27FC236}">
                <a16:creationId xmlns:a16="http://schemas.microsoft.com/office/drawing/2014/main" id="{8DE71B49-05EE-8349-8FEE-BAD8ABDD34FD}"/>
              </a:ext>
            </a:extLst>
          </p:cNvPr>
          <p:cNvSpPr/>
          <p:nvPr/>
        </p:nvSpPr>
        <p:spPr>
          <a:xfrm>
            <a:off x="4511618" y="1246867"/>
            <a:ext cx="4572000" cy="1477328"/>
          </a:xfrm>
          <a:prstGeom prst="rect">
            <a:avLst/>
          </a:prstGeom>
        </p:spPr>
        <p:txBody>
          <a:bodyPr>
            <a:spAutoFit/>
          </a:bodyPr>
          <a:lstStyle/>
          <a:p>
            <a:r>
              <a:rPr lang="en-AU" b="1" dirty="0">
                <a:solidFill>
                  <a:srgbClr val="000000"/>
                </a:solidFill>
                <a:latin typeface="Helvetica" pitchFamily="2" charset="0"/>
              </a:rPr>
              <a:t>Syntax: </a:t>
            </a:r>
            <a:r>
              <a:rPr lang="en-AU" dirty="0">
                <a:solidFill>
                  <a:srgbClr val="000000"/>
                </a:solidFill>
                <a:latin typeface="Helvetica" pitchFamily="2" charset="0"/>
              </a:rPr>
              <a:t>set of rules to govern how these elements can be combined (BPMN: start events only have outgoing sequence flows whereas end events only have incoming sequence flows). </a:t>
            </a:r>
          </a:p>
        </p:txBody>
      </p:sp>
    </p:spTree>
    <p:extLst>
      <p:ext uri="{BB962C8B-B14F-4D97-AF65-F5344CB8AC3E}">
        <p14:creationId xmlns:p14="http://schemas.microsoft.com/office/powerpoint/2010/main" val="1822016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9"/>
                                        </p:tgtEl>
                                        <p:attrNameLst>
                                          <p:attrName>style.visibility</p:attrName>
                                        </p:attrNameLst>
                                      </p:cBhvr>
                                      <p:to>
                                        <p:strVal val="visible"/>
                                      </p:to>
                                    </p:set>
                                    <p:animEffect transition="in" filter="fade">
                                      <p:cBhvr>
                                        <p:cTn id="7" dur="500"/>
                                        <p:tgtEl>
                                          <p:spTgt spid="1843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556"/>
                                        </p:tgtEl>
                                        <p:attrNameLst>
                                          <p:attrName>style.visibility</p:attrName>
                                        </p:attrNameLst>
                                      </p:cBhvr>
                                      <p:to>
                                        <p:strVal val="visible"/>
                                      </p:to>
                                    </p:set>
                                    <p:animEffect transition="in" filter="fade">
                                      <p:cBhvr>
                                        <p:cTn id="10" dur="500"/>
                                        <p:tgtEl>
                                          <p:spTgt spid="2355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8438"/>
                                        </p:tgtEl>
                                        <p:attrNameLst>
                                          <p:attrName>style.visibility</p:attrName>
                                        </p:attrNameLst>
                                      </p:cBhvr>
                                      <p:to>
                                        <p:strVal val="visible"/>
                                      </p:to>
                                    </p:set>
                                    <p:animEffect transition="in" filter="fade">
                                      <p:cBhvr>
                                        <p:cTn id="18" dur="500"/>
                                        <p:tgtEl>
                                          <p:spTgt spid="18438"/>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18440"/>
                                        </p:tgtEl>
                                        <p:attrNameLst>
                                          <p:attrName>style.visibility</p:attrName>
                                        </p:attrNameLst>
                                      </p:cBhvr>
                                      <p:to>
                                        <p:strVal val="visible"/>
                                      </p:to>
                                    </p:set>
                                    <p:animEffect transition="in" filter="fade">
                                      <p:cBhvr>
                                        <p:cTn id="22" dur="500"/>
                                        <p:tgtEl>
                                          <p:spTgt spid="18440"/>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8441"/>
                                        </p:tgtEl>
                                        <p:attrNameLst>
                                          <p:attrName>style.visibility</p:attrName>
                                        </p:attrNameLst>
                                      </p:cBhvr>
                                      <p:to>
                                        <p:strVal val="visible"/>
                                      </p:to>
                                    </p:set>
                                    <p:animEffect transition="in" filter="fade">
                                      <p:cBhvr>
                                        <p:cTn id="26" dur="500"/>
                                        <p:tgtEl>
                                          <p:spTgt spid="184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animBg="1"/>
      <p:bldP spid="18438" grpId="0" animBg="1"/>
      <p:bldP spid="18439" grpId="0"/>
      <p:bldP spid="18440" grpId="0" animBg="1"/>
      <p:bldP spid="18441" grpId="0" animBg="1"/>
      <p:bldP spid="2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p:txBody>
          <a:bodyPr/>
          <a:lstStyle/>
          <a:p>
            <a:r>
              <a:rPr lang="en-US" altLang="en-US" dirty="0"/>
              <a:t>Components of a modeling language</a:t>
            </a:r>
          </a:p>
        </p:txBody>
      </p:sp>
      <p:sp>
        <p:nvSpPr>
          <p:cNvPr id="23556" name="AutoShape 5"/>
          <p:cNvSpPr>
            <a:spLocks noChangeArrowheads="1"/>
          </p:cNvSpPr>
          <p:nvPr/>
        </p:nvSpPr>
        <p:spPr bwMode="auto">
          <a:xfrm>
            <a:off x="711412" y="1320279"/>
            <a:ext cx="3608510" cy="1833354"/>
          </a:xfrm>
          <a:prstGeom prst="roundRect">
            <a:avLst>
              <a:gd name="adj" fmla="val 16667"/>
            </a:avLst>
          </a:prstGeom>
          <a:solidFill>
            <a:srgbClr val="99CCFF"/>
          </a:solidFill>
          <a:ln>
            <a:headEnd type="none" w="sm" len="sm"/>
            <a:tailEnd type="none" w="sm" len="sm"/>
          </a:ln>
        </p:spPr>
        <p:style>
          <a:lnRef idx="1">
            <a:schemeClr val="dk1"/>
          </a:lnRef>
          <a:fillRef idx="2">
            <a:schemeClr val="dk1"/>
          </a:fillRef>
          <a:effectRef idx="1">
            <a:schemeClr val="dk1"/>
          </a:effectRef>
          <a:fontRef idx="minor">
            <a:schemeClr val="dk1"/>
          </a:fontRef>
        </p:style>
        <p:txBody>
          <a:bodyPr wrap="none"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fontAlgn="base" hangingPunct="0">
              <a:spcBef>
                <a:spcPct val="0"/>
              </a:spcBef>
              <a:spcAft>
                <a:spcPct val="0"/>
              </a:spcAft>
              <a:defRPr/>
            </a:pPr>
            <a:endParaRPr lang="en-US" altLang="en-US" sz="1846">
              <a:solidFill>
                <a:prstClr val="black"/>
              </a:solidFill>
            </a:endParaRPr>
          </a:p>
        </p:txBody>
      </p:sp>
      <p:sp>
        <p:nvSpPr>
          <p:cNvPr id="18438" name="AutoShape 6"/>
          <p:cNvSpPr>
            <a:spLocks noChangeArrowheads="1"/>
          </p:cNvSpPr>
          <p:nvPr/>
        </p:nvSpPr>
        <p:spPr bwMode="auto">
          <a:xfrm>
            <a:off x="806662" y="2265853"/>
            <a:ext cx="952500" cy="782760"/>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Syntax</a:t>
            </a:r>
          </a:p>
        </p:txBody>
      </p:sp>
      <p:sp>
        <p:nvSpPr>
          <p:cNvPr id="18439" name="Text Box 7"/>
          <p:cNvSpPr txBox="1">
            <a:spLocks noChangeArrowheads="1"/>
          </p:cNvSpPr>
          <p:nvPr/>
        </p:nvSpPr>
        <p:spPr bwMode="auto">
          <a:xfrm>
            <a:off x="842829" y="1393204"/>
            <a:ext cx="2084225" cy="329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538" b="1" dirty="0">
                <a:solidFill>
                  <a:prstClr val="black"/>
                </a:solidFill>
              </a:rPr>
              <a:t>Modelling Language</a:t>
            </a:r>
          </a:p>
        </p:txBody>
      </p:sp>
      <p:sp>
        <p:nvSpPr>
          <p:cNvPr id="18440" name="AutoShape 8"/>
          <p:cNvSpPr>
            <a:spLocks noChangeArrowheads="1"/>
          </p:cNvSpPr>
          <p:nvPr/>
        </p:nvSpPr>
        <p:spPr bwMode="auto">
          <a:xfrm>
            <a:off x="1884941" y="2276845"/>
            <a:ext cx="1122240" cy="782759"/>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Semantics</a:t>
            </a:r>
          </a:p>
        </p:txBody>
      </p:sp>
      <p:sp>
        <p:nvSpPr>
          <p:cNvPr id="18441" name="AutoShape 9"/>
          <p:cNvSpPr>
            <a:spLocks noChangeArrowheads="1"/>
          </p:cNvSpPr>
          <p:nvPr/>
        </p:nvSpPr>
        <p:spPr bwMode="auto">
          <a:xfrm>
            <a:off x="3180585" y="2265853"/>
            <a:ext cx="1020885" cy="782760"/>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Notation</a:t>
            </a:r>
          </a:p>
        </p:txBody>
      </p:sp>
      <p:sp>
        <p:nvSpPr>
          <p:cNvPr id="2" name="Slide Number Placeholder 1"/>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39</a:t>
            </a:fld>
            <a:endParaRPr lang="en-AU">
              <a:solidFill>
                <a:prstClr val="black">
                  <a:lumMod val="50000"/>
                  <a:lumOff val="50000"/>
                </a:prstClr>
              </a:solidFill>
            </a:endParaRPr>
          </a:p>
        </p:txBody>
      </p:sp>
      <p:sp>
        <p:nvSpPr>
          <p:cNvPr id="20" name="AutoShape 6"/>
          <p:cNvSpPr>
            <a:spLocks noChangeArrowheads="1"/>
          </p:cNvSpPr>
          <p:nvPr/>
        </p:nvSpPr>
        <p:spPr bwMode="auto">
          <a:xfrm>
            <a:off x="804011" y="1744714"/>
            <a:ext cx="3397458" cy="395375"/>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Vocabulary</a:t>
            </a:r>
          </a:p>
        </p:txBody>
      </p:sp>
      <p:sp>
        <p:nvSpPr>
          <p:cNvPr id="6" name="Rectangle 5">
            <a:extLst>
              <a:ext uri="{FF2B5EF4-FFF2-40B4-BE49-F238E27FC236}">
                <a16:creationId xmlns:a16="http://schemas.microsoft.com/office/drawing/2014/main" id="{8DE71B49-05EE-8349-8FEE-BAD8ABDD34FD}"/>
              </a:ext>
            </a:extLst>
          </p:cNvPr>
          <p:cNvSpPr/>
          <p:nvPr/>
        </p:nvSpPr>
        <p:spPr>
          <a:xfrm>
            <a:off x="4445701" y="1250190"/>
            <a:ext cx="4572000" cy="2031325"/>
          </a:xfrm>
          <a:prstGeom prst="rect">
            <a:avLst/>
          </a:prstGeom>
        </p:spPr>
        <p:txBody>
          <a:bodyPr>
            <a:spAutoFit/>
          </a:bodyPr>
          <a:lstStyle/>
          <a:p>
            <a:r>
              <a:rPr lang="en-AU" b="1" dirty="0">
                <a:solidFill>
                  <a:srgbClr val="000000"/>
                </a:solidFill>
                <a:latin typeface="Helvetica" pitchFamily="2" charset="0"/>
              </a:rPr>
              <a:t>Semantics: </a:t>
            </a:r>
            <a:r>
              <a:rPr lang="en-AU" dirty="0">
                <a:solidFill>
                  <a:srgbClr val="000000"/>
                </a:solidFill>
                <a:latin typeface="Helvetica" pitchFamily="2" charset="0"/>
              </a:rPr>
              <a:t>bind these elements, including their textual descriptions, to a precise meaning (in BPMN: activities model something actively performed during the business process, while XOR gateways model exclusive decisions and simple merging points). </a:t>
            </a:r>
          </a:p>
        </p:txBody>
      </p:sp>
    </p:spTree>
    <p:extLst>
      <p:ext uri="{BB962C8B-B14F-4D97-AF65-F5344CB8AC3E}">
        <p14:creationId xmlns:p14="http://schemas.microsoft.com/office/powerpoint/2010/main" val="3354434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9"/>
                                        </p:tgtEl>
                                        <p:attrNameLst>
                                          <p:attrName>style.visibility</p:attrName>
                                        </p:attrNameLst>
                                      </p:cBhvr>
                                      <p:to>
                                        <p:strVal val="visible"/>
                                      </p:to>
                                    </p:set>
                                    <p:animEffect transition="in" filter="fade">
                                      <p:cBhvr>
                                        <p:cTn id="7" dur="500"/>
                                        <p:tgtEl>
                                          <p:spTgt spid="1843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556"/>
                                        </p:tgtEl>
                                        <p:attrNameLst>
                                          <p:attrName>style.visibility</p:attrName>
                                        </p:attrNameLst>
                                      </p:cBhvr>
                                      <p:to>
                                        <p:strVal val="visible"/>
                                      </p:to>
                                    </p:set>
                                    <p:animEffect transition="in" filter="fade">
                                      <p:cBhvr>
                                        <p:cTn id="10" dur="500"/>
                                        <p:tgtEl>
                                          <p:spTgt spid="2355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8438"/>
                                        </p:tgtEl>
                                        <p:attrNameLst>
                                          <p:attrName>style.visibility</p:attrName>
                                        </p:attrNameLst>
                                      </p:cBhvr>
                                      <p:to>
                                        <p:strVal val="visible"/>
                                      </p:to>
                                    </p:set>
                                    <p:animEffect transition="in" filter="fade">
                                      <p:cBhvr>
                                        <p:cTn id="18" dur="500"/>
                                        <p:tgtEl>
                                          <p:spTgt spid="18438"/>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18440"/>
                                        </p:tgtEl>
                                        <p:attrNameLst>
                                          <p:attrName>style.visibility</p:attrName>
                                        </p:attrNameLst>
                                      </p:cBhvr>
                                      <p:to>
                                        <p:strVal val="visible"/>
                                      </p:to>
                                    </p:set>
                                    <p:animEffect transition="in" filter="fade">
                                      <p:cBhvr>
                                        <p:cTn id="22" dur="500"/>
                                        <p:tgtEl>
                                          <p:spTgt spid="18440"/>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8441"/>
                                        </p:tgtEl>
                                        <p:attrNameLst>
                                          <p:attrName>style.visibility</p:attrName>
                                        </p:attrNameLst>
                                      </p:cBhvr>
                                      <p:to>
                                        <p:strVal val="visible"/>
                                      </p:to>
                                    </p:set>
                                    <p:animEffect transition="in" filter="fade">
                                      <p:cBhvr>
                                        <p:cTn id="26" dur="500"/>
                                        <p:tgtEl>
                                          <p:spTgt spid="184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animBg="1"/>
      <p:bldP spid="18438" grpId="0" animBg="1"/>
      <p:bldP spid="18439" grpId="0"/>
      <p:bldP spid="18440" grpId="0" animBg="1"/>
      <p:bldP spid="18441"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a:xfrm>
            <a:off x="983919" y="84991"/>
            <a:ext cx="6858000" cy="977635"/>
          </a:xfrm>
        </p:spPr>
        <p:txBody>
          <a:bodyPr/>
          <a:lstStyle/>
          <a:p>
            <a:r>
              <a:rPr lang="en-AU" altLang="en-US" dirty="0">
                <a:ea typeface="ＭＳ Ｐゴシック" panose="020B0600070205080204" pitchFamily="34" charset="-128"/>
              </a:rPr>
              <a:t>Business Process Model and Notation (BPMN)</a:t>
            </a:r>
          </a:p>
        </p:txBody>
      </p:sp>
      <p:sp>
        <p:nvSpPr>
          <p:cNvPr id="22530" name="Rectangle 3"/>
          <p:cNvSpPr>
            <a:spLocks noGrp="1" noChangeArrowheads="1"/>
          </p:cNvSpPr>
          <p:nvPr>
            <p:ph type="body" idx="1"/>
          </p:nvPr>
        </p:nvSpPr>
        <p:spPr>
          <a:xfrm>
            <a:off x="903129" y="1200987"/>
            <a:ext cx="7259538" cy="3660510"/>
          </a:xfrm>
        </p:spPr>
        <p:txBody>
          <a:bodyPr/>
          <a:lstStyle/>
          <a:p>
            <a:pPr>
              <a:lnSpc>
                <a:spcPct val="90000"/>
              </a:lnSpc>
            </a:pPr>
            <a:r>
              <a:rPr lang="en-AU" altLang="en-US" sz="1800" dirty="0">
                <a:ea typeface="ＭＳ Ｐゴシック" panose="020B0600070205080204" pitchFamily="34" charset="-128"/>
              </a:rPr>
              <a:t>OMG standard (BPMN 2.1)</a:t>
            </a:r>
          </a:p>
          <a:p>
            <a:pPr>
              <a:lnSpc>
                <a:spcPct val="90000"/>
              </a:lnSpc>
            </a:pPr>
            <a:r>
              <a:rPr lang="en-AU" altLang="en-US" sz="1800" dirty="0">
                <a:ea typeface="ＭＳ Ｐゴシック" panose="020B0600070205080204" pitchFamily="34" charset="-128"/>
              </a:rPr>
              <a:t>Supported by numerous tools: </a:t>
            </a:r>
            <a:r>
              <a:rPr lang="en-AU" sz="1800" dirty="0">
                <a:hlinkClick r:id="rId3"/>
              </a:rPr>
              <a:t>bpmn.org</a:t>
            </a:r>
            <a:r>
              <a:rPr lang="en-AU" sz="1800" dirty="0"/>
              <a:t> lists over 70 tools </a:t>
            </a:r>
          </a:p>
          <a:p>
            <a:pPr>
              <a:lnSpc>
                <a:spcPct val="90000"/>
              </a:lnSpc>
            </a:pPr>
            <a:r>
              <a:rPr lang="en-AU" altLang="en-US" sz="1800" dirty="0">
                <a:ea typeface="ＭＳ Ｐゴシック" panose="020B0600070205080204" pitchFamily="34" charset="-128"/>
              </a:rPr>
              <a:t>Both for conceptual and executable models</a:t>
            </a:r>
            <a:endParaRPr lang="en-AU" sz="1800" dirty="0"/>
          </a:p>
          <a:p>
            <a:pPr>
              <a:lnSpc>
                <a:spcPct val="90000"/>
              </a:lnSpc>
            </a:pPr>
            <a:endParaRPr lang="en-AU" altLang="en-US" dirty="0">
              <a:ea typeface="ＭＳ Ｐゴシック" panose="020B0600070205080204" pitchFamily="34" charset="-128"/>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86721" y="3159679"/>
            <a:ext cx="3092354" cy="1460278"/>
          </a:xfrm>
          <a:prstGeom prst="rect">
            <a:avLst/>
          </a:prstGeom>
        </p:spPr>
      </p:pic>
    </p:spTree>
    <p:extLst>
      <p:ext uri="{BB962C8B-B14F-4D97-AF65-F5344CB8AC3E}">
        <p14:creationId xmlns:p14="http://schemas.microsoft.com/office/powerpoint/2010/main" val="212622980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p:txBody>
          <a:bodyPr/>
          <a:lstStyle/>
          <a:p>
            <a:r>
              <a:rPr lang="en-US" altLang="en-US" dirty="0"/>
              <a:t>Components of a modeling language: Notation</a:t>
            </a:r>
          </a:p>
        </p:txBody>
      </p:sp>
      <p:sp>
        <p:nvSpPr>
          <p:cNvPr id="23556" name="AutoShape 5"/>
          <p:cNvSpPr>
            <a:spLocks noChangeArrowheads="1"/>
          </p:cNvSpPr>
          <p:nvPr/>
        </p:nvSpPr>
        <p:spPr bwMode="auto">
          <a:xfrm>
            <a:off x="711412" y="1320279"/>
            <a:ext cx="3608510" cy="1833354"/>
          </a:xfrm>
          <a:prstGeom prst="roundRect">
            <a:avLst>
              <a:gd name="adj" fmla="val 16667"/>
            </a:avLst>
          </a:prstGeom>
          <a:solidFill>
            <a:srgbClr val="99CCFF"/>
          </a:solidFill>
          <a:ln>
            <a:headEnd type="none" w="sm" len="sm"/>
            <a:tailEnd type="none" w="sm" len="sm"/>
          </a:ln>
        </p:spPr>
        <p:style>
          <a:lnRef idx="1">
            <a:schemeClr val="dk1"/>
          </a:lnRef>
          <a:fillRef idx="2">
            <a:schemeClr val="dk1"/>
          </a:fillRef>
          <a:effectRef idx="1">
            <a:schemeClr val="dk1"/>
          </a:effectRef>
          <a:fontRef idx="minor">
            <a:schemeClr val="dk1"/>
          </a:fontRef>
        </p:style>
        <p:txBody>
          <a:bodyPr wrap="none" anchor="ctr"/>
          <a:lstStyle>
            <a:lvl1pPr>
              <a:defRPr sz="2400">
                <a:solidFill>
                  <a:schemeClr val="tx1"/>
                </a:solidFill>
                <a:latin typeface="Times New Roman" pitchFamily="18" charset="0"/>
                <a:ea typeface="MS PGothic" pitchFamily="34" charset="-128"/>
              </a:defRPr>
            </a:lvl1pPr>
            <a:lvl2pPr marL="742950" indent="-285750">
              <a:defRPr sz="2400">
                <a:solidFill>
                  <a:schemeClr val="tx1"/>
                </a:solidFill>
                <a:latin typeface="Times New Roman" pitchFamily="18" charset="0"/>
                <a:ea typeface="MS PGothic" pitchFamily="34" charset="-128"/>
              </a:defRPr>
            </a:lvl2pPr>
            <a:lvl3pPr marL="1143000" indent="-228600">
              <a:defRPr sz="2400">
                <a:solidFill>
                  <a:schemeClr val="tx1"/>
                </a:solidFill>
                <a:latin typeface="Times New Roman" pitchFamily="18" charset="0"/>
                <a:ea typeface="MS PGothic" pitchFamily="34" charset="-128"/>
              </a:defRPr>
            </a:lvl3pPr>
            <a:lvl4pPr marL="1600200" indent="-228600">
              <a:defRPr sz="2400">
                <a:solidFill>
                  <a:schemeClr val="tx1"/>
                </a:solidFill>
                <a:latin typeface="Times New Roman" pitchFamily="18" charset="0"/>
                <a:ea typeface="MS PGothic" pitchFamily="34" charset="-128"/>
              </a:defRPr>
            </a:lvl4pPr>
            <a:lvl5pPr marL="2057400" indent="-228600">
              <a:defRPr sz="24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MS PGothic" pitchFamily="34" charset="-128"/>
              </a:defRPr>
            </a:lvl9pPr>
          </a:lstStyle>
          <a:p>
            <a:pPr algn="ctr" eaLnBrk="0" fontAlgn="base" hangingPunct="0">
              <a:spcBef>
                <a:spcPct val="0"/>
              </a:spcBef>
              <a:spcAft>
                <a:spcPct val="0"/>
              </a:spcAft>
              <a:defRPr/>
            </a:pPr>
            <a:endParaRPr lang="en-US" altLang="en-US" sz="1846">
              <a:solidFill>
                <a:prstClr val="black"/>
              </a:solidFill>
            </a:endParaRPr>
          </a:p>
        </p:txBody>
      </p:sp>
      <p:sp>
        <p:nvSpPr>
          <p:cNvPr id="18438" name="AutoShape 6"/>
          <p:cNvSpPr>
            <a:spLocks noChangeArrowheads="1"/>
          </p:cNvSpPr>
          <p:nvPr/>
        </p:nvSpPr>
        <p:spPr bwMode="auto">
          <a:xfrm>
            <a:off x="806662" y="2265853"/>
            <a:ext cx="952500" cy="782760"/>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Syntax</a:t>
            </a:r>
          </a:p>
        </p:txBody>
      </p:sp>
      <p:sp>
        <p:nvSpPr>
          <p:cNvPr id="18439" name="Text Box 7"/>
          <p:cNvSpPr txBox="1">
            <a:spLocks noChangeArrowheads="1"/>
          </p:cNvSpPr>
          <p:nvPr/>
        </p:nvSpPr>
        <p:spPr bwMode="auto">
          <a:xfrm>
            <a:off x="842829" y="1393204"/>
            <a:ext cx="2084225" cy="329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538" b="1" dirty="0">
                <a:solidFill>
                  <a:prstClr val="black"/>
                </a:solidFill>
              </a:rPr>
              <a:t>Modelling Language</a:t>
            </a:r>
          </a:p>
        </p:txBody>
      </p:sp>
      <p:sp>
        <p:nvSpPr>
          <p:cNvPr id="18440" name="AutoShape 8"/>
          <p:cNvSpPr>
            <a:spLocks noChangeArrowheads="1"/>
          </p:cNvSpPr>
          <p:nvPr/>
        </p:nvSpPr>
        <p:spPr bwMode="auto">
          <a:xfrm>
            <a:off x="1884941" y="2276845"/>
            <a:ext cx="1122240" cy="782759"/>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Semantics</a:t>
            </a:r>
          </a:p>
        </p:txBody>
      </p:sp>
      <p:sp>
        <p:nvSpPr>
          <p:cNvPr id="18441" name="AutoShape 9"/>
          <p:cNvSpPr>
            <a:spLocks noChangeArrowheads="1"/>
          </p:cNvSpPr>
          <p:nvPr/>
        </p:nvSpPr>
        <p:spPr bwMode="auto">
          <a:xfrm>
            <a:off x="3180585" y="2265853"/>
            <a:ext cx="1020885" cy="782760"/>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Notation</a:t>
            </a:r>
          </a:p>
        </p:txBody>
      </p:sp>
      <p:sp>
        <p:nvSpPr>
          <p:cNvPr id="2" name="Slide Number Placeholder 1"/>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40</a:t>
            </a:fld>
            <a:endParaRPr lang="en-AU">
              <a:solidFill>
                <a:prstClr val="black">
                  <a:lumMod val="50000"/>
                  <a:lumOff val="50000"/>
                </a:prstClr>
              </a:solidFill>
            </a:endParaRPr>
          </a:p>
        </p:txBody>
      </p:sp>
      <p:sp>
        <p:nvSpPr>
          <p:cNvPr id="20" name="AutoShape 6"/>
          <p:cNvSpPr>
            <a:spLocks noChangeArrowheads="1"/>
          </p:cNvSpPr>
          <p:nvPr/>
        </p:nvSpPr>
        <p:spPr bwMode="auto">
          <a:xfrm>
            <a:off x="804011" y="1744714"/>
            <a:ext cx="3397458" cy="395375"/>
          </a:xfrm>
          <a:prstGeom prst="roundRect">
            <a:avLst>
              <a:gd name="adj" fmla="val 16667"/>
            </a:avLst>
          </a:prstGeom>
          <a:solidFill>
            <a:srgbClr val="FFFFFF"/>
          </a:solidFill>
          <a:ln w="12700">
            <a:solidFill>
              <a:schemeClr val="tx1"/>
            </a:solidFill>
            <a:round/>
            <a:headEnd type="none" w="sm" len="sm"/>
            <a:tailEnd type="none" w="sm" len="sm"/>
          </a:ln>
        </p:spPr>
        <p:txBody>
          <a:bodyPr wrap="none" anchor="ctr"/>
          <a:lstStyle>
            <a:lvl1pPr>
              <a:spcBef>
                <a:spcPct val="20000"/>
              </a:spcBef>
              <a:buChar char="•"/>
              <a:defRPr sz="24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0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16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ea typeface="MS PGothic" panose="020B0600070205080204" pitchFamily="34" charset="-128"/>
              </a:defRPr>
            </a:lvl9pPr>
          </a:lstStyle>
          <a:p>
            <a:pPr algn="ctr" eaLnBrk="0" fontAlgn="base" hangingPunct="0">
              <a:spcBef>
                <a:spcPct val="0"/>
              </a:spcBef>
              <a:spcAft>
                <a:spcPct val="0"/>
              </a:spcAft>
              <a:buFontTx/>
              <a:buNone/>
            </a:pPr>
            <a:r>
              <a:rPr lang="en-US" altLang="en-US" sz="1616" dirty="0">
                <a:solidFill>
                  <a:prstClr val="black"/>
                </a:solidFill>
              </a:rPr>
              <a:t>Vocabulary</a:t>
            </a:r>
          </a:p>
        </p:txBody>
      </p:sp>
      <p:sp>
        <p:nvSpPr>
          <p:cNvPr id="3" name="Rectangle 2">
            <a:extLst>
              <a:ext uri="{FF2B5EF4-FFF2-40B4-BE49-F238E27FC236}">
                <a16:creationId xmlns:a16="http://schemas.microsoft.com/office/drawing/2014/main" id="{261C0CBA-117C-8749-93C0-538AB9B6F179}"/>
              </a:ext>
            </a:extLst>
          </p:cNvPr>
          <p:cNvSpPr/>
          <p:nvPr/>
        </p:nvSpPr>
        <p:spPr>
          <a:xfrm>
            <a:off x="4493326" y="1320279"/>
            <a:ext cx="4572000" cy="1477328"/>
          </a:xfrm>
          <a:prstGeom prst="rect">
            <a:avLst/>
          </a:prstGeom>
        </p:spPr>
        <p:txBody>
          <a:bodyPr>
            <a:spAutoFit/>
          </a:bodyPr>
          <a:lstStyle/>
          <a:p>
            <a:r>
              <a:rPr lang="en-AU" b="1" dirty="0">
                <a:solidFill>
                  <a:srgbClr val="000000"/>
                </a:solidFill>
                <a:latin typeface="Helvetica" pitchFamily="2" charset="0"/>
              </a:rPr>
              <a:t>Notation: </a:t>
            </a:r>
            <a:r>
              <a:rPr lang="en-AU" dirty="0">
                <a:solidFill>
                  <a:srgbClr val="000000"/>
                </a:solidFill>
                <a:latin typeface="Helvetica" pitchFamily="2" charset="0"/>
              </a:rPr>
              <a:t>set of graphical symbols for the visualization of the elements (in BPMN: </a:t>
            </a:r>
            <a:r>
              <a:rPr lang="en-AU" dirty="0" err="1">
                <a:solidFill>
                  <a:srgbClr val="000000"/>
                </a:solidFill>
                <a:latin typeface="Helvetica" pitchFamily="2" charset="0"/>
              </a:rPr>
              <a:t>labeled</a:t>
            </a:r>
            <a:r>
              <a:rPr lang="en-AU" dirty="0">
                <a:solidFill>
                  <a:srgbClr val="000000"/>
                </a:solidFill>
                <a:latin typeface="Helvetica" pitchFamily="2" charset="0"/>
              </a:rPr>
              <a:t> rounded boxes to depict activities and the circles with a thin border to depict start events).</a:t>
            </a:r>
          </a:p>
        </p:txBody>
      </p:sp>
    </p:spTree>
    <p:extLst>
      <p:ext uri="{BB962C8B-B14F-4D97-AF65-F5344CB8AC3E}">
        <p14:creationId xmlns:p14="http://schemas.microsoft.com/office/powerpoint/2010/main" val="1839602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9"/>
                                        </p:tgtEl>
                                        <p:attrNameLst>
                                          <p:attrName>style.visibility</p:attrName>
                                        </p:attrNameLst>
                                      </p:cBhvr>
                                      <p:to>
                                        <p:strVal val="visible"/>
                                      </p:to>
                                    </p:set>
                                    <p:animEffect transition="in" filter="fade">
                                      <p:cBhvr>
                                        <p:cTn id="7" dur="500"/>
                                        <p:tgtEl>
                                          <p:spTgt spid="1843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556"/>
                                        </p:tgtEl>
                                        <p:attrNameLst>
                                          <p:attrName>style.visibility</p:attrName>
                                        </p:attrNameLst>
                                      </p:cBhvr>
                                      <p:to>
                                        <p:strVal val="visible"/>
                                      </p:to>
                                    </p:set>
                                    <p:animEffect transition="in" filter="fade">
                                      <p:cBhvr>
                                        <p:cTn id="10" dur="500"/>
                                        <p:tgtEl>
                                          <p:spTgt spid="2355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8438"/>
                                        </p:tgtEl>
                                        <p:attrNameLst>
                                          <p:attrName>style.visibility</p:attrName>
                                        </p:attrNameLst>
                                      </p:cBhvr>
                                      <p:to>
                                        <p:strVal val="visible"/>
                                      </p:to>
                                    </p:set>
                                    <p:animEffect transition="in" filter="fade">
                                      <p:cBhvr>
                                        <p:cTn id="18" dur="500"/>
                                        <p:tgtEl>
                                          <p:spTgt spid="18438"/>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18440"/>
                                        </p:tgtEl>
                                        <p:attrNameLst>
                                          <p:attrName>style.visibility</p:attrName>
                                        </p:attrNameLst>
                                      </p:cBhvr>
                                      <p:to>
                                        <p:strVal val="visible"/>
                                      </p:to>
                                    </p:set>
                                    <p:animEffect transition="in" filter="fade">
                                      <p:cBhvr>
                                        <p:cTn id="22" dur="500"/>
                                        <p:tgtEl>
                                          <p:spTgt spid="18440"/>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8441"/>
                                        </p:tgtEl>
                                        <p:attrNameLst>
                                          <p:attrName>style.visibility</p:attrName>
                                        </p:attrNameLst>
                                      </p:cBhvr>
                                      <p:to>
                                        <p:strVal val="visible"/>
                                      </p:to>
                                    </p:set>
                                    <p:animEffect transition="in" filter="fade">
                                      <p:cBhvr>
                                        <p:cTn id="26" dur="500"/>
                                        <p:tgtEl>
                                          <p:spTgt spid="184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animBg="1"/>
      <p:bldP spid="18438" grpId="0" animBg="1"/>
      <p:bldP spid="18439" grpId="0"/>
      <p:bldP spid="18440" grpId="0" animBg="1"/>
      <p:bldP spid="18441" grpId="0" animBg="1"/>
      <p:bldP spid="2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sz="half" idx="2"/>
          </p:nvPr>
        </p:nvSpPr>
        <p:spPr>
          <a:xfrm>
            <a:off x="4572000" y="1344613"/>
            <a:ext cx="4103688" cy="3859212"/>
          </a:xfrm>
        </p:spPr>
        <p:txBody>
          <a:bodyPr>
            <a:normAutofit/>
          </a:bodyPr>
          <a:lstStyle/>
          <a:p>
            <a:pPr marL="0" indent="0">
              <a:buNone/>
            </a:pPr>
            <a:r>
              <a:rPr lang="de-DE" sz="1400" dirty="0"/>
              <a:t>Contents</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First Steps with BPMN</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Branching and Merging</a:t>
            </a:r>
          </a:p>
          <a:p>
            <a:pPr marL="342900" indent="-342900">
              <a:buFont typeface="+mj-lt"/>
              <a:buAutoNum type="arabicPeriod"/>
            </a:pPr>
            <a:r>
              <a:rPr lang="en-US" sz="1400" dirty="0"/>
              <a:t>Business Objects</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Resources</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Process Decomposition</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Process Model Reuse</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Recap</a:t>
            </a:r>
            <a:endParaRPr lang="de-DE" sz="1400" dirty="0">
              <a:solidFill>
                <a:schemeClr val="bg1">
                  <a:lumMod val="85000"/>
                </a:schemeClr>
              </a:solidFill>
            </a:endParaRPr>
          </a:p>
        </p:txBody>
      </p:sp>
      <p:sp>
        <p:nvSpPr>
          <p:cNvPr id="5" name="Title 4">
            <a:extLst>
              <a:ext uri="{FF2B5EF4-FFF2-40B4-BE49-F238E27FC236}">
                <a16:creationId xmlns:a16="http://schemas.microsoft.com/office/drawing/2014/main" id="{A25E3810-7CC4-4F93-B619-F6F022800DBD}"/>
              </a:ext>
            </a:extLst>
          </p:cNvPr>
          <p:cNvSpPr>
            <a:spLocks noGrp="1"/>
          </p:cNvSpPr>
          <p:nvPr>
            <p:ph type="title"/>
          </p:nvPr>
        </p:nvSpPr>
        <p:spPr/>
        <p:txBody>
          <a:bodyPr/>
          <a:lstStyle/>
          <a:p>
            <a:r>
              <a:rPr lang="de-AT" dirty="0">
                <a:latin typeface="Arial" panose="020B0604020202020204" pitchFamily="34" charset="0"/>
                <a:cs typeface="Arial" panose="020B0604020202020204" pitchFamily="34" charset="0"/>
              </a:rPr>
              <a:t>Chapter 3: Essential </a:t>
            </a:r>
            <a:r>
              <a:rPr lang="de-AT" dirty="0" err="1">
                <a:latin typeface="Arial" panose="020B0604020202020204" pitchFamily="34" charset="0"/>
                <a:cs typeface="Arial" panose="020B0604020202020204" pitchFamily="34" charset="0"/>
              </a:rPr>
              <a:t>Process</a:t>
            </a:r>
            <a:r>
              <a:rPr lang="de-AT" dirty="0">
                <a:latin typeface="Arial" panose="020B0604020202020204" pitchFamily="34" charset="0"/>
                <a:cs typeface="Arial" panose="020B0604020202020204" pitchFamily="34" charset="0"/>
              </a:rPr>
              <a:t> Modeling</a:t>
            </a:r>
          </a:p>
        </p:txBody>
      </p:sp>
      <p:pic>
        <p:nvPicPr>
          <p:cNvPr id="7" name="Grafik 6"/>
          <p:cNvPicPr>
            <a:picLocks noChangeAspect="1"/>
          </p:cNvPicPr>
          <p:nvPr/>
        </p:nvPicPr>
        <p:blipFill>
          <a:blip r:embed="rId3"/>
          <a:stretch>
            <a:fillRect/>
          </a:stretch>
        </p:blipFill>
        <p:spPr>
          <a:xfrm>
            <a:off x="1463798" y="1402645"/>
            <a:ext cx="2054876" cy="3383844"/>
          </a:xfrm>
          <a:prstGeom prst="rect">
            <a:avLst/>
          </a:prstGeom>
          <a:ln>
            <a:solidFill>
              <a:schemeClr val="tx1"/>
            </a:solidFill>
          </a:ln>
        </p:spPr>
      </p:pic>
    </p:spTree>
    <p:extLst>
      <p:ext uri="{BB962C8B-B14F-4D97-AF65-F5344CB8AC3E}">
        <p14:creationId xmlns:p14="http://schemas.microsoft.com/office/powerpoint/2010/main" val="2678077869"/>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417" name="Rectangle 2"/>
          <p:cNvSpPr>
            <a:spLocks noChangeArrowheads="1"/>
          </p:cNvSpPr>
          <p:nvPr/>
        </p:nvSpPr>
        <p:spPr bwMode="auto">
          <a:xfrm>
            <a:off x="6077142" y="4319496"/>
            <a:ext cx="5270542" cy="898025"/>
          </a:xfrm>
          <a:prstGeom prst="rect">
            <a:avLst/>
          </a:prstGeom>
          <a:noFill/>
          <a:ln w="12700">
            <a:noFill/>
            <a:miter lim="800000"/>
            <a:headEnd/>
            <a:tailEnd/>
          </a:ln>
        </p:spPr>
        <p:txBody>
          <a:bodyPr lIns="27475" tIns="27475" rIns="27475" bIns="27475"/>
          <a:lstStyle/>
          <a:p>
            <a:pPr defTabSz="586145"/>
            <a:endParaRPr lang="en-AU" sz="1923" b="1">
              <a:solidFill>
                <a:srgbClr val="5B6973"/>
              </a:solidFill>
              <a:cs typeface="ＭＳ Ｐゴシック"/>
            </a:endParaRPr>
          </a:p>
        </p:txBody>
      </p:sp>
      <p:sp>
        <p:nvSpPr>
          <p:cNvPr id="700418" name="Rectangle 3"/>
          <p:cNvSpPr>
            <a:spLocks noGrp="1" noChangeArrowheads="1"/>
          </p:cNvSpPr>
          <p:nvPr>
            <p:ph type="title"/>
          </p:nvPr>
        </p:nvSpPr>
        <p:spPr/>
        <p:txBody>
          <a:bodyPr>
            <a:normAutofit/>
          </a:bodyPr>
          <a:lstStyle/>
          <a:p>
            <a:r>
              <a:rPr lang="en-AU" dirty="0"/>
              <a:t>Business Objects (aka </a:t>
            </a:r>
            <a:r>
              <a:rPr lang="en-AU" dirty="0" err="1"/>
              <a:t>artifacts</a:t>
            </a:r>
            <a:r>
              <a:rPr lang="en-AU" dirty="0"/>
              <a:t>)</a:t>
            </a:r>
          </a:p>
        </p:txBody>
      </p:sp>
      <p:sp>
        <p:nvSpPr>
          <p:cNvPr id="5" name="Content Placeholder 4">
            <a:extLst>
              <a:ext uri="{FF2B5EF4-FFF2-40B4-BE49-F238E27FC236}">
                <a16:creationId xmlns:a16="http://schemas.microsoft.com/office/drawing/2014/main" id="{BD701881-EC93-B84C-8BB7-806D1D9DF236}"/>
              </a:ext>
            </a:extLst>
          </p:cNvPr>
          <p:cNvSpPr>
            <a:spLocks noGrp="1"/>
          </p:cNvSpPr>
          <p:nvPr>
            <p:ph idx="1"/>
          </p:nvPr>
        </p:nvSpPr>
        <p:spPr>
          <a:xfrm>
            <a:off x="623382" y="1235649"/>
            <a:ext cx="7764463" cy="3859212"/>
          </a:xfrm>
        </p:spPr>
        <p:txBody>
          <a:bodyPr/>
          <a:lstStyle/>
          <a:p>
            <a:pPr marL="0" indent="0">
              <a:buNone/>
            </a:pPr>
            <a:r>
              <a:rPr lang="en-US" dirty="0"/>
              <a:t>Can be:</a:t>
            </a:r>
          </a:p>
          <a:p>
            <a:r>
              <a:rPr lang="en-US" dirty="0"/>
              <a:t>Physical or digital information artifacts (e.g. an order on paper, an invoice on PDF)</a:t>
            </a:r>
          </a:p>
          <a:p>
            <a:r>
              <a:rPr lang="en-US" dirty="0"/>
              <a:t>Physical material (e.g. a box containing the ordered goods)</a:t>
            </a:r>
          </a:p>
        </p:txBody>
      </p:sp>
      <p:sp>
        <p:nvSpPr>
          <p:cNvPr id="2" name="Slide Number Placeholder 1"/>
          <p:cNvSpPr>
            <a:spLocks noGrp="1"/>
          </p:cNvSpPr>
          <p:nvPr>
            <p:ph type="sldNum" sz="quarter" idx="12"/>
          </p:nvPr>
        </p:nvSpPr>
        <p:spPr/>
        <p:txBody>
          <a:bodyPr/>
          <a:lstStyle/>
          <a:p>
            <a:pPr>
              <a:defRPr/>
            </a:pPr>
            <a:fld id="{17DA65ED-F1C7-4087-AB21-3BE856A544E0}" type="slidenum">
              <a:rPr lang="de-DE" smtClean="0">
                <a:solidFill>
                  <a:prstClr val="black">
                    <a:lumMod val="50000"/>
                    <a:lumOff val="50000"/>
                  </a:prstClr>
                </a:solidFill>
              </a:rPr>
              <a:pPr>
                <a:defRPr/>
              </a:pPr>
              <a:t>42</a:t>
            </a:fld>
            <a:endParaRPr lang="de-DE">
              <a:solidFill>
                <a:prstClr val="black">
                  <a:lumMod val="50000"/>
                  <a:lumOff val="50000"/>
                </a:prstClr>
              </a:solidFill>
            </a:endParaRPr>
          </a:p>
        </p:txBody>
      </p:sp>
      <p:pic>
        <p:nvPicPr>
          <p:cNvPr id="2542600" name="Picture 8" descr="http://pixabay.com/static/uploads/photo/2013/07/12/15/56/word-document-150594_64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8250" y="2565615"/>
            <a:ext cx="707245" cy="884413"/>
          </a:xfrm>
          <a:prstGeom prst="rect">
            <a:avLst/>
          </a:prstGeom>
          <a:noFill/>
          <a:extLst>
            <a:ext uri="{909E8E84-426E-40DD-AFC4-6F175D3DCCD1}">
              <a14:hiddenFill xmlns:a14="http://schemas.microsoft.com/office/drawing/2010/main">
                <a:solidFill>
                  <a:srgbClr val="FFFFFF"/>
                </a:solidFill>
              </a14:hiddenFill>
            </a:ext>
          </a:extLst>
        </p:spPr>
      </p:pic>
      <p:pic>
        <p:nvPicPr>
          <p:cNvPr id="2542604" name="Picture 12" descr="http://www.ju.edu.jo/images/pd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7302" y="3007822"/>
            <a:ext cx="768021" cy="768021"/>
          </a:xfrm>
          <a:prstGeom prst="rect">
            <a:avLst/>
          </a:prstGeom>
          <a:noFill/>
          <a:extLst>
            <a:ext uri="{909E8E84-426E-40DD-AFC4-6F175D3DCCD1}">
              <a14:hiddenFill xmlns:a14="http://schemas.microsoft.com/office/drawing/2010/main">
                <a:solidFill>
                  <a:srgbClr val="FFFFFF"/>
                </a:solidFill>
              </a14:hiddenFill>
            </a:ext>
          </a:extLst>
        </p:spPr>
      </p:pic>
      <p:pic>
        <p:nvPicPr>
          <p:cNvPr id="2542608" name="Picture 16" descr="http://pixabay.com/static/uploads/photo/2014/03/25/15/25/cardboard-box-296818_640.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82408" y="4199078"/>
            <a:ext cx="916911" cy="957113"/>
          </a:xfrm>
          <a:prstGeom prst="rect">
            <a:avLst/>
          </a:prstGeom>
          <a:noFill/>
          <a:extLst>
            <a:ext uri="{909E8E84-426E-40DD-AFC4-6F175D3DCCD1}">
              <a14:hiddenFill xmlns:a14="http://schemas.microsoft.com/office/drawing/2010/main">
                <a:solidFill>
                  <a:srgbClr val="FFFFFF"/>
                </a:solidFill>
              </a14:hiddenFill>
            </a:ext>
          </a:extLst>
        </p:spPr>
      </p:pic>
      <p:pic>
        <p:nvPicPr>
          <p:cNvPr id="2542610" name="Picture 18" descr="https://www.purdue.edu/learning/blog/wp-content/uploads/2012/06/paper-stack1.gif"/>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28158" y1="56491" x2="28158" y2="56491"/>
                        <a14:foregroundMark x1="21842" y1="65965" x2="21842" y2="65965"/>
                        <a14:foregroundMark x1="19737" y1="63158" x2="19737" y2="63158"/>
                        <a14:foregroundMark x1="17368" y1="57193" x2="17368" y2="57193"/>
                        <a14:foregroundMark x1="21053" y1="60702" x2="21053" y2="60702"/>
                        <a14:foregroundMark x1="26053" y1="67018" x2="26053" y2="67018"/>
                        <a14:foregroundMark x1="22632" y1="63860" x2="22632" y2="63860"/>
                        <a14:foregroundMark x1="23684" y1="65965" x2="23684" y2="65965"/>
                        <a14:foregroundMark x1="23421" y1="64211" x2="23421" y2="64211"/>
                        <a14:foregroundMark x1="20789" y1="59649" x2="15000" y2="39649"/>
                        <a14:foregroundMark x1="24737" y1="66667" x2="31842" y2="81754"/>
                        <a14:foregroundMark x1="16316" y1="62105" x2="32632" y2="85263"/>
                        <a14:foregroundMark x1="41053" y1="10175" x2="63421" y2="10877"/>
                      </a14:backgroundRemoval>
                    </a14:imgEffect>
                  </a14:imgLayer>
                </a14:imgProps>
              </a:ext>
              <a:ext uri="{28A0092B-C50C-407E-A947-70E740481C1C}">
                <a14:useLocalDpi xmlns:a14="http://schemas.microsoft.com/office/drawing/2010/main" val="0"/>
              </a:ext>
            </a:extLst>
          </a:blip>
          <a:srcRect/>
          <a:stretch>
            <a:fillRect/>
          </a:stretch>
        </p:blipFill>
        <p:spPr bwMode="auto">
          <a:xfrm>
            <a:off x="5186578" y="2667322"/>
            <a:ext cx="1268367" cy="951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8722044"/>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6594" name="Rectangle 2"/>
          <p:cNvSpPr>
            <a:spLocks noGrp="1" noChangeArrowheads="1"/>
          </p:cNvSpPr>
          <p:nvPr>
            <p:ph type="title"/>
          </p:nvPr>
        </p:nvSpPr>
        <p:spPr/>
        <p:txBody>
          <a:bodyPr/>
          <a:lstStyle/>
          <a:p>
            <a:r>
              <a:rPr lang="en-AU" dirty="0"/>
              <a:t>Our Order-to-cash process, again</a:t>
            </a:r>
          </a:p>
        </p:txBody>
      </p:sp>
      <p:sp>
        <p:nvSpPr>
          <p:cNvPr id="1006595" name="Rectangle 3"/>
          <p:cNvSpPr>
            <a:spLocks noGrp="1" noChangeArrowheads="1"/>
          </p:cNvSpPr>
          <p:nvPr>
            <p:ph idx="1"/>
          </p:nvPr>
        </p:nvSpPr>
        <p:spPr/>
        <p:txBody>
          <a:bodyPr>
            <a:normAutofit/>
          </a:bodyPr>
          <a:lstStyle/>
          <a:p>
            <a:pPr>
              <a:buFontTx/>
              <a:buNone/>
            </a:pPr>
            <a:endParaRPr lang="en-AU" dirty="0"/>
          </a:p>
          <a:p>
            <a:pPr>
              <a:buFontTx/>
              <a:buNone/>
            </a:pPr>
            <a:endParaRPr lang="en-AU" dirty="0"/>
          </a:p>
          <a:p>
            <a:pPr marL="1323" indent="-1323">
              <a:buNone/>
            </a:pPr>
            <a:endParaRPr lang="en-AU" sz="2000" dirty="0"/>
          </a:p>
          <a:p>
            <a:pPr marL="1323" indent="-1323">
              <a:buNone/>
            </a:pPr>
            <a:endParaRPr lang="en-AU" dirty="0"/>
          </a:p>
          <a:p>
            <a:pPr marL="1323" indent="-1323">
              <a:buNone/>
            </a:pPr>
            <a:endParaRPr lang="en-AU" sz="2000" dirty="0"/>
          </a:p>
          <a:p>
            <a:pPr marL="1323" indent="-1323">
              <a:buNone/>
            </a:pPr>
            <a:endParaRPr lang="en-AU" dirty="0"/>
          </a:p>
          <a:p>
            <a:pPr marL="1323" indent="-1323">
              <a:buNone/>
            </a:pPr>
            <a:endParaRPr lang="en-AU" sz="2000" dirty="0"/>
          </a:p>
        </p:txBody>
      </p:sp>
      <p:sp>
        <p:nvSpPr>
          <p:cNvPr id="2" name="Slide Number Placeholder 1"/>
          <p:cNvSpPr>
            <a:spLocks noGrp="1"/>
          </p:cNvSpPr>
          <p:nvPr>
            <p:ph type="sldNum" sz="quarter" idx="12"/>
          </p:nvPr>
        </p:nvSpPr>
        <p:spPr/>
        <p:txBody>
          <a:bodyPr/>
          <a:lstStyle/>
          <a:p>
            <a:fld id="{F06E539D-8AB8-485C-BFEF-50E8D5427D32}" type="slidenum">
              <a:rPr lang="en-AU" smtClean="0">
                <a:solidFill>
                  <a:prstClr val="black">
                    <a:lumMod val="50000"/>
                    <a:lumOff val="50000"/>
                  </a:prstClr>
                </a:solidFill>
              </a:rPr>
              <a:pPr/>
              <a:t>43</a:t>
            </a:fld>
            <a:endParaRPr lang="en-AU">
              <a:solidFill>
                <a:prstClr val="black">
                  <a:lumMod val="50000"/>
                  <a:lumOff val="50000"/>
                </a:prstClr>
              </a:solidFill>
            </a:endParaRPr>
          </a:p>
        </p:txBody>
      </p:sp>
      <p:graphicFrame>
        <p:nvGraphicFramePr>
          <p:cNvPr id="8" name="Object 15"/>
          <p:cNvGraphicFramePr>
            <a:graphicFrameLocks noChangeAspect="1"/>
          </p:cNvGraphicFramePr>
          <p:nvPr>
            <p:extLst>
              <p:ext uri="{D42A27DB-BD31-4B8C-83A1-F6EECF244321}">
                <p14:modId xmlns:p14="http://schemas.microsoft.com/office/powerpoint/2010/main" val="4097668827"/>
              </p:ext>
            </p:extLst>
          </p:nvPr>
        </p:nvGraphicFramePr>
        <p:xfrm>
          <a:off x="987666" y="1251201"/>
          <a:ext cx="7336896" cy="2239698"/>
        </p:xfrm>
        <a:graphic>
          <a:graphicData uri="http://schemas.openxmlformats.org/presentationml/2006/ole">
            <mc:AlternateContent xmlns:mc="http://schemas.openxmlformats.org/markup-compatibility/2006">
              <mc:Choice xmlns:v="urn:schemas-microsoft-com:vml" Requires="v">
                <p:oleObj spid="_x0000_s1063" name="Visio" r:id="rId4" imgW="10551602" imgH="3288872" progId="Visio.Drawing.11">
                  <p:embed/>
                </p:oleObj>
              </mc:Choice>
              <mc:Fallback>
                <p:oleObj name="Visio" r:id="rId4" imgW="10551602" imgH="3288872" progId="Visio.Drawing.11">
                  <p:embed/>
                  <p:pic>
                    <p:nvPicPr>
                      <p:cNvPr id="8" name="Object 15"/>
                      <p:cNvPicPr>
                        <a:picLocks noChangeAspect="1" noChangeArrowheads="1"/>
                      </p:cNvPicPr>
                      <p:nvPr/>
                    </p:nvPicPr>
                    <p:blipFill>
                      <a:blip r:embed="rId5"/>
                      <a:srcRect/>
                      <a:stretch>
                        <a:fillRect/>
                      </a:stretch>
                    </p:blipFill>
                    <p:spPr bwMode="auto">
                      <a:xfrm>
                        <a:off x="987666" y="1251201"/>
                        <a:ext cx="7336896" cy="2239698"/>
                      </a:xfrm>
                      <a:prstGeom prst="rect">
                        <a:avLst/>
                      </a:prstGeom>
                      <a:noFill/>
                      <a:ln>
                        <a:noFill/>
                      </a:ln>
                      <a:effectLst/>
                      <a:extLst/>
                    </p:spPr>
                  </p:pic>
                </p:oleObj>
              </mc:Fallback>
            </mc:AlternateContent>
          </a:graphicData>
        </a:graphic>
      </p:graphicFrame>
      <p:sp>
        <p:nvSpPr>
          <p:cNvPr id="3" name="Rectangle 2"/>
          <p:cNvSpPr/>
          <p:nvPr/>
        </p:nvSpPr>
        <p:spPr>
          <a:xfrm>
            <a:off x="908482" y="3602109"/>
            <a:ext cx="7261178" cy="1938992"/>
          </a:xfrm>
          <a:prstGeom prst="rect">
            <a:avLst/>
          </a:prstGeom>
        </p:spPr>
        <p:txBody>
          <a:bodyPr wrap="square">
            <a:spAutoFit/>
          </a:bodyPr>
          <a:lstStyle/>
          <a:p>
            <a:pPr marL="1323" indent="-1323">
              <a:spcBef>
                <a:spcPct val="20000"/>
              </a:spcBef>
              <a:buClr>
                <a:prstClr val="black">
                  <a:lumMod val="50000"/>
                  <a:lumOff val="50000"/>
                </a:prstClr>
              </a:buClr>
            </a:pPr>
            <a:r>
              <a:rPr lang="en-AU" sz="2000" dirty="0">
                <a:latin typeface="Arial" panose="020B0604020202020204" pitchFamily="34" charset="0"/>
                <a:cs typeface="Arial" panose="020B0604020202020204" pitchFamily="34" charset="0"/>
              </a:rPr>
              <a:t>The purchase order document serves as an input to the stock availability check against the Warehouse DB. Based on the outcome of this check, the status of the document is updated, either to “approved” or “rejected”. If the order is approved, an invoice and a shipment notice are produced. The order is then archived on the Orders DB.</a:t>
            </a:r>
          </a:p>
        </p:txBody>
      </p:sp>
    </p:spTree>
    <p:extLst>
      <p:ext uri="{BB962C8B-B14F-4D97-AF65-F5344CB8AC3E}">
        <p14:creationId xmlns:p14="http://schemas.microsoft.com/office/powerpoint/2010/main" val="853302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EC893B4-F350-6C42-B0AA-8DCB4DD49293}"/>
              </a:ext>
            </a:extLst>
          </p:cNvPr>
          <p:cNvSpPr/>
          <p:nvPr/>
        </p:nvSpPr>
        <p:spPr>
          <a:xfrm>
            <a:off x="445155" y="1000663"/>
            <a:ext cx="7154718" cy="1523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4546" name="Rectangle 2"/>
          <p:cNvSpPr>
            <a:spLocks noGrp="1" noChangeArrowheads="1"/>
          </p:cNvSpPr>
          <p:nvPr>
            <p:ph type="title"/>
          </p:nvPr>
        </p:nvSpPr>
        <p:spPr/>
        <p:txBody>
          <a:bodyPr>
            <a:normAutofit/>
          </a:bodyPr>
          <a:lstStyle/>
          <a:p>
            <a:r>
              <a:rPr lang="en-AU" dirty="0"/>
              <a:t>Business Objects in BPMN</a:t>
            </a:r>
          </a:p>
        </p:txBody>
      </p:sp>
      <p:sp>
        <p:nvSpPr>
          <p:cNvPr id="1004547" name="Rectangle 3"/>
          <p:cNvSpPr>
            <a:spLocks noGrp="1" noChangeArrowheads="1"/>
          </p:cNvSpPr>
          <p:nvPr>
            <p:ph idx="1"/>
          </p:nvPr>
        </p:nvSpPr>
        <p:spPr>
          <a:xfrm>
            <a:off x="3797979" y="1174129"/>
            <a:ext cx="4992338" cy="3859212"/>
          </a:xfrm>
        </p:spPr>
        <p:txBody>
          <a:bodyPr>
            <a:noAutofit/>
          </a:bodyPr>
          <a:lstStyle/>
          <a:p>
            <a:pPr marL="0" indent="0">
              <a:buClr>
                <a:prstClr val="black">
                  <a:lumMod val="50000"/>
                  <a:lumOff val="50000"/>
                </a:prstClr>
              </a:buClr>
              <a:buNone/>
            </a:pPr>
            <a:r>
              <a:rPr lang="en-AU" sz="2000" dirty="0"/>
              <a:t>A Data Object captures an artifact required (input) or produced (output) by an activity.</a:t>
            </a:r>
          </a:p>
          <a:p>
            <a:pPr lvl="1"/>
            <a:r>
              <a:rPr lang="en-AU" sz="2000" dirty="0"/>
              <a:t>Can be physical or electronic</a:t>
            </a:r>
          </a:p>
        </p:txBody>
      </p:sp>
      <p:sp>
        <p:nvSpPr>
          <p:cNvPr id="2" name="Slide Number Placeholder 1"/>
          <p:cNvSpPr>
            <a:spLocks noGrp="1"/>
          </p:cNvSpPr>
          <p:nvPr>
            <p:ph type="sldNum" sz="quarter" idx="12"/>
          </p:nvPr>
        </p:nvSpPr>
        <p:spPr/>
        <p:txBody>
          <a:bodyPr/>
          <a:lstStyle/>
          <a:p>
            <a:fld id="{F06E539D-8AB8-485C-BFEF-50E8D5427D32}" type="slidenum">
              <a:rPr lang="en-AU" smtClean="0">
                <a:solidFill>
                  <a:prstClr val="black">
                    <a:lumMod val="50000"/>
                    <a:lumOff val="50000"/>
                  </a:prstClr>
                </a:solidFill>
              </a:rPr>
              <a:pPr/>
              <a:t>44</a:t>
            </a:fld>
            <a:endParaRPr lang="en-AU">
              <a:solidFill>
                <a:prstClr val="black">
                  <a:lumMod val="50000"/>
                  <a:lumOff val="50000"/>
                </a:prstClr>
              </a:solidFill>
            </a:endParaRPr>
          </a:p>
        </p:txBody>
      </p:sp>
      <p:graphicFrame>
        <p:nvGraphicFramePr>
          <p:cNvPr id="9" name="Object 8"/>
          <p:cNvGraphicFramePr>
            <a:graphicFrameLocks noChangeAspect="1"/>
          </p:cNvGraphicFramePr>
          <p:nvPr>
            <p:extLst>
              <p:ext uri="{D42A27DB-BD31-4B8C-83A1-F6EECF244321}">
                <p14:modId xmlns:p14="http://schemas.microsoft.com/office/powerpoint/2010/main" val="1458539922"/>
              </p:ext>
            </p:extLst>
          </p:nvPr>
        </p:nvGraphicFramePr>
        <p:xfrm>
          <a:off x="762897" y="1144469"/>
          <a:ext cx="1887802" cy="1520032"/>
        </p:xfrm>
        <a:graphic>
          <a:graphicData uri="http://schemas.openxmlformats.org/presentationml/2006/ole">
            <mc:AlternateContent xmlns:mc="http://schemas.openxmlformats.org/markup-compatibility/2006">
              <mc:Choice xmlns:v="urn:schemas-microsoft-com:vml" Requires="v">
                <p:oleObj spid="_x0000_s3149" name="Visio" r:id="rId4" imgW="2264744" imgH="1823725" progId="Visio.Drawing.11">
                  <p:embed/>
                </p:oleObj>
              </mc:Choice>
              <mc:Fallback>
                <p:oleObj name="Visio" r:id="rId4" imgW="2264744" imgH="1823725" progId="Visio.Drawing.11">
                  <p:embed/>
                  <p:pic>
                    <p:nvPicPr>
                      <p:cNvPr id="9" name="Object 8"/>
                      <p:cNvPicPr>
                        <a:picLocks noChangeAspect="1" noChangeArrowheads="1"/>
                      </p:cNvPicPr>
                      <p:nvPr/>
                    </p:nvPicPr>
                    <p:blipFill>
                      <a:blip r:embed="rId5"/>
                      <a:srcRect/>
                      <a:stretch>
                        <a:fillRect/>
                      </a:stretch>
                    </p:blipFill>
                    <p:spPr bwMode="auto">
                      <a:xfrm>
                        <a:off x="762897" y="1144469"/>
                        <a:ext cx="1887802" cy="1520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 name="Object 8"/>
          <p:cNvGraphicFramePr>
            <a:graphicFrameLocks noChangeAspect="1"/>
          </p:cNvGraphicFramePr>
          <p:nvPr>
            <p:extLst>
              <p:ext uri="{D42A27DB-BD31-4B8C-83A1-F6EECF244321}">
                <p14:modId xmlns:p14="http://schemas.microsoft.com/office/powerpoint/2010/main" val="2326111304"/>
              </p:ext>
            </p:extLst>
          </p:nvPr>
        </p:nvGraphicFramePr>
        <p:xfrm>
          <a:off x="807100" y="3435640"/>
          <a:ext cx="1887803" cy="1520032"/>
        </p:xfrm>
        <a:graphic>
          <a:graphicData uri="http://schemas.openxmlformats.org/presentationml/2006/ole">
            <mc:AlternateContent xmlns:mc="http://schemas.openxmlformats.org/markup-compatibility/2006">
              <mc:Choice xmlns:v="urn:schemas-microsoft-com:vml" Requires="v">
                <p:oleObj spid="_x0000_s3150" name="Visio" r:id="rId6" imgW="2264744" imgH="1823725" progId="Visio.Drawing.11">
                  <p:embed/>
                </p:oleObj>
              </mc:Choice>
              <mc:Fallback>
                <p:oleObj name="Visio" r:id="rId6" imgW="2264744" imgH="1823725" progId="Visio.Drawing.11">
                  <p:embed/>
                  <p:pic>
                    <p:nvPicPr>
                      <p:cNvPr id="10" name="Object 8"/>
                      <p:cNvPicPr>
                        <a:picLocks noChangeAspect="1" noChangeArrowheads="1"/>
                      </p:cNvPicPr>
                      <p:nvPr/>
                    </p:nvPicPr>
                    <p:blipFill>
                      <a:blip r:embed="rId7"/>
                      <a:srcRect/>
                      <a:stretch>
                        <a:fillRect/>
                      </a:stretch>
                    </p:blipFill>
                    <p:spPr bwMode="auto">
                      <a:xfrm>
                        <a:off x="807100" y="3435640"/>
                        <a:ext cx="1887803" cy="1520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Rectangle 5"/>
          <p:cNvSpPr/>
          <p:nvPr/>
        </p:nvSpPr>
        <p:spPr>
          <a:xfrm>
            <a:off x="3727650" y="3103735"/>
            <a:ext cx="4935381" cy="1938992"/>
          </a:xfrm>
          <a:prstGeom prst="rect">
            <a:avLst/>
          </a:prstGeom>
        </p:spPr>
        <p:txBody>
          <a:bodyPr wrap="square">
            <a:spAutoFit/>
          </a:bodyPr>
          <a:lstStyle/>
          <a:p>
            <a:pPr defTabSz="914306">
              <a:buClr>
                <a:prstClr val="black">
                  <a:lumMod val="50000"/>
                  <a:lumOff val="50000"/>
                </a:prstClr>
              </a:buClr>
              <a:buFont typeface="Wingdings" charset="2"/>
            </a:pPr>
            <a:r>
              <a:rPr lang="en-US" sz="2000" dirty="0">
                <a:latin typeface="Arial" panose="020B0604020202020204" pitchFamily="34" charset="0"/>
                <a:cs typeface="Arial" panose="020B0604020202020204" pitchFamily="34" charset="0"/>
              </a:rPr>
              <a:t>A Data Store is a place containing data objects that must be persisted beyond the duration of a process instance.</a:t>
            </a:r>
          </a:p>
          <a:p>
            <a:pPr defTabSz="914306">
              <a:buClr>
                <a:prstClr val="black">
                  <a:lumMod val="50000"/>
                  <a:lumOff val="50000"/>
                </a:prstClr>
              </a:buClr>
              <a:buFont typeface="Wingdings" charset="2"/>
            </a:pPr>
            <a:r>
              <a:rPr lang="en-US" sz="2000" dirty="0">
                <a:latin typeface="Arial" panose="020B0604020202020204" pitchFamily="34" charset="0"/>
                <a:cs typeface="Arial" panose="020B0604020202020204" pitchFamily="34" charset="0"/>
              </a:rPr>
              <a:t> </a:t>
            </a:r>
          </a:p>
          <a:p>
            <a:pPr defTabSz="914306">
              <a:buClr>
                <a:prstClr val="black">
                  <a:lumMod val="50000"/>
                  <a:lumOff val="50000"/>
                </a:prstClr>
              </a:buClr>
              <a:buFont typeface="Wingdings" charset="2"/>
            </a:pPr>
            <a:r>
              <a:rPr lang="en-US" sz="2000" dirty="0">
                <a:latin typeface="Arial" panose="020B0604020202020204" pitchFamily="34" charset="0"/>
                <a:cs typeface="Arial" panose="020B0604020202020204" pitchFamily="34" charset="0"/>
              </a:rPr>
              <a:t>It is used by an activity to store (as output) or retrieve (as input) data objects.</a:t>
            </a:r>
          </a:p>
        </p:txBody>
      </p:sp>
    </p:spTree>
    <p:extLst>
      <p:ext uri="{BB962C8B-B14F-4D97-AF65-F5344CB8AC3E}">
        <p14:creationId xmlns:p14="http://schemas.microsoft.com/office/powerpoint/2010/main" val="9351306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DD4E0C3-8078-EC4E-82E0-83B8005A2180}"/>
              </a:ext>
            </a:extLst>
          </p:cNvPr>
          <p:cNvSpPr/>
          <p:nvPr/>
        </p:nvSpPr>
        <p:spPr>
          <a:xfrm>
            <a:off x="445155" y="1000663"/>
            <a:ext cx="7154718" cy="1523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Object 16"/>
          <p:cNvGraphicFramePr>
            <a:graphicFrameLocks noChangeAspect="1"/>
          </p:cNvGraphicFramePr>
          <p:nvPr>
            <p:extLst>
              <p:ext uri="{D42A27DB-BD31-4B8C-83A1-F6EECF244321}">
                <p14:modId xmlns:p14="http://schemas.microsoft.com/office/powerpoint/2010/main" val="1429993429"/>
              </p:ext>
            </p:extLst>
          </p:nvPr>
        </p:nvGraphicFramePr>
        <p:xfrm>
          <a:off x="3298631" y="2162771"/>
          <a:ext cx="635000" cy="2383896"/>
        </p:xfrm>
        <a:graphic>
          <a:graphicData uri="http://schemas.openxmlformats.org/presentationml/2006/ole">
            <mc:AlternateContent xmlns:mc="http://schemas.openxmlformats.org/markup-compatibility/2006">
              <mc:Choice xmlns:v="urn:schemas-microsoft-com:vml" Requires="v">
                <p:oleObj spid="_x0000_s2456" name="Visio" r:id="rId4" imgW="799597" imgH="2862599" progId="Visio.Drawing.11">
                  <p:embed/>
                </p:oleObj>
              </mc:Choice>
              <mc:Fallback>
                <p:oleObj name="Visio" r:id="rId4" imgW="799597" imgH="2862599" progId="Visio.Drawing.11">
                  <p:embed/>
                  <p:pic>
                    <p:nvPicPr>
                      <p:cNvPr id="8" name="Object 16"/>
                      <p:cNvPicPr>
                        <a:picLocks noChangeAspect="1" noChangeArrowheads="1"/>
                      </p:cNvPicPr>
                      <p:nvPr/>
                    </p:nvPicPr>
                    <p:blipFill>
                      <a:blip r:embed="rId5"/>
                      <a:srcRect/>
                      <a:stretch>
                        <a:fillRect/>
                      </a:stretch>
                    </p:blipFill>
                    <p:spPr bwMode="auto">
                      <a:xfrm>
                        <a:off x="3298631" y="2162771"/>
                        <a:ext cx="635000" cy="23838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 name="Object 16"/>
          <p:cNvGraphicFramePr>
            <a:graphicFrameLocks noChangeAspect="1"/>
          </p:cNvGraphicFramePr>
          <p:nvPr>
            <p:extLst/>
          </p:nvPr>
        </p:nvGraphicFramePr>
        <p:xfrm>
          <a:off x="4955911" y="92604"/>
          <a:ext cx="1702594" cy="1119188"/>
        </p:xfrm>
        <a:graphic>
          <a:graphicData uri="http://schemas.openxmlformats.org/presentationml/2006/ole">
            <mc:AlternateContent xmlns:mc="http://schemas.openxmlformats.org/markup-compatibility/2006">
              <mc:Choice xmlns:v="urn:schemas-microsoft-com:vml" Requires="v">
                <p:oleObj spid="_x0000_s2457" name="Visio" r:id="rId6" imgW="2144771" imgH="1345173" progId="Visio.Drawing.11">
                  <p:embed/>
                </p:oleObj>
              </mc:Choice>
              <mc:Fallback>
                <p:oleObj name="Visio" r:id="rId6" imgW="2144771" imgH="1345173" progId="Visio.Drawing.11">
                  <p:embed/>
                  <p:pic>
                    <p:nvPicPr>
                      <p:cNvPr id="11" name="Object 16"/>
                      <p:cNvPicPr>
                        <a:picLocks noChangeAspect="1" noChangeArrowheads="1"/>
                      </p:cNvPicPr>
                      <p:nvPr/>
                    </p:nvPicPr>
                    <p:blipFill>
                      <a:blip r:embed="rId7"/>
                      <a:srcRect/>
                      <a:stretch>
                        <a:fillRect/>
                      </a:stretch>
                    </p:blipFill>
                    <p:spPr bwMode="auto">
                      <a:xfrm>
                        <a:off x="4955911" y="92604"/>
                        <a:ext cx="1702594" cy="1119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 name="Object 15"/>
          <p:cNvGraphicFramePr>
            <a:graphicFrameLocks noChangeAspect="1"/>
          </p:cNvGraphicFramePr>
          <p:nvPr>
            <p:extLst>
              <p:ext uri="{D42A27DB-BD31-4B8C-83A1-F6EECF244321}">
                <p14:modId xmlns:p14="http://schemas.microsoft.com/office/powerpoint/2010/main" val="2249075897"/>
              </p:ext>
            </p:extLst>
          </p:nvPr>
        </p:nvGraphicFramePr>
        <p:xfrm>
          <a:off x="874377" y="1273769"/>
          <a:ext cx="7336896" cy="2239698"/>
        </p:xfrm>
        <a:graphic>
          <a:graphicData uri="http://schemas.openxmlformats.org/presentationml/2006/ole">
            <mc:AlternateContent xmlns:mc="http://schemas.openxmlformats.org/markup-compatibility/2006">
              <mc:Choice xmlns:v="urn:schemas-microsoft-com:vml" Requires="v">
                <p:oleObj spid="_x0000_s2458" name="Visio" r:id="rId8" imgW="10551602" imgH="3288872" progId="Visio.Drawing.11">
                  <p:embed/>
                </p:oleObj>
              </mc:Choice>
              <mc:Fallback>
                <p:oleObj name="Visio" r:id="rId8" imgW="10551602" imgH="3288872" progId="Visio.Drawing.11">
                  <p:embed/>
                  <p:pic>
                    <p:nvPicPr>
                      <p:cNvPr id="13" name="Object 15"/>
                      <p:cNvPicPr>
                        <a:picLocks noChangeAspect="1" noChangeArrowheads="1"/>
                      </p:cNvPicPr>
                      <p:nvPr/>
                    </p:nvPicPr>
                    <p:blipFill>
                      <a:blip r:embed="rId9"/>
                      <a:srcRect/>
                      <a:stretch>
                        <a:fillRect/>
                      </a:stretch>
                    </p:blipFill>
                    <p:spPr bwMode="auto">
                      <a:xfrm>
                        <a:off x="874377" y="1273769"/>
                        <a:ext cx="7336896" cy="2239698"/>
                      </a:xfrm>
                      <a:prstGeom prst="rect">
                        <a:avLst/>
                      </a:prstGeom>
                      <a:noFill/>
                      <a:ln>
                        <a:noFill/>
                      </a:ln>
                      <a:effectLst/>
                      <a:extLst/>
                    </p:spPr>
                  </p:pic>
                </p:oleObj>
              </mc:Fallback>
            </mc:AlternateContent>
          </a:graphicData>
        </a:graphic>
      </p:graphicFrame>
      <p:graphicFrame>
        <p:nvGraphicFramePr>
          <p:cNvPr id="9" name="Object 16"/>
          <p:cNvGraphicFramePr>
            <a:graphicFrameLocks noChangeAspect="1"/>
          </p:cNvGraphicFramePr>
          <p:nvPr>
            <p:extLst>
              <p:ext uri="{D42A27DB-BD31-4B8C-83A1-F6EECF244321}">
                <p14:modId xmlns:p14="http://schemas.microsoft.com/office/powerpoint/2010/main" val="3006135714"/>
              </p:ext>
            </p:extLst>
          </p:nvPr>
        </p:nvGraphicFramePr>
        <p:xfrm>
          <a:off x="2161708" y="786647"/>
          <a:ext cx="2205302" cy="2371990"/>
        </p:xfrm>
        <a:graphic>
          <a:graphicData uri="http://schemas.openxmlformats.org/presentationml/2006/ole">
            <mc:AlternateContent xmlns:mc="http://schemas.openxmlformats.org/markup-compatibility/2006">
              <mc:Choice xmlns:v="urn:schemas-microsoft-com:vml" Requires="v">
                <p:oleObj spid="_x0000_s2459" name="Visio" r:id="rId10" imgW="2776808" imgH="2848524" progId="Visio.Drawing.11">
                  <p:embed/>
                </p:oleObj>
              </mc:Choice>
              <mc:Fallback>
                <p:oleObj name="Visio" r:id="rId10" imgW="2776808" imgH="2848524" progId="Visio.Drawing.11">
                  <p:embed/>
                  <p:pic>
                    <p:nvPicPr>
                      <p:cNvPr id="9" name="Object 16"/>
                      <p:cNvPicPr>
                        <a:picLocks noChangeAspect="1" noChangeArrowheads="1"/>
                      </p:cNvPicPr>
                      <p:nvPr/>
                    </p:nvPicPr>
                    <p:blipFill>
                      <a:blip r:embed="rId11"/>
                      <a:srcRect/>
                      <a:stretch>
                        <a:fillRect/>
                      </a:stretch>
                    </p:blipFill>
                    <p:spPr bwMode="auto">
                      <a:xfrm>
                        <a:off x="2161708" y="786647"/>
                        <a:ext cx="2205302" cy="2371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07618" name="Rectangle 2"/>
          <p:cNvSpPr>
            <a:spLocks noGrp="1" noChangeArrowheads="1"/>
          </p:cNvSpPr>
          <p:nvPr>
            <p:ph type="title"/>
          </p:nvPr>
        </p:nvSpPr>
        <p:spPr>
          <a:xfrm>
            <a:off x="469517" y="47101"/>
            <a:ext cx="6840000" cy="903822"/>
          </a:xfrm>
        </p:spPr>
        <p:txBody>
          <a:bodyPr/>
          <a:lstStyle/>
          <a:p>
            <a:r>
              <a:rPr lang="en-AU" dirty="0"/>
              <a:t>Solution</a:t>
            </a:r>
          </a:p>
        </p:txBody>
      </p:sp>
      <p:sp>
        <p:nvSpPr>
          <p:cNvPr id="2" name="Slide Number Placeholder 1"/>
          <p:cNvSpPr>
            <a:spLocks noGrp="1"/>
          </p:cNvSpPr>
          <p:nvPr>
            <p:ph type="sldNum" sz="quarter" idx="12"/>
          </p:nvPr>
        </p:nvSpPr>
        <p:spPr/>
        <p:txBody>
          <a:bodyPr/>
          <a:lstStyle/>
          <a:p>
            <a:fld id="{F06E539D-8AB8-485C-BFEF-50E8D5427D32}" type="slidenum">
              <a:rPr lang="en-AU" smtClean="0">
                <a:solidFill>
                  <a:prstClr val="black">
                    <a:lumMod val="50000"/>
                    <a:lumOff val="50000"/>
                  </a:prstClr>
                </a:solidFill>
              </a:rPr>
              <a:pPr/>
              <a:t>45</a:t>
            </a:fld>
            <a:endParaRPr lang="en-AU">
              <a:solidFill>
                <a:prstClr val="black">
                  <a:lumMod val="50000"/>
                  <a:lumOff val="50000"/>
                </a:prstClr>
              </a:solidFill>
            </a:endParaRPr>
          </a:p>
        </p:txBody>
      </p:sp>
      <p:graphicFrame>
        <p:nvGraphicFramePr>
          <p:cNvPr id="6" name="Object 16"/>
          <p:cNvGraphicFramePr>
            <a:graphicFrameLocks noChangeAspect="1"/>
          </p:cNvGraphicFramePr>
          <p:nvPr>
            <p:extLst>
              <p:ext uri="{D42A27DB-BD31-4B8C-83A1-F6EECF244321}">
                <p14:modId xmlns:p14="http://schemas.microsoft.com/office/powerpoint/2010/main" val="1707339106"/>
              </p:ext>
            </p:extLst>
          </p:nvPr>
        </p:nvGraphicFramePr>
        <p:xfrm>
          <a:off x="690563" y="750754"/>
          <a:ext cx="1432719" cy="1546490"/>
        </p:xfrm>
        <a:graphic>
          <a:graphicData uri="http://schemas.openxmlformats.org/presentationml/2006/ole">
            <mc:AlternateContent xmlns:mc="http://schemas.openxmlformats.org/markup-compatibility/2006">
              <mc:Choice xmlns:v="urn:schemas-microsoft-com:vml" Requires="v">
                <p:oleObj spid="_x0000_s2460" name="Visio" r:id="rId12" imgW="1804959" imgH="1857237" progId="Visio.Drawing.11">
                  <p:embed/>
                </p:oleObj>
              </mc:Choice>
              <mc:Fallback>
                <p:oleObj name="Visio" r:id="rId12" imgW="1804959" imgH="1857237" progId="Visio.Drawing.11">
                  <p:embed/>
                  <p:pic>
                    <p:nvPicPr>
                      <p:cNvPr id="6" name="Object 16"/>
                      <p:cNvPicPr>
                        <a:picLocks noChangeAspect="1" noChangeArrowheads="1"/>
                      </p:cNvPicPr>
                      <p:nvPr/>
                    </p:nvPicPr>
                    <p:blipFill>
                      <a:blip r:embed="rId13"/>
                      <a:srcRect/>
                      <a:stretch>
                        <a:fillRect/>
                      </a:stretch>
                    </p:blipFill>
                    <p:spPr bwMode="auto">
                      <a:xfrm>
                        <a:off x="690563" y="750754"/>
                        <a:ext cx="1432719" cy="1546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 name="Object 16"/>
          <p:cNvGraphicFramePr>
            <a:graphicFrameLocks noChangeAspect="1"/>
          </p:cNvGraphicFramePr>
          <p:nvPr>
            <p:extLst>
              <p:ext uri="{D42A27DB-BD31-4B8C-83A1-F6EECF244321}">
                <p14:modId xmlns:p14="http://schemas.microsoft.com/office/powerpoint/2010/main" val="1166641858"/>
              </p:ext>
            </p:extLst>
          </p:nvPr>
        </p:nvGraphicFramePr>
        <p:xfrm>
          <a:off x="1772150" y="624685"/>
          <a:ext cx="1440656" cy="1822979"/>
        </p:xfrm>
        <a:graphic>
          <a:graphicData uri="http://schemas.openxmlformats.org/presentationml/2006/ole">
            <mc:AlternateContent xmlns:mc="http://schemas.openxmlformats.org/markup-compatibility/2006">
              <mc:Choice xmlns:v="urn:schemas-microsoft-com:vml" Requires="v">
                <p:oleObj spid="_x0000_s2461" name="Visio" r:id="rId14" imgW="1814342" imgH="2187666" progId="Visio.Drawing.11">
                  <p:embed/>
                </p:oleObj>
              </mc:Choice>
              <mc:Fallback>
                <p:oleObj name="Visio" r:id="rId14" imgW="1814342" imgH="2187666" progId="Visio.Drawing.11">
                  <p:embed/>
                  <p:pic>
                    <p:nvPicPr>
                      <p:cNvPr id="7" name="Object 16"/>
                      <p:cNvPicPr>
                        <a:picLocks noChangeAspect="1" noChangeArrowheads="1"/>
                      </p:cNvPicPr>
                      <p:nvPr/>
                    </p:nvPicPr>
                    <p:blipFill>
                      <a:blip r:embed="rId15"/>
                      <a:srcRect/>
                      <a:stretch>
                        <a:fillRect/>
                      </a:stretch>
                    </p:blipFill>
                    <p:spPr bwMode="auto">
                      <a:xfrm>
                        <a:off x="1772150" y="624685"/>
                        <a:ext cx="1440656" cy="182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 name="Object 16"/>
          <p:cNvGraphicFramePr>
            <a:graphicFrameLocks noChangeAspect="1"/>
          </p:cNvGraphicFramePr>
          <p:nvPr>
            <p:extLst>
              <p:ext uri="{D42A27DB-BD31-4B8C-83A1-F6EECF244321}">
                <p14:modId xmlns:p14="http://schemas.microsoft.com/office/powerpoint/2010/main" val="733538622"/>
              </p:ext>
            </p:extLst>
          </p:nvPr>
        </p:nvGraphicFramePr>
        <p:xfrm>
          <a:off x="4731349" y="667875"/>
          <a:ext cx="1920875" cy="2989792"/>
        </p:xfrm>
        <a:graphic>
          <a:graphicData uri="http://schemas.openxmlformats.org/presentationml/2006/ole">
            <mc:AlternateContent xmlns:mc="http://schemas.openxmlformats.org/markup-compatibility/2006">
              <mc:Choice xmlns:v="urn:schemas-microsoft-com:vml" Requires="v">
                <p:oleObj spid="_x0000_s2462" name="Visio" r:id="rId16" imgW="2417559" imgH="3590480" progId="Visio.Drawing.11">
                  <p:embed/>
                </p:oleObj>
              </mc:Choice>
              <mc:Fallback>
                <p:oleObj name="Visio" r:id="rId16" imgW="2417559" imgH="3590480" progId="Visio.Drawing.11">
                  <p:embed/>
                  <p:pic>
                    <p:nvPicPr>
                      <p:cNvPr id="10" name="Object 16"/>
                      <p:cNvPicPr>
                        <a:picLocks noChangeAspect="1" noChangeArrowheads="1"/>
                      </p:cNvPicPr>
                      <p:nvPr/>
                    </p:nvPicPr>
                    <p:blipFill>
                      <a:blip r:embed="rId17"/>
                      <a:srcRect/>
                      <a:stretch>
                        <a:fillRect/>
                      </a:stretch>
                    </p:blipFill>
                    <p:spPr bwMode="auto">
                      <a:xfrm>
                        <a:off x="4731349" y="667875"/>
                        <a:ext cx="1920875" cy="2989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 name="Object 8"/>
          <p:cNvGraphicFramePr>
            <a:graphicFrameLocks noChangeAspect="1"/>
          </p:cNvGraphicFramePr>
          <p:nvPr>
            <p:extLst>
              <p:ext uri="{D42A27DB-BD31-4B8C-83A1-F6EECF244321}">
                <p14:modId xmlns:p14="http://schemas.microsoft.com/office/powerpoint/2010/main" val="1471846092"/>
              </p:ext>
            </p:extLst>
          </p:nvPr>
        </p:nvGraphicFramePr>
        <p:xfrm>
          <a:off x="872877" y="2756249"/>
          <a:ext cx="1094052" cy="1055688"/>
        </p:xfrm>
        <a:graphic>
          <a:graphicData uri="http://schemas.openxmlformats.org/presentationml/2006/ole">
            <mc:AlternateContent xmlns:mc="http://schemas.openxmlformats.org/markup-compatibility/2006">
              <mc:Choice xmlns:v="urn:schemas-microsoft-com:vml" Requires="v">
                <p:oleObj spid="_x0000_s2463" name="Visio" r:id="rId18" imgW="1311661" imgH="1264074" progId="Visio.Drawing.11">
                  <p:embed/>
                </p:oleObj>
              </mc:Choice>
              <mc:Fallback>
                <p:oleObj name="Visio" r:id="rId18" imgW="1311661" imgH="1264074" progId="Visio.Drawing.11">
                  <p:embed/>
                  <p:pic>
                    <p:nvPicPr>
                      <p:cNvPr id="12" name="Object 8"/>
                      <p:cNvPicPr>
                        <a:picLocks noChangeAspect="1" noChangeArrowheads="1"/>
                      </p:cNvPicPr>
                      <p:nvPr/>
                    </p:nvPicPr>
                    <p:blipFill>
                      <a:blip r:embed="rId19"/>
                      <a:srcRect/>
                      <a:stretch>
                        <a:fillRect/>
                      </a:stretch>
                    </p:blipFill>
                    <p:spPr bwMode="auto">
                      <a:xfrm>
                        <a:off x="872877" y="2756249"/>
                        <a:ext cx="1094052" cy="105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 name="Object 8"/>
          <p:cNvGraphicFramePr>
            <a:graphicFrameLocks noChangeAspect="1"/>
          </p:cNvGraphicFramePr>
          <p:nvPr>
            <p:extLst>
              <p:ext uri="{D42A27DB-BD31-4B8C-83A1-F6EECF244321}">
                <p14:modId xmlns:p14="http://schemas.microsoft.com/office/powerpoint/2010/main" val="1695013959"/>
              </p:ext>
            </p:extLst>
          </p:nvPr>
        </p:nvGraphicFramePr>
        <p:xfrm>
          <a:off x="6762491" y="2297245"/>
          <a:ext cx="1094052" cy="1055688"/>
        </p:xfrm>
        <a:graphic>
          <a:graphicData uri="http://schemas.openxmlformats.org/presentationml/2006/ole">
            <mc:AlternateContent xmlns:mc="http://schemas.openxmlformats.org/markup-compatibility/2006">
              <mc:Choice xmlns:v="urn:schemas-microsoft-com:vml" Requires="v">
                <p:oleObj spid="_x0000_s2464" name="Visio" r:id="rId20" imgW="1311661" imgH="1264074" progId="Visio.Drawing.11">
                  <p:embed/>
                </p:oleObj>
              </mc:Choice>
              <mc:Fallback>
                <p:oleObj name="Visio" r:id="rId20" imgW="1311661" imgH="1264074" progId="Visio.Drawing.11">
                  <p:embed/>
                  <p:pic>
                    <p:nvPicPr>
                      <p:cNvPr id="14" name="Object 8"/>
                      <p:cNvPicPr>
                        <a:picLocks noChangeAspect="1" noChangeArrowheads="1"/>
                      </p:cNvPicPr>
                      <p:nvPr/>
                    </p:nvPicPr>
                    <p:blipFill>
                      <a:blip r:embed="rId21"/>
                      <a:srcRect/>
                      <a:stretch>
                        <a:fillRect/>
                      </a:stretch>
                    </p:blipFill>
                    <p:spPr bwMode="auto">
                      <a:xfrm>
                        <a:off x="6762491" y="2297245"/>
                        <a:ext cx="1094052" cy="105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 name="Object 16"/>
          <p:cNvGraphicFramePr>
            <a:graphicFrameLocks noChangeAspect="1"/>
          </p:cNvGraphicFramePr>
          <p:nvPr>
            <p:extLst>
              <p:ext uri="{D42A27DB-BD31-4B8C-83A1-F6EECF244321}">
                <p14:modId xmlns:p14="http://schemas.microsoft.com/office/powerpoint/2010/main" val="2057808560"/>
              </p:ext>
            </p:extLst>
          </p:nvPr>
        </p:nvGraphicFramePr>
        <p:xfrm>
          <a:off x="6604000" y="548938"/>
          <a:ext cx="947208" cy="1322917"/>
        </p:xfrm>
        <a:graphic>
          <a:graphicData uri="http://schemas.openxmlformats.org/presentationml/2006/ole">
            <mc:AlternateContent xmlns:mc="http://schemas.openxmlformats.org/markup-compatibility/2006">
              <mc:Choice xmlns:v="urn:schemas-microsoft-com:vml" Requires="v">
                <p:oleObj spid="_x0000_s2465" name="Visio" r:id="rId22" imgW="1192358" imgH="1589141" progId="Visio.Drawing.11">
                  <p:embed/>
                </p:oleObj>
              </mc:Choice>
              <mc:Fallback>
                <p:oleObj name="Visio" r:id="rId22" imgW="1192358" imgH="1589141" progId="Visio.Drawing.11">
                  <p:embed/>
                  <p:pic>
                    <p:nvPicPr>
                      <p:cNvPr id="15" name="Object 16"/>
                      <p:cNvPicPr>
                        <a:picLocks noChangeAspect="1" noChangeArrowheads="1"/>
                      </p:cNvPicPr>
                      <p:nvPr/>
                    </p:nvPicPr>
                    <p:blipFill>
                      <a:blip r:embed="rId23"/>
                      <a:srcRect/>
                      <a:stretch>
                        <a:fillRect/>
                      </a:stretch>
                    </p:blipFill>
                    <p:spPr bwMode="auto">
                      <a:xfrm>
                        <a:off x="6604000" y="548938"/>
                        <a:ext cx="947208" cy="1322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 name="Object 16"/>
          <p:cNvGraphicFramePr>
            <a:graphicFrameLocks noChangeAspect="1"/>
          </p:cNvGraphicFramePr>
          <p:nvPr>
            <p:extLst>
              <p:ext uri="{D42A27DB-BD31-4B8C-83A1-F6EECF244321}">
                <p14:modId xmlns:p14="http://schemas.microsoft.com/office/powerpoint/2010/main" val="2834401134"/>
              </p:ext>
            </p:extLst>
          </p:nvPr>
        </p:nvGraphicFramePr>
        <p:xfrm>
          <a:off x="3933631" y="435085"/>
          <a:ext cx="1199886" cy="1379802"/>
        </p:xfrm>
        <a:graphic>
          <a:graphicData uri="http://schemas.openxmlformats.org/presentationml/2006/ole">
            <mc:AlternateContent xmlns:mc="http://schemas.openxmlformats.org/markup-compatibility/2006">
              <mc:Choice xmlns:v="urn:schemas-microsoft-com:vml" Requires="v">
                <p:oleObj spid="_x0000_s2466" name="Visio" r:id="rId24" imgW="1512734" imgH="1656165" progId="Visio.Drawing.11">
                  <p:embed/>
                </p:oleObj>
              </mc:Choice>
              <mc:Fallback>
                <p:oleObj name="Visio" r:id="rId24" imgW="1512734" imgH="1656165" progId="Visio.Drawing.11">
                  <p:embed/>
                  <p:pic>
                    <p:nvPicPr>
                      <p:cNvPr id="16" name="Object 16"/>
                      <p:cNvPicPr>
                        <a:picLocks noChangeAspect="1" noChangeArrowheads="1"/>
                      </p:cNvPicPr>
                      <p:nvPr/>
                    </p:nvPicPr>
                    <p:blipFill>
                      <a:blip r:embed="rId25"/>
                      <a:srcRect/>
                      <a:stretch>
                        <a:fillRect/>
                      </a:stretch>
                    </p:blipFill>
                    <p:spPr bwMode="auto">
                      <a:xfrm>
                        <a:off x="3933631" y="435085"/>
                        <a:ext cx="1199886" cy="1379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 name="Rectangle 16"/>
          <p:cNvSpPr/>
          <p:nvPr/>
        </p:nvSpPr>
        <p:spPr>
          <a:xfrm>
            <a:off x="574016" y="4580175"/>
            <a:ext cx="8314666" cy="954107"/>
          </a:xfrm>
          <a:prstGeom prst="rect">
            <a:avLst/>
          </a:prstGeom>
        </p:spPr>
        <p:txBody>
          <a:bodyPr wrap="square">
            <a:spAutoFit/>
          </a:bodyPr>
          <a:lstStyle/>
          <a:p>
            <a:pPr marL="1323" indent="-1323">
              <a:spcBef>
                <a:spcPct val="20000"/>
              </a:spcBef>
              <a:buClr>
                <a:prstClr val="black">
                  <a:lumMod val="50000"/>
                  <a:lumOff val="50000"/>
                </a:prstClr>
              </a:buClr>
            </a:pPr>
            <a:r>
              <a:rPr lang="en-AU" sz="1400" dirty="0">
                <a:latin typeface="Arial" panose="020B0604020202020204" pitchFamily="34" charset="0"/>
                <a:cs typeface="Arial" panose="020B0604020202020204" pitchFamily="34" charset="0"/>
              </a:rPr>
              <a:t>The purchase order document serves as an input to the stock availability check against the Warehouse DB. Based on the outcome of this check, the status of the document is updated, either to “approved” or “rejected”. If the order is approved, an invoice and a shipment notice are produced. The order is then archived on the Orders DB.</a:t>
            </a:r>
          </a:p>
        </p:txBody>
      </p:sp>
    </p:spTree>
    <p:extLst>
      <p:ext uri="{BB962C8B-B14F-4D97-AF65-F5344CB8AC3E}">
        <p14:creationId xmlns:p14="http://schemas.microsoft.com/office/powerpoint/2010/main" val="30290468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up)">
                                      <p:cBhvr>
                                        <p:cTn id="21" dur="500"/>
                                        <p:tgtEl>
                                          <p:spTgt spid="9"/>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500"/>
                                        <p:tgtEl>
                                          <p:spTgt spid="16"/>
                                        </p:tgtEl>
                                      </p:cBhvr>
                                    </p:animEffect>
                                  </p:childTnLst>
                                </p:cTn>
                              </p:par>
                            </p:childTnLst>
                          </p:cTn>
                        </p:par>
                        <p:par>
                          <p:cTn id="26" fill="hold">
                            <p:stCondLst>
                              <p:cond delay="1000"/>
                            </p:stCondLst>
                            <p:childTnLst>
                              <p:par>
                                <p:cTn id="27" presetID="22" presetClass="entr" presetSubtype="1"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up)">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10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left)">
                                      <p:cBhvr>
                                        <p:cTn id="39" dur="10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wipe(up)">
                                      <p:cBhvr>
                                        <p:cTn id="44" dur="500"/>
                                        <p:tgtEl>
                                          <p:spTgt spid="15"/>
                                        </p:tgtEl>
                                      </p:cBhvr>
                                    </p:animEffect>
                                  </p:childTnLst>
                                </p:cTn>
                              </p:par>
                            </p:childTnLst>
                          </p:cTn>
                        </p:par>
                        <p:par>
                          <p:cTn id="45" fill="hold">
                            <p:stCondLst>
                              <p:cond delay="500"/>
                            </p:stCondLst>
                            <p:childTnLst>
                              <p:par>
                                <p:cTn id="46" presetID="22" presetClass="entr" presetSubtype="1" fill="hold" nodeType="after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up)">
                                      <p:cBhvr>
                                        <p:cTn id="4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cache2.asset-cache.net/gc/104087858-woman-wondering-gettyimages.jpg?v=1&amp;c=IWSAsset&amp;k=2&amp;d=eYhuhhXM9ToyyJD6wf6O3SGdBU0W6NAHUt7X8XEMkdE%3D"/>
          <p:cNvPicPr>
            <a:picLocks noChangeAspect="1" noChangeArrowheads="1"/>
          </p:cNvPicPr>
          <p:nvPr/>
        </p:nvPicPr>
        <p:blipFill rotWithShape="1">
          <a:blip r:embed="rId3">
            <a:extLst>
              <a:ext uri="{28A0092B-C50C-407E-A947-70E740481C1C}">
                <a14:useLocalDpi xmlns:a14="http://schemas.microsoft.com/office/drawing/2010/main" val="0"/>
              </a:ext>
            </a:extLst>
          </a:blip>
          <a:srcRect r="11004"/>
          <a:stretch/>
        </p:blipFill>
        <p:spPr bwMode="auto">
          <a:xfrm>
            <a:off x="651258" y="1375725"/>
            <a:ext cx="5792673" cy="433927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3"/>
          <p:cNvSpPr txBox="1">
            <a:spLocks/>
          </p:cNvSpPr>
          <p:nvPr/>
        </p:nvSpPr>
        <p:spPr>
          <a:xfrm>
            <a:off x="543193" y="296756"/>
            <a:ext cx="6720747" cy="660073"/>
          </a:xfrm>
          <a:prstGeom prst="rect">
            <a:avLst/>
          </a:prstGeom>
          <a:ln>
            <a:solidFill>
              <a:schemeClr val="bg1"/>
            </a:solidFill>
          </a:ln>
        </p:spPr>
        <p:txBody>
          <a:bodyPr vert="horz" lIns="76200" tIns="38100" rIns="76200" bIns="38100" rtlCol="0" anchor="ctr">
            <a:normAutofit/>
          </a:bodyPr>
          <a:lstStyle>
            <a:lvl1pPr algn="l" defTabSz="914400" rtl="0" eaLnBrk="1" latinLnBrk="0" hangingPunct="1">
              <a:spcBef>
                <a:spcPct val="0"/>
              </a:spcBef>
              <a:buNone/>
              <a:defRPr sz="3200" kern="1200">
                <a:solidFill>
                  <a:srgbClr val="C00000"/>
                </a:solidFill>
                <a:effectLst/>
                <a:latin typeface="+mj-lt"/>
                <a:ea typeface="+mj-ea"/>
                <a:cs typeface="+mj-cs"/>
              </a:defRPr>
            </a:lvl1pPr>
          </a:lstStyle>
          <a:p>
            <a:r>
              <a:rPr lang="en-AU" sz="2400" b="1" dirty="0">
                <a:solidFill>
                  <a:schemeClr val="tx1"/>
                </a:solidFill>
                <a:latin typeface="Arial" panose="020B0604020202020204" pitchFamily="34" charset="0"/>
                <a:cs typeface="Arial" panose="020B0604020202020204" pitchFamily="34" charset="0"/>
              </a:rPr>
              <a:t>Do data objects affect the token flow?</a:t>
            </a:r>
          </a:p>
        </p:txBody>
      </p:sp>
    </p:spTree>
    <p:extLst>
      <p:ext uri="{BB962C8B-B14F-4D97-AF65-F5344CB8AC3E}">
        <p14:creationId xmlns:p14="http://schemas.microsoft.com/office/powerpoint/2010/main" val="41032461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Exercise 3.5</a:t>
            </a:r>
          </a:p>
        </p:txBody>
      </p:sp>
      <p:pic>
        <p:nvPicPr>
          <p:cNvPr id="5" name="Picture 4">
            <a:extLst>
              <a:ext uri="{FF2B5EF4-FFF2-40B4-BE49-F238E27FC236}">
                <a16:creationId xmlns:a16="http://schemas.microsoft.com/office/drawing/2014/main" id="{512B18E5-3056-B04B-94F8-BFA82D649C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3754" y="359674"/>
            <a:ext cx="6180246" cy="5355326"/>
          </a:xfrm>
          <a:prstGeom prst="rect">
            <a:avLst/>
          </a:prstGeom>
        </p:spPr>
      </p:pic>
      <p:sp>
        <p:nvSpPr>
          <p:cNvPr id="2" name="Content Placeholder 1"/>
          <p:cNvSpPr>
            <a:spLocks noGrp="1"/>
          </p:cNvSpPr>
          <p:nvPr>
            <p:ph idx="1"/>
          </p:nvPr>
        </p:nvSpPr>
        <p:spPr>
          <a:xfrm>
            <a:off x="462409" y="887412"/>
            <a:ext cx="2953652" cy="3859212"/>
          </a:xfrm>
          <a:solidFill>
            <a:schemeClr val="bg1"/>
          </a:solidFill>
        </p:spPr>
        <p:txBody>
          <a:bodyPr>
            <a:normAutofit/>
          </a:bodyPr>
          <a:lstStyle/>
          <a:p>
            <a:pPr marL="0" indent="0">
              <a:buNone/>
            </a:pPr>
            <a:r>
              <a:rPr lang="en-AU" sz="1800" dirty="0"/>
              <a:t>Is there any missing data object or data store in the example below?</a:t>
            </a:r>
          </a:p>
          <a:p>
            <a:pPr marL="0" indent="0">
              <a:buNone/>
            </a:pPr>
            <a:endParaRPr lang="en-AU" sz="2000" dirty="0"/>
          </a:p>
          <a:p>
            <a:pPr marL="0" indent="0">
              <a:buNone/>
            </a:pPr>
            <a:endParaRPr lang="en-AU" sz="2000" dirty="0"/>
          </a:p>
        </p:txBody>
      </p:sp>
    </p:spTree>
    <p:extLst>
      <p:ext uri="{BB962C8B-B14F-4D97-AF65-F5344CB8AC3E}">
        <p14:creationId xmlns:p14="http://schemas.microsoft.com/office/powerpoint/2010/main" val="15279549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cache2.asset-cache.net/gc/104087858-woman-wondering-gettyimages.jpg?v=1&amp;c=IWSAsset&amp;k=2&amp;d=eYhuhhXM9ToyyJD6wf6O3SGdBU0W6NAHUt7X8XEMkdE%3D"/>
          <p:cNvPicPr>
            <a:picLocks noChangeAspect="1" noChangeArrowheads="1"/>
          </p:cNvPicPr>
          <p:nvPr/>
        </p:nvPicPr>
        <p:blipFill rotWithShape="1">
          <a:blip r:embed="rId3">
            <a:extLst>
              <a:ext uri="{28A0092B-C50C-407E-A947-70E740481C1C}">
                <a14:useLocalDpi xmlns:a14="http://schemas.microsoft.com/office/drawing/2010/main" val="0"/>
              </a:ext>
            </a:extLst>
          </a:blip>
          <a:srcRect r="11004"/>
          <a:stretch/>
        </p:blipFill>
        <p:spPr bwMode="auto">
          <a:xfrm>
            <a:off x="651258" y="1375725"/>
            <a:ext cx="5792673" cy="433927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3"/>
          <p:cNvSpPr txBox="1">
            <a:spLocks/>
          </p:cNvSpPr>
          <p:nvPr/>
        </p:nvSpPr>
        <p:spPr>
          <a:xfrm>
            <a:off x="543193" y="296756"/>
            <a:ext cx="6720747" cy="660073"/>
          </a:xfrm>
          <a:prstGeom prst="rect">
            <a:avLst/>
          </a:prstGeom>
          <a:ln>
            <a:solidFill>
              <a:schemeClr val="bg1"/>
            </a:solidFill>
          </a:ln>
        </p:spPr>
        <p:txBody>
          <a:bodyPr vert="horz" lIns="76200" tIns="38100" rIns="76200" bIns="38100" rtlCol="0" anchor="ctr">
            <a:normAutofit/>
          </a:bodyPr>
          <a:lstStyle>
            <a:lvl1pPr algn="l" defTabSz="914400" rtl="0" eaLnBrk="1" latinLnBrk="0" hangingPunct="1">
              <a:spcBef>
                <a:spcPct val="0"/>
              </a:spcBef>
              <a:buNone/>
              <a:defRPr sz="3200" kern="1200">
                <a:solidFill>
                  <a:srgbClr val="C00000"/>
                </a:solidFill>
                <a:effectLst/>
                <a:latin typeface="+mj-lt"/>
                <a:ea typeface="+mj-ea"/>
                <a:cs typeface="+mj-cs"/>
              </a:defRPr>
            </a:lvl1pPr>
          </a:lstStyle>
          <a:p>
            <a:r>
              <a:rPr lang="en-AU" sz="2400" b="1" dirty="0">
                <a:solidFill>
                  <a:schemeClr val="tx1"/>
                </a:solidFill>
                <a:latin typeface="Arial" panose="020B0604020202020204" pitchFamily="34" charset="0"/>
                <a:cs typeface="Arial" panose="020B0604020202020204" pitchFamily="34" charset="0"/>
              </a:rPr>
              <a:t>Do we always need to model data objects?</a:t>
            </a:r>
          </a:p>
        </p:txBody>
      </p:sp>
    </p:spTree>
    <p:extLst>
      <p:ext uri="{BB962C8B-B14F-4D97-AF65-F5344CB8AC3E}">
        <p14:creationId xmlns:p14="http://schemas.microsoft.com/office/powerpoint/2010/main" val="21535728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4546" name="Rectangle 2"/>
          <p:cNvSpPr>
            <a:spLocks noGrp="1" noChangeArrowheads="1"/>
          </p:cNvSpPr>
          <p:nvPr>
            <p:ph type="title"/>
          </p:nvPr>
        </p:nvSpPr>
        <p:spPr/>
        <p:txBody>
          <a:bodyPr>
            <a:normAutofit/>
          </a:bodyPr>
          <a:lstStyle/>
          <a:p>
            <a:r>
              <a:rPr lang="en-AU" dirty="0"/>
              <a:t>BPMN Text Annotations</a:t>
            </a:r>
            <a:endParaRPr lang="en-AU" i="1" dirty="0"/>
          </a:p>
        </p:txBody>
      </p:sp>
      <p:sp>
        <p:nvSpPr>
          <p:cNvPr id="1004547" name="Rectangle 3"/>
          <p:cNvSpPr>
            <a:spLocks noGrp="1" noChangeArrowheads="1"/>
          </p:cNvSpPr>
          <p:nvPr>
            <p:ph idx="1"/>
          </p:nvPr>
        </p:nvSpPr>
        <p:spPr/>
        <p:txBody>
          <a:bodyPr>
            <a:noAutofit/>
          </a:bodyPr>
          <a:lstStyle/>
          <a:p>
            <a:pPr marL="0" indent="0">
              <a:buNone/>
            </a:pPr>
            <a:r>
              <a:rPr lang="en-AU" dirty="0"/>
              <a:t>A </a:t>
            </a:r>
            <a:r>
              <a:rPr lang="en-AU" i="1" dirty="0"/>
              <a:t>Text Annotation </a:t>
            </a:r>
            <a:r>
              <a:rPr lang="en-AU" dirty="0"/>
              <a:t>is a mechanism to provide additional text information to the model reader</a:t>
            </a:r>
          </a:p>
          <a:p>
            <a:pPr lvl="1"/>
            <a:r>
              <a:rPr lang="en-AU" sz="1667" b="1" dirty="0"/>
              <a:t>Doesn’t affect</a:t>
            </a:r>
            <a:r>
              <a:rPr lang="en-AU" sz="1667" dirty="0"/>
              <a:t> the flow of tokens through the process</a:t>
            </a:r>
          </a:p>
          <a:p>
            <a:pPr lvl="1"/>
            <a:endParaRPr lang="en-AU" i="1" dirty="0"/>
          </a:p>
        </p:txBody>
      </p:sp>
      <p:sp>
        <p:nvSpPr>
          <p:cNvPr id="2" name="Slide Number Placeholder 1"/>
          <p:cNvSpPr>
            <a:spLocks noGrp="1"/>
          </p:cNvSpPr>
          <p:nvPr>
            <p:ph type="sldNum" sz="quarter" idx="12"/>
          </p:nvPr>
        </p:nvSpPr>
        <p:spPr/>
        <p:txBody>
          <a:bodyPr/>
          <a:lstStyle/>
          <a:p>
            <a:fld id="{F06E539D-8AB8-485C-BFEF-50E8D5427D32}" type="slidenum">
              <a:rPr lang="en-AU" smtClean="0">
                <a:solidFill>
                  <a:prstClr val="black">
                    <a:lumMod val="50000"/>
                    <a:lumOff val="50000"/>
                  </a:prstClr>
                </a:solidFill>
              </a:rPr>
              <a:pPr/>
              <a:t>49</a:t>
            </a:fld>
            <a:endParaRPr lang="en-AU">
              <a:solidFill>
                <a:prstClr val="black">
                  <a:lumMod val="50000"/>
                  <a:lumOff val="50000"/>
                </a:prstClr>
              </a:solidFill>
            </a:endParaRPr>
          </a:p>
        </p:txBody>
      </p:sp>
      <p:graphicFrame>
        <p:nvGraphicFramePr>
          <p:cNvPr id="7" name="Object 12"/>
          <p:cNvGraphicFramePr>
            <a:graphicFrameLocks noChangeAspect="1"/>
          </p:cNvGraphicFramePr>
          <p:nvPr>
            <p:extLst/>
          </p:nvPr>
        </p:nvGraphicFramePr>
        <p:xfrm>
          <a:off x="4954653" y="2747698"/>
          <a:ext cx="3050646" cy="1418167"/>
        </p:xfrm>
        <a:graphic>
          <a:graphicData uri="http://schemas.openxmlformats.org/presentationml/2006/ole">
            <mc:AlternateContent xmlns:mc="http://schemas.openxmlformats.org/markup-compatibility/2006">
              <mc:Choice xmlns:v="urn:schemas-microsoft-com:vml" Requires="v">
                <p:oleObj spid="_x0000_s4171" name="Visio" r:id="rId4" imgW="2604556" imgH="1211125" progId="Visio.Drawing.11">
                  <p:embed/>
                </p:oleObj>
              </mc:Choice>
              <mc:Fallback>
                <p:oleObj name="Visio" r:id="rId4" imgW="2604556" imgH="1211125" progId="Visio.Drawing.11">
                  <p:embed/>
                  <p:pic>
                    <p:nvPicPr>
                      <p:cNvPr id="7" name="Object 12"/>
                      <p:cNvPicPr>
                        <a:picLocks noChangeAspect="1" noChangeArrowheads="1"/>
                      </p:cNvPicPr>
                      <p:nvPr/>
                    </p:nvPicPr>
                    <p:blipFill>
                      <a:blip r:embed="rId5"/>
                      <a:srcRect/>
                      <a:stretch>
                        <a:fillRect/>
                      </a:stretch>
                    </p:blipFill>
                    <p:spPr bwMode="auto">
                      <a:xfrm>
                        <a:off x="4954653" y="2747698"/>
                        <a:ext cx="3050646" cy="1418167"/>
                      </a:xfrm>
                      <a:prstGeom prst="rect">
                        <a:avLst/>
                      </a:prstGeom>
                      <a:noFill/>
                      <a:ln>
                        <a:noFill/>
                      </a:ln>
                      <a:effectLst/>
                      <a:extLst/>
                    </p:spPr>
                  </p:pic>
                </p:oleObj>
              </mc:Fallback>
            </mc:AlternateContent>
          </a:graphicData>
        </a:graphic>
      </p:graphicFrame>
      <p:graphicFrame>
        <p:nvGraphicFramePr>
          <p:cNvPr id="6" name="Object 12"/>
          <p:cNvGraphicFramePr>
            <a:graphicFrameLocks noChangeAspect="1"/>
          </p:cNvGraphicFramePr>
          <p:nvPr>
            <p:extLst/>
          </p:nvPr>
        </p:nvGraphicFramePr>
        <p:xfrm>
          <a:off x="1593190" y="2747698"/>
          <a:ext cx="3050646" cy="1418167"/>
        </p:xfrm>
        <a:graphic>
          <a:graphicData uri="http://schemas.openxmlformats.org/presentationml/2006/ole">
            <mc:AlternateContent xmlns:mc="http://schemas.openxmlformats.org/markup-compatibility/2006">
              <mc:Choice xmlns:v="urn:schemas-microsoft-com:vml" Requires="v">
                <p:oleObj spid="_x0000_s4172" name="Visio" r:id="rId6" imgW="2604556" imgH="1211125" progId="Visio.Drawing.11">
                  <p:embed/>
                </p:oleObj>
              </mc:Choice>
              <mc:Fallback>
                <p:oleObj name="Visio" r:id="rId6" imgW="2604556" imgH="1211125" progId="Visio.Drawing.11">
                  <p:embed/>
                  <p:pic>
                    <p:nvPicPr>
                      <p:cNvPr id="6" name="Object 12"/>
                      <p:cNvPicPr>
                        <a:picLocks noChangeAspect="1" noChangeArrowheads="1"/>
                      </p:cNvPicPr>
                      <p:nvPr/>
                    </p:nvPicPr>
                    <p:blipFill>
                      <a:blip r:embed="rId7"/>
                      <a:srcRect/>
                      <a:stretch>
                        <a:fillRect/>
                      </a:stretch>
                    </p:blipFill>
                    <p:spPr bwMode="auto">
                      <a:xfrm>
                        <a:off x="1593190" y="2747698"/>
                        <a:ext cx="3050646" cy="1418167"/>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1200449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US" altLang="en-US" dirty="0">
                <a:ea typeface="ＭＳ Ｐゴシック" panose="020B0600070205080204" pitchFamily="34" charset="-128"/>
              </a:rPr>
              <a:t>BPMN from </a:t>
            </a:r>
            <a:r>
              <a:rPr lang="en-AU" altLang="en-US" dirty="0">
                <a:ea typeface="ＭＳ Ｐゴシック" panose="020B0600070205080204" pitchFamily="34" charset="-128"/>
              </a:rPr>
              <a:t>10,000 miles…</a:t>
            </a:r>
            <a:r>
              <a:rPr lang="en-US" altLang="en-US" dirty="0">
                <a:ea typeface="ＭＳ Ｐゴシック" panose="020B0600070205080204" pitchFamily="34" charset="-128"/>
              </a:rPr>
              <a:t> </a:t>
            </a:r>
            <a:endParaRPr lang="et-EE" altLang="en-US" dirty="0">
              <a:ea typeface="ＭＳ Ｐゴシック" panose="020B0600070205080204" pitchFamily="34" charset="-128"/>
            </a:endParaRPr>
          </a:p>
        </p:txBody>
      </p:sp>
      <p:sp>
        <p:nvSpPr>
          <p:cNvPr id="24578" name="Content Placeholder 2"/>
          <p:cNvSpPr>
            <a:spLocks noGrp="1"/>
          </p:cNvSpPr>
          <p:nvPr>
            <p:ph idx="1"/>
          </p:nvPr>
        </p:nvSpPr>
        <p:spPr>
          <a:xfrm>
            <a:off x="724481" y="1225902"/>
            <a:ext cx="7850175" cy="1619250"/>
          </a:xfrm>
        </p:spPr>
        <p:txBody>
          <a:bodyPr>
            <a:noAutofit/>
          </a:bodyPr>
          <a:lstStyle/>
          <a:p>
            <a:pPr marL="0" indent="0">
              <a:buNone/>
            </a:pPr>
            <a:r>
              <a:rPr lang="en-AU" sz="1800" dirty="0"/>
              <a:t>Based on popular graphical flowcharts:</a:t>
            </a:r>
          </a:p>
          <a:p>
            <a:pPr>
              <a:buFontTx/>
              <a:buChar char="-"/>
            </a:pPr>
            <a:r>
              <a:rPr lang="en-AU" sz="1800" dirty="0"/>
              <a:t>Core set of notation elements</a:t>
            </a:r>
          </a:p>
          <a:p>
            <a:pPr>
              <a:buFontTx/>
              <a:buChar char="-"/>
            </a:pPr>
            <a:r>
              <a:rPr lang="en-AU" sz="1800" dirty="0"/>
              <a:t>Each core element has various subtypes</a:t>
            </a:r>
          </a:p>
          <a:p>
            <a:pPr marL="0" indent="0">
              <a:buNone/>
            </a:pPr>
            <a:endParaRPr lang="en-AU" altLang="en-US" sz="1800" dirty="0">
              <a:ea typeface="ＭＳ Ｐゴシック" panose="020B0600070205080204" pitchFamily="34" charset="-128"/>
            </a:endParaRPr>
          </a:p>
          <a:p>
            <a:pPr marL="0" indent="0">
              <a:buNone/>
            </a:pPr>
            <a:r>
              <a:rPr lang="en-AU" altLang="en-US" sz="1800" dirty="0">
                <a:ea typeface="ＭＳ Ｐゴシック" panose="020B0600070205080204" pitchFamily="34" charset="-128"/>
              </a:rPr>
              <a:t>A BPMN process model is a graph consisting of four types of </a:t>
            </a:r>
            <a:r>
              <a:rPr lang="en-AU" altLang="en-US" sz="1800" b="1" dirty="0">
                <a:ea typeface="ＭＳ Ｐゴシック" panose="020B0600070205080204" pitchFamily="34" charset="-128"/>
              </a:rPr>
              <a:t>core elements</a:t>
            </a:r>
            <a:r>
              <a:rPr lang="en-AU" altLang="en-US" sz="1800" dirty="0">
                <a:ea typeface="ＭＳ Ｐゴシック" panose="020B0600070205080204" pitchFamily="34" charset="-128"/>
              </a:rPr>
              <a:t>:</a:t>
            </a:r>
          </a:p>
          <a:p>
            <a:endParaRPr lang="et-EE" altLang="en-US" dirty="0">
              <a:ea typeface="ＭＳ Ｐゴシック" panose="020B0600070205080204" pitchFamily="34" charset="-128"/>
            </a:endParaRPr>
          </a:p>
        </p:txBody>
      </p:sp>
      <p:graphicFrame>
        <p:nvGraphicFramePr>
          <p:cNvPr id="5" name="Object 8"/>
          <p:cNvGraphicFramePr>
            <a:graphicFrameLocks noChangeAspect="1"/>
          </p:cNvGraphicFramePr>
          <p:nvPr>
            <p:extLst/>
          </p:nvPr>
        </p:nvGraphicFramePr>
        <p:xfrm>
          <a:off x="1191286" y="3399932"/>
          <a:ext cx="1344083" cy="910167"/>
        </p:xfrm>
        <a:graphic>
          <a:graphicData uri="http://schemas.openxmlformats.org/presentationml/2006/ole">
            <mc:AlternateContent xmlns:mc="http://schemas.openxmlformats.org/markup-compatibility/2006">
              <mc:Choice xmlns:v="urn:schemas-microsoft-com:vml" Requires="v">
                <p:oleObj spid="_x0000_s12379" name="Visio" r:id="rId4" imgW="1117640" imgH="757595" progId="Visio.Drawing.11">
                  <p:embed/>
                </p:oleObj>
              </mc:Choice>
              <mc:Fallback>
                <p:oleObj name="Visio" r:id="rId4" imgW="1117640" imgH="757595" progId="Visio.Drawing.11">
                  <p:embed/>
                  <p:pic>
                    <p:nvPicPr>
                      <p:cNvPr id="5"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1286" y="3399932"/>
                        <a:ext cx="1344083" cy="910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7"/>
          <p:cNvGraphicFramePr>
            <a:graphicFrameLocks noChangeAspect="1"/>
          </p:cNvGraphicFramePr>
          <p:nvPr>
            <p:extLst/>
          </p:nvPr>
        </p:nvGraphicFramePr>
        <p:xfrm>
          <a:off x="5190872" y="3437634"/>
          <a:ext cx="878417" cy="878417"/>
        </p:xfrm>
        <a:graphic>
          <a:graphicData uri="http://schemas.openxmlformats.org/presentationml/2006/ole">
            <mc:AlternateContent xmlns:mc="http://schemas.openxmlformats.org/markup-compatibility/2006">
              <mc:Choice xmlns:v="urn:schemas-microsoft-com:vml" Requires="v">
                <p:oleObj spid="_x0000_s12380" name="Visio" r:id="rId6" imgW="577572" imgH="577572" progId="Visio.Drawing.11">
                  <p:embed/>
                </p:oleObj>
              </mc:Choice>
              <mc:Fallback>
                <p:oleObj name="Visio" r:id="rId6" imgW="577572" imgH="577572" progId="Visio.Drawing.11">
                  <p:embed/>
                  <p:pic>
                    <p:nvPicPr>
                      <p:cNvPr id="6"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90872" y="3437634"/>
                        <a:ext cx="878417" cy="87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 name="Object 10"/>
          <p:cNvGraphicFramePr>
            <a:graphicFrameLocks noChangeAspect="1"/>
          </p:cNvGraphicFramePr>
          <p:nvPr>
            <p:extLst/>
          </p:nvPr>
        </p:nvGraphicFramePr>
        <p:xfrm>
          <a:off x="3007282" y="3579188"/>
          <a:ext cx="551656" cy="551656"/>
        </p:xfrm>
        <a:graphic>
          <a:graphicData uri="http://schemas.openxmlformats.org/presentationml/2006/ole">
            <mc:AlternateContent xmlns:mc="http://schemas.openxmlformats.org/markup-compatibility/2006">
              <mc:Choice xmlns:v="urn:schemas-microsoft-com:vml" Requires="v">
                <p:oleObj spid="_x0000_s12381" name="Visio" r:id="rId8" imgW="397550" imgH="397550" progId="Visio.Drawing.11">
                  <p:embed/>
                </p:oleObj>
              </mc:Choice>
              <mc:Fallback>
                <p:oleObj name="Visio" r:id="rId8" imgW="397550" imgH="397550" progId="Visio.Drawing.11">
                  <p:embed/>
                  <p:pic>
                    <p:nvPicPr>
                      <p:cNvPr id="7" name="Object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07282" y="3579188"/>
                        <a:ext cx="551656" cy="551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 name="Object 11"/>
          <p:cNvGraphicFramePr>
            <a:graphicFrameLocks noChangeAspect="1"/>
          </p:cNvGraphicFramePr>
          <p:nvPr>
            <p:extLst/>
          </p:nvPr>
        </p:nvGraphicFramePr>
        <p:xfrm>
          <a:off x="3811873" y="3573859"/>
          <a:ext cx="595313" cy="595313"/>
        </p:xfrm>
        <a:graphic>
          <a:graphicData uri="http://schemas.openxmlformats.org/presentationml/2006/ole">
            <mc:AlternateContent xmlns:mc="http://schemas.openxmlformats.org/markup-compatibility/2006">
              <mc:Choice xmlns:v="urn:schemas-microsoft-com:vml" Requires="v">
                <p:oleObj spid="_x0000_s12382" name="Visio" r:id="rId10" imgW="428054" imgH="428387" progId="Visio.Drawing.11">
                  <p:embed/>
                </p:oleObj>
              </mc:Choice>
              <mc:Fallback>
                <p:oleObj name="Visio" r:id="rId10" imgW="428054" imgH="428387" progId="Visio.Drawing.11">
                  <p:embed/>
                  <p:pic>
                    <p:nvPicPr>
                      <p:cNvPr id="8" name="Object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811873" y="3573859"/>
                        <a:ext cx="595313" cy="59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 name="Object 7"/>
          <p:cNvGraphicFramePr>
            <a:graphicFrameLocks noChangeAspect="1"/>
          </p:cNvGraphicFramePr>
          <p:nvPr>
            <p:extLst/>
          </p:nvPr>
        </p:nvGraphicFramePr>
        <p:xfrm>
          <a:off x="6654174" y="3772333"/>
          <a:ext cx="1058333" cy="209021"/>
        </p:xfrm>
        <a:graphic>
          <a:graphicData uri="http://schemas.openxmlformats.org/presentationml/2006/ole">
            <mc:AlternateContent xmlns:mc="http://schemas.openxmlformats.org/markup-compatibility/2006">
              <mc:Choice xmlns:v="urn:schemas-microsoft-com:vml" Requires="v">
                <p:oleObj spid="_x0000_s12383" name="Visio" r:id="rId12" imgW="498062" imgH="98762" progId="Visio.Drawing.11">
                  <p:embed/>
                </p:oleObj>
              </mc:Choice>
              <mc:Fallback>
                <p:oleObj name="Visio" r:id="rId12" imgW="498062" imgH="98762" progId="Visio.Drawing.11">
                  <p:embed/>
                  <p:pic>
                    <p:nvPicPr>
                      <p:cNvPr id="9" name="Object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54174" y="3772333"/>
                        <a:ext cx="1058333" cy="209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Text Box 9"/>
          <p:cNvSpPr txBox="1">
            <a:spLocks noChangeArrowheads="1"/>
          </p:cNvSpPr>
          <p:nvPr/>
        </p:nvSpPr>
        <p:spPr bwMode="auto">
          <a:xfrm>
            <a:off x="1427044" y="4438609"/>
            <a:ext cx="904415" cy="374398"/>
          </a:xfrm>
          <a:prstGeom prst="rect">
            <a:avLst/>
          </a:prstGeom>
          <a:noFill/>
          <a:ln w="9525">
            <a:noFill/>
            <a:miter lim="800000"/>
            <a:headEnd/>
            <a:tailEnd/>
          </a:ln>
          <a:effectLst/>
        </p:spPr>
        <p:txBody>
          <a:bodyPr wrap="none">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activity</a:t>
            </a:r>
          </a:p>
        </p:txBody>
      </p:sp>
      <p:sp>
        <p:nvSpPr>
          <p:cNvPr id="11" name="Text Box 10"/>
          <p:cNvSpPr txBox="1">
            <a:spLocks noChangeArrowheads="1"/>
          </p:cNvSpPr>
          <p:nvPr/>
        </p:nvSpPr>
        <p:spPr bwMode="auto">
          <a:xfrm>
            <a:off x="5098907" y="4432658"/>
            <a:ext cx="1063112" cy="374398"/>
          </a:xfrm>
          <a:prstGeom prst="rect">
            <a:avLst/>
          </a:prstGeom>
          <a:noFill/>
          <a:ln w="9525">
            <a:noFill/>
            <a:miter lim="800000"/>
            <a:headEnd/>
            <a:tailEnd/>
          </a:ln>
          <a:effectLst/>
        </p:spPr>
        <p:txBody>
          <a:bodyPr wrap="none">
            <a:spAutoFit/>
          </a:bodyPr>
          <a:lstStyle/>
          <a:p>
            <a:pPr eaLnBrk="0" fontAlgn="base" hangingPunct="0">
              <a:spcBef>
                <a:spcPct val="0"/>
              </a:spcBef>
              <a:spcAft>
                <a:spcPct val="0"/>
              </a:spcAft>
            </a:pPr>
            <a:r>
              <a:rPr lang="en-AU" sz="1833">
                <a:solidFill>
                  <a:prstClr val="black"/>
                </a:solidFill>
                <a:latin typeface="Arial" charset="0"/>
                <a:ea typeface="ＭＳ Ｐゴシック" pitchFamily="34" charset="-128"/>
              </a:rPr>
              <a:t>gateway</a:t>
            </a:r>
          </a:p>
        </p:txBody>
      </p:sp>
      <p:sp>
        <p:nvSpPr>
          <p:cNvPr id="12" name="Text Box 9"/>
          <p:cNvSpPr txBox="1">
            <a:spLocks noChangeArrowheads="1"/>
          </p:cNvSpPr>
          <p:nvPr/>
        </p:nvSpPr>
        <p:spPr bwMode="auto">
          <a:xfrm>
            <a:off x="3337442" y="4453808"/>
            <a:ext cx="761747" cy="374398"/>
          </a:xfrm>
          <a:prstGeom prst="rect">
            <a:avLst/>
          </a:prstGeom>
          <a:noFill/>
          <a:ln w="9525">
            <a:noFill/>
            <a:miter lim="800000"/>
            <a:headEnd/>
            <a:tailEnd/>
          </a:ln>
          <a:effectLst/>
        </p:spPr>
        <p:txBody>
          <a:bodyPr wrap="none">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event</a:t>
            </a:r>
          </a:p>
        </p:txBody>
      </p:sp>
      <p:sp>
        <p:nvSpPr>
          <p:cNvPr id="13" name="Text Box 8"/>
          <p:cNvSpPr txBox="1">
            <a:spLocks noChangeArrowheads="1"/>
          </p:cNvSpPr>
          <p:nvPr/>
        </p:nvSpPr>
        <p:spPr bwMode="auto">
          <a:xfrm>
            <a:off x="6502035" y="4441817"/>
            <a:ext cx="1250099" cy="656462"/>
          </a:xfrm>
          <a:prstGeom prst="rect">
            <a:avLst/>
          </a:prstGeom>
          <a:noFill/>
          <a:ln w="9525">
            <a:noFill/>
            <a:miter lim="800000"/>
            <a:headEnd/>
            <a:tailEnd/>
          </a:ln>
          <a:effectLst/>
        </p:spPr>
        <p:txBody>
          <a:bodyPr wrap="square">
            <a:spAutoFit/>
          </a:bodyPr>
          <a:lstStyle/>
          <a:p>
            <a:pPr algn="ctr" eaLnBrk="0" fontAlgn="base" hangingPunct="0">
              <a:spcBef>
                <a:spcPct val="0"/>
              </a:spcBef>
              <a:spcAft>
                <a:spcPct val="0"/>
              </a:spcAft>
            </a:pPr>
            <a:r>
              <a:rPr lang="en-AU" sz="1833" dirty="0">
                <a:solidFill>
                  <a:prstClr val="black"/>
                </a:solidFill>
                <a:latin typeface="Arial" charset="0"/>
                <a:ea typeface="ＭＳ Ｐゴシック" pitchFamily="34" charset="-128"/>
              </a:rPr>
              <a:t>sequence flow</a:t>
            </a:r>
          </a:p>
        </p:txBody>
      </p:sp>
      <p:sp>
        <p:nvSpPr>
          <p:cNvPr id="14" name="Text Box 9"/>
          <p:cNvSpPr txBox="1">
            <a:spLocks noChangeArrowheads="1"/>
          </p:cNvSpPr>
          <p:nvPr/>
        </p:nvSpPr>
        <p:spPr bwMode="auto">
          <a:xfrm>
            <a:off x="2986476" y="4072279"/>
            <a:ext cx="643125" cy="374398"/>
          </a:xfrm>
          <a:prstGeom prst="rect">
            <a:avLst/>
          </a:prstGeom>
          <a:noFill/>
          <a:ln w="9525">
            <a:noFill/>
            <a:miter lim="800000"/>
            <a:headEnd/>
            <a:tailEnd/>
          </a:ln>
          <a:effectLst/>
        </p:spPr>
        <p:txBody>
          <a:bodyPr wrap="none">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start</a:t>
            </a:r>
          </a:p>
        </p:txBody>
      </p:sp>
      <p:sp>
        <p:nvSpPr>
          <p:cNvPr id="15" name="Text Box 9"/>
          <p:cNvSpPr txBox="1">
            <a:spLocks noChangeArrowheads="1"/>
          </p:cNvSpPr>
          <p:nvPr/>
        </p:nvSpPr>
        <p:spPr bwMode="auto">
          <a:xfrm>
            <a:off x="3831889" y="4070674"/>
            <a:ext cx="579005" cy="374398"/>
          </a:xfrm>
          <a:prstGeom prst="rect">
            <a:avLst/>
          </a:prstGeom>
          <a:noFill/>
          <a:ln w="9525">
            <a:noFill/>
            <a:miter lim="800000"/>
            <a:headEnd/>
            <a:tailEnd/>
          </a:ln>
          <a:effectLst/>
        </p:spPr>
        <p:txBody>
          <a:bodyPr wrap="none">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end</a:t>
            </a:r>
          </a:p>
        </p:txBody>
      </p:sp>
    </p:spTree>
    <p:extLst>
      <p:ext uri="{BB962C8B-B14F-4D97-AF65-F5344CB8AC3E}">
        <p14:creationId xmlns:p14="http://schemas.microsoft.com/office/powerpoint/2010/main" val="190863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childTnLst>
                          </p:cTn>
                        </p:par>
                        <p:par>
                          <p:cTn id="45" fill="hold">
                            <p:stCondLst>
                              <p:cond delay="500"/>
                            </p:stCondLst>
                            <p:childTnLst>
                              <p:par>
                                <p:cTn id="46" presetID="10" presetClass="entr" presetSubtype="0" fill="hold" nodeType="after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2408" y="1327360"/>
            <a:ext cx="7764463" cy="3859212"/>
          </a:xfrm>
        </p:spPr>
        <p:txBody>
          <a:bodyPr>
            <a:normAutofit/>
          </a:bodyPr>
          <a:lstStyle/>
          <a:p>
            <a:pPr marL="0" indent="0">
              <a:buNone/>
            </a:pPr>
            <a:r>
              <a:rPr lang="en-AU" sz="2000" dirty="0"/>
              <a:t>Put together the four fragments of the loan assessment process that you created in Exercises 3.1–3.4.</a:t>
            </a:r>
          </a:p>
          <a:p>
            <a:pPr marL="0" indent="0">
              <a:buNone/>
            </a:pPr>
            <a:endParaRPr lang="en-AU" sz="2000" dirty="0"/>
          </a:p>
          <a:p>
            <a:pPr marL="0" indent="0">
              <a:buNone/>
            </a:pPr>
            <a:r>
              <a:rPr lang="en-AU" sz="1800" i="1" dirty="0"/>
              <a:t>Hint. </a:t>
            </a:r>
            <a:r>
              <a:rPr lang="en-AU" sz="1800" dirty="0"/>
              <a:t>Look at the labels of the start and end events to understand the order dependencies among the various fragments. Then extend the resulting model by adding all the required business objects. Moreover, attach annotations to specify the business rules behind </a:t>
            </a:r>
            <a:r>
              <a:rPr lang="en-AU" sz="1800" dirty="0" err="1"/>
              <a:t>i</a:t>
            </a:r>
            <a:r>
              <a:rPr lang="en-AU" sz="1800" dirty="0"/>
              <a:t>) checking an application completeness, ii) assessing an application eligibility, and iii) verifying a repayment agreement.</a:t>
            </a:r>
          </a:p>
          <a:p>
            <a:pPr marL="0" indent="0">
              <a:buNone/>
            </a:pPr>
            <a:endParaRPr lang="en-AU" sz="2000" dirty="0"/>
          </a:p>
        </p:txBody>
      </p:sp>
      <p:sp>
        <p:nvSpPr>
          <p:cNvPr id="3" name="Title 2"/>
          <p:cNvSpPr>
            <a:spLocks noGrp="1"/>
          </p:cNvSpPr>
          <p:nvPr>
            <p:ph type="title"/>
          </p:nvPr>
        </p:nvSpPr>
        <p:spPr/>
        <p:txBody>
          <a:bodyPr/>
          <a:lstStyle/>
          <a:p>
            <a:r>
              <a:rPr lang="en-US" dirty="0"/>
              <a:t>Exercise 3.6</a:t>
            </a:r>
          </a:p>
        </p:txBody>
      </p:sp>
    </p:spTree>
    <p:extLst>
      <p:ext uri="{BB962C8B-B14F-4D97-AF65-F5344CB8AC3E}">
        <p14:creationId xmlns:p14="http://schemas.microsoft.com/office/powerpoint/2010/main" val="11300669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sz="half" idx="2"/>
          </p:nvPr>
        </p:nvSpPr>
        <p:spPr>
          <a:xfrm>
            <a:off x="4572000" y="1344613"/>
            <a:ext cx="4103688" cy="3859212"/>
          </a:xfrm>
        </p:spPr>
        <p:txBody>
          <a:bodyPr>
            <a:normAutofit/>
          </a:bodyPr>
          <a:lstStyle/>
          <a:p>
            <a:pPr marL="0" indent="0">
              <a:buNone/>
            </a:pPr>
            <a:r>
              <a:rPr lang="de-DE" sz="1400" dirty="0"/>
              <a:t>Contents</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First Steps with BPMN</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Branching and Merging</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Business Objects</a:t>
            </a:r>
          </a:p>
          <a:p>
            <a:pPr marL="342900" indent="-342900">
              <a:buFont typeface="+mj-lt"/>
              <a:buAutoNum type="arabicPeriod"/>
            </a:pPr>
            <a:r>
              <a:rPr lang="en-US" sz="1400" dirty="0"/>
              <a:t>Resources</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Process Decomposition</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Process Model Reuse</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Recap</a:t>
            </a:r>
            <a:endParaRPr lang="de-DE" sz="1400" dirty="0">
              <a:solidFill>
                <a:schemeClr val="bg1">
                  <a:lumMod val="85000"/>
                </a:schemeClr>
              </a:solidFill>
            </a:endParaRPr>
          </a:p>
        </p:txBody>
      </p:sp>
      <p:sp>
        <p:nvSpPr>
          <p:cNvPr id="5" name="Title 4">
            <a:extLst>
              <a:ext uri="{FF2B5EF4-FFF2-40B4-BE49-F238E27FC236}">
                <a16:creationId xmlns:a16="http://schemas.microsoft.com/office/drawing/2014/main" id="{A25E3810-7CC4-4F93-B619-F6F022800DBD}"/>
              </a:ext>
            </a:extLst>
          </p:cNvPr>
          <p:cNvSpPr>
            <a:spLocks noGrp="1"/>
          </p:cNvSpPr>
          <p:nvPr>
            <p:ph type="title"/>
          </p:nvPr>
        </p:nvSpPr>
        <p:spPr/>
        <p:txBody>
          <a:bodyPr/>
          <a:lstStyle/>
          <a:p>
            <a:r>
              <a:rPr lang="de-AT" dirty="0">
                <a:latin typeface="Arial" panose="020B0604020202020204" pitchFamily="34" charset="0"/>
                <a:cs typeface="Arial" panose="020B0604020202020204" pitchFamily="34" charset="0"/>
              </a:rPr>
              <a:t>Chapter 3: Essential </a:t>
            </a:r>
            <a:r>
              <a:rPr lang="de-AT" dirty="0" err="1">
                <a:latin typeface="Arial" panose="020B0604020202020204" pitchFamily="34" charset="0"/>
                <a:cs typeface="Arial" panose="020B0604020202020204" pitchFamily="34" charset="0"/>
              </a:rPr>
              <a:t>Process</a:t>
            </a:r>
            <a:r>
              <a:rPr lang="de-AT" dirty="0">
                <a:latin typeface="Arial" panose="020B0604020202020204" pitchFamily="34" charset="0"/>
                <a:cs typeface="Arial" panose="020B0604020202020204" pitchFamily="34" charset="0"/>
              </a:rPr>
              <a:t> Modeling</a:t>
            </a:r>
          </a:p>
        </p:txBody>
      </p:sp>
      <p:pic>
        <p:nvPicPr>
          <p:cNvPr id="7" name="Grafik 6"/>
          <p:cNvPicPr>
            <a:picLocks noChangeAspect="1"/>
          </p:cNvPicPr>
          <p:nvPr/>
        </p:nvPicPr>
        <p:blipFill>
          <a:blip r:embed="rId3"/>
          <a:stretch>
            <a:fillRect/>
          </a:stretch>
        </p:blipFill>
        <p:spPr>
          <a:xfrm>
            <a:off x="1463798" y="1402645"/>
            <a:ext cx="2054876" cy="3383844"/>
          </a:xfrm>
          <a:prstGeom prst="rect">
            <a:avLst/>
          </a:prstGeom>
          <a:ln>
            <a:solidFill>
              <a:schemeClr val="tx1"/>
            </a:solidFill>
          </a:ln>
        </p:spPr>
      </p:pic>
    </p:spTree>
    <p:extLst>
      <p:ext uri="{BB962C8B-B14F-4D97-AF65-F5344CB8AC3E}">
        <p14:creationId xmlns:p14="http://schemas.microsoft.com/office/powerpoint/2010/main" val="3721618772"/>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417" name="Rectangle 2"/>
          <p:cNvSpPr>
            <a:spLocks noChangeArrowheads="1"/>
          </p:cNvSpPr>
          <p:nvPr/>
        </p:nvSpPr>
        <p:spPr bwMode="auto">
          <a:xfrm>
            <a:off x="1322917" y="3131040"/>
            <a:ext cx="6478323" cy="1130788"/>
          </a:xfrm>
          <a:prstGeom prst="rect">
            <a:avLst/>
          </a:prstGeom>
          <a:noFill/>
          <a:ln w="12700">
            <a:noFill/>
            <a:miter lim="800000"/>
            <a:headEnd/>
            <a:tailEnd/>
          </a:ln>
        </p:spPr>
        <p:txBody>
          <a:bodyPr lIns="27475" tIns="27475" rIns="27475" bIns="27475"/>
          <a:lstStyle/>
          <a:p>
            <a:pPr algn="ctr" defTabSz="586145" eaLnBrk="0" fontAlgn="base" hangingPunct="0">
              <a:spcBef>
                <a:spcPct val="0"/>
              </a:spcBef>
              <a:spcAft>
                <a:spcPct val="0"/>
              </a:spcAft>
            </a:pPr>
            <a:endParaRPr lang="en-AU" sz="1923" b="1">
              <a:solidFill>
                <a:srgbClr val="5B6973"/>
              </a:solidFill>
              <a:latin typeface="Arial" charset="0"/>
              <a:ea typeface="ＭＳ Ｐゴシック" pitchFamily="34" charset="-128"/>
              <a:cs typeface="ＭＳ Ｐゴシック"/>
            </a:endParaRPr>
          </a:p>
        </p:txBody>
      </p:sp>
      <p:sp>
        <p:nvSpPr>
          <p:cNvPr id="700418" name="Rectangle 3"/>
          <p:cNvSpPr>
            <a:spLocks noGrp="1" noChangeArrowheads="1"/>
          </p:cNvSpPr>
          <p:nvPr>
            <p:ph type="title"/>
          </p:nvPr>
        </p:nvSpPr>
        <p:spPr>
          <a:xfrm>
            <a:off x="591088" y="127564"/>
            <a:ext cx="6840000" cy="903822"/>
          </a:xfrm>
        </p:spPr>
        <p:txBody>
          <a:bodyPr>
            <a:normAutofit/>
          </a:bodyPr>
          <a:lstStyle/>
          <a:p>
            <a:pPr algn="l"/>
            <a:r>
              <a:rPr lang="en-AU" dirty="0"/>
              <a:t>Resources</a:t>
            </a:r>
          </a:p>
        </p:txBody>
      </p:sp>
      <p:pic>
        <p:nvPicPr>
          <p:cNvPr id="700419" name="Picture 4"/>
          <p:cNvPicPr>
            <a:picLocks noGrp="1" noChangeAspect="1"/>
          </p:cNvPicPr>
          <p:nvPr>
            <p:ph idx="1"/>
          </p:nvPr>
        </p:nvPicPr>
        <p:blipFill>
          <a:blip r:embed="rId2" cstate="print"/>
          <a:stretch>
            <a:fillRect/>
          </a:stretch>
        </p:blipFill>
        <p:spPr>
          <a:xfrm>
            <a:off x="2624931" y="1991519"/>
            <a:ext cx="3429000" cy="2565400"/>
          </a:xfrm>
          <a:prstGeom prst="rect">
            <a:avLst/>
          </a:prstGeom>
          <a:ln w="3175">
            <a:solidFill>
              <a:schemeClr val="tx1"/>
            </a:solidFill>
          </a:ln>
          <a:effectLst>
            <a:outerShdw blurRad="292100" dist="139700" dir="2700000" algn="tl" rotWithShape="0">
              <a:srgbClr val="333333">
                <a:alpha val="65000"/>
              </a:srgbClr>
            </a:outerShdw>
          </a:effectLst>
        </p:spPr>
      </p:pic>
      <p:sp>
        <p:nvSpPr>
          <p:cNvPr id="2" name="Slide Number Placeholder 1"/>
          <p:cNvSpPr>
            <a:spLocks noGrp="1"/>
          </p:cNvSpPr>
          <p:nvPr>
            <p:ph type="sldNum" sz="quarter" idx="12"/>
          </p:nvPr>
        </p:nvSpPr>
        <p:spPr/>
        <p:txBody>
          <a:bodyPr/>
          <a:lstStyle/>
          <a:p>
            <a:pPr>
              <a:defRPr/>
            </a:pPr>
            <a:fld id="{17DA65ED-F1C7-4087-AB21-3BE856A544E0}" type="slidenum">
              <a:rPr lang="de-DE" smtClean="0">
                <a:solidFill>
                  <a:prstClr val="black">
                    <a:lumMod val="50000"/>
                    <a:lumOff val="50000"/>
                  </a:prstClr>
                </a:solidFill>
              </a:rPr>
              <a:pPr>
                <a:defRPr/>
              </a:pPr>
              <a:t>52</a:t>
            </a:fld>
            <a:endParaRPr lang="de-DE">
              <a:solidFill>
                <a:prstClr val="black">
                  <a:lumMod val="50000"/>
                  <a:lumOff val="50000"/>
                </a:prstClr>
              </a:solidFill>
            </a:endParaRPr>
          </a:p>
        </p:txBody>
      </p:sp>
      <p:pic>
        <p:nvPicPr>
          <p:cNvPr id="700420" name="Picture 5"/>
          <p:cNvPicPr>
            <a:picLocks noGrp="1" noChangeAspect="1"/>
          </p:cNvPicPr>
          <p:nvPr>
            <p:ph sz="quarter" idx="4294967295"/>
          </p:nvPr>
        </p:nvPicPr>
        <p:blipFill>
          <a:blip r:embed="rId3" cstate="print"/>
          <a:stretch>
            <a:fillRect/>
          </a:stretch>
        </p:blipFill>
        <p:spPr>
          <a:xfrm>
            <a:off x="6499489" y="1235216"/>
            <a:ext cx="1712912" cy="1651000"/>
          </a:xfrm>
          <a:prstGeom prst="rect">
            <a:avLst/>
          </a:prstGeom>
          <a:ln w="3175">
            <a:solidFill>
              <a:schemeClr val="tx1"/>
            </a:solidFill>
          </a:ln>
          <a:effectLst>
            <a:outerShdw blurRad="292100" dist="139700" dir="2700000" algn="tl" rotWithShape="0">
              <a:srgbClr val="333333">
                <a:alpha val="65000"/>
              </a:srgbClr>
            </a:outerShdw>
          </a:effectLst>
        </p:spPr>
      </p:pic>
      <p:pic>
        <p:nvPicPr>
          <p:cNvPr id="700421" name="Picture 6"/>
          <p:cNvPicPr>
            <a:picLocks noGrp="1" noChangeAspect="1"/>
          </p:cNvPicPr>
          <p:nvPr>
            <p:ph sz="quarter" idx="4294967295"/>
          </p:nvPr>
        </p:nvPicPr>
        <p:blipFill>
          <a:blip r:embed="rId4" cstate="print"/>
          <a:srcRect/>
          <a:stretch>
            <a:fillRect/>
          </a:stretch>
        </p:blipFill>
        <p:spPr>
          <a:xfrm>
            <a:off x="1154377" y="3175000"/>
            <a:ext cx="2519363" cy="1524000"/>
          </a:xfrm>
          <a:prstGeom prst="rect">
            <a:avLst/>
          </a:prstGeom>
          <a:ln w="3175">
            <a:solidFill>
              <a:schemeClr val="tx1"/>
            </a:solidFill>
          </a:ln>
          <a:effectLst>
            <a:outerShdw blurRad="292100" dist="139700" dir="2700000" algn="tl" rotWithShape="0">
              <a:srgbClr val="333333">
                <a:alpha val="65000"/>
              </a:srgbClr>
            </a:outerShdw>
          </a:effectLst>
        </p:spPr>
      </p:pic>
      <p:pic>
        <p:nvPicPr>
          <p:cNvPr id="700422" name="Picture 9"/>
          <p:cNvPicPr>
            <a:picLocks noChangeAspect="1" noChangeArrowheads="1"/>
          </p:cNvPicPr>
          <p:nvPr/>
        </p:nvPicPr>
        <p:blipFill>
          <a:blip r:embed="rId5" cstate="print"/>
          <a:srcRect/>
          <a:stretch>
            <a:fillRect/>
          </a:stretch>
        </p:blipFill>
        <p:spPr bwMode="auto">
          <a:xfrm>
            <a:off x="5050897" y="3175000"/>
            <a:ext cx="2308490" cy="1524000"/>
          </a:xfrm>
          <a:prstGeom prst="rect">
            <a:avLst/>
          </a:prstGeom>
          <a:ln w="3175">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27133231"/>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6098" name="Rectangle 2"/>
          <p:cNvSpPr>
            <a:spLocks noGrp="1" noChangeArrowheads="1"/>
          </p:cNvSpPr>
          <p:nvPr>
            <p:ph type="title"/>
          </p:nvPr>
        </p:nvSpPr>
        <p:spPr/>
        <p:txBody>
          <a:bodyPr/>
          <a:lstStyle/>
          <a:p>
            <a:r>
              <a:rPr lang="en-AU" dirty="0"/>
              <a:t>Resources</a:t>
            </a:r>
          </a:p>
        </p:txBody>
      </p:sp>
      <p:sp>
        <p:nvSpPr>
          <p:cNvPr id="1796099" name="Rectangle 3"/>
          <p:cNvSpPr>
            <a:spLocks noGrp="1" noChangeArrowheads="1"/>
          </p:cNvSpPr>
          <p:nvPr>
            <p:ph idx="1"/>
          </p:nvPr>
        </p:nvSpPr>
        <p:spPr>
          <a:xfrm>
            <a:off x="627133" y="1255332"/>
            <a:ext cx="7764463" cy="3859212"/>
          </a:xfrm>
        </p:spPr>
        <p:txBody>
          <a:bodyPr>
            <a:normAutofit/>
          </a:bodyPr>
          <a:lstStyle/>
          <a:p>
            <a:pPr marL="0" indent="0">
              <a:buNone/>
            </a:pPr>
            <a:r>
              <a:rPr lang="en-AU" sz="2000" i="1" dirty="0"/>
              <a:t>Active resources</a:t>
            </a:r>
            <a:r>
              <a:rPr lang="en-AU" sz="2000" dirty="0"/>
              <a:t>:</a:t>
            </a:r>
          </a:p>
          <a:p>
            <a:pPr lvl="1"/>
            <a:r>
              <a:rPr lang="en-AU" sz="1800" dirty="0"/>
              <a:t>Process participant</a:t>
            </a:r>
          </a:p>
          <a:p>
            <a:pPr lvl="1"/>
            <a:r>
              <a:rPr lang="en-AU" sz="1800" dirty="0"/>
              <a:t>Software system</a:t>
            </a:r>
          </a:p>
          <a:p>
            <a:pPr lvl="1"/>
            <a:r>
              <a:rPr lang="en-AU" sz="1800" dirty="0"/>
              <a:t>Equipment</a:t>
            </a:r>
          </a:p>
          <a:p>
            <a:pPr marL="0" indent="0">
              <a:buNone/>
            </a:pPr>
            <a:endParaRPr lang="en-AU" dirty="0"/>
          </a:p>
          <a:p>
            <a:pPr marL="0" indent="0">
              <a:buNone/>
            </a:pPr>
            <a:r>
              <a:rPr lang="en-AU" sz="2000" i="1" dirty="0"/>
              <a:t>Resource class</a:t>
            </a:r>
            <a:r>
              <a:rPr lang="en-AU" sz="2000" dirty="0"/>
              <a:t>:</a:t>
            </a:r>
          </a:p>
          <a:p>
            <a:pPr marL="149484" indent="0">
              <a:buNone/>
            </a:pPr>
            <a:r>
              <a:rPr lang="en-AU" sz="1800" dirty="0"/>
              <a:t>A </a:t>
            </a:r>
            <a:r>
              <a:rPr lang="en-AU" sz="1800" b="1" dirty="0"/>
              <a:t>group of (active) resources</a:t>
            </a:r>
            <a:r>
              <a:rPr lang="en-AU" sz="1800" dirty="0"/>
              <a:t> that are interchangeable, e.g. a role, an organizational unit or the whole organization.</a:t>
            </a:r>
          </a:p>
        </p:txBody>
      </p:sp>
      <p:sp>
        <p:nvSpPr>
          <p:cNvPr id="2" name="Slide Number Placeholder 1"/>
          <p:cNvSpPr>
            <a:spLocks noGrp="1"/>
          </p:cNvSpPr>
          <p:nvPr>
            <p:ph type="sldNum" sz="quarter" idx="12"/>
          </p:nvPr>
        </p:nvSpPr>
        <p:spPr/>
        <p:txBody>
          <a:bodyPr/>
          <a:lstStyle/>
          <a:p>
            <a:fld id="{F06E539D-8AB8-485C-BFEF-50E8D5427D32}" type="slidenum">
              <a:rPr lang="en-AU" smtClean="0">
                <a:solidFill>
                  <a:prstClr val="black">
                    <a:lumMod val="50000"/>
                    <a:lumOff val="50000"/>
                  </a:prstClr>
                </a:solidFill>
              </a:rPr>
              <a:pPr/>
              <a:t>53</a:t>
            </a:fld>
            <a:endParaRPr lang="en-AU">
              <a:solidFill>
                <a:prstClr val="black">
                  <a:lumMod val="50000"/>
                  <a:lumOff val="50000"/>
                </a:prstClr>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2155" y="4514088"/>
            <a:ext cx="2544305" cy="1200912"/>
          </a:xfrm>
          <a:prstGeom prst="rect">
            <a:avLst/>
          </a:prstGeom>
        </p:spPr>
      </p:pic>
    </p:spTree>
    <p:extLst>
      <p:ext uri="{BB962C8B-B14F-4D97-AF65-F5344CB8AC3E}">
        <p14:creationId xmlns:p14="http://schemas.microsoft.com/office/powerpoint/2010/main" val="31824568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1218" name="Rectangle 2"/>
          <p:cNvSpPr>
            <a:spLocks noGrp="1" noChangeArrowheads="1"/>
          </p:cNvSpPr>
          <p:nvPr>
            <p:ph type="title"/>
          </p:nvPr>
        </p:nvSpPr>
        <p:spPr/>
        <p:txBody>
          <a:bodyPr/>
          <a:lstStyle/>
          <a:p>
            <a:r>
              <a:rPr lang="en-AU" dirty="0"/>
              <a:t>Resources in the order-to-cash example</a:t>
            </a:r>
          </a:p>
        </p:txBody>
      </p:sp>
      <p:sp>
        <p:nvSpPr>
          <p:cNvPr id="1801219" name="Rectangle 3"/>
          <p:cNvSpPr>
            <a:spLocks noGrp="1" noChangeArrowheads="1"/>
          </p:cNvSpPr>
          <p:nvPr>
            <p:ph idx="1"/>
          </p:nvPr>
        </p:nvSpPr>
        <p:spPr>
          <a:xfrm>
            <a:off x="643317" y="1368889"/>
            <a:ext cx="7764463" cy="3859212"/>
          </a:xfrm>
        </p:spPr>
        <p:txBody>
          <a:bodyPr>
            <a:noAutofit/>
          </a:bodyPr>
          <a:lstStyle/>
          <a:p>
            <a:pPr marL="0" indent="0">
              <a:buNone/>
            </a:pPr>
            <a:r>
              <a:rPr lang="en-AU" sz="1800" dirty="0"/>
              <a:t>The order-to-cash process is carried out by a seller’s organization which includes two departments: the </a:t>
            </a:r>
            <a:r>
              <a:rPr lang="en-AU" sz="1800" b="1" dirty="0"/>
              <a:t>Sales department </a:t>
            </a:r>
            <a:r>
              <a:rPr lang="en-AU" sz="1800" dirty="0"/>
              <a:t>and the </a:t>
            </a:r>
            <a:r>
              <a:rPr lang="en-AU" sz="1800" b="1" dirty="0"/>
              <a:t>Warehouse &amp; Distribution department</a:t>
            </a:r>
            <a:r>
              <a:rPr lang="en-AU" sz="1800" dirty="0"/>
              <a:t>. </a:t>
            </a:r>
          </a:p>
          <a:p>
            <a:pPr marL="0" indent="0">
              <a:buNone/>
            </a:pPr>
            <a:r>
              <a:rPr lang="en-AU" sz="1800" dirty="0"/>
              <a:t>The purchase order received by the Seller has to be checked against the stock. This is done via an </a:t>
            </a:r>
            <a:r>
              <a:rPr lang="en-AU" sz="1800" b="1" dirty="0"/>
              <a:t>ERP </a:t>
            </a:r>
            <a:r>
              <a:rPr lang="en-AU" sz="1800" dirty="0"/>
              <a:t>module within the </a:t>
            </a:r>
            <a:r>
              <a:rPr lang="en-AU" sz="1800" b="1" dirty="0"/>
              <a:t>Warehouse &amp; Distribution department</a:t>
            </a:r>
            <a:r>
              <a:rPr lang="en-AU" sz="1800" dirty="0"/>
              <a:t>. </a:t>
            </a:r>
          </a:p>
          <a:p>
            <a:pPr marL="0" indent="0">
              <a:buNone/>
            </a:pPr>
            <a:r>
              <a:rPr lang="en-AU" sz="1800" dirty="0"/>
              <a:t>If the purchase order is confirmed, the </a:t>
            </a:r>
            <a:r>
              <a:rPr lang="en-AU" sz="1800" b="1" dirty="0"/>
              <a:t>Warehouse &amp; Distribution department</a:t>
            </a:r>
            <a:r>
              <a:rPr lang="en-AU" sz="1800" dirty="0"/>
              <a:t> ships the goods. Meantime, the </a:t>
            </a:r>
            <a:r>
              <a:rPr lang="en-AU" sz="1800" b="1" dirty="0"/>
              <a:t>Sales department</a:t>
            </a:r>
            <a:r>
              <a:rPr lang="en-AU" sz="1800" dirty="0"/>
              <a:t> emits the invoice. The process concludes with the order being archived by the </a:t>
            </a:r>
            <a:r>
              <a:rPr lang="en-AU" sz="1800" b="1" dirty="0"/>
              <a:t>Sales department</a:t>
            </a:r>
            <a:r>
              <a:rPr lang="en-AU" sz="1800" dirty="0"/>
              <a:t>. </a:t>
            </a:r>
          </a:p>
        </p:txBody>
      </p:sp>
      <p:sp>
        <p:nvSpPr>
          <p:cNvPr id="2" name="Slide Number Placeholder 1"/>
          <p:cNvSpPr>
            <a:spLocks noGrp="1"/>
          </p:cNvSpPr>
          <p:nvPr>
            <p:ph type="sldNum" sz="quarter" idx="12"/>
          </p:nvPr>
        </p:nvSpPr>
        <p:spPr/>
        <p:txBody>
          <a:bodyPr/>
          <a:lstStyle/>
          <a:p>
            <a:fld id="{F06E539D-8AB8-485C-BFEF-50E8D5427D32}" type="slidenum">
              <a:rPr lang="en-AU" smtClean="0">
                <a:solidFill>
                  <a:prstClr val="black">
                    <a:lumMod val="50000"/>
                    <a:lumOff val="50000"/>
                  </a:prstClr>
                </a:solidFill>
              </a:rPr>
              <a:pPr/>
              <a:t>54</a:t>
            </a:fld>
            <a:endParaRPr lang="en-AU">
              <a:solidFill>
                <a:prstClr val="black">
                  <a:lumMod val="50000"/>
                  <a:lumOff val="50000"/>
                </a:prstClr>
              </a:solidFill>
            </a:endParaRPr>
          </a:p>
        </p:txBody>
      </p:sp>
    </p:spTree>
    <p:extLst>
      <p:ext uri="{BB962C8B-B14F-4D97-AF65-F5344CB8AC3E}">
        <p14:creationId xmlns:p14="http://schemas.microsoft.com/office/powerpoint/2010/main" val="16325531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8146" name="Rectangle 2"/>
          <p:cNvSpPr>
            <a:spLocks noGrp="1" noChangeArrowheads="1"/>
          </p:cNvSpPr>
          <p:nvPr>
            <p:ph type="title"/>
          </p:nvPr>
        </p:nvSpPr>
        <p:spPr/>
        <p:txBody>
          <a:bodyPr/>
          <a:lstStyle/>
          <a:p>
            <a:r>
              <a:rPr lang="en-AU" sz="2333" dirty="0"/>
              <a:t>BPMN Elements – Pools &amp; Lanes</a:t>
            </a:r>
          </a:p>
        </p:txBody>
      </p:sp>
      <p:sp>
        <p:nvSpPr>
          <p:cNvPr id="2" name="Slide Number Placeholder 1"/>
          <p:cNvSpPr>
            <a:spLocks noGrp="1"/>
          </p:cNvSpPr>
          <p:nvPr>
            <p:ph type="sldNum" sz="quarter" idx="12"/>
          </p:nvPr>
        </p:nvSpPr>
        <p:spPr/>
        <p:txBody>
          <a:bodyPr/>
          <a:lstStyle/>
          <a:p>
            <a:fld id="{F06E539D-8AB8-485C-BFEF-50E8D5427D32}" type="slidenum">
              <a:rPr lang="en-AU" smtClean="0">
                <a:solidFill>
                  <a:prstClr val="black">
                    <a:lumMod val="50000"/>
                    <a:lumOff val="50000"/>
                  </a:prstClr>
                </a:solidFill>
              </a:rPr>
              <a:pPr/>
              <a:t>55</a:t>
            </a:fld>
            <a:endParaRPr lang="en-AU">
              <a:solidFill>
                <a:prstClr val="black">
                  <a:lumMod val="50000"/>
                  <a:lumOff val="50000"/>
                </a:prstClr>
              </a:solidFill>
            </a:endParaRPr>
          </a:p>
        </p:txBody>
      </p:sp>
      <p:sp>
        <p:nvSpPr>
          <p:cNvPr id="1798147" name="Rectangle 3"/>
          <p:cNvSpPr>
            <a:spLocks noChangeArrowheads="1"/>
          </p:cNvSpPr>
          <p:nvPr/>
        </p:nvSpPr>
        <p:spPr bwMode="auto">
          <a:xfrm>
            <a:off x="449410" y="1115716"/>
            <a:ext cx="8338540" cy="3798094"/>
          </a:xfrm>
          <a:prstGeom prst="rect">
            <a:avLst/>
          </a:prstGeom>
          <a:noFill/>
          <a:ln w="9525">
            <a:noFill/>
            <a:miter lim="800000"/>
            <a:headEnd/>
            <a:tailEnd/>
          </a:ln>
          <a:effectLst/>
        </p:spPr>
        <p:txBody>
          <a:bodyPr/>
          <a:lstStyle/>
          <a:p>
            <a:pPr fontAlgn="base">
              <a:lnSpc>
                <a:spcPct val="90000"/>
              </a:lnSpc>
              <a:spcBef>
                <a:spcPct val="20000"/>
              </a:spcBef>
              <a:spcAft>
                <a:spcPct val="0"/>
              </a:spcAft>
              <a:buClr>
                <a:srgbClr val="B1B1B1"/>
              </a:buClr>
            </a:pPr>
            <a:r>
              <a:rPr lang="en-AU" sz="2000" b="1" dirty="0">
                <a:latin typeface="Arial" panose="020B0604020202020204" pitchFamily="34" charset="0"/>
                <a:ea typeface="ＭＳ Ｐゴシック" pitchFamily="34" charset="-128"/>
                <a:cs typeface="Arial" panose="020B0604020202020204" pitchFamily="34" charset="0"/>
              </a:rPr>
              <a:t>Pool</a:t>
            </a:r>
          </a:p>
          <a:p>
            <a:pPr fontAlgn="base">
              <a:lnSpc>
                <a:spcPct val="90000"/>
              </a:lnSpc>
              <a:spcBef>
                <a:spcPct val="20000"/>
              </a:spcBef>
              <a:spcAft>
                <a:spcPct val="0"/>
              </a:spcAft>
              <a:buClr>
                <a:srgbClr val="B1B1B1"/>
              </a:buClr>
            </a:pPr>
            <a:r>
              <a:rPr lang="en-AU" dirty="0">
                <a:latin typeface="Arial" panose="020B0604020202020204" pitchFamily="34" charset="0"/>
                <a:ea typeface="ＭＳ Ｐゴシック" pitchFamily="34" charset="-128"/>
                <a:cs typeface="Arial" panose="020B0604020202020204" pitchFamily="34" charset="0"/>
              </a:rPr>
              <a:t>Captures a resource class. Generally used to model a business party (e.g. a whole company)</a:t>
            </a:r>
          </a:p>
          <a:p>
            <a:pPr fontAlgn="base">
              <a:lnSpc>
                <a:spcPct val="90000"/>
              </a:lnSpc>
              <a:spcBef>
                <a:spcPct val="20000"/>
              </a:spcBef>
              <a:spcAft>
                <a:spcPct val="0"/>
              </a:spcAft>
              <a:buClr>
                <a:srgbClr val="B1B1B1"/>
              </a:buClr>
            </a:pPr>
            <a:endParaRPr lang="en-AU" sz="2000" i="1" dirty="0">
              <a:solidFill>
                <a:prstClr val="black">
                  <a:lumMod val="75000"/>
                  <a:lumOff val="25000"/>
                </a:prstClr>
              </a:solidFill>
              <a:ea typeface="ＭＳ Ｐゴシック" pitchFamily="34" charset="-128"/>
            </a:endParaRPr>
          </a:p>
          <a:p>
            <a:pPr fontAlgn="base">
              <a:lnSpc>
                <a:spcPct val="90000"/>
              </a:lnSpc>
              <a:spcBef>
                <a:spcPct val="20000"/>
              </a:spcBef>
              <a:spcAft>
                <a:spcPct val="0"/>
              </a:spcAft>
              <a:buClr>
                <a:srgbClr val="B1B1B1"/>
              </a:buClr>
            </a:pPr>
            <a:endParaRPr lang="en-AU" sz="2000" i="1" dirty="0">
              <a:solidFill>
                <a:prstClr val="black">
                  <a:lumMod val="75000"/>
                  <a:lumOff val="25000"/>
                </a:prstClr>
              </a:solidFill>
              <a:ea typeface="ＭＳ Ｐゴシック" pitchFamily="34" charset="-128"/>
            </a:endParaRPr>
          </a:p>
          <a:p>
            <a:pPr fontAlgn="base">
              <a:lnSpc>
                <a:spcPct val="90000"/>
              </a:lnSpc>
              <a:spcBef>
                <a:spcPct val="20000"/>
              </a:spcBef>
              <a:spcAft>
                <a:spcPct val="0"/>
              </a:spcAft>
              <a:buClr>
                <a:srgbClr val="B1B1B1"/>
              </a:buClr>
            </a:pPr>
            <a:endParaRPr lang="en-AU" sz="2000" i="1" dirty="0">
              <a:solidFill>
                <a:prstClr val="black">
                  <a:lumMod val="75000"/>
                  <a:lumOff val="25000"/>
                </a:prstClr>
              </a:solidFill>
              <a:ea typeface="ＭＳ Ｐゴシック" pitchFamily="34" charset="-128"/>
            </a:endParaRPr>
          </a:p>
          <a:p>
            <a:pPr fontAlgn="base">
              <a:lnSpc>
                <a:spcPct val="90000"/>
              </a:lnSpc>
              <a:spcBef>
                <a:spcPct val="20000"/>
              </a:spcBef>
              <a:spcAft>
                <a:spcPct val="0"/>
              </a:spcAft>
              <a:buClr>
                <a:srgbClr val="B1B1B1"/>
              </a:buClr>
            </a:pPr>
            <a:endParaRPr lang="en-AU" sz="2000" i="1" dirty="0">
              <a:solidFill>
                <a:prstClr val="black">
                  <a:lumMod val="75000"/>
                  <a:lumOff val="25000"/>
                </a:prstClr>
              </a:solidFill>
              <a:ea typeface="ＭＳ Ｐゴシック" pitchFamily="34" charset="-128"/>
            </a:endParaRPr>
          </a:p>
          <a:p>
            <a:pPr marL="285739" indent="-285739" fontAlgn="base">
              <a:lnSpc>
                <a:spcPct val="90000"/>
              </a:lnSpc>
              <a:spcBef>
                <a:spcPct val="20000"/>
              </a:spcBef>
              <a:spcAft>
                <a:spcPct val="0"/>
              </a:spcAft>
              <a:buClr>
                <a:srgbClr val="B1B1B1"/>
              </a:buClr>
              <a:buFontTx/>
              <a:buChar char="•"/>
            </a:pPr>
            <a:endParaRPr lang="en-AU" sz="2000" dirty="0">
              <a:solidFill>
                <a:prstClr val="black">
                  <a:lumMod val="75000"/>
                  <a:lumOff val="25000"/>
                </a:prstClr>
              </a:solidFill>
              <a:ea typeface="ＭＳ Ｐゴシック" pitchFamily="34" charset="-128"/>
            </a:endParaRPr>
          </a:p>
        </p:txBody>
      </p:sp>
      <p:graphicFrame>
        <p:nvGraphicFramePr>
          <p:cNvPr id="1798152" name="Object 8"/>
          <p:cNvGraphicFramePr>
            <a:graphicFrameLocks noChangeAspect="1"/>
          </p:cNvGraphicFramePr>
          <p:nvPr>
            <p:extLst>
              <p:ext uri="{D42A27DB-BD31-4B8C-83A1-F6EECF244321}">
                <p14:modId xmlns:p14="http://schemas.microsoft.com/office/powerpoint/2010/main" val="645561832"/>
              </p:ext>
            </p:extLst>
          </p:nvPr>
        </p:nvGraphicFramePr>
        <p:xfrm>
          <a:off x="2227156" y="2149178"/>
          <a:ext cx="4546864" cy="706438"/>
        </p:xfrm>
        <a:graphic>
          <a:graphicData uri="http://schemas.openxmlformats.org/presentationml/2006/ole">
            <mc:AlternateContent xmlns:mc="http://schemas.openxmlformats.org/markup-compatibility/2006">
              <mc:Choice xmlns:v="urn:schemas-microsoft-com:vml" Requires="v">
                <p:oleObj spid="_x0000_s5195" name="Visio" r:id="rId4" imgW="5455682" imgH="847606" progId="Visio.Drawing.11">
                  <p:embed/>
                </p:oleObj>
              </mc:Choice>
              <mc:Fallback>
                <p:oleObj name="Visio" r:id="rId4" imgW="5455682" imgH="847606" progId="Visio.Drawing.11">
                  <p:embed/>
                  <p:pic>
                    <p:nvPicPr>
                      <p:cNvPr id="1798152"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7156" y="2149178"/>
                        <a:ext cx="4546864" cy="706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6"/>
          <p:cNvGraphicFramePr>
            <a:graphicFrameLocks noChangeAspect="1"/>
          </p:cNvGraphicFramePr>
          <p:nvPr>
            <p:extLst>
              <p:ext uri="{D42A27DB-BD31-4B8C-83A1-F6EECF244321}">
                <p14:modId xmlns:p14="http://schemas.microsoft.com/office/powerpoint/2010/main" val="1011173318"/>
              </p:ext>
            </p:extLst>
          </p:nvPr>
        </p:nvGraphicFramePr>
        <p:xfrm>
          <a:off x="2227156" y="4297797"/>
          <a:ext cx="4546864" cy="1364534"/>
        </p:xfrm>
        <a:graphic>
          <a:graphicData uri="http://schemas.openxmlformats.org/presentationml/2006/ole">
            <mc:AlternateContent xmlns:mc="http://schemas.openxmlformats.org/markup-compatibility/2006">
              <mc:Choice xmlns:v="urn:schemas-microsoft-com:vml" Requires="v">
                <p:oleObj spid="_x0000_s5196" name="Visio" r:id="rId6" imgW="6083760" imgH="1825228" progId="Visio.Drawing.11">
                  <p:embed/>
                </p:oleObj>
              </mc:Choice>
              <mc:Fallback>
                <p:oleObj name="Visio" r:id="rId6" imgW="6083760" imgH="1825228" progId="Visio.Drawing.11">
                  <p:embed/>
                  <p:pic>
                    <p:nvPicPr>
                      <p:cNvPr id="6"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27156" y="4297797"/>
                        <a:ext cx="4546864" cy="1364534"/>
                      </a:xfrm>
                      <a:prstGeom prst="rect">
                        <a:avLst/>
                      </a:prstGeom>
                      <a:noFill/>
                      <a:ln>
                        <a:noFill/>
                      </a:ln>
                      <a:effectLst/>
                      <a:extLst/>
                    </p:spPr>
                  </p:pic>
                </p:oleObj>
              </mc:Fallback>
            </mc:AlternateContent>
          </a:graphicData>
        </a:graphic>
      </p:graphicFrame>
      <p:sp>
        <p:nvSpPr>
          <p:cNvPr id="4" name="Rectangle 3"/>
          <p:cNvSpPr/>
          <p:nvPr/>
        </p:nvSpPr>
        <p:spPr>
          <a:xfrm>
            <a:off x="449409" y="2812791"/>
            <a:ext cx="8557025" cy="1421928"/>
          </a:xfrm>
          <a:prstGeom prst="rect">
            <a:avLst/>
          </a:prstGeom>
        </p:spPr>
        <p:txBody>
          <a:bodyPr wrap="square">
            <a:spAutoFit/>
          </a:bodyPr>
          <a:lstStyle/>
          <a:p>
            <a:pPr fontAlgn="base">
              <a:lnSpc>
                <a:spcPct val="90000"/>
              </a:lnSpc>
              <a:spcBef>
                <a:spcPct val="20000"/>
              </a:spcBef>
              <a:spcAft>
                <a:spcPct val="0"/>
              </a:spcAft>
              <a:buClr>
                <a:srgbClr val="B1B1B1"/>
              </a:buClr>
            </a:pPr>
            <a:r>
              <a:rPr lang="en-AU" sz="2000" b="1" dirty="0">
                <a:latin typeface="Arial" panose="020B0604020202020204" pitchFamily="34" charset="0"/>
                <a:ea typeface="ＭＳ Ｐゴシック" pitchFamily="34" charset="-128"/>
                <a:cs typeface="Arial" panose="020B0604020202020204" pitchFamily="34" charset="0"/>
              </a:rPr>
              <a:t>Lane</a:t>
            </a:r>
          </a:p>
          <a:p>
            <a:pPr fontAlgn="base">
              <a:lnSpc>
                <a:spcPct val="90000"/>
              </a:lnSpc>
              <a:spcBef>
                <a:spcPct val="20000"/>
              </a:spcBef>
              <a:spcAft>
                <a:spcPct val="0"/>
              </a:spcAft>
              <a:buClr>
                <a:srgbClr val="B1B1B1"/>
              </a:buClr>
            </a:pPr>
            <a:r>
              <a:rPr lang="en-AU" dirty="0">
                <a:latin typeface="Arial" panose="020B0604020202020204" pitchFamily="34" charset="0"/>
                <a:ea typeface="ＭＳ Ｐゴシック" pitchFamily="34" charset="-128"/>
                <a:cs typeface="Arial" panose="020B0604020202020204" pitchFamily="34" charset="0"/>
              </a:rPr>
              <a:t>Captures a </a:t>
            </a:r>
            <a:r>
              <a:rPr lang="en-AU" i="1" dirty="0">
                <a:latin typeface="Arial" panose="020B0604020202020204" pitchFamily="34" charset="0"/>
                <a:ea typeface="ＭＳ Ｐゴシック" pitchFamily="34" charset="-128"/>
                <a:cs typeface="Arial" panose="020B0604020202020204" pitchFamily="34" charset="0"/>
              </a:rPr>
              <a:t>resource sub-class</a:t>
            </a:r>
            <a:r>
              <a:rPr lang="en-AU" dirty="0">
                <a:latin typeface="Arial" panose="020B0604020202020204" pitchFamily="34" charset="0"/>
                <a:ea typeface="ＭＳ Ｐゴシック" pitchFamily="34" charset="-128"/>
                <a:cs typeface="Arial" panose="020B0604020202020204" pitchFamily="34" charset="0"/>
              </a:rPr>
              <a:t> within a resource class by partitioning a pool. Generally used to model departments (e.g. shipping, finance), internal roles (e.g. Manager, Associate), software systems (e.g. DBMS, CRM) or equipment (e.g. Manufacturing plant)</a:t>
            </a:r>
          </a:p>
        </p:txBody>
      </p:sp>
    </p:spTree>
    <p:extLst>
      <p:ext uri="{BB962C8B-B14F-4D97-AF65-F5344CB8AC3E}">
        <p14:creationId xmlns:p14="http://schemas.microsoft.com/office/powerpoint/2010/main" val="977716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98147">
                                            <p:txEl>
                                              <p:pRg st="0" end="0"/>
                                            </p:txEl>
                                          </p:spTgt>
                                        </p:tgtEl>
                                        <p:attrNameLst>
                                          <p:attrName>style.visibility</p:attrName>
                                        </p:attrNameLst>
                                      </p:cBhvr>
                                      <p:to>
                                        <p:strVal val="visible"/>
                                      </p:to>
                                    </p:set>
                                    <p:animEffect transition="in" filter="fade">
                                      <p:cBhvr>
                                        <p:cTn id="7" dur="500"/>
                                        <p:tgtEl>
                                          <p:spTgt spid="179814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798147">
                                            <p:txEl>
                                              <p:pRg st="1" end="1"/>
                                            </p:txEl>
                                          </p:spTgt>
                                        </p:tgtEl>
                                        <p:attrNameLst>
                                          <p:attrName>style.visibility</p:attrName>
                                        </p:attrNameLst>
                                      </p:cBhvr>
                                      <p:to>
                                        <p:strVal val="visible"/>
                                      </p:to>
                                    </p:set>
                                    <p:animEffect transition="in" filter="fade">
                                      <p:cBhvr>
                                        <p:cTn id="10" dur="500"/>
                                        <p:tgtEl>
                                          <p:spTgt spid="1798147">
                                            <p:txEl>
                                              <p:pRg st="1" end="1"/>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798152"/>
                                        </p:tgtEl>
                                        <p:attrNameLst>
                                          <p:attrName>style.visibility</p:attrName>
                                        </p:attrNameLst>
                                      </p:cBhvr>
                                      <p:to>
                                        <p:strVal val="visible"/>
                                      </p:to>
                                    </p:set>
                                    <p:animEffect transition="in" filter="fade">
                                      <p:cBhvr>
                                        <p:cTn id="14" dur="500"/>
                                        <p:tgtEl>
                                          <p:spTgt spid="179815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500"/>
                                        <p:tgtEl>
                                          <p:spTgt spid="4">
                                            <p:txEl>
                                              <p:pRg st="0" end="0"/>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t>Solution: Order-to-cash</a:t>
            </a:r>
          </a:p>
        </p:txBody>
      </p:sp>
      <p:sp>
        <p:nvSpPr>
          <p:cNvPr id="11" name="Slide Number Placeholder 1"/>
          <p:cNvSpPr>
            <a:spLocks noGrp="1"/>
          </p:cNvSpPr>
          <p:nvPr>
            <p:ph type="sldNum" sz="quarter" idx="12"/>
          </p:nvPr>
        </p:nvSpPr>
        <p:spPr/>
        <p:txBody>
          <a:bodyPr/>
          <a:lstStyle/>
          <a:p>
            <a:r>
              <a:rPr lang="en-AU" dirty="0">
                <a:solidFill>
                  <a:prstClr val="black">
                    <a:lumMod val="50000"/>
                    <a:lumOff val="50000"/>
                  </a:prstClr>
                </a:solidFill>
              </a:rPr>
              <a:t>14</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383" y="1180994"/>
            <a:ext cx="6777235" cy="4137681"/>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6436" y="1153849"/>
            <a:ext cx="6554229" cy="4152633"/>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1271" y="1183561"/>
            <a:ext cx="6344941" cy="2492412"/>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98922" y="1186222"/>
            <a:ext cx="6761719" cy="4132453"/>
          </a:xfrm>
          <a:prstGeom prst="rect">
            <a:avLst/>
          </a:prstGeom>
        </p:spPr>
      </p:pic>
    </p:spTree>
    <p:extLst>
      <p:ext uri="{BB962C8B-B14F-4D97-AF65-F5344CB8AC3E}">
        <p14:creationId xmlns:p14="http://schemas.microsoft.com/office/powerpoint/2010/main" val="386627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1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2408" y="1327360"/>
            <a:ext cx="7764463" cy="3859212"/>
          </a:xfrm>
        </p:spPr>
        <p:txBody>
          <a:bodyPr>
            <a:normAutofit/>
          </a:bodyPr>
          <a:lstStyle/>
          <a:p>
            <a:pPr marL="0" indent="0">
              <a:buNone/>
            </a:pPr>
            <a:r>
              <a:rPr lang="en-AU" sz="2000" dirty="0"/>
              <a:t>Extend the business process for assessing loan applications that you created in Exercise 3.6 by considering the following resource aspects.</a:t>
            </a:r>
          </a:p>
          <a:p>
            <a:pPr marL="0" indent="0">
              <a:buNone/>
            </a:pPr>
            <a:endParaRPr lang="en-AU" sz="2000" dirty="0"/>
          </a:p>
          <a:p>
            <a:pPr marL="0" indent="0">
              <a:buNone/>
            </a:pPr>
            <a:r>
              <a:rPr lang="en-AU" sz="1800" i="1" dirty="0"/>
              <a:t>The process for assessing loan applications is executed by four roles within the loan provider: a financial officer takes care of checking the applicant’s credit history; a property appraiser is responsible for appraising the property; an insurance sales representative sends the home insurance quote to the applicant if this is required. All other activities are performed by the loan officer who is the main point of contact with the applicant.</a:t>
            </a:r>
          </a:p>
          <a:p>
            <a:pPr marL="0" indent="0">
              <a:buNone/>
            </a:pPr>
            <a:endParaRPr lang="en-AU" sz="2000" dirty="0"/>
          </a:p>
        </p:txBody>
      </p:sp>
      <p:sp>
        <p:nvSpPr>
          <p:cNvPr id="3" name="Title 2"/>
          <p:cNvSpPr>
            <a:spLocks noGrp="1"/>
          </p:cNvSpPr>
          <p:nvPr>
            <p:ph type="title"/>
          </p:nvPr>
        </p:nvSpPr>
        <p:spPr/>
        <p:txBody>
          <a:bodyPr/>
          <a:lstStyle/>
          <a:p>
            <a:r>
              <a:rPr lang="en-US" dirty="0"/>
              <a:t>Exercise 3.7</a:t>
            </a:r>
          </a:p>
        </p:txBody>
      </p:sp>
    </p:spTree>
    <p:extLst>
      <p:ext uri="{BB962C8B-B14F-4D97-AF65-F5344CB8AC3E}">
        <p14:creationId xmlns:p14="http://schemas.microsoft.com/office/powerpoint/2010/main" val="37007508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5314" name="Rectangle 2"/>
          <p:cNvSpPr>
            <a:spLocks noGrp="1" noChangeArrowheads="1"/>
          </p:cNvSpPr>
          <p:nvPr>
            <p:ph type="title"/>
          </p:nvPr>
        </p:nvSpPr>
        <p:spPr>
          <a:xfrm>
            <a:off x="462407" y="139700"/>
            <a:ext cx="7422135" cy="903822"/>
          </a:xfrm>
        </p:spPr>
        <p:txBody>
          <a:bodyPr>
            <a:normAutofit/>
          </a:bodyPr>
          <a:lstStyle/>
          <a:p>
            <a:r>
              <a:rPr lang="en-AU" dirty="0"/>
              <a:t>Exchanging information between business parties</a:t>
            </a:r>
          </a:p>
        </p:txBody>
      </p:sp>
      <p:sp>
        <p:nvSpPr>
          <p:cNvPr id="1805315" name="Rectangle 3"/>
          <p:cNvSpPr>
            <a:spLocks noGrp="1" noChangeArrowheads="1"/>
          </p:cNvSpPr>
          <p:nvPr>
            <p:ph idx="1"/>
          </p:nvPr>
        </p:nvSpPr>
        <p:spPr>
          <a:xfrm>
            <a:off x="603849" y="1708403"/>
            <a:ext cx="7764463" cy="3859212"/>
          </a:xfrm>
        </p:spPr>
        <p:txBody>
          <a:bodyPr/>
          <a:lstStyle/>
          <a:p>
            <a:pPr marL="0" indent="0">
              <a:buNone/>
            </a:pPr>
            <a:r>
              <a:rPr lang="en-AU" sz="1800" dirty="0"/>
              <a:t>The purchase order </a:t>
            </a:r>
            <a:r>
              <a:rPr lang="en-AU" sz="1800" b="1" dirty="0"/>
              <a:t>sent by the Customer </a:t>
            </a:r>
            <a:r>
              <a:rPr lang="en-AU" sz="1800" dirty="0"/>
              <a:t>is received by the Seller and checked against the stock. This is done via an ERP module within the Warehouse &amp; Distribution department. If the purchase order is not confirmed, the Sales department </a:t>
            </a:r>
            <a:r>
              <a:rPr lang="en-AU" sz="1800" b="1" dirty="0"/>
              <a:t>sends an order rejection to the Customer</a:t>
            </a:r>
            <a:r>
              <a:rPr lang="en-AU" sz="1800" dirty="0"/>
              <a:t>, otherwise it </a:t>
            </a:r>
            <a:r>
              <a:rPr lang="en-AU" sz="1800" b="1" dirty="0"/>
              <a:t>sends an order confirmation</a:t>
            </a:r>
            <a:r>
              <a:rPr lang="en-AU" sz="1800" dirty="0"/>
              <a:t>. </a:t>
            </a:r>
          </a:p>
          <a:p>
            <a:pPr marL="0" indent="0">
              <a:buNone/>
            </a:pPr>
            <a:r>
              <a:rPr lang="en-AU" sz="1800" dirty="0"/>
              <a:t>Next, the Warehouse &amp; Distribution department ships the goods and </a:t>
            </a:r>
            <a:r>
              <a:rPr lang="en-AU" sz="1800" b="1" dirty="0"/>
              <a:t>sends a shipment notification to the Customer</a:t>
            </a:r>
            <a:r>
              <a:rPr lang="en-AU" sz="1800" dirty="0"/>
              <a:t>. Meantime, the Sales department emits the invoice and </a:t>
            </a:r>
            <a:r>
              <a:rPr lang="en-AU" sz="1800" b="1" dirty="0"/>
              <a:t>sends it to the Customer</a:t>
            </a:r>
            <a:r>
              <a:rPr lang="en-AU" sz="1800" dirty="0"/>
              <a:t>. The process concludes with the order being archived by the Sales department. </a:t>
            </a:r>
          </a:p>
          <a:p>
            <a:pPr marL="0" indent="0">
              <a:buNone/>
            </a:pPr>
            <a:r>
              <a:rPr lang="en-AU" dirty="0"/>
              <a:t> </a:t>
            </a:r>
          </a:p>
        </p:txBody>
      </p:sp>
      <p:sp>
        <p:nvSpPr>
          <p:cNvPr id="2" name="Slide Number Placeholder 1"/>
          <p:cNvSpPr>
            <a:spLocks noGrp="1"/>
          </p:cNvSpPr>
          <p:nvPr>
            <p:ph type="sldNum" sz="quarter" idx="12"/>
          </p:nvPr>
        </p:nvSpPr>
        <p:spPr/>
        <p:txBody>
          <a:bodyPr/>
          <a:lstStyle/>
          <a:p>
            <a:fld id="{F06E539D-8AB8-485C-BFEF-50E8D5427D32}" type="slidenum">
              <a:rPr lang="en-AU" smtClean="0">
                <a:solidFill>
                  <a:prstClr val="black">
                    <a:lumMod val="50000"/>
                    <a:lumOff val="50000"/>
                  </a:prstClr>
                </a:solidFill>
              </a:rPr>
              <a:pPr/>
              <a:t>58</a:t>
            </a:fld>
            <a:endParaRPr lang="en-AU">
              <a:solidFill>
                <a:prstClr val="black">
                  <a:lumMod val="50000"/>
                  <a:lumOff val="50000"/>
                </a:prstClr>
              </a:solidFill>
            </a:endParaRPr>
          </a:p>
        </p:txBody>
      </p:sp>
      <p:sp>
        <p:nvSpPr>
          <p:cNvPr id="5" name="Rectangle 5"/>
          <p:cNvSpPr>
            <a:spLocks noChangeArrowheads="1"/>
          </p:cNvSpPr>
          <p:nvPr/>
        </p:nvSpPr>
        <p:spPr bwMode="auto">
          <a:xfrm>
            <a:off x="531418" y="1205764"/>
            <a:ext cx="1879041" cy="400110"/>
          </a:xfrm>
          <a:prstGeom prst="rect">
            <a:avLst/>
          </a:prstGeom>
          <a:noFill/>
          <a:ln w="9525">
            <a:noFill/>
            <a:miter lim="800000"/>
            <a:headEnd/>
            <a:tailEnd/>
          </a:ln>
          <a:effectLst/>
        </p:spPr>
        <p:txBody>
          <a:bodyPr wrap="none">
            <a:spAutoFit/>
          </a:bodyPr>
          <a:lstStyle/>
          <a:p>
            <a:r>
              <a:rPr lang="en-AU" sz="2000" b="1" dirty="0">
                <a:latin typeface="Arial" panose="020B0604020202020204" pitchFamily="34" charset="0"/>
                <a:cs typeface="Arial" panose="020B0604020202020204" pitchFamily="34" charset="0"/>
              </a:rPr>
              <a:t>Order-to-cash</a:t>
            </a:r>
          </a:p>
        </p:txBody>
      </p:sp>
    </p:spTree>
    <p:extLst>
      <p:ext uri="{BB962C8B-B14F-4D97-AF65-F5344CB8AC3E}">
        <p14:creationId xmlns:p14="http://schemas.microsoft.com/office/powerpoint/2010/main" val="21918884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0195" name="Rectangle 3"/>
          <p:cNvSpPr>
            <a:spLocks noChangeArrowheads="1"/>
          </p:cNvSpPr>
          <p:nvPr/>
        </p:nvSpPr>
        <p:spPr bwMode="auto">
          <a:xfrm>
            <a:off x="475179" y="1140324"/>
            <a:ext cx="8513546" cy="2646957"/>
          </a:xfrm>
          <a:prstGeom prst="rect">
            <a:avLst/>
          </a:prstGeom>
          <a:noFill/>
          <a:ln w="9525">
            <a:noFill/>
            <a:miter lim="800000"/>
            <a:headEnd/>
            <a:tailEnd/>
          </a:ln>
          <a:effectLst/>
        </p:spPr>
        <p:txBody>
          <a:bodyPr/>
          <a:lstStyle/>
          <a:p>
            <a:pPr fontAlgn="base">
              <a:spcBef>
                <a:spcPct val="20000"/>
              </a:spcBef>
              <a:spcAft>
                <a:spcPct val="0"/>
              </a:spcAft>
              <a:buClr>
                <a:srgbClr val="B1B1B1"/>
              </a:buClr>
            </a:pPr>
            <a:r>
              <a:rPr lang="en-AU" sz="2000" dirty="0">
                <a:latin typeface="Arial" panose="020B0604020202020204" pitchFamily="34" charset="0"/>
                <a:ea typeface="ＭＳ Ｐゴシック" pitchFamily="34" charset="-128"/>
                <a:cs typeface="Arial" panose="020B0604020202020204" pitchFamily="34" charset="0"/>
              </a:rPr>
              <a:t>A </a:t>
            </a:r>
            <a:r>
              <a:rPr lang="en-AU" sz="2000" i="1" dirty="0">
                <a:latin typeface="Arial" panose="020B0604020202020204" pitchFamily="34" charset="0"/>
                <a:ea typeface="ＭＳ Ｐゴシック" pitchFamily="34" charset="-128"/>
                <a:cs typeface="Arial" panose="020B0604020202020204" pitchFamily="34" charset="0"/>
              </a:rPr>
              <a:t>Message Flow </a:t>
            </a:r>
            <a:r>
              <a:rPr lang="en-AU" sz="2000" dirty="0">
                <a:latin typeface="Arial" panose="020B0604020202020204" pitchFamily="34" charset="0"/>
                <a:ea typeface="ＭＳ Ｐゴシック" pitchFamily="34" charset="-128"/>
                <a:cs typeface="Arial" panose="020B0604020202020204" pitchFamily="34" charset="0"/>
              </a:rPr>
              <a:t>represents a flow of information or materials between two process parties (Pools)</a:t>
            </a:r>
          </a:p>
          <a:p>
            <a:pPr marL="619100" lvl="1" indent="-238115" fontAlgn="base">
              <a:spcBef>
                <a:spcPct val="20000"/>
              </a:spcBef>
              <a:spcAft>
                <a:spcPct val="0"/>
              </a:spcAft>
              <a:buClr>
                <a:srgbClr val="B1B1B1"/>
              </a:buClr>
              <a:buFontTx/>
              <a:buChar char="–"/>
            </a:pPr>
            <a:endParaRPr lang="en-AU" sz="1500" dirty="0">
              <a:solidFill>
                <a:prstClr val="black">
                  <a:lumMod val="75000"/>
                  <a:lumOff val="25000"/>
                </a:prstClr>
              </a:solidFill>
              <a:ea typeface="ＭＳ Ｐゴシック" pitchFamily="34" charset="-128"/>
            </a:endParaRPr>
          </a:p>
          <a:p>
            <a:pPr fontAlgn="base">
              <a:spcBef>
                <a:spcPct val="20000"/>
              </a:spcBef>
              <a:spcAft>
                <a:spcPct val="0"/>
              </a:spcAft>
              <a:buClr>
                <a:srgbClr val="B1B1B1"/>
              </a:buClr>
            </a:pPr>
            <a:endParaRPr lang="en-AU" sz="1667" dirty="0">
              <a:solidFill>
                <a:prstClr val="black">
                  <a:lumMod val="75000"/>
                  <a:lumOff val="25000"/>
                </a:prstClr>
              </a:solidFill>
              <a:ea typeface="ＭＳ Ｐゴシック" pitchFamily="34" charset="-128"/>
            </a:endParaRPr>
          </a:p>
          <a:p>
            <a:pPr fontAlgn="base">
              <a:spcBef>
                <a:spcPct val="20000"/>
              </a:spcBef>
              <a:spcAft>
                <a:spcPct val="0"/>
              </a:spcAft>
              <a:buClr>
                <a:srgbClr val="B1B1B1"/>
              </a:buClr>
            </a:pPr>
            <a:endParaRPr lang="en-AU" sz="1500" dirty="0">
              <a:solidFill>
                <a:prstClr val="black">
                  <a:lumMod val="75000"/>
                  <a:lumOff val="25000"/>
                </a:prstClr>
              </a:solidFill>
              <a:ea typeface="ＭＳ Ｐゴシック" pitchFamily="34" charset="-128"/>
            </a:endParaRPr>
          </a:p>
          <a:p>
            <a:pPr fontAlgn="base">
              <a:spcBef>
                <a:spcPct val="20000"/>
              </a:spcBef>
              <a:spcAft>
                <a:spcPct val="0"/>
              </a:spcAft>
              <a:buClr>
                <a:srgbClr val="B1B1B1"/>
              </a:buClr>
            </a:pPr>
            <a:endParaRPr lang="en-AU" sz="1667" dirty="0">
              <a:solidFill>
                <a:prstClr val="black">
                  <a:lumMod val="75000"/>
                  <a:lumOff val="25000"/>
                </a:prstClr>
              </a:solidFill>
              <a:ea typeface="ＭＳ Ｐゴシック" pitchFamily="34" charset="-128"/>
            </a:endParaRPr>
          </a:p>
          <a:p>
            <a:pPr fontAlgn="base">
              <a:spcBef>
                <a:spcPct val="20000"/>
              </a:spcBef>
              <a:spcAft>
                <a:spcPct val="0"/>
              </a:spcAft>
              <a:buClr>
                <a:srgbClr val="B1B1B1"/>
              </a:buClr>
            </a:pPr>
            <a:endParaRPr lang="en-AU" sz="1667" dirty="0">
              <a:solidFill>
                <a:prstClr val="black">
                  <a:lumMod val="75000"/>
                  <a:lumOff val="25000"/>
                </a:prstClr>
              </a:solidFill>
              <a:ea typeface="ＭＳ Ｐゴシック" pitchFamily="34" charset="-128"/>
            </a:endParaRPr>
          </a:p>
          <a:p>
            <a:pPr fontAlgn="base">
              <a:spcBef>
                <a:spcPct val="20000"/>
              </a:spcBef>
              <a:spcAft>
                <a:spcPct val="0"/>
              </a:spcAft>
              <a:buClr>
                <a:srgbClr val="B1B1B1"/>
              </a:buClr>
            </a:pPr>
            <a:endParaRPr lang="en-AU" sz="1667" dirty="0">
              <a:solidFill>
                <a:prstClr val="black">
                  <a:lumMod val="75000"/>
                  <a:lumOff val="25000"/>
                </a:prstClr>
              </a:solidFill>
              <a:ea typeface="ＭＳ Ｐゴシック" pitchFamily="34" charset="-128"/>
            </a:endParaRPr>
          </a:p>
          <a:p>
            <a:pPr fontAlgn="base">
              <a:spcBef>
                <a:spcPct val="20000"/>
              </a:spcBef>
              <a:spcAft>
                <a:spcPct val="0"/>
              </a:spcAft>
              <a:buClr>
                <a:srgbClr val="B1B1B1"/>
              </a:buClr>
            </a:pPr>
            <a:endParaRPr lang="en-AU" sz="1667" dirty="0">
              <a:solidFill>
                <a:prstClr val="black">
                  <a:lumMod val="75000"/>
                  <a:lumOff val="25000"/>
                </a:prstClr>
              </a:solidFill>
              <a:ea typeface="ＭＳ Ｐゴシック" pitchFamily="34" charset="-128"/>
            </a:endParaRPr>
          </a:p>
          <a:p>
            <a:pPr fontAlgn="base">
              <a:spcBef>
                <a:spcPct val="20000"/>
              </a:spcBef>
              <a:spcAft>
                <a:spcPct val="0"/>
              </a:spcAft>
              <a:buClr>
                <a:srgbClr val="B1B1B1"/>
              </a:buClr>
            </a:pPr>
            <a:endParaRPr lang="en-AU" sz="1667" dirty="0">
              <a:solidFill>
                <a:prstClr val="black">
                  <a:lumMod val="75000"/>
                  <a:lumOff val="25000"/>
                </a:prstClr>
              </a:solidFill>
              <a:ea typeface="ＭＳ Ｐゴシック" pitchFamily="34" charset="-128"/>
            </a:endParaRPr>
          </a:p>
        </p:txBody>
      </p:sp>
      <p:sp>
        <p:nvSpPr>
          <p:cNvPr id="1800194" name="Rectangle 2"/>
          <p:cNvSpPr>
            <a:spLocks noGrp="1" noChangeArrowheads="1"/>
          </p:cNvSpPr>
          <p:nvPr>
            <p:ph type="title"/>
          </p:nvPr>
        </p:nvSpPr>
        <p:spPr/>
        <p:txBody>
          <a:bodyPr/>
          <a:lstStyle/>
          <a:p>
            <a:r>
              <a:rPr lang="en-AU" sz="2333" dirty="0"/>
              <a:t>BPMN Elements – Message Flow</a:t>
            </a:r>
          </a:p>
        </p:txBody>
      </p:sp>
      <p:graphicFrame>
        <p:nvGraphicFramePr>
          <p:cNvPr id="1800196" name="Object 4"/>
          <p:cNvGraphicFramePr>
            <a:graphicFrameLocks noGrp="1" noChangeAspect="1"/>
          </p:cNvGraphicFramePr>
          <p:nvPr>
            <p:ph idx="1"/>
            <p:extLst>
              <p:ext uri="{D42A27DB-BD31-4B8C-83A1-F6EECF244321}">
                <p14:modId xmlns:p14="http://schemas.microsoft.com/office/powerpoint/2010/main" val="1589613521"/>
              </p:ext>
            </p:extLst>
          </p:nvPr>
        </p:nvGraphicFramePr>
        <p:xfrm>
          <a:off x="5344657" y="1421516"/>
          <a:ext cx="465137" cy="712788"/>
        </p:xfrm>
        <a:graphic>
          <a:graphicData uri="http://schemas.openxmlformats.org/presentationml/2006/ole">
            <mc:AlternateContent xmlns:mc="http://schemas.openxmlformats.org/markup-compatibility/2006">
              <mc:Choice xmlns:v="urn:schemas-microsoft-com:vml" Requires="v">
                <p:oleObj spid="_x0000_s6515" name="Visio" r:id="rId4" imgW="464477" imgH="713136" progId="Visio.Drawing.11">
                  <p:embed/>
                </p:oleObj>
              </mc:Choice>
              <mc:Fallback>
                <p:oleObj name="Visio" r:id="rId4" imgW="464477" imgH="713136" progId="Visio.Drawing.11">
                  <p:embed/>
                  <p:pic>
                    <p:nvPicPr>
                      <p:cNvPr id="1800196" name="Object 4"/>
                      <p:cNvPicPr>
                        <a:picLocks noChangeAspect="1" noChangeArrowheads="1"/>
                      </p:cNvPicPr>
                      <p:nvPr/>
                    </p:nvPicPr>
                    <p:blipFill>
                      <a:blip r:embed="rId5"/>
                      <a:srcRect/>
                      <a:stretch>
                        <a:fillRect/>
                      </a:stretch>
                    </p:blipFill>
                    <p:spPr bwMode="auto">
                      <a:xfrm>
                        <a:off x="5344657" y="1421516"/>
                        <a:ext cx="465137" cy="712788"/>
                      </a:xfrm>
                      <a:prstGeom prst="rect">
                        <a:avLst/>
                      </a:prstGeom>
                      <a:noFill/>
                      <a:extLst/>
                    </p:spPr>
                  </p:pic>
                </p:oleObj>
              </mc:Fallback>
            </mc:AlternateContent>
          </a:graphicData>
        </a:graphic>
      </p:graphicFrame>
      <p:sp>
        <p:nvSpPr>
          <p:cNvPr id="2" name="Slide Number Placeholder 1"/>
          <p:cNvSpPr>
            <a:spLocks noGrp="1"/>
          </p:cNvSpPr>
          <p:nvPr>
            <p:ph type="sldNum" sz="quarter" idx="12"/>
          </p:nvPr>
        </p:nvSpPr>
        <p:spPr/>
        <p:txBody>
          <a:bodyPr/>
          <a:lstStyle/>
          <a:p>
            <a:fld id="{F06E539D-8AB8-485C-BFEF-50E8D5427D32}" type="slidenum">
              <a:rPr lang="en-AU" smtClean="0">
                <a:solidFill>
                  <a:prstClr val="black">
                    <a:lumMod val="50000"/>
                    <a:lumOff val="50000"/>
                  </a:prstClr>
                </a:solidFill>
              </a:rPr>
              <a:pPr/>
              <a:t>59</a:t>
            </a:fld>
            <a:endParaRPr lang="en-AU">
              <a:solidFill>
                <a:prstClr val="black">
                  <a:lumMod val="50000"/>
                  <a:lumOff val="50000"/>
                </a:prstClr>
              </a:solidFill>
            </a:endParaRPr>
          </a:p>
        </p:txBody>
      </p:sp>
      <p:graphicFrame>
        <p:nvGraphicFramePr>
          <p:cNvPr id="1800201" name="Object 9"/>
          <p:cNvGraphicFramePr>
            <a:graphicFrameLocks noChangeAspect="1"/>
          </p:cNvGraphicFramePr>
          <p:nvPr>
            <p:extLst/>
          </p:nvPr>
        </p:nvGraphicFramePr>
        <p:xfrm>
          <a:off x="1657041" y="3986934"/>
          <a:ext cx="2762556" cy="1469748"/>
        </p:xfrm>
        <a:graphic>
          <a:graphicData uri="http://schemas.openxmlformats.org/presentationml/2006/ole">
            <mc:AlternateContent xmlns:mc="http://schemas.openxmlformats.org/markup-compatibility/2006">
              <mc:Choice xmlns:v="urn:schemas-microsoft-com:vml" Requires="v">
                <p:oleObj spid="_x0000_s6516" name="Visio" r:id="rId6" imgW="5457771" imgH="2901473" progId="Visio.Drawing.11">
                  <p:embed/>
                </p:oleObj>
              </mc:Choice>
              <mc:Fallback>
                <p:oleObj name="Visio" r:id="rId6" imgW="5457771" imgH="2901473" progId="Visio.Drawing.11">
                  <p:embed/>
                  <p:pic>
                    <p:nvPicPr>
                      <p:cNvPr id="1800201" name="Object 9"/>
                      <p:cNvPicPr>
                        <a:picLocks noChangeAspect="1" noChangeArrowheads="1"/>
                      </p:cNvPicPr>
                      <p:nvPr/>
                    </p:nvPicPr>
                    <p:blipFill>
                      <a:blip r:embed="rId7"/>
                      <a:srcRect/>
                      <a:stretch>
                        <a:fillRect/>
                      </a:stretch>
                    </p:blipFill>
                    <p:spPr bwMode="auto">
                      <a:xfrm>
                        <a:off x="1657041" y="3986934"/>
                        <a:ext cx="2762556" cy="1469748"/>
                      </a:xfrm>
                      <a:prstGeom prst="rect">
                        <a:avLst/>
                      </a:prstGeom>
                      <a:noFill/>
                      <a:ln>
                        <a:noFill/>
                      </a:ln>
                      <a:effectLst/>
                      <a:extLst/>
                    </p:spPr>
                  </p:pic>
                </p:oleObj>
              </mc:Fallback>
            </mc:AlternateContent>
          </a:graphicData>
        </a:graphic>
      </p:graphicFrame>
      <p:graphicFrame>
        <p:nvGraphicFramePr>
          <p:cNvPr id="7" name="Object 9"/>
          <p:cNvGraphicFramePr>
            <a:graphicFrameLocks noChangeAspect="1"/>
          </p:cNvGraphicFramePr>
          <p:nvPr>
            <p:extLst/>
          </p:nvPr>
        </p:nvGraphicFramePr>
        <p:xfrm>
          <a:off x="5344657" y="3976278"/>
          <a:ext cx="1459552" cy="1469748"/>
        </p:xfrm>
        <a:graphic>
          <a:graphicData uri="http://schemas.openxmlformats.org/presentationml/2006/ole">
            <mc:AlternateContent xmlns:mc="http://schemas.openxmlformats.org/markup-compatibility/2006">
              <mc:Choice xmlns:v="urn:schemas-microsoft-com:vml" Requires="v">
                <p:oleObj spid="_x0000_s6517" name="Visio" r:id="rId8" imgW="3116620" imgH="3136057" progId="Visio.Drawing.11">
                  <p:embed/>
                </p:oleObj>
              </mc:Choice>
              <mc:Fallback>
                <p:oleObj name="Visio" r:id="rId8" imgW="3116620" imgH="3136057" progId="Visio.Drawing.11">
                  <p:embed/>
                  <p:pic>
                    <p:nvPicPr>
                      <p:cNvPr id="7" name="Object 9"/>
                      <p:cNvPicPr>
                        <a:picLocks noChangeAspect="1" noChangeArrowheads="1"/>
                      </p:cNvPicPr>
                      <p:nvPr/>
                    </p:nvPicPr>
                    <p:blipFill>
                      <a:blip r:embed="rId9"/>
                      <a:srcRect/>
                      <a:stretch>
                        <a:fillRect/>
                      </a:stretch>
                    </p:blipFill>
                    <p:spPr bwMode="auto">
                      <a:xfrm>
                        <a:off x="5344657" y="3976278"/>
                        <a:ext cx="1459552" cy="1469748"/>
                      </a:xfrm>
                      <a:prstGeom prst="rect">
                        <a:avLst/>
                      </a:prstGeom>
                      <a:noFill/>
                      <a:ln>
                        <a:noFill/>
                      </a:ln>
                      <a:effectLst/>
                      <a:extLst/>
                    </p:spPr>
                  </p:pic>
                </p:oleObj>
              </mc:Fallback>
            </mc:AlternateContent>
          </a:graphicData>
        </a:graphic>
      </p:graphicFrame>
      <p:graphicFrame>
        <p:nvGraphicFramePr>
          <p:cNvPr id="9" name="Object 9"/>
          <p:cNvGraphicFramePr>
            <a:graphicFrameLocks noChangeAspect="1"/>
          </p:cNvGraphicFramePr>
          <p:nvPr>
            <p:extLst/>
          </p:nvPr>
        </p:nvGraphicFramePr>
        <p:xfrm>
          <a:off x="5332418" y="4893047"/>
          <a:ext cx="1460500" cy="552979"/>
        </p:xfrm>
        <a:graphic>
          <a:graphicData uri="http://schemas.openxmlformats.org/presentationml/2006/ole">
            <mc:AlternateContent xmlns:mc="http://schemas.openxmlformats.org/markup-compatibility/2006">
              <mc:Choice xmlns:v="urn:schemas-microsoft-com:vml" Requires="v">
                <p:oleObj spid="_x0000_s6518" name="Visio" r:id="rId10" imgW="3116620" imgH="1177613" progId="Visio.Drawing.11">
                  <p:embed/>
                </p:oleObj>
              </mc:Choice>
              <mc:Fallback>
                <p:oleObj name="Visio" r:id="rId10" imgW="3116620" imgH="1177613" progId="Visio.Drawing.11">
                  <p:embed/>
                  <p:pic>
                    <p:nvPicPr>
                      <p:cNvPr id="9" name="Object 9"/>
                      <p:cNvPicPr>
                        <a:picLocks noChangeAspect="1" noChangeArrowheads="1"/>
                      </p:cNvPicPr>
                      <p:nvPr/>
                    </p:nvPicPr>
                    <p:blipFill>
                      <a:blip r:embed="rId11"/>
                      <a:srcRect/>
                      <a:stretch>
                        <a:fillRect/>
                      </a:stretch>
                    </p:blipFill>
                    <p:spPr bwMode="auto">
                      <a:xfrm>
                        <a:off x="5332418" y="4893047"/>
                        <a:ext cx="1460500" cy="552979"/>
                      </a:xfrm>
                      <a:prstGeom prst="rect">
                        <a:avLst/>
                      </a:prstGeom>
                      <a:noFill/>
                      <a:ln>
                        <a:noFill/>
                      </a:ln>
                      <a:effectLst/>
                      <a:extLst/>
                    </p:spPr>
                  </p:pic>
                </p:oleObj>
              </mc:Fallback>
            </mc:AlternateContent>
          </a:graphicData>
        </a:graphic>
      </p:graphicFrame>
      <p:graphicFrame>
        <p:nvGraphicFramePr>
          <p:cNvPr id="10" name="Object 9"/>
          <p:cNvGraphicFramePr>
            <a:graphicFrameLocks noChangeAspect="1"/>
          </p:cNvGraphicFramePr>
          <p:nvPr>
            <p:extLst/>
          </p:nvPr>
        </p:nvGraphicFramePr>
        <p:xfrm>
          <a:off x="5329816" y="3980595"/>
          <a:ext cx="1459177" cy="534458"/>
        </p:xfrm>
        <a:graphic>
          <a:graphicData uri="http://schemas.openxmlformats.org/presentationml/2006/ole">
            <mc:AlternateContent xmlns:mc="http://schemas.openxmlformats.org/markup-compatibility/2006">
              <mc:Choice xmlns:v="urn:schemas-microsoft-com:vml" Requires="v">
                <p:oleObj spid="_x0000_s6519" name="Visio" r:id="rId12" imgW="3116620" imgH="1139409" progId="Visio.Drawing.11">
                  <p:embed/>
                </p:oleObj>
              </mc:Choice>
              <mc:Fallback>
                <p:oleObj name="Visio" r:id="rId12" imgW="3116620" imgH="1139409" progId="Visio.Drawing.11">
                  <p:embed/>
                  <p:pic>
                    <p:nvPicPr>
                      <p:cNvPr id="10" name="Object 9"/>
                      <p:cNvPicPr>
                        <a:picLocks noChangeAspect="1" noChangeArrowheads="1"/>
                      </p:cNvPicPr>
                      <p:nvPr/>
                    </p:nvPicPr>
                    <p:blipFill>
                      <a:blip r:embed="rId13"/>
                      <a:srcRect/>
                      <a:stretch>
                        <a:fillRect/>
                      </a:stretch>
                    </p:blipFill>
                    <p:spPr bwMode="auto">
                      <a:xfrm>
                        <a:off x="5329816" y="3980595"/>
                        <a:ext cx="1459177" cy="534458"/>
                      </a:xfrm>
                      <a:prstGeom prst="rect">
                        <a:avLst/>
                      </a:prstGeom>
                      <a:noFill/>
                      <a:ln>
                        <a:noFill/>
                      </a:ln>
                      <a:effectLst/>
                      <a:extLst/>
                    </p:spPr>
                  </p:pic>
                </p:oleObj>
              </mc:Fallback>
            </mc:AlternateContent>
          </a:graphicData>
        </a:graphic>
      </p:graphicFrame>
      <p:graphicFrame>
        <p:nvGraphicFramePr>
          <p:cNvPr id="8" name="Object 9"/>
          <p:cNvGraphicFramePr>
            <a:graphicFrameLocks noChangeAspect="1"/>
          </p:cNvGraphicFramePr>
          <p:nvPr>
            <p:extLst/>
          </p:nvPr>
        </p:nvGraphicFramePr>
        <p:xfrm>
          <a:off x="5329816" y="3976278"/>
          <a:ext cx="1459552" cy="1469748"/>
        </p:xfrm>
        <a:graphic>
          <a:graphicData uri="http://schemas.openxmlformats.org/presentationml/2006/ole">
            <mc:AlternateContent xmlns:mc="http://schemas.openxmlformats.org/markup-compatibility/2006">
              <mc:Choice xmlns:v="urn:schemas-microsoft-com:vml" Requires="v">
                <p:oleObj spid="_x0000_s6520" name="Visio" r:id="rId14" imgW="3116620" imgH="3136057" progId="Visio.Drawing.11">
                  <p:embed/>
                </p:oleObj>
              </mc:Choice>
              <mc:Fallback>
                <p:oleObj name="Visio" r:id="rId14" imgW="3116620" imgH="3136057" progId="Visio.Drawing.11">
                  <p:embed/>
                  <p:pic>
                    <p:nvPicPr>
                      <p:cNvPr id="8" name="Object 9"/>
                      <p:cNvPicPr>
                        <a:picLocks noChangeAspect="1" noChangeArrowheads="1"/>
                      </p:cNvPicPr>
                      <p:nvPr/>
                    </p:nvPicPr>
                    <p:blipFill>
                      <a:blip r:embed="rId15"/>
                      <a:srcRect/>
                      <a:stretch>
                        <a:fillRect/>
                      </a:stretch>
                    </p:blipFill>
                    <p:spPr bwMode="auto">
                      <a:xfrm>
                        <a:off x="5329816" y="3976278"/>
                        <a:ext cx="1459552" cy="1469748"/>
                      </a:xfrm>
                      <a:prstGeom prst="rect">
                        <a:avLst/>
                      </a:prstGeom>
                      <a:noFill/>
                      <a:ln>
                        <a:noFill/>
                      </a:ln>
                      <a:effectLst/>
                      <a:extLst/>
                    </p:spPr>
                  </p:pic>
                </p:oleObj>
              </mc:Fallback>
            </mc:AlternateContent>
          </a:graphicData>
        </a:graphic>
      </p:graphicFrame>
      <p:graphicFrame>
        <p:nvGraphicFramePr>
          <p:cNvPr id="12" name="Object 9"/>
          <p:cNvGraphicFramePr>
            <a:graphicFrameLocks noChangeAspect="1"/>
          </p:cNvGraphicFramePr>
          <p:nvPr>
            <p:extLst/>
          </p:nvPr>
        </p:nvGraphicFramePr>
        <p:xfrm>
          <a:off x="1717799" y="4805709"/>
          <a:ext cx="1332177" cy="603250"/>
        </p:xfrm>
        <a:graphic>
          <a:graphicData uri="http://schemas.openxmlformats.org/presentationml/2006/ole">
            <mc:AlternateContent xmlns:mc="http://schemas.openxmlformats.org/markup-compatibility/2006">
              <mc:Choice xmlns:v="urn:schemas-microsoft-com:vml" Requires="v">
                <p:oleObj spid="_x0000_s6521" name="Visio" r:id="rId16" imgW="2633376" imgH="1192358" progId="Visio.Drawing.11">
                  <p:embed/>
                </p:oleObj>
              </mc:Choice>
              <mc:Fallback>
                <p:oleObj name="Visio" r:id="rId16" imgW="2633376" imgH="1192358" progId="Visio.Drawing.11">
                  <p:embed/>
                  <p:pic>
                    <p:nvPicPr>
                      <p:cNvPr id="12" name="Object 9"/>
                      <p:cNvPicPr>
                        <a:picLocks noChangeAspect="1" noChangeArrowheads="1"/>
                      </p:cNvPicPr>
                      <p:nvPr/>
                    </p:nvPicPr>
                    <p:blipFill>
                      <a:blip r:embed="rId17"/>
                      <a:srcRect/>
                      <a:stretch>
                        <a:fillRect/>
                      </a:stretch>
                    </p:blipFill>
                    <p:spPr bwMode="auto">
                      <a:xfrm>
                        <a:off x="1717799" y="4805709"/>
                        <a:ext cx="1332177" cy="603250"/>
                      </a:xfrm>
                      <a:prstGeom prst="rect">
                        <a:avLst/>
                      </a:prstGeom>
                      <a:noFill/>
                      <a:ln>
                        <a:noFill/>
                      </a:ln>
                      <a:effectLst/>
                      <a:extLst/>
                    </p:spPr>
                  </p:pic>
                </p:oleObj>
              </mc:Fallback>
            </mc:AlternateContent>
          </a:graphicData>
        </a:graphic>
      </p:graphicFrame>
      <p:graphicFrame>
        <p:nvGraphicFramePr>
          <p:cNvPr id="13" name="Object 9"/>
          <p:cNvGraphicFramePr>
            <a:graphicFrameLocks noChangeAspect="1"/>
          </p:cNvGraphicFramePr>
          <p:nvPr>
            <p:extLst/>
          </p:nvPr>
        </p:nvGraphicFramePr>
        <p:xfrm>
          <a:off x="3150693" y="4805709"/>
          <a:ext cx="1214438" cy="603250"/>
        </p:xfrm>
        <a:graphic>
          <a:graphicData uri="http://schemas.openxmlformats.org/presentationml/2006/ole">
            <mc:AlternateContent xmlns:mc="http://schemas.openxmlformats.org/markup-compatibility/2006">
              <mc:Choice xmlns:v="urn:schemas-microsoft-com:vml" Requires="v">
                <p:oleObj spid="_x0000_s6522" name="Visio" r:id="rId18" imgW="2398792" imgH="1192358" progId="Visio.Drawing.11">
                  <p:embed/>
                </p:oleObj>
              </mc:Choice>
              <mc:Fallback>
                <p:oleObj name="Visio" r:id="rId18" imgW="2398792" imgH="1192358" progId="Visio.Drawing.11">
                  <p:embed/>
                  <p:pic>
                    <p:nvPicPr>
                      <p:cNvPr id="13" name="Object 9"/>
                      <p:cNvPicPr>
                        <a:picLocks noChangeAspect="1" noChangeArrowheads="1"/>
                      </p:cNvPicPr>
                      <p:nvPr/>
                    </p:nvPicPr>
                    <p:blipFill>
                      <a:blip r:embed="rId19"/>
                      <a:srcRect/>
                      <a:stretch>
                        <a:fillRect/>
                      </a:stretch>
                    </p:blipFill>
                    <p:spPr bwMode="auto">
                      <a:xfrm>
                        <a:off x="3150693" y="4805709"/>
                        <a:ext cx="1214438" cy="603250"/>
                      </a:xfrm>
                      <a:prstGeom prst="rect">
                        <a:avLst/>
                      </a:prstGeom>
                      <a:noFill/>
                      <a:ln>
                        <a:noFill/>
                      </a:ln>
                      <a:effectLst/>
                      <a:extLst/>
                    </p:spPr>
                  </p:pic>
                </p:oleObj>
              </mc:Fallback>
            </mc:AlternateContent>
          </a:graphicData>
        </a:graphic>
      </p:graphicFrame>
      <p:graphicFrame>
        <p:nvGraphicFramePr>
          <p:cNvPr id="14" name="Object 9"/>
          <p:cNvGraphicFramePr>
            <a:graphicFrameLocks noChangeAspect="1"/>
          </p:cNvGraphicFramePr>
          <p:nvPr>
            <p:extLst/>
          </p:nvPr>
        </p:nvGraphicFramePr>
        <p:xfrm>
          <a:off x="2394666" y="4002919"/>
          <a:ext cx="166688" cy="1363052"/>
        </p:xfrm>
        <a:graphic>
          <a:graphicData uri="http://schemas.openxmlformats.org/presentationml/2006/ole">
            <mc:AlternateContent xmlns:mc="http://schemas.openxmlformats.org/markup-compatibility/2006">
              <mc:Choice xmlns:v="urn:schemas-microsoft-com:vml" Requires="v">
                <p:oleObj spid="_x0000_s6523" name="Visio" r:id="rId20" imgW="330429" imgH="2901473" progId="Visio.Drawing.11">
                  <p:embed/>
                </p:oleObj>
              </mc:Choice>
              <mc:Fallback>
                <p:oleObj name="Visio" r:id="rId20" imgW="330429" imgH="2901473" progId="Visio.Drawing.11">
                  <p:embed/>
                  <p:pic>
                    <p:nvPicPr>
                      <p:cNvPr id="14" name="Object 9"/>
                      <p:cNvPicPr>
                        <a:picLocks noChangeAspect="1" noChangeArrowheads="1"/>
                      </p:cNvPicPr>
                      <p:nvPr/>
                    </p:nvPicPr>
                    <p:blipFill>
                      <a:blip r:embed="rId21"/>
                      <a:srcRect/>
                      <a:stretch>
                        <a:fillRect/>
                      </a:stretch>
                    </p:blipFill>
                    <p:spPr bwMode="auto">
                      <a:xfrm>
                        <a:off x="2394666" y="4002919"/>
                        <a:ext cx="166688" cy="1363052"/>
                      </a:xfrm>
                      <a:prstGeom prst="rect">
                        <a:avLst/>
                      </a:prstGeom>
                      <a:noFill/>
                      <a:ln>
                        <a:noFill/>
                      </a:ln>
                      <a:effectLst/>
                      <a:extLst/>
                    </p:spPr>
                  </p:pic>
                </p:oleObj>
              </mc:Fallback>
            </mc:AlternateContent>
          </a:graphicData>
        </a:graphic>
      </p:graphicFrame>
      <p:sp>
        <p:nvSpPr>
          <p:cNvPr id="4" name="Rectangle 3"/>
          <p:cNvSpPr/>
          <p:nvPr/>
        </p:nvSpPr>
        <p:spPr>
          <a:xfrm>
            <a:off x="475179" y="2317597"/>
            <a:ext cx="8621208" cy="1272336"/>
          </a:xfrm>
          <a:prstGeom prst="rect">
            <a:avLst/>
          </a:prstGeom>
        </p:spPr>
        <p:txBody>
          <a:bodyPr wrap="square">
            <a:spAutoFit/>
          </a:bodyPr>
          <a:lstStyle/>
          <a:p>
            <a:pPr fontAlgn="base">
              <a:spcBef>
                <a:spcPct val="20000"/>
              </a:spcBef>
              <a:spcAft>
                <a:spcPct val="0"/>
              </a:spcAft>
              <a:buClr>
                <a:srgbClr val="B1B1B1"/>
              </a:buClr>
            </a:pPr>
            <a:r>
              <a:rPr lang="en-AU" sz="2000" dirty="0">
                <a:latin typeface="Arial" panose="020B0604020202020204" pitchFamily="34" charset="0"/>
                <a:ea typeface="ＭＳ Ｐゴシック" pitchFamily="34" charset="-128"/>
                <a:cs typeface="Arial" panose="020B0604020202020204" pitchFamily="34" charset="0"/>
              </a:rPr>
              <a:t>A Message Flow can connect:</a:t>
            </a:r>
          </a:p>
          <a:p>
            <a:pPr marL="238115" indent="-238115" fontAlgn="base">
              <a:spcBef>
                <a:spcPct val="20000"/>
              </a:spcBef>
              <a:spcAft>
                <a:spcPct val="0"/>
              </a:spcAft>
              <a:buClr>
                <a:srgbClr val="B1B1B1"/>
              </a:buClr>
              <a:buFont typeface="Arial" panose="020B0604020202020204" pitchFamily="34" charset="0"/>
              <a:buChar char="•"/>
            </a:pPr>
            <a:r>
              <a:rPr lang="en-AU" sz="1667" dirty="0">
                <a:latin typeface="Arial" panose="020B0604020202020204" pitchFamily="34" charset="0"/>
                <a:ea typeface="ＭＳ Ｐゴシック" pitchFamily="34" charset="-128"/>
                <a:cs typeface="Arial" panose="020B0604020202020204" pitchFamily="34" charset="0"/>
              </a:rPr>
              <a:t>directly to the boundary of a Pool </a:t>
            </a:r>
            <a:r>
              <a:rPr lang="en-AU" sz="1667" dirty="0">
                <a:latin typeface="Arial" panose="020B0604020202020204" pitchFamily="34" charset="0"/>
                <a:cs typeface="Arial" panose="020B0604020202020204" pitchFamily="34" charset="0"/>
                <a:sym typeface="Wingdings" pitchFamily="2" charset="2"/>
              </a:rPr>
              <a:t></a:t>
            </a:r>
            <a:r>
              <a:rPr lang="en-AU" sz="1667" dirty="0">
                <a:latin typeface="Arial" panose="020B0604020202020204" pitchFamily="34" charset="0"/>
                <a:ea typeface="ＭＳ Ｐゴシック" pitchFamily="34" charset="-128"/>
                <a:cs typeface="Arial" panose="020B0604020202020204" pitchFamily="34" charset="0"/>
              </a:rPr>
              <a:t> captures a message to/from that party</a:t>
            </a:r>
          </a:p>
          <a:p>
            <a:pPr marL="238115" indent="-238115" fontAlgn="base">
              <a:spcBef>
                <a:spcPct val="20000"/>
              </a:spcBef>
              <a:spcAft>
                <a:spcPct val="0"/>
              </a:spcAft>
              <a:buClr>
                <a:srgbClr val="B1B1B1"/>
              </a:buClr>
              <a:buFont typeface="Arial" panose="020B0604020202020204" pitchFamily="34" charset="0"/>
              <a:buChar char="•"/>
            </a:pPr>
            <a:r>
              <a:rPr lang="en-AU" sz="1667" dirty="0">
                <a:latin typeface="Arial" panose="020B0604020202020204" pitchFamily="34" charset="0"/>
                <a:ea typeface="ＭＳ Ｐゴシック" pitchFamily="34" charset="-128"/>
                <a:cs typeface="Arial" panose="020B0604020202020204" pitchFamily="34" charset="0"/>
              </a:rPr>
              <a:t>to a specific activity or event within that Pool </a:t>
            </a:r>
            <a:r>
              <a:rPr lang="en-AU" sz="1667" dirty="0">
                <a:latin typeface="Arial" panose="020B0604020202020204" pitchFamily="34" charset="0"/>
                <a:cs typeface="Arial" panose="020B0604020202020204" pitchFamily="34" charset="0"/>
                <a:sym typeface="Wingdings" pitchFamily="2" charset="2"/>
              </a:rPr>
              <a:t></a:t>
            </a:r>
            <a:r>
              <a:rPr lang="en-AU" sz="1667" dirty="0">
                <a:latin typeface="Arial" panose="020B0604020202020204" pitchFamily="34" charset="0"/>
                <a:ea typeface="ＭＳ Ｐゴシック" pitchFamily="34" charset="-128"/>
                <a:cs typeface="Arial" panose="020B0604020202020204" pitchFamily="34" charset="0"/>
              </a:rPr>
              <a:t> captures a message that triggers a </a:t>
            </a:r>
            <a:r>
              <a:rPr lang="en-AU" sz="1667" i="1" dirty="0">
                <a:latin typeface="Arial" panose="020B0604020202020204" pitchFamily="34" charset="0"/>
                <a:ea typeface="ＭＳ Ｐゴシック" pitchFamily="34" charset="-128"/>
                <a:cs typeface="Arial" panose="020B0604020202020204" pitchFamily="34" charset="0"/>
              </a:rPr>
              <a:t>specific</a:t>
            </a:r>
            <a:r>
              <a:rPr lang="en-AU" sz="1667" dirty="0">
                <a:latin typeface="Arial" panose="020B0604020202020204" pitchFamily="34" charset="0"/>
                <a:ea typeface="ＭＳ Ｐゴシック" pitchFamily="34" charset="-128"/>
                <a:cs typeface="Arial" panose="020B0604020202020204" pitchFamily="34" charset="0"/>
              </a:rPr>
              <a:t> activity/event within that party</a:t>
            </a:r>
          </a:p>
        </p:txBody>
      </p:sp>
      <p:graphicFrame>
        <p:nvGraphicFramePr>
          <p:cNvPr id="11" name="Object 9"/>
          <p:cNvGraphicFramePr>
            <a:graphicFrameLocks noChangeAspect="1"/>
          </p:cNvGraphicFramePr>
          <p:nvPr>
            <p:extLst/>
          </p:nvPr>
        </p:nvGraphicFramePr>
        <p:xfrm>
          <a:off x="3650755" y="4001832"/>
          <a:ext cx="107156" cy="1369468"/>
        </p:xfrm>
        <a:graphic>
          <a:graphicData uri="http://schemas.openxmlformats.org/presentationml/2006/ole">
            <mc:AlternateContent xmlns:mc="http://schemas.openxmlformats.org/markup-compatibility/2006">
              <mc:Choice xmlns:v="urn:schemas-microsoft-com:vml" Requires="v">
                <p:oleObj spid="_x0000_s6524" name="Visio" r:id="rId22" imgW="210456" imgH="2901473" progId="Visio.Drawing.11">
                  <p:embed/>
                </p:oleObj>
              </mc:Choice>
              <mc:Fallback>
                <p:oleObj name="Visio" r:id="rId22" imgW="210456" imgH="2901473" progId="Visio.Drawing.11">
                  <p:embed/>
                  <p:pic>
                    <p:nvPicPr>
                      <p:cNvPr id="11" name="Object 9"/>
                      <p:cNvPicPr>
                        <a:picLocks noChangeAspect="1" noChangeArrowheads="1"/>
                      </p:cNvPicPr>
                      <p:nvPr/>
                    </p:nvPicPr>
                    <p:blipFill>
                      <a:blip r:embed="rId23"/>
                      <a:srcRect/>
                      <a:stretch>
                        <a:fillRect/>
                      </a:stretch>
                    </p:blipFill>
                    <p:spPr bwMode="auto">
                      <a:xfrm>
                        <a:off x="3650755" y="4001832"/>
                        <a:ext cx="107156" cy="1369468"/>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914569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800201"/>
                                        </p:tgtEl>
                                        <p:attrNameLst>
                                          <p:attrName>style.visibility</p:attrName>
                                        </p:attrNameLst>
                                      </p:cBhvr>
                                      <p:to>
                                        <p:strVal val="visible"/>
                                      </p:to>
                                    </p:set>
                                    <p:animEffect transition="in" filter="fade">
                                      <p:cBhvr>
                                        <p:cTn id="14" dur="500"/>
                                        <p:tgtEl>
                                          <p:spTgt spid="1800201"/>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par>
                          <p:cTn id="19" fill="hold">
                            <p:stCondLst>
                              <p:cond delay="1500"/>
                            </p:stCondLst>
                            <p:childTnLst>
                              <p:par>
                                <p:cTn id="20" presetID="22" presetClass="entr" presetSubtype="4"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par>
                          <p:cTn id="23" fill="hold">
                            <p:stCondLst>
                              <p:cond delay="2000"/>
                            </p:stCondLst>
                            <p:childTnLst>
                              <p:par>
                                <p:cTn id="24" presetID="22" presetClass="entr" presetSubtype="1"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up)">
                                      <p:cBhvr>
                                        <p:cTn id="26" dur="500"/>
                                        <p:tgtEl>
                                          <p:spTgt spid="11"/>
                                        </p:tgtEl>
                                      </p:cBhvr>
                                    </p:animEffect>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Effect transition="in" filter="fade">
                                      <p:cBhvr>
                                        <p:cTn id="35" dur="500"/>
                                        <p:tgtEl>
                                          <p:spTgt spid="4">
                                            <p:txEl>
                                              <p:pRg st="2" end="2"/>
                                            </p:txEl>
                                          </p:spTgt>
                                        </p:tgtEl>
                                      </p:cBhvr>
                                    </p:animEffect>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childTnLst>
                          </p:cTn>
                        </p:par>
                        <p:par>
                          <p:cTn id="40" fill="hold">
                            <p:stCondLst>
                              <p:cond delay="1000"/>
                            </p:stCondLst>
                            <p:childTnLst>
                              <p:par>
                                <p:cTn id="41" presetID="10" presetClass="entr" presetSubtype="0" fill="hold"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500"/>
                                        <p:tgtEl>
                                          <p:spTgt spid="9"/>
                                        </p:tgtEl>
                                      </p:cBhvr>
                                    </p:animEffect>
                                  </p:childTnLst>
                                </p:cTn>
                              </p:par>
                            </p:childTnLst>
                          </p:cTn>
                        </p:par>
                        <p:par>
                          <p:cTn id="44" fill="hold">
                            <p:stCondLst>
                              <p:cond delay="1500"/>
                            </p:stCondLst>
                            <p:childTnLst>
                              <p:par>
                                <p:cTn id="45" presetID="22" presetClass="entr" presetSubtype="4" fill="hold" nodeType="after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down)">
                                      <p:cBhvr>
                                        <p:cTn id="47" dur="500"/>
                                        <p:tgtEl>
                                          <p:spTgt spid="8"/>
                                        </p:tgtEl>
                                      </p:cBhvr>
                                    </p:animEffect>
                                  </p:childTnLst>
                                </p:cTn>
                              </p:par>
                            </p:childTnLst>
                          </p:cTn>
                        </p:par>
                        <p:par>
                          <p:cTn id="48" fill="hold">
                            <p:stCondLst>
                              <p:cond delay="2000"/>
                            </p:stCondLst>
                            <p:childTnLst>
                              <p:par>
                                <p:cTn id="49" presetID="10" presetClass="entr" presetSubtype="0" fill="hold" nodeType="after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46178" y="1832634"/>
            <a:ext cx="8164909" cy="4020447"/>
          </a:xfrm>
        </p:spPr>
        <p:txBody>
          <a:bodyPr>
            <a:normAutofit/>
          </a:bodyPr>
          <a:lstStyle/>
          <a:p>
            <a:pPr marL="0" indent="0">
              <a:buNone/>
            </a:pPr>
            <a:r>
              <a:rPr lang="en-AU" dirty="0"/>
              <a:t>A typical order-to-cash process is triggered by the receipt of a purchase order from a customer. </a:t>
            </a:r>
            <a:r>
              <a:rPr lang="en-US" dirty="0"/>
              <a:t>The purchase order has to be checked against the stock regarding the availability of the item(s) requested. Depending on stock availability the purchase order may be confirmed or rejected. </a:t>
            </a:r>
          </a:p>
          <a:p>
            <a:pPr marL="0" indent="0">
              <a:buNone/>
            </a:pPr>
            <a:r>
              <a:rPr lang="en-US" dirty="0"/>
              <a:t>If the purchase order is confirmed, an invoice is emitted and the goods requested are shipped. The process completes by archiving the </a:t>
            </a:r>
            <a:r>
              <a:rPr lang="en-AU" dirty="0"/>
              <a:t>order or if the order is rejected.</a:t>
            </a:r>
          </a:p>
          <a:p>
            <a:endParaRPr lang="en-AU" dirty="0"/>
          </a:p>
        </p:txBody>
      </p:sp>
      <p:sp>
        <p:nvSpPr>
          <p:cNvPr id="3" name="Title 2"/>
          <p:cNvSpPr>
            <a:spLocks noGrp="1"/>
          </p:cNvSpPr>
          <p:nvPr>
            <p:ph type="title"/>
          </p:nvPr>
        </p:nvSpPr>
        <p:spPr/>
        <p:txBody>
          <a:bodyPr/>
          <a:lstStyle/>
          <a:p>
            <a:r>
              <a:rPr lang="en-AU" dirty="0"/>
              <a:t>Let’s start </a:t>
            </a:r>
            <a:r>
              <a:rPr lang="en-AU" dirty="0" err="1"/>
              <a:t>modeling</a:t>
            </a:r>
            <a:endParaRPr lang="en-AU" dirty="0"/>
          </a:p>
        </p:txBody>
      </p:sp>
      <p:sp>
        <p:nvSpPr>
          <p:cNvPr id="4" name="Rectangle 5"/>
          <p:cNvSpPr>
            <a:spLocks noChangeArrowheads="1"/>
          </p:cNvSpPr>
          <p:nvPr/>
        </p:nvSpPr>
        <p:spPr bwMode="auto">
          <a:xfrm>
            <a:off x="634035" y="1359685"/>
            <a:ext cx="1879041" cy="400110"/>
          </a:xfrm>
          <a:prstGeom prst="rect">
            <a:avLst/>
          </a:prstGeom>
          <a:noFill/>
          <a:ln w="9525">
            <a:noFill/>
            <a:miter lim="800000"/>
            <a:headEnd/>
            <a:tailEnd/>
          </a:ln>
          <a:effectLst/>
        </p:spPr>
        <p:txBody>
          <a:bodyPr wrap="none">
            <a:spAutoFit/>
          </a:bodyPr>
          <a:lstStyle/>
          <a:p>
            <a:pPr eaLnBrk="0" fontAlgn="base" hangingPunct="0">
              <a:spcBef>
                <a:spcPct val="0"/>
              </a:spcBef>
              <a:spcAft>
                <a:spcPct val="0"/>
              </a:spcAft>
            </a:pPr>
            <a:r>
              <a:rPr lang="en-AU" sz="2000" b="1" dirty="0">
                <a:latin typeface="Arial" panose="020B0604020202020204" pitchFamily="34" charset="0"/>
                <a:ea typeface="ＭＳ Ｐゴシック" pitchFamily="34" charset="-128"/>
                <a:cs typeface="Arial" panose="020B0604020202020204" pitchFamily="34" charset="0"/>
              </a:rPr>
              <a:t>Order-to-cash</a:t>
            </a:r>
          </a:p>
        </p:txBody>
      </p:sp>
    </p:spTree>
    <p:extLst>
      <p:ext uri="{BB962C8B-B14F-4D97-AF65-F5344CB8AC3E}">
        <p14:creationId xmlns:p14="http://schemas.microsoft.com/office/powerpoint/2010/main" val="28232220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0195" name="Rectangle 3"/>
          <p:cNvSpPr>
            <a:spLocks noChangeArrowheads="1"/>
          </p:cNvSpPr>
          <p:nvPr/>
        </p:nvSpPr>
        <p:spPr bwMode="auto">
          <a:xfrm>
            <a:off x="462407" y="1164331"/>
            <a:ext cx="8543570" cy="3721364"/>
          </a:xfrm>
          <a:prstGeom prst="rect">
            <a:avLst/>
          </a:prstGeom>
          <a:noFill/>
          <a:ln w="9525">
            <a:noFill/>
            <a:miter lim="800000"/>
            <a:headEnd/>
            <a:tailEnd/>
          </a:ln>
          <a:effectLst/>
        </p:spPr>
        <p:txBody>
          <a:bodyPr/>
          <a:lstStyle/>
          <a:p>
            <a:pPr fontAlgn="base">
              <a:spcBef>
                <a:spcPct val="20000"/>
              </a:spcBef>
              <a:spcAft>
                <a:spcPct val="0"/>
              </a:spcAft>
              <a:buClr>
                <a:srgbClr val="B1B1B1"/>
              </a:buClr>
            </a:pPr>
            <a:r>
              <a:rPr lang="en-AU" sz="2000" dirty="0">
                <a:latin typeface="Arial" panose="020B0604020202020204" pitchFamily="34" charset="0"/>
                <a:ea typeface="ＭＳ Ｐゴシック" pitchFamily="34" charset="-128"/>
                <a:cs typeface="Arial" panose="020B0604020202020204" pitchFamily="34" charset="0"/>
              </a:rPr>
              <a:t>The </a:t>
            </a:r>
            <a:r>
              <a:rPr lang="en-AU" sz="2000" i="1" dirty="0">
                <a:latin typeface="Arial" panose="020B0604020202020204" pitchFamily="34" charset="0"/>
                <a:ea typeface="ＭＳ Ｐゴシック" pitchFamily="34" charset="-128"/>
                <a:cs typeface="Arial" panose="020B0604020202020204" pitchFamily="34" charset="0"/>
              </a:rPr>
              <a:t>start message event </a:t>
            </a:r>
            <a:r>
              <a:rPr lang="en-AU" sz="2000" dirty="0">
                <a:latin typeface="Arial" panose="020B0604020202020204" pitchFamily="34" charset="0"/>
                <a:ea typeface="ＭＳ Ｐゴシック" pitchFamily="34" charset="-128"/>
                <a:cs typeface="Arial" panose="020B0604020202020204" pitchFamily="34" charset="0"/>
              </a:rPr>
              <a:t>triggers a process by the receipt of a message when an incoming message flow is connected to the event</a:t>
            </a:r>
          </a:p>
          <a:p>
            <a:pPr fontAlgn="base">
              <a:spcBef>
                <a:spcPct val="20000"/>
              </a:spcBef>
              <a:spcAft>
                <a:spcPct val="0"/>
              </a:spcAft>
              <a:buClr>
                <a:srgbClr val="B1B1B1"/>
              </a:buClr>
            </a:pPr>
            <a:endParaRPr lang="en-AU" sz="1667" dirty="0">
              <a:solidFill>
                <a:prstClr val="black">
                  <a:lumMod val="75000"/>
                  <a:lumOff val="25000"/>
                </a:prstClr>
              </a:solidFill>
              <a:ea typeface="ＭＳ Ｐゴシック" pitchFamily="34" charset="-128"/>
            </a:endParaRPr>
          </a:p>
        </p:txBody>
      </p:sp>
      <p:sp>
        <p:nvSpPr>
          <p:cNvPr id="1800194" name="Rectangle 2"/>
          <p:cNvSpPr>
            <a:spLocks noGrp="1" noChangeArrowheads="1"/>
          </p:cNvSpPr>
          <p:nvPr>
            <p:ph type="title"/>
          </p:nvPr>
        </p:nvSpPr>
        <p:spPr/>
        <p:txBody>
          <a:bodyPr/>
          <a:lstStyle/>
          <a:p>
            <a:r>
              <a:rPr lang="en-AU" sz="2333" dirty="0"/>
              <a:t>BPMN Elements – Start Message Event</a:t>
            </a:r>
          </a:p>
        </p:txBody>
      </p:sp>
      <p:graphicFrame>
        <p:nvGraphicFramePr>
          <p:cNvPr id="7" name="Object 3"/>
          <p:cNvGraphicFramePr>
            <a:graphicFrameLocks noGrp="1" noChangeAspect="1"/>
          </p:cNvGraphicFramePr>
          <p:nvPr>
            <p:ph idx="1"/>
            <p:extLst>
              <p:ext uri="{D42A27DB-BD31-4B8C-83A1-F6EECF244321}">
                <p14:modId xmlns:p14="http://schemas.microsoft.com/office/powerpoint/2010/main" val="809050017"/>
              </p:ext>
            </p:extLst>
          </p:nvPr>
        </p:nvGraphicFramePr>
        <p:xfrm>
          <a:off x="2646362" y="1966822"/>
          <a:ext cx="3952876" cy="3584275"/>
        </p:xfrm>
        <a:graphic>
          <a:graphicData uri="http://schemas.openxmlformats.org/presentationml/2006/ole">
            <mc:AlternateContent xmlns:mc="http://schemas.openxmlformats.org/markup-compatibility/2006">
              <mc:Choice xmlns:v="urn:schemas-microsoft-com:vml" Requires="v">
                <p:oleObj spid="_x0000_s7206" name="Visio" r:id="rId4" imgW="4343331" imgH="3938492" progId="Visio.Drawing.11">
                  <p:embed/>
                </p:oleObj>
              </mc:Choice>
              <mc:Fallback>
                <p:oleObj name="Visio" r:id="rId4" imgW="4343331" imgH="3938492" progId="Visio.Drawing.11">
                  <p:embed/>
                  <p:pic>
                    <p:nvPicPr>
                      <p:cNvPr id="7" name="Object 3"/>
                      <p:cNvPicPr>
                        <a:picLocks noChangeAspect="1" noChangeArrowheads="1"/>
                      </p:cNvPicPr>
                      <p:nvPr/>
                    </p:nvPicPr>
                    <p:blipFill>
                      <a:blip r:embed="rId5"/>
                      <a:srcRect/>
                      <a:stretch>
                        <a:fillRect/>
                      </a:stretch>
                    </p:blipFill>
                    <p:spPr bwMode="auto">
                      <a:xfrm>
                        <a:off x="2646362" y="1966822"/>
                        <a:ext cx="3952876" cy="3584275"/>
                      </a:xfrm>
                      <a:prstGeom prst="rect">
                        <a:avLst/>
                      </a:prstGeom>
                      <a:noFill/>
                      <a:ln>
                        <a:noFill/>
                      </a:ln>
                      <a:effectLst/>
                    </p:spPr>
                  </p:pic>
                </p:oleObj>
              </mc:Fallback>
            </mc:AlternateContent>
          </a:graphicData>
        </a:graphic>
      </p:graphicFrame>
      <p:sp>
        <p:nvSpPr>
          <p:cNvPr id="2" name="Slide Number Placeholder 1"/>
          <p:cNvSpPr>
            <a:spLocks noGrp="1"/>
          </p:cNvSpPr>
          <p:nvPr>
            <p:ph type="sldNum" sz="quarter" idx="12"/>
          </p:nvPr>
        </p:nvSpPr>
        <p:spPr/>
        <p:txBody>
          <a:bodyPr/>
          <a:lstStyle/>
          <a:p>
            <a:fld id="{F06E539D-8AB8-485C-BFEF-50E8D5427D32}" type="slidenum">
              <a:rPr lang="en-AU" smtClean="0">
                <a:solidFill>
                  <a:prstClr val="black">
                    <a:lumMod val="50000"/>
                    <a:lumOff val="50000"/>
                  </a:prstClr>
                </a:solidFill>
              </a:rPr>
              <a:pPr/>
              <a:t>60</a:t>
            </a:fld>
            <a:endParaRPr lang="en-AU">
              <a:solidFill>
                <a:prstClr val="black">
                  <a:lumMod val="50000"/>
                  <a:lumOff val="50000"/>
                </a:prstClr>
              </a:solidFill>
            </a:endParaRPr>
          </a:p>
        </p:txBody>
      </p:sp>
    </p:spTree>
    <p:extLst>
      <p:ext uri="{BB962C8B-B14F-4D97-AF65-F5344CB8AC3E}">
        <p14:creationId xmlns:p14="http://schemas.microsoft.com/office/powerpoint/2010/main" val="17385791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879D286-E471-674B-B6FB-48A9E9D8B0A2}"/>
              </a:ext>
            </a:extLst>
          </p:cNvPr>
          <p:cNvSpPr/>
          <p:nvPr/>
        </p:nvSpPr>
        <p:spPr>
          <a:xfrm>
            <a:off x="445155" y="1000663"/>
            <a:ext cx="7154718" cy="1523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5714" y="1797171"/>
            <a:ext cx="5841868" cy="3564621"/>
          </a:xfrm>
          <a:prstGeom prst="rect">
            <a:avLst/>
          </a:prstGeom>
        </p:spPr>
      </p:pic>
      <p:sp>
        <p:nvSpPr>
          <p:cNvPr id="1806338" name="Rectangle 2"/>
          <p:cNvSpPr>
            <a:spLocks noGrp="1" noChangeArrowheads="1"/>
          </p:cNvSpPr>
          <p:nvPr>
            <p:ph type="title"/>
          </p:nvPr>
        </p:nvSpPr>
        <p:spPr/>
        <p:txBody>
          <a:bodyPr/>
          <a:lstStyle/>
          <a:p>
            <a:r>
              <a:rPr lang="en-AU" sz="2333" dirty="0"/>
              <a:t>Solution: Order-to-cash</a:t>
            </a:r>
          </a:p>
        </p:txBody>
      </p:sp>
      <p:sp>
        <p:nvSpPr>
          <p:cNvPr id="2" name="Slide Number Placeholder 1"/>
          <p:cNvSpPr>
            <a:spLocks noGrp="1"/>
          </p:cNvSpPr>
          <p:nvPr>
            <p:ph type="sldNum" sz="quarter" idx="12"/>
          </p:nvPr>
        </p:nvSpPr>
        <p:spPr/>
        <p:txBody>
          <a:bodyPr/>
          <a:lstStyle/>
          <a:p>
            <a:fld id="{F06E539D-8AB8-485C-BFEF-50E8D5427D32}" type="slidenum">
              <a:rPr lang="en-AU" smtClean="0">
                <a:solidFill>
                  <a:prstClr val="black">
                    <a:lumMod val="50000"/>
                    <a:lumOff val="50000"/>
                  </a:prstClr>
                </a:solidFill>
              </a:rPr>
              <a:pPr/>
              <a:t>61</a:t>
            </a:fld>
            <a:endParaRPr lang="en-AU">
              <a:solidFill>
                <a:prstClr val="black">
                  <a:lumMod val="50000"/>
                  <a:lumOff val="50000"/>
                </a:prstClr>
              </a:solidFill>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5714" y="837123"/>
            <a:ext cx="5841868" cy="388140"/>
          </a:xfrm>
          <a:prstGeom prst="rect">
            <a:avLst/>
          </a:prstGeom>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l="11194" t="7495" r="77938" b="55805"/>
          <a:stretch/>
        </p:blipFill>
        <p:spPr>
          <a:xfrm>
            <a:off x="2154346" y="1168668"/>
            <a:ext cx="634335" cy="1659643"/>
          </a:xfrm>
          <a:prstGeom prst="rect">
            <a:avLst/>
          </a:prstGeom>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l="29350" r="58873" b="27986"/>
          <a:stretch/>
        </p:blipFill>
        <p:spPr>
          <a:xfrm>
            <a:off x="3213190" y="829544"/>
            <a:ext cx="687399" cy="3260099"/>
          </a:xfrm>
          <a:prstGeom prst="rect">
            <a:avLst/>
          </a:prstGeom>
        </p:spPr>
      </p:pic>
      <p:pic>
        <p:nvPicPr>
          <p:cNvPr id="14" name="Picture 13"/>
          <p:cNvPicPr>
            <a:picLocks noChangeAspect="1"/>
          </p:cNvPicPr>
          <p:nvPr/>
        </p:nvPicPr>
        <p:blipFill rotWithShape="1">
          <a:blip r:embed="rId5" cstate="print">
            <a:extLst>
              <a:ext uri="{28A0092B-C50C-407E-A947-70E740481C1C}">
                <a14:useLocalDpi xmlns:a14="http://schemas.microsoft.com/office/drawing/2010/main" val="0"/>
              </a:ext>
            </a:extLst>
          </a:blip>
          <a:srcRect l="44918" t="8130" r="45422" b="11605"/>
          <a:stretch/>
        </p:blipFill>
        <p:spPr>
          <a:xfrm>
            <a:off x="4122728" y="1197234"/>
            <a:ext cx="563793" cy="3630472"/>
          </a:xfrm>
          <a:prstGeom prst="rect">
            <a:avLst/>
          </a:prstGeom>
        </p:spPr>
      </p:pic>
      <p:pic>
        <p:nvPicPr>
          <p:cNvPr id="15" name="Picture 14"/>
          <p:cNvPicPr>
            <a:picLocks noChangeAspect="1"/>
          </p:cNvPicPr>
          <p:nvPr/>
        </p:nvPicPr>
        <p:blipFill rotWithShape="1">
          <a:blip r:embed="rId5" cstate="print">
            <a:extLst>
              <a:ext uri="{28A0092B-C50C-407E-A947-70E740481C1C}">
                <a14:useLocalDpi xmlns:a14="http://schemas.microsoft.com/office/drawing/2010/main" val="0"/>
              </a:ext>
            </a:extLst>
          </a:blip>
          <a:srcRect l="54528" t="7046" r="36265" b="45959"/>
          <a:stretch/>
        </p:blipFill>
        <p:spPr>
          <a:xfrm>
            <a:off x="4688848" y="1149383"/>
            <a:ext cx="537364" cy="2125065"/>
          </a:xfrm>
          <a:prstGeom prst="rect">
            <a:avLst/>
          </a:prstGeom>
        </p:spPr>
      </p:pic>
      <p:pic>
        <p:nvPicPr>
          <p:cNvPr id="16" name="Picture 15"/>
          <p:cNvPicPr>
            <a:picLocks noChangeAspect="1"/>
          </p:cNvPicPr>
          <p:nvPr/>
        </p:nvPicPr>
        <p:blipFill rotWithShape="1">
          <a:blip r:embed="rId5" cstate="print">
            <a:extLst>
              <a:ext uri="{28A0092B-C50C-407E-A947-70E740481C1C}">
                <a14:useLocalDpi xmlns:a14="http://schemas.microsoft.com/office/drawing/2010/main" val="0"/>
              </a:ext>
            </a:extLst>
          </a:blip>
          <a:srcRect l="67516" r="25715" b="27931"/>
          <a:stretch/>
        </p:blipFill>
        <p:spPr>
          <a:xfrm>
            <a:off x="5448031" y="830349"/>
            <a:ext cx="395053" cy="3260624"/>
          </a:xfrm>
          <a:prstGeom prst="rect">
            <a:avLst/>
          </a:prstGeom>
        </p:spPr>
      </p:pic>
    </p:spTree>
    <p:extLst>
      <p:ext uri="{BB962C8B-B14F-4D97-AF65-F5344CB8AC3E}">
        <p14:creationId xmlns:p14="http://schemas.microsoft.com/office/powerpoint/2010/main" val="38241915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1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1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1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1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down)">
                                      <p:cBhvr>
                                        <p:cTn id="32"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t>Pools, Lanes and Message Flows: syntax</a:t>
            </a:r>
          </a:p>
        </p:txBody>
      </p:sp>
      <p:sp>
        <p:nvSpPr>
          <p:cNvPr id="2" name="Content Placeholder 1"/>
          <p:cNvSpPr>
            <a:spLocks noGrp="1"/>
          </p:cNvSpPr>
          <p:nvPr>
            <p:ph idx="1"/>
          </p:nvPr>
        </p:nvSpPr>
        <p:spPr>
          <a:xfrm>
            <a:off x="457200" y="1344613"/>
            <a:ext cx="8488392" cy="3859212"/>
          </a:xfrm>
        </p:spPr>
        <p:txBody>
          <a:bodyPr/>
          <a:lstStyle/>
          <a:p>
            <a:pPr marL="380985" indent="-380985" fontAlgn="base">
              <a:spcAft>
                <a:spcPct val="0"/>
              </a:spcAft>
              <a:buClr>
                <a:srgbClr val="B1B1B1"/>
              </a:buClr>
              <a:buFont typeface="+mj-lt"/>
              <a:buAutoNum type="arabicPeriod"/>
            </a:pPr>
            <a:r>
              <a:rPr lang="en-AU" sz="1800" dirty="0">
                <a:ea typeface="ＭＳ Ｐゴシック" pitchFamily="34" charset="-128"/>
              </a:rPr>
              <a:t>The Sequence Flow </a:t>
            </a:r>
            <a:r>
              <a:rPr lang="en-AU" sz="1800" b="1" dirty="0">
                <a:ea typeface="ＭＳ Ｐゴシック" pitchFamily="34" charset="-128"/>
              </a:rPr>
              <a:t>cannot</a:t>
            </a:r>
            <a:r>
              <a:rPr lang="en-AU" sz="1800" dirty="0">
                <a:ea typeface="ＭＳ Ｐゴシック" pitchFamily="34" charset="-128"/>
              </a:rPr>
              <a:t> cross the boundaries of a Pool</a:t>
            </a:r>
          </a:p>
          <a:p>
            <a:pPr marL="380985" indent="-380985" fontAlgn="base">
              <a:spcAft>
                <a:spcPct val="0"/>
              </a:spcAft>
              <a:buClr>
                <a:srgbClr val="B1B1B1"/>
              </a:buClr>
              <a:buFont typeface="+mj-lt"/>
              <a:buAutoNum type="arabicPeriod"/>
            </a:pPr>
            <a:r>
              <a:rPr lang="en-AU" sz="1800" dirty="0">
                <a:ea typeface="ＭＳ Ｐゴシック" pitchFamily="34" charset="-128"/>
              </a:rPr>
              <a:t>Both Sequence Flow and Message Flow </a:t>
            </a:r>
            <a:r>
              <a:rPr lang="en-AU" sz="1800" b="1" dirty="0">
                <a:ea typeface="ＭＳ Ｐゴシック" pitchFamily="34" charset="-128"/>
              </a:rPr>
              <a:t>can cross </a:t>
            </a:r>
            <a:r>
              <a:rPr lang="en-AU" sz="1800" dirty="0">
                <a:ea typeface="ＭＳ Ｐゴシック" pitchFamily="34" charset="-128"/>
              </a:rPr>
              <a:t>the boundaries of Lanes</a:t>
            </a:r>
          </a:p>
          <a:p>
            <a:pPr marL="380985" indent="-380985" fontAlgn="base">
              <a:spcAft>
                <a:spcPct val="0"/>
              </a:spcAft>
              <a:buClr>
                <a:srgbClr val="B1B1B1"/>
              </a:buClr>
              <a:buFont typeface="+mj-lt"/>
              <a:buAutoNum type="arabicPeriod"/>
            </a:pPr>
            <a:r>
              <a:rPr lang="en-AU" sz="1800" dirty="0">
                <a:ea typeface="ＭＳ Ｐゴシック" pitchFamily="34" charset="-128"/>
              </a:rPr>
              <a:t>A Message Flow </a:t>
            </a:r>
            <a:r>
              <a:rPr lang="en-AU" sz="1800" b="1" dirty="0">
                <a:ea typeface="ＭＳ Ｐゴシック" pitchFamily="34" charset="-128"/>
              </a:rPr>
              <a:t>cannot connect </a:t>
            </a:r>
            <a:r>
              <a:rPr lang="en-AU" sz="1800" dirty="0">
                <a:ea typeface="ＭＳ Ｐゴシック" pitchFamily="34" charset="-128"/>
              </a:rPr>
              <a:t>two flow elements within the same pool</a:t>
            </a:r>
          </a:p>
          <a:p>
            <a:pPr marL="0" indent="0" fontAlgn="base">
              <a:lnSpc>
                <a:spcPct val="90000"/>
              </a:lnSpc>
              <a:spcAft>
                <a:spcPct val="0"/>
              </a:spcAft>
              <a:buClr>
                <a:srgbClr val="B1B1B1"/>
              </a:buClr>
              <a:buNone/>
            </a:pPr>
            <a:endParaRPr lang="en-AU" b="1" dirty="0">
              <a:solidFill>
                <a:prstClr val="black">
                  <a:lumMod val="75000"/>
                  <a:lumOff val="25000"/>
                </a:prstClr>
              </a:solidFill>
              <a:ea typeface="ＭＳ Ｐゴシック" pitchFamily="34" charset="-128"/>
            </a:endParaRPr>
          </a:p>
        </p:txBody>
      </p:sp>
      <p:sp>
        <p:nvSpPr>
          <p:cNvPr id="17" name="Slide Number Placeholder 1"/>
          <p:cNvSpPr>
            <a:spLocks noGrp="1"/>
          </p:cNvSpPr>
          <p:nvPr>
            <p:ph type="sldNum" sz="quarter" idx="12"/>
          </p:nvPr>
        </p:nvSpPr>
        <p:spPr/>
        <p:txBody>
          <a:bodyPr/>
          <a:lstStyle/>
          <a:p>
            <a:r>
              <a:rPr lang="en-AU" dirty="0">
                <a:solidFill>
                  <a:prstClr val="black">
                    <a:lumMod val="50000"/>
                    <a:lumOff val="50000"/>
                  </a:prstClr>
                </a:solidFill>
              </a:rPr>
              <a:t>19</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6916" y="2801534"/>
            <a:ext cx="3060915" cy="2650253"/>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8196" y="2985462"/>
            <a:ext cx="551387" cy="1433607"/>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44356" y="2985462"/>
            <a:ext cx="579038" cy="1447596"/>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44356" y="3874670"/>
            <a:ext cx="579038" cy="1447596"/>
          </a:xfrm>
          <a:prstGeom prst="rect">
            <a:avLst/>
          </a:prstGeom>
        </p:spPr>
      </p:pic>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28483" y="2977484"/>
            <a:ext cx="552152" cy="2264758"/>
          </a:xfrm>
          <a:prstGeom prst="rect">
            <a:avLst/>
          </a:prstGeom>
        </p:spPr>
      </p:pic>
      <p:pic>
        <p:nvPicPr>
          <p:cNvPr id="21" name="Pictur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59510" y="3874671"/>
            <a:ext cx="546174" cy="1375549"/>
          </a:xfrm>
          <a:prstGeom prst="rect">
            <a:avLst/>
          </a:prstGeom>
        </p:spPr>
      </p:pic>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15982" y="3853716"/>
            <a:ext cx="579038" cy="1447596"/>
          </a:xfrm>
          <a:prstGeom prst="rect">
            <a:avLst/>
          </a:prstGeom>
        </p:spPr>
      </p:pic>
      <p:pic>
        <p:nvPicPr>
          <p:cNvPr id="25" name="Picture 4" descr="http://upload.wikimedia.org/wikipedia/commons/thumb/b/ba/Red_x.svg/150px-Red_x.svg.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96871" y="3482699"/>
            <a:ext cx="453121" cy="45312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http://www.clker.com/cliparts/2/k/n/l/C/Q/transparent-green-checkmark-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70210" y="3441317"/>
            <a:ext cx="472015" cy="49188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http://upload.wikimedia.org/wikipedia/commons/thumb/b/ba/Red_x.svg/150px-Red_x.svg.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96871" y="4350953"/>
            <a:ext cx="453121" cy="45312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http://www.clker.com/cliparts/2/k/n/l/C/Q/transparent-green-checkmark-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42718" y="4299896"/>
            <a:ext cx="472015" cy="49188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http://www.clker.com/cliparts/2/k/n/l/C/Q/transparent-green-checkmark-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35507" y="3757841"/>
            <a:ext cx="472015" cy="49188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http://www.clker.com/cliparts/2/k/n/l/C/Q/transparent-green-checkmark-hi.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63418" y="4245487"/>
            <a:ext cx="472015" cy="4918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467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11"/>
                                        </p:tgtEl>
                                      </p:cBhvr>
                                    </p:animEffect>
                                    <p:set>
                                      <p:cBhvr>
                                        <p:cTn id="29" dur="1" fill="hold">
                                          <p:stCondLst>
                                            <p:cond delay="499"/>
                                          </p:stCondLst>
                                        </p:cTn>
                                        <p:tgtEl>
                                          <p:spTgt spid="11"/>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6"/>
                                        </p:tgtEl>
                                      </p:cBhvr>
                                    </p:animEffect>
                                    <p:set>
                                      <p:cBhvr>
                                        <p:cTn id="32" dur="1" fill="hold">
                                          <p:stCondLst>
                                            <p:cond delay="499"/>
                                          </p:stCondLst>
                                        </p:cTn>
                                        <p:tgtEl>
                                          <p:spTgt spid="6"/>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25"/>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26"/>
                                        </p:tgtEl>
                                        <p:attrNameLst>
                                          <p:attrName>style.visibility</p:attrName>
                                        </p:attrNameLst>
                                      </p:cBhvr>
                                      <p:to>
                                        <p:strVal val="hidden"/>
                                      </p:to>
                                    </p:set>
                                  </p:childTnLst>
                                </p:cTn>
                              </p:par>
                              <p:par>
                                <p:cTn id="37" presetID="10" presetClass="entr" presetSubtype="0" fill="hold" grpId="0" nodeType="withEffect">
                                  <p:stCondLst>
                                    <p:cond delay="0"/>
                                  </p:stCondLst>
                                  <p:childTnLst>
                                    <p:set>
                                      <p:cBhvr>
                                        <p:cTn id="38" dur="1" fill="hold">
                                          <p:stCondLst>
                                            <p:cond delay="0"/>
                                          </p:stCondLst>
                                        </p:cTn>
                                        <p:tgtEl>
                                          <p:spTgt spid="2">
                                            <p:txEl>
                                              <p:pRg st="1" end="1"/>
                                            </p:txEl>
                                          </p:spTgt>
                                        </p:tgtEl>
                                        <p:attrNameLst>
                                          <p:attrName>style.visibility</p:attrName>
                                        </p:attrNameLst>
                                      </p:cBhvr>
                                      <p:to>
                                        <p:strVal val="visible"/>
                                      </p:to>
                                    </p:set>
                                    <p:animEffect transition="in" filter="fade">
                                      <p:cBhvr>
                                        <p:cTn id="39" dur="500"/>
                                        <p:tgtEl>
                                          <p:spTgt spid="2">
                                            <p:txEl>
                                              <p:pRg st="1" end="1"/>
                                            </p:txEl>
                                          </p:spTgt>
                                        </p:tgtEl>
                                      </p:cBhvr>
                                    </p:animEffect>
                                  </p:childTnLst>
                                </p:cTn>
                              </p:par>
                            </p:childTnLst>
                          </p:cTn>
                        </p:par>
                        <p:par>
                          <p:cTn id="40" fill="hold">
                            <p:stCondLst>
                              <p:cond delay="500"/>
                            </p:stCondLst>
                            <p:childTnLst>
                              <p:par>
                                <p:cTn id="41" presetID="22" presetClass="entr" presetSubtype="1"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up)">
                                      <p:cBhvr>
                                        <p:cTn id="43" dur="500"/>
                                        <p:tgtEl>
                                          <p:spTgt spid="12"/>
                                        </p:tgtEl>
                                      </p:cBhvr>
                                    </p:animEffect>
                                  </p:childTnLst>
                                </p:cTn>
                              </p:par>
                            </p:childTnLst>
                          </p:cTn>
                        </p:par>
                        <p:par>
                          <p:cTn id="44" fill="hold">
                            <p:stCondLst>
                              <p:cond delay="1000"/>
                            </p:stCondLst>
                            <p:childTnLst>
                              <p:par>
                                <p:cTn id="45" presetID="10" presetClass="entr" presetSubtype="0" fill="hold" nodeType="after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500"/>
                                        <p:tgtEl>
                                          <p:spTgt spid="32"/>
                                        </p:tgtEl>
                                      </p:cBhvr>
                                    </p:animEffect>
                                  </p:childTnLst>
                                </p:cTn>
                              </p:par>
                            </p:childTnLst>
                          </p:cTn>
                        </p:par>
                        <p:par>
                          <p:cTn id="48" fill="hold">
                            <p:stCondLst>
                              <p:cond delay="1500"/>
                            </p:stCondLst>
                            <p:childTnLst>
                              <p:par>
                                <p:cTn id="49" presetID="22" presetClass="entr" presetSubtype="1" fill="hold" nodeType="after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wipe(up)">
                                      <p:cBhvr>
                                        <p:cTn id="51" dur="500"/>
                                        <p:tgtEl>
                                          <p:spTgt spid="20"/>
                                        </p:tgtEl>
                                      </p:cBhvr>
                                    </p:animEffect>
                                  </p:childTnLst>
                                </p:cTn>
                              </p:par>
                            </p:childTnLst>
                          </p:cTn>
                        </p:par>
                        <p:par>
                          <p:cTn id="52" fill="hold">
                            <p:stCondLst>
                              <p:cond delay="2000"/>
                            </p:stCondLst>
                            <p:childTnLst>
                              <p:par>
                                <p:cTn id="53" presetID="10" presetClass="entr" presetSubtype="0" fill="hold" nodeType="after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500"/>
                                        <p:tgtEl>
                                          <p:spTgt spid="31"/>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xit" presetSubtype="0" fill="hold" nodeType="clickEffect">
                                  <p:stCondLst>
                                    <p:cond delay="0"/>
                                  </p:stCondLst>
                                  <p:childTnLst>
                                    <p:set>
                                      <p:cBhvr>
                                        <p:cTn id="59" dur="1" fill="hold">
                                          <p:stCondLst>
                                            <p:cond delay="0"/>
                                          </p:stCondLst>
                                        </p:cTn>
                                        <p:tgtEl>
                                          <p:spTgt spid="32"/>
                                        </p:tgtEl>
                                        <p:attrNameLst>
                                          <p:attrName>style.visibility</p:attrName>
                                        </p:attrNameLst>
                                      </p:cBhvr>
                                      <p:to>
                                        <p:strVal val="hidden"/>
                                      </p:to>
                                    </p:set>
                                  </p:childTnLst>
                                </p:cTn>
                              </p:par>
                              <p:par>
                                <p:cTn id="60" presetID="1" presetClass="exit" presetSubtype="0" fill="hold" nodeType="withEffect">
                                  <p:stCondLst>
                                    <p:cond delay="0"/>
                                  </p:stCondLst>
                                  <p:childTnLst>
                                    <p:set>
                                      <p:cBhvr>
                                        <p:cTn id="61" dur="1" fill="hold">
                                          <p:stCondLst>
                                            <p:cond delay="0"/>
                                          </p:stCondLst>
                                        </p:cTn>
                                        <p:tgtEl>
                                          <p:spTgt spid="31"/>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12"/>
                                        </p:tgtEl>
                                      </p:cBhvr>
                                    </p:animEffect>
                                    <p:set>
                                      <p:cBhvr>
                                        <p:cTn id="64" dur="1" fill="hold">
                                          <p:stCondLst>
                                            <p:cond delay="499"/>
                                          </p:stCondLst>
                                        </p:cTn>
                                        <p:tgtEl>
                                          <p:spTgt spid="12"/>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20"/>
                                        </p:tgtEl>
                                      </p:cBhvr>
                                    </p:animEffect>
                                    <p:set>
                                      <p:cBhvr>
                                        <p:cTn id="67" dur="1" fill="hold">
                                          <p:stCondLst>
                                            <p:cond delay="499"/>
                                          </p:stCondLst>
                                        </p:cTn>
                                        <p:tgtEl>
                                          <p:spTgt spid="20"/>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
                                            <p:txEl>
                                              <p:pRg st="2" end="2"/>
                                            </p:txEl>
                                          </p:spTgt>
                                        </p:tgtEl>
                                        <p:attrNameLst>
                                          <p:attrName>style.visibility</p:attrName>
                                        </p:attrNameLst>
                                      </p:cBhvr>
                                      <p:to>
                                        <p:strVal val="visible"/>
                                      </p:to>
                                    </p:set>
                                    <p:animEffect transition="in" filter="fade">
                                      <p:cBhvr>
                                        <p:cTn id="72" dur="500"/>
                                        <p:tgtEl>
                                          <p:spTgt spid="2">
                                            <p:txEl>
                                              <p:pRg st="2" end="2"/>
                                            </p:txEl>
                                          </p:spTgt>
                                        </p:tgtEl>
                                      </p:cBhvr>
                                    </p:animEffect>
                                  </p:childTnLst>
                                </p:cTn>
                              </p:par>
                            </p:childTnLst>
                          </p:cTn>
                        </p:par>
                        <p:par>
                          <p:cTn id="73" fill="hold">
                            <p:stCondLst>
                              <p:cond delay="500"/>
                            </p:stCondLst>
                            <p:childTnLst>
                              <p:par>
                                <p:cTn id="74" presetID="22" presetClass="entr" presetSubtype="1" fill="hold" nodeType="afterEffect">
                                  <p:stCondLst>
                                    <p:cond delay="0"/>
                                  </p:stCondLst>
                                  <p:childTnLst>
                                    <p:set>
                                      <p:cBhvr>
                                        <p:cTn id="75" dur="1" fill="hold">
                                          <p:stCondLst>
                                            <p:cond delay="0"/>
                                          </p:stCondLst>
                                        </p:cTn>
                                        <p:tgtEl>
                                          <p:spTgt spid="21"/>
                                        </p:tgtEl>
                                        <p:attrNameLst>
                                          <p:attrName>style.visibility</p:attrName>
                                        </p:attrNameLst>
                                      </p:cBhvr>
                                      <p:to>
                                        <p:strVal val="visible"/>
                                      </p:to>
                                    </p:set>
                                    <p:animEffect transition="in" filter="wipe(up)">
                                      <p:cBhvr>
                                        <p:cTn id="76" dur="500"/>
                                        <p:tgtEl>
                                          <p:spTgt spid="21"/>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29"/>
                                        </p:tgtEl>
                                        <p:attrNameLst>
                                          <p:attrName>style.visibility</p:attrName>
                                        </p:attrNameLst>
                                      </p:cBhvr>
                                      <p:to>
                                        <p:strVal val="visible"/>
                                      </p:to>
                                    </p:set>
                                    <p:animEffect transition="in" filter="fade">
                                      <p:cBhvr>
                                        <p:cTn id="81" dur="500"/>
                                        <p:tgtEl>
                                          <p:spTgt spid="29"/>
                                        </p:tgtEl>
                                      </p:cBhvr>
                                    </p:animEffect>
                                  </p:childTnLst>
                                </p:cTn>
                              </p:par>
                            </p:childTnLst>
                          </p:cTn>
                        </p:par>
                        <p:par>
                          <p:cTn id="82" fill="hold">
                            <p:stCondLst>
                              <p:cond delay="500"/>
                            </p:stCondLst>
                            <p:childTnLst>
                              <p:par>
                                <p:cTn id="83" presetID="22" presetClass="entr" presetSubtype="1" fill="hold" nodeType="after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wipe(up)">
                                      <p:cBhvr>
                                        <p:cTn id="85" dur="500"/>
                                        <p:tgtEl>
                                          <p:spTgt spid="22"/>
                                        </p:tgtEl>
                                      </p:cBhvr>
                                    </p:animEffect>
                                  </p:childTnLst>
                                </p:cTn>
                              </p:par>
                            </p:childTnLst>
                          </p:cTn>
                        </p:par>
                        <p:par>
                          <p:cTn id="86" fill="hold">
                            <p:stCondLst>
                              <p:cond delay="1000"/>
                            </p:stCondLst>
                            <p:childTnLst>
                              <p:par>
                                <p:cTn id="87" presetID="10" presetClass="entr" presetSubtype="0" fill="hold" nodeType="afterEffect">
                                  <p:stCondLst>
                                    <p:cond delay="0"/>
                                  </p:stCondLst>
                                  <p:childTnLst>
                                    <p:set>
                                      <p:cBhvr>
                                        <p:cTn id="88" dur="1" fill="hold">
                                          <p:stCondLst>
                                            <p:cond delay="0"/>
                                          </p:stCondLst>
                                        </p:cTn>
                                        <p:tgtEl>
                                          <p:spTgt spid="30"/>
                                        </p:tgtEl>
                                        <p:attrNameLst>
                                          <p:attrName>style.visibility</p:attrName>
                                        </p:attrNameLst>
                                      </p:cBhvr>
                                      <p:to>
                                        <p:strVal val="visible"/>
                                      </p:to>
                                    </p:set>
                                    <p:animEffect transition="in" filter="fade">
                                      <p:cBhvr>
                                        <p:cTn id="8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cache2.asset-cache.net/gc/104087858-woman-wondering-gettyimages.jpg?v=1&amp;c=IWSAsset&amp;k=2&amp;d=eYhuhhXM9ToyyJD6wf6O3SGdBU0W6NAHUt7X8XEMkdE%3D"/>
          <p:cNvPicPr>
            <a:picLocks noChangeAspect="1" noChangeArrowheads="1"/>
          </p:cNvPicPr>
          <p:nvPr/>
        </p:nvPicPr>
        <p:blipFill rotWithShape="1">
          <a:blip r:embed="rId3">
            <a:extLst>
              <a:ext uri="{28A0092B-C50C-407E-A947-70E740481C1C}">
                <a14:useLocalDpi xmlns:a14="http://schemas.microsoft.com/office/drawing/2010/main" val="0"/>
              </a:ext>
            </a:extLst>
          </a:blip>
          <a:srcRect r="11004"/>
          <a:stretch/>
        </p:blipFill>
        <p:spPr bwMode="auto">
          <a:xfrm>
            <a:off x="651258" y="1375725"/>
            <a:ext cx="5792673" cy="433927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3"/>
          <p:cNvSpPr txBox="1">
            <a:spLocks/>
          </p:cNvSpPr>
          <p:nvPr/>
        </p:nvSpPr>
        <p:spPr>
          <a:xfrm>
            <a:off x="543193" y="296756"/>
            <a:ext cx="6720747" cy="660073"/>
          </a:xfrm>
          <a:prstGeom prst="rect">
            <a:avLst/>
          </a:prstGeom>
          <a:ln>
            <a:solidFill>
              <a:schemeClr val="bg1"/>
            </a:solidFill>
          </a:ln>
        </p:spPr>
        <p:txBody>
          <a:bodyPr vert="horz" lIns="76200" tIns="38100" rIns="76200" bIns="38100" rtlCol="0" anchor="ctr">
            <a:normAutofit/>
          </a:bodyPr>
          <a:lstStyle>
            <a:lvl1pPr algn="l" defTabSz="914400" rtl="0" eaLnBrk="1" latinLnBrk="0" hangingPunct="1">
              <a:spcBef>
                <a:spcPct val="0"/>
              </a:spcBef>
              <a:buNone/>
              <a:defRPr sz="3200" kern="1200">
                <a:solidFill>
                  <a:srgbClr val="C00000"/>
                </a:solidFill>
                <a:effectLst/>
                <a:latin typeface="+mj-lt"/>
                <a:ea typeface="+mj-ea"/>
                <a:cs typeface="+mj-cs"/>
              </a:defRPr>
            </a:lvl1pPr>
          </a:lstStyle>
          <a:p>
            <a:r>
              <a:rPr lang="en-AU" sz="2400" b="1" dirty="0">
                <a:solidFill>
                  <a:schemeClr val="tx1"/>
                </a:solidFill>
                <a:latin typeface="Arial" panose="020B0604020202020204" pitchFamily="34" charset="0"/>
                <a:cs typeface="Arial" panose="020B0604020202020204" pitchFamily="34" charset="0"/>
              </a:rPr>
              <a:t>Black box or white box?</a:t>
            </a:r>
          </a:p>
        </p:txBody>
      </p:sp>
    </p:spTree>
    <p:extLst>
      <p:ext uri="{BB962C8B-B14F-4D97-AF65-F5344CB8AC3E}">
        <p14:creationId xmlns:p14="http://schemas.microsoft.com/office/powerpoint/2010/main" val="318256901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3199" y="1133965"/>
            <a:ext cx="8422777" cy="4278094"/>
          </a:xfrm>
          <a:prstGeom prst="rect">
            <a:avLst/>
          </a:prstGeom>
        </p:spPr>
        <p:txBody>
          <a:bodyPr wrap="square">
            <a:spAutoFit/>
          </a:bodyPr>
          <a:lstStyle/>
          <a:p>
            <a:pPr marL="285739" indent="-285739" fontAlgn="base">
              <a:spcBef>
                <a:spcPct val="20000"/>
              </a:spcBef>
              <a:spcAft>
                <a:spcPct val="0"/>
              </a:spcAft>
              <a:buClr>
                <a:srgbClr val="B1B1B1"/>
              </a:buClr>
              <a:buFont typeface="Arial" charset="0"/>
              <a:buChar char="•"/>
            </a:pPr>
            <a:r>
              <a:rPr lang="en-AU" sz="2000" dirty="0">
                <a:latin typeface="Arial" panose="020B0604020202020204" pitchFamily="34" charset="0"/>
                <a:ea typeface="ＭＳ Ｐゴシック" pitchFamily="34" charset="-128"/>
                <a:cs typeface="Arial" panose="020B0604020202020204" pitchFamily="34" charset="0"/>
              </a:rPr>
              <a:t>A </a:t>
            </a:r>
            <a:r>
              <a:rPr lang="en-AU" sz="2000" b="1" dirty="0">
                <a:latin typeface="Arial" panose="020B0604020202020204" pitchFamily="34" charset="0"/>
                <a:ea typeface="ＭＳ Ｐゴシック" pitchFamily="34" charset="-128"/>
                <a:cs typeface="Arial" panose="020B0604020202020204" pitchFamily="34" charset="0"/>
              </a:rPr>
              <a:t>Send</a:t>
            </a:r>
            <a:r>
              <a:rPr lang="en-AU" sz="2000" dirty="0">
                <a:latin typeface="Arial" panose="020B0604020202020204" pitchFamily="34" charset="0"/>
                <a:ea typeface="ＭＳ Ｐゴシック" pitchFamily="34" charset="-128"/>
                <a:cs typeface="Arial" panose="020B0604020202020204" pitchFamily="34" charset="0"/>
              </a:rPr>
              <a:t> activity will send the outgoing message upon activity completion</a:t>
            </a:r>
          </a:p>
          <a:p>
            <a:pPr marL="285739" indent="-285739" fontAlgn="base">
              <a:spcBef>
                <a:spcPct val="20000"/>
              </a:spcBef>
              <a:spcAft>
                <a:spcPct val="0"/>
              </a:spcAft>
              <a:buClr>
                <a:srgbClr val="B1B1B1"/>
              </a:buClr>
              <a:buFont typeface="Arial" charset="0"/>
              <a:buChar char="•"/>
            </a:pPr>
            <a:r>
              <a:rPr lang="en-AU" sz="2000" dirty="0">
                <a:latin typeface="Arial" panose="020B0604020202020204" pitchFamily="34" charset="0"/>
                <a:ea typeface="ＭＳ Ｐゴシック" pitchFamily="34" charset="-128"/>
                <a:cs typeface="Arial" panose="020B0604020202020204" pitchFamily="34" charset="0"/>
              </a:rPr>
              <a:t>A </a:t>
            </a:r>
            <a:r>
              <a:rPr lang="en-AU" sz="2000" b="1" dirty="0">
                <a:latin typeface="Arial" panose="020B0604020202020204" pitchFamily="34" charset="0"/>
                <a:ea typeface="ＭＳ Ｐゴシック" pitchFamily="34" charset="-128"/>
                <a:cs typeface="Arial" panose="020B0604020202020204" pitchFamily="34" charset="0"/>
              </a:rPr>
              <a:t>Receive</a:t>
            </a:r>
            <a:r>
              <a:rPr lang="en-AU" sz="2000" dirty="0">
                <a:latin typeface="Arial" panose="020B0604020202020204" pitchFamily="34" charset="0"/>
                <a:ea typeface="ＭＳ Ｐゴシック" pitchFamily="34" charset="-128"/>
                <a:cs typeface="Arial" panose="020B0604020202020204" pitchFamily="34" charset="0"/>
              </a:rPr>
              <a:t> activity won’t start until the incoming message has been received</a:t>
            </a:r>
          </a:p>
          <a:p>
            <a:pPr fontAlgn="base">
              <a:spcBef>
                <a:spcPct val="20000"/>
              </a:spcBef>
              <a:spcAft>
                <a:spcPct val="0"/>
              </a:spcAft>
              <a:buClr>
                <a:srgbClr val="B1B1B1"/>
              </a:buClr>
            </a:pPr>
            <a:endParaRPr lang="en-AU" sz="2000" dirty="0">
              <a:latin typeface="Arial" panose="020B0604020202020204" pitchFamily="34" charset="0"/>
              <a:ea typeface="ＭＳ Ｐゴシック" pitchFamily="34" charset="-128"/>
              <a:cs typeface="Arial" panose="020B0604020202020204" pitchFamily="34" charset="0"/>
            </a:endParaRPr>
          </a:p>
          <a:p>
            <a:pPr fontAlgn="base">
              <a:spcBef>
                <a:spcPct val="20000"/>
              </a:spcBef>
              <a:spcAft>
                <a:spcPct val="0"/>
              </a:spcAft>
              <a:buClr>
                <a:srgbClr val="B1B1B1"/>
              </a:buClr>
            </a:pPr>
            <a:endParaRPr lang="en-AU" sz="2000" dirty="0">
              <a:latin typeface="Arial" panose="020B0604020202020204" pitchFamily="34" charset="0"/>
              <a:ea typeface="ＭＳ Ｐゴシック" pitchFamily="34" charset="-128"/>
              <a:cs typeface="Arial" panose="020B0604020202020204" pitchFamily="34" charset="0"/>
            </a:endParaRPr>
          </a:p>
          <a:p>
            <a:pPr fontAlgn="base">
              <a:spcBef>
                <a:spcPct val="20000"/>
              </a:spcBef>
              <a:spcAft>
                <a:spcPct val="0"/>
              </a:spcAft>
              <a:buClr>
                <a:srgbClr val="B1B1B1"/>
              </a:buClr>
            </a:pPr>
            <a:endParaRPr lang="en-AU" sz="2000" dirty="0">
              <a:latin typeface="Arial" panose="020B0604020202020204" pitchFamily="34" charset="0"/>
              <a:ea typeface="ＭＳ Ｐゴシック" pitchFamily="34" charset="-128"/>
              <a:cs typeface="Arial" panose="020B0604020202020204" pitchFamily="34" charset="0"/>
            </a:endParaRPr>
          </a:p>
          <a:p>
            <a:pPr fontAlgn="base">
              <a:spcBef>
                <a:spcPct val="20000"/>
              </a:spcBef>
              <a:spcAft>
                <a:spcPct val="0"/>
              </a:spcAft>
              <a:buClr>
                <a:srgbClr val="B1B1B1"/>
              </a:buClr>
            </a:pPr>
            <a:endParaRPr lang="en-AU" sz="2000" dirty="0">
              <a:latin typeface="Arial" panose="020B0604020202020204" pitchFamily="34" charset="0"/>
              <a:ea typeface="ＭＳ Ｐゴシック" pitchFamily="34" charset="-128"/>
              <a:cs typeface="Arial" panose="020B0604020202020204" pitchFamily="34" charset="0"/>
            </a:endParaRPr>
          </a:p>
          <a:p>
            <a:pPr fontAlgn="base">
              <a:spcBef>
                <a:spcPct val="20000"/>
              </a:spcBef>
              <a:spcAft>
                <a:spcPct val="0"/>
              </a:spcAft>
              <a:buClr>
                <a:srgbClr val="B1B1B1"/>
              </a:buClr>
            </a:pPr>
            <a:endParaRPr lang="en-AU" sz="2000" dirty="0">
              <a:latin typeface="Arial" panose="020B0604020202020204" pitchFamily="34" charset="0"/>
              <a:ea typeface="ＭＳ Ｐゴシック" pitchFamily="34" charset="-128"/>
              <a:cs typeface="Arial" panose="020B0604020202020204" pitchFamily="34" charset="0"/>
            </a:endParaRPr>
          </a:p>
          <a:p>
            <a:pPr fontAlgn="base">
              <a:spcBef>
                <a:spcPct val="20000"/>
              </a:spcBef>
              <a:spcAft>
                <a:spcPct val="0"/>
              </a:spcAft>
              <a:buClr>
                <a:srgbClr val="B1B1B1"/>
              </a:buClr>
            </a:pPr>
            <a:endParaRPr lang="en-AU" sz="2000" dirty="0">
              <a:latin typeface="Arial" panose="020B0604020202020204" pitchFamily="34" charset="0"/>
              <a:ea typeface="ＭＳ Ｐゴシック" pitchFamily="34" charset="-128"/>
              <a:cs typeface="Arial" panose="020B0604020202020204" pitchFamily="34" charset="0"/>
            </a:endParaRPr>
          </a:p>
          <a:p>
            <a:pPr fontAlgn="base">
              <a:spcBef>
                <a:spcPct val="20000"/>
              </a:spcBef>
              <a:spcAft>
                <a:spcPct val="0"/>
              </a:spcAft>
              <a:buClr>
                <a:srgbClr val="B1B1B1"/>
              </a:buClr>
            </a:pPr>
            <a:r>
              <a:rPr lang="en-AU" sz="2000" dirty="0">
                <a:latin typeface="Arial" panose="020B0604020202020204" pitchFamily="34" charset="0"/>
                <a:ea typeface="ＭＳ Ｐゴシック" pitchFamily="34" charset="-128"/>
                <a:cs typeface="Arial" panose="020B0604020202020204" pitchFamily="34" charset="0"/>
              </a:rPr>
              <a:t>Note: the order of the message flows </a:t>
            </a:r>
            <a:r>
              <a:rPr lang="en-AU" sz="2000" dirty="0" err="1">
                <a:latin typeface="Arial" panose="020B0604020202020204" pitchFamily="34" charset="0"/>
                <a:ea typeface="ＭＳ Ｐゴシック" pitchFamily="34" charset="-128"/>
                <a:cs typeface="Arial" panose="020B0604020202020204" pitchFamily="34" charset="0"/>
              </a:rPr>
              <a:t>w.r.t</a:t>
            </a:r>
            <a:r>
              <a:rPr lang="en-AU" sz="2000" dirty="0">
                <a:latin typeface="Arial" panose="020B0604020202020204" pitchFamily="34" charset="0"/>
                <a:ea typeface="ＭＳ Ｐゴシック" pitchFamily="34" charset="-128"/>
                <a:cs typeface="Arial" panose="020B0604020202020204" pitchFamily="34" charset="0"/>
              </a:rPr>
              <a:t>. an activity is </a:t>
            </a:r>
            <a:r>
              <a:rPr lang="en-AU" sz="2000" u="sng" dirty="0">
                <a:latin typeface="Arial" panose="020B0604020202020204" pitchFamily="34" charset="0"/>
                <a:ea typeface="ＭＳ Ｐゴシック" pitchFamily="34" charset="-128"/>
                <a:cs typeface="Arial" panose="020B0604020202020204" pitchFamily="34" charset="0"/>
              </a:rPr>
              <a:t>irrelevant</a:t>
            </a:r>
            <a:r>
              <a:rPr lang="en-AU" sz="2000" dirty="0">
                <a:latin typeface="Arial" panose="020B0604020202020204" pitchFamily="34" charset="0"/>
                <a:ea typeface="ＭＳ Ｐゴシック" pitchFamily="34" charset="-128"/>
                <a:cs typeface="Arial" panose="020B0604020202020204" pitchFamily="34" charset="0"/>
              </a:rPr>
              <a:t>, the above rules always hold</a:t>
            </a:r>
          </a:p>
        </p:txBody>
      </p:sp>
      <p:sp>
        <p:nvSpPr>
          <p:cNvPr id="1800195" name="Rectangle 3"/>
          <p:cNvSpPr>
            <a:spLocks noChangeArrowheads="1"/>
          </p:cNvSpPr>
          <p:nvPr/>
        </p:nvSpPr>
        <p:spPr bwMode="auto">
          <a:xfrm>
            <a:off x="1056569" y="807350"/>
            <a:ext cx="7024394" cy="2646957"/>
          </a:xfrm>
          <a:prstGeom prst="rect">
            <a:avLst/>
          </a:prstGeom>
          <a:noFill/>
          <a:ln w="9525">
            <a:noFill/>
            <a:miter lim="800000"/>
            <a:headEnd/>
            <a:tailEnd/>
          </a:ln>
          <a:effectLst/>
        </p:spPr>
        <p:txBody>
          <a:bodyPr/>
          <a:lstStyle/>
          <a:p>
            <a:pPr fontAlgn="base">
              <a:spcBef>
                <a:spcPct val="20000"/>
              </a:spcBef>
              <a:spcAft>
                <a:spcPct val="0"/>
              </a:spcAft>
              <a:buClr>
                <a:srgbClr val="B1B1B1"/>
              </a:buClr>
            </a:pPr>
            <a:endParaRPr lang="en-AU" sz="1667" dirty="0">
              <a:solidFill>
                <a:prstClr val="black">
                  <a:lumMod val="75000"/>
                  <a:lumOff val="25000"/>
                </a:prstClr>
              </a:solidFill>
              <a:ea typeface="ＭＳ Ｐゴシック" pitchFamily="34" charset="-128"/>
            </a:endParaRPr>
          </a:p>
        </p:txBody>
      </p:sp>
      <p:sp>
        <p:nvSpPr>
          <p:cNvPr id="1800194" name="Rectangle 2"/>
          <p:cNvSpPr>
            <a:spLocks noGrp="1" noChangeArrowheads="1"/>
          </p:cNvSpPr>
          <p:nvPr>
            <p:ph type="title"/>
          </p:nvPr>
        </p:nvSpPr>
        <p:spPr/>
        <p:txBody>
          <a:bodyPr/>
          <a:lstStyle/>
          <a:p>
            <a:r>
              <a:rPr lang="en-AU" sz="2333" dirty="0"/>
              <a:t>When are messages sent or received? </a:t>
            </a:r>
          </a:p>
        </p:txBody>
      </p:sp>
      <p:sp>
        <p:nvSpPr>
          <p:cNvPr id="2" name="Slide Number Placeholder 1"/>
          <p:cNvSpPr>
            <a:spLocks noGrp="1"/>
          </p:cNvSpPr>
          <p:nvPr>
            <p:ph type="sldNum" sz="quarter" idx="12"/>
          </p:nvPr>
        </p:nvSpPr>
        <p:spPr/>
        <p:txBody>
          <a:bodyPr/>
          <a:lstStyle/>
          <a:p>
            <a:fld id="{F06E539D-8AB8-485C-BFEF-50E8D5427D32}" type="slidenum">
              <a:rPr lang="en-AU" smtClean="0">
                <a:solidFill>
                  <a:prstClr val="black">
                    <a:lumMod val="50000"/>
                    <a:lumOff val="50000"/>
                  </a:prstClr>
                </a:solidFill>
              </a:rPr>
              <a:pPr/>
              <a:t>64</a:t>
            </a:fld>
            <a:endParaRPr lang="en-AU">
              <a:solidFill>
                <a:prstClr val="black">
                  <a:lumMod val="50000"/>
                  <a:lumOff val="50000"/>
                </a:prstClr>
              </a:solidFill>
            </a:endParaRPr>
          </a:p>
        </p:txBody>
      </p:sp>
      <p:graphicFrame>
        <p:nvGraphicFramePr>
          <p:cNvPr id="1800201" name="Object 9"/>
          <p:cNvGraphicFramePr>
            <a:graphicFrameLocks noChangeAspect="1"/>
          </p:cNvGraphicFramePr>
          <p:nvPr>
            <p:extLst>
              <p:ext uri="{D42A27DB-BD31-4B8C-83A1-F6EECF244321}">
                <p14:modId xmlns:p14="http://schemas.microsoft.com/office/powerpoint/2010/main" val="982353064"/>
              </p:ext>
            </p:extLst>
          </p:nvPr>
        </p:nvGraphicFramePr>
        <p:xfrm>
          <a:off x="1800018" y="2865167"/>
          <a:ext cx="2762556" cy="1469748"/>
        </p:xfrm>
        <a:graphic>
          <a:graphicData uri="http://schemas.openxmlformats.org/presentationml/2006/ole">
            <mc:AlternateContent xmlns:mc="http://schemas.openxmlformats.org/markup-compatibility/2006">
              <mc:Choice xmlns:v="urn:schemas-microsoft-com:vml" Requires="v">
                <p:oleObj spid="_x0000_s8526" name="Visio" r:id="rId4" imgW="5457771" imgH="2901473" progId="Visio.Drawing.11">
                  <p:embed/>
                </p:oleObj>
              </mc:Choice>
              <mc:Fallback>
                <p:oleObj name="Visio" r:id="rId4" imgW="5457771" imgH="2901473" progId="Visio.Drawing.11">
                  <p:embed/>
                  <p:pic>
                    <p:nvPicPr>
                      <p:cNvPr id="1800201" name="Object 9"/>
                      <p:cNvPicPr>
                        <a:picLocks noChangeAspect="1" noChangeArrowheads="1"/>
                      </p:cNvPicPr>
                      <p:nvPr/>
                    </p:nvPicPr>
                    <p:blipFill>
                      <a:blip r:embed="rId5"/>
                      <a:srcRect/>
                      <a:stretch>
                        <a:fillRect/>
                      </a:stretch>
                    </p:blipFill>
                    <p:spPr bwMode="auto">
                      <a:xfrm>
                        <a:off x="1800018" y="2865167"/>
                        <a:ext cx="2762556" cy="1469748"/>
                      </a:xfrm>
                      <a:prstGeom prst="rect">
                        <a:avLst/>
                      </a:prstGeom>
                      <a:noFill/>
                      <a:ln>
                        <a:noFill/>
                      </a:ln>
                      <a:effectLst/>
                      <a:extLst/>
                    </p:spPr>
                  </p:pic>
                </p:oleObj>
              </mc:Fallback>
            </mc:AlternateContent>
          </a:graphicData>
        </a:graphic>
      </p:graphicFrame>
      <p:graphicFrame>
        <p:nvGraphicFramePr>
          <p:cNvPr id="7" name="Object 9"/>
          <p:cNvGraphicFramePr>
            <a:graphicFrameLocks noChangeAspect="1"/>
          </p:cNvGraphicFramePr>
          <p:nvPr>
            <p:extLst>
              <p:ext uri="{D42A27DB-BD31-4B8C-83A1-F6EECF244321}">
                <p14:modId xmlns:p14="http://schemas.microsoft.com/office/powerpoint/2010/main" val="74901012"/>
              </p:ext>
            </p:extLst>
          </p:nvPr>
        </p:nvGraphicFramePr>
        <p:xfrm>
          <a:off x="5487634" y="2854510"/>
          <a:ext cx="1459552" cy="1469748"/>
        </p:xfrm>
        <a:graphic>
          <a:graphicData uri="http://schemas.openxmlformats.org/presentationml/2006/ole">
            <mc:AlternateContent xmlns:mc="http://schemas.openxmlformats.org/markup-compatibility/2006">
              <mc:Choice xmlns:v="urn:schemas-microsoft-com:vml" Requires="v">
                <p:oleObj spid="_x0000_s8527" name="Visio" r:id="rId6" imgW="3116620" imgH="3136057" progId="Visio.Drawing.11">
                  <p:embed/>
                </p:oleObj>
              </mc:Choice>
              <mc:Fallback>
                <p:oleObj name="Visio" r:id="rId6" imgW="3116620" imgH="3136057" progId="Visio.Drawing.11">
                  <p:embed/>
                  <p:pic>
                    <p:nvPicPr>
                      <p:cNvPr id="7" name="Object 9"/>
                      <p:cNvPicPr>
                        <a:picLocks noChangeAspect="1" noChangeArrowheads="1"/>
                      </p:cNvPicPr>
                      <p:nvPr/>
                    </p:nvPicPr>
                    <p:blipFill>
                      <a:blip r:embed="rId7"/>
                      <a:srcRect/>
                      <a:stretch>
                        <a:fillRect/>
                      </a:stretch>
                    </p:blipFill>
                    <p:spPr bwMode="auto">
                      <a:xfrm>
                        <a:off x="5487634" y="2854510"/>
                        <a:ext cx="1459552" cy="1469748"/>
                      </a:xfrm>
                      <a:prstGeom prst="rect">
                        <a:avLst/>
                      </a:prstGeom>
                      <a:noFill/>
                      <a:ln>
                        <a:noFill/>
                      </a:ln>
                      <a:effectLst/>
                      <a:extLst/>
                    </p:spPr>
                  </p:pic>
                </p:oleObj>
              </mc:Fallback>
            </mc:AlternateContent>
          </a:graphicData>
        </a:graphic>
      </p:graphicFrame>
      <p:graphicFrame>
        <p:nvGraphicFramePr>
          <p:cNvPr id="9" name="Object 9"/>
          <p:cNvGraphicFramePr>
            <a:graphicFrameLocks noChangeAspect="1"/>
          </p:cNvGraphicFramePr>
          <p:nvPr>
            <p:extLst>
              <p:ext uri="{D42A27DB-BD31-4B8C-83A1-F6EECF244321}">
                <p14:modId xmlns:p14="http://schemas.microsoft.com/office/powerpoint/2010/main" val="1829410585"/>
              </p:ext>
            </p:extLst>
          </p:nvPr>
        </p:nvGraphicFramePr>
        <p:xfrm>
          <a:off x="5475394" y="3771280"/>
          <a:ext cx="1460500" cy="552979"/>
        </p:xfrm>
        <a:graphic>
          <a:graphicData uri="http://schemas.openxmlformats.org/presentationml/2006/ole">
            <mc:AlternateContent xmlns:mc="http://schemas.openxmlformats.org/markup-compatibility/2006">
              <mc:Choice xmlns:v="urn:schemas-microsoft-com:vml" Requires="v">
                <p:oleObj spid="_x0000_s8528" name="Visio" r:id="rId8" imgW="3116620" imgH="1177613" progId="Visio.Drawing.11">
                  <p:embed/>
                </p:oleObj>
              </mc:Choice>
              <mc:Fallback>
                <p:oleObj name="Visio" r:id="rId8" imgW="3116620" imgH="1177613" progId="Visio.Drawing.11">
                  <p:embed/>
                  <p:pic>
                    <p:nvPicPr>
                      <p:cNvPr id="9" name="Object 9"/>
                      <p:cNvPicPr>
                        <a:picLocks noChangeAspect="1" noChangeArrowheads="1"/>
                      </p:cNvPicPr>
                      <p:nvPr/>
                    </p:nvPicPr>
                    <p:blipFill>
                      <a:blip r:embed="rId9"/>
                      <a:srcRect/>
                      <a:stretch>
                        <a:fillRect/>
                      </a:stretch>
                    </p:blipFill>
                    <p:spPr bwMode="auto">
                      <a:xfrm>
                        <a:off x="5475394" y="3771280"/>
                        <a:ext cx="1460500" cy="552979"/>
                      </a:xfrm>
                      <a:prstGeom prst="rect">
                        <a:avLst/>
                      </a:prstGeom>
                      <a:noFill/>
                      <a:ln>
                        <a:noFill/>
                      </a:ln>
                      <a:effectLst/>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4243383388"/>
              </p:ext>
            </p:extLst>
          </p:nvPr>
        </p:nvGraphicFramePr>
        <p:xfrm>
          <a:off x="5472792" y="2858828"/>
          <a:ext cx="1459177" cy="534458"/>
        </p:xfrm>
        <a:graphic>
          <a:graphicData uri="http://schemas.openxmlformats.org/presentationml/2006/ole">
            <mc:AlternateContent xmlns:mc="http://schemas.openxmlformats.org/markup-compatibility/2006">
              <mc:Choice xmlns:v="urn:schemas-microsoft-com:vml" Requires="v">
                <p:oleObj spid="_x0000_s8529" name="Visio" r:id="rId10" imgW="3116620" imgH="1139409" progId="Visio.Drawing.11">
                  <p:embed/>
                </p:oleObj>
              </mc:Choice>
              <mc:Fallback>
                <p:oleObj name="Visio" r:id="rId10" imgW="3116620" imgH="1139409" progId="Visio.Drawing.11">
                  <p:embed/>
                  <p:pic>
                    <p:nvPicPr>
                      <p:cNvPr id="10" name="Object 9"/>
                      <p:cNvPicPr>
                        <a:picLocks noChangeAspect="1" noChangeArrowheads="1"/>
                      </p:cNvPicPr>
                      <p:nvPr/>
                    </p:nvPicPr>
                    <p:blipFill>
                      <a:blip r:embed="rId11"/>
                      <a:srcRect/>
                      <a:stretch>
                        <a:fillRect/>
                      </a:stretch>
                    </p:blipFill>
                    <p:spPr bwMode="auto">
                      <a:xfrm>
                        <a:off x="5472792" y="2858828"/>
                        <a:ext cx="1459177" cy="534458"/>
                      </a:xfrm>
                      <a:prstGeom prst="rect">
                        <a:avLst/>
                      </a:prstGeom>
                      <a:noFill/>
                      <a:ln>
                        <a:noFill/>
                      </a:ln>
                      <a:effectLst/>
                      <a:extLst/>
                    </p:spPr>
                  </p:pic>
                </p:oleObj>
              </mc:Fallback>
            </mc:AlternateContent>
          </a:graphicData>
        </a:graphic>
      </p:graphicFrame>
      <p:graphicFrame>
        <p:nvGraphicFramePr>
          <p:cNvPr id="8" name="Object 9"/>
          <p:cNvGraphicFramePr>
            <a:graphicFrameLocks noChangeAspect="1"/>
          </p:cNvGraphicFramePr>
          <p:nvPr>
            <p:extLst>
              <p:ext uri="{D42A27DB-BD31-4B8C-83A1-F6EECF244321}">
                <p14:modId xmlns:p14="http://schemas.microsoft.com/office/powerpoint/2010/main" val="488603691"/>
              </p:ext>
            </p:extLst>
          </p:nvPr>
        </p:nvGraphicFramePr>
        <p:xfrm>
          <a:off x="5472792" y="2854510"/>
          <a:ext cx="1459552" cy="1469748"/>
        </p:xfrm>
        <a:graphic>
          <a:graphicData uri="http://schemas.openxmlformats.org/presentationml/2006/ole">
            <mc:AlternateContent xmlns:mc="http://schemas.openxmlformats.org/markup-compatibility/2006">
              <mc:Choice xmlns:v="urn:schemas-microsoft-com:vml" Requires="v">
                <p:oleObj spid="_x0000_s8530" name="Visio" r:id="rId12" imgW="3116620" imgH="3136057" progId="Visio.Drawing.11">
                  <p:embed/>
                </p:oleObj>
              </mc:Choice>
              <mc:Fallback>
                <p:oleObj name="Visio" r:id="rId12" imgW="3116620" imgH="3136057" progId="Visio.Drawing.11">
                  <p:embed/>
                  <p:pic>
                    <p:nvPicPr>
                      <p:cNvPr id="8" name="Object 9"/>
                      <p:cNvPicPr>
                        <a:picLocks noChangeAspect="1" noChangeArrowheads="1"/>
                      </p:cNvPicPr>
                      <p:nvPr/>
                    </p:nvPicPr>
                    <p:blipFill>
                      <a:blip r:embed="rId13"/>
                      <a:srcRect/>
                      <a:stretch>
                        <a:fillRect/>
                      </a:stretch>
                    </p:blipFill>
                    <p:spPr bwMode="auto">
                      <a:xfrm>
                        <a:off x="5472792" y="2854510"/>
                        <a:ext cx="1459552" cy="1469748"/>
                      </a:xfrm>
                      <a:prstGeom prst="rect">
                        <a:avLst/>
                      </a:prstGeom>
                      <a:noFill/>
                      <a:ln>
                        <a:noFill/>
                      </a:ln>
                      <a:effectLst/>
                      <a:extLst/>
                    </p:spPr>
                  </p:pic>
                </p:oleObj>
              </mc:Fallback>
            </mc:AlternateContent>
          </a:graphicData>
        </a:graphic>
      </p:graphicFrame>
      <p:graphicFrame>
        <p:nvGraphicFramePr>
          <p:cNvPr id="12" name="Object 9"/>
          <p:cNvGraphicFramePr>
            <a:graphicFrameLocks noChangeAspect="1"/>
          </p:cNvGraphicFramePr>
          <p:nvPr>
            <p:extLst>
              <p:ext uri="{D42A27DB-BD31-4B8C-83A1-F6EECF244321}">
                <p14:modId xmlns:p14="http://schemas.microsoft.com/office/powerpoint/2010/main" val="1054237423"/>
              </p:ext>
            </p:extLst>
          </p:nvPr>
        </p:nvGraphicFramePr>
        <p:xfrm>
          <a:off x="1860776" y="3683942"/>
          <a:ext cx="1332177" cy="603250"/>
        </p:xfrm>
        <a:graphic>
          <a:graphicData uri="http://schemas.openxmlformats.org/presentationml/2006/ole">
            <mc:AlternateContent xmlns:mc="http://schemas.openxmlformats.org/markup-compatibility/2006">
              <mc:Choice xmlns:v="urn:schemas-microsoft-com:vml" Requires="v">
                <p:oleObj spid="_x0000_s8531" name="Visio" r:id="rId14" imgW="2633376" imgH="1192358" progId="Visio.Drawing.11">
                  <p:embed/>
                </p:oleObj>
              </mc:Choice>
              <mc:Fallback>
                <p:oleObj name="Visio" r:id="rId14" imgW="2633376" imgH="1192358" progId="Visio.Drawing.11">
                  <p:embed/>
                  <p:pic>
                    <p:nvPicPr>
                      <p:cNvPr id="12" name="Object 9"/>
                      <p:cNvPicPr>
                        <a:picLocks noChangeAspect="1" noChangeArrowheads="1"/>
                      </p:cNvPicPr>
                      <p:nvPr/>
                    </p:nvPicPr>
                    <p:blipFill>
                      <a:blip r:embed="rId15"/>
                      <a:srcRect/>
                      <a:stretch>
                        <a:fillRect/>
                      </a:stretch>
                    </p:blipFill>
                    <p:spPr bwMode="auto">
                      <a:xfrm>
                        <a:off x="1860776" y="3683942"/>
                        <a:ext cx="1332177" cy="603250"/>
                      </a:xfrm>
                      <a:prstGeom prst="rect">
                        <a:avLst/>
                      </a:prstGeom>
                      <a:noFill/>
                      <a:ln>
                        <a:noFill/>
                      </a:ln>
                      <a:effectLst/>
                      <a:extLst/>
                    </p:spPr>
                  </p:pic>
                </p:oleObj>
              </mc:Fallback>
            </mc:AlternateContent>
          </a:graphicData>
        </a:graphic>
      </p:graphicFrame>
      <p:graphicFrame>
        <p:nvGraphicFramePr>
          <p:cNvPr id="13" name="Object 9"/>
          <p:cNvGraphicFramePr>
            <a:graphicFrameLocks noChangeAspect="1"/>
          </p:cNvGraphicFramePr>
          <p:nvPr>
            <p:extLst>
              <p:ext uri="{D42A27DB-BD31-4B8C-83A1-F6EECF244321}">
                <p14:modId xmlns:p14="http://schemas.microsoft.com/office/powerpoint/2010/main" val="113589509"/>
              </p:ext>
            </p:extLst>
          </p:nvPr>
        </p:nvGraphicFramePr>
        <p:xfrm>
          <a:off x="3293669" y="3683942"/>
          <a:ext cx="1214438" cy="603250"/>
        </p:xfrm>
        <a:graphic>
          <a:graphicData uri="http://schemas.openxmlformats.org/presentationml/2006/ole">
            <mc:AlternateContent xmlns:mc="http://schemas.openxmlformats.org/markup-compatibility/2006">
              <mc:Choice xmlns:v="urn:schemas-microsoft-com:vml" Requires="v">
                <p:oleObj spid="_x0000_s8532" name="Visio" r:id="rId16" imgW="2398792" imgH="1192358" progId="Visio.Drawing.11">
                  <p:embed/>
                </p:oleObj>
              </mc:Choice>
              <mc:Fallback>
                <p:oleObj name="Visio" r:id="rId16" imgW="2398792" imgH="1192358" progId="Visio.Drawing.11">
                  <p:embed/>
                  <p:pic>
                    <p:nvPicPr>
                      <p:cNvPr id="13" name="Object 9"/>
                      <p:cNvPicPr>
                        <a:picLocks noChangeAspect="1" noChangeArrowheads="1"/>
                      </p:cNvPicPr>
                      <p:nvPr/>
                    </p:nvPicPr>
                    <p:blipFill>
                      <a:blip r:embed="rId17"/>
                      <a:srcRect/>
                      <a:stretch>
                        <a:fillRect/>
                      </a:stretch>
                    </p:blipFill>
                    <p:spPr bwMode="auto">
                      <a:xfrm>
                        <a:off x="3293669" y="3683942"/>
                        <a:ext cx="1214438" cy="603250"/>
                      </a:xfrm>
                      <a:prstGeom prst="rect">
                        <a:avLst/>
                      </a:prstGeom>
                      <a:noFill/>
                      <a:ln>
                        <a:noFill/>
                      </a:ln>
                      <a:effectLst/>
                      <a:extLst/>
                    </p:spPr>
                  </p:pic>
                </p:oleObj>
              </mc:Fallback>
            </mc:AlternateContent>
          </a:graphicData>
        </a:graphic>
      </p:graphicFrame>
      <p:graphicFrame>
        <p:nvGraphicFramePr>
          <p:cNvPr id="14" name="Object 9"/>
          <p:cNvGraphicFramePr>
            <a:graphicFrameLocks noChangeAspect="1"/>
          </p:cNvGraphicFramePr>
          <p:nvPr>
            <p:extLst>
              <p:ext uri="{D42A27DB-BD31-4B8C-83A1-F6EECF244321}">
                <p14:modId xmlns:p14="http://schemas.microsoft.com/office/powerpoint/2010/main" val="1605408099"/>
              </p:ext>
            </p:extLst>
          </p:nvPr>
        </p:nvGraphicFramePr>
        <p:xfrm>
          <a:off x="2537643" y="2881152"/>
          <a:ext cx="166688" cy="1363052"/>
        </p:xfrm>
        <a:graphic>
          <a:graphicData uri="http://schemas.openxmlformats.org/presentationml/2006/ole">
            <mc:AlternateContent xmlns:mc="http://schemas.openxmlformats.org/markup-compatibility/2006">
              <mc:Choice xmlns:v="urn:schemas-microsoft-com:vml" Requires="v">
                <p:oleObj spid="_x0000_s8533" name="Visio" r:id="rId18" imgW="330429" imgH="2901473" progId="Visio.Drawing.11">
                  <p:embed/>
                </p:oleObj>
              </mc:Choice>
              <mc:Fallback>
                <p:oleObj name="Visio" r:id="rId18" imgW="330429" imgH="2901473" progId="Visio.Drawing.11">
                  <p:embed/>
                  <p:pic>
                    <p:nvPicPr>
                      <p:cNvPr id="14" name="Object 9"/>
                      <p:cNvPicPr>
                        <a:picLocks noChangeAspect="1" noChangeArrowheads="1"/>
                      </p:cNvPicPr>
                      <p:nvPr/>
                    </p:nvPicPr>
                    <p:blipFill>
                      <a:blip r:embed="rId19"/>
                      <a:srcRect/>
                      <a:stretch>
                        <a:fillRect/>
                      </a:stretch>
                    </p:blipFill>
                    <p:spPr bwMode="auto">
                      <a:xfrm>
                        <a:off x="2537643" y="2881152"/>
                        <a:ext cx="166688" cy="1363052"/>
                      </a:xfrm>
                      <a:prstGeom prst="rect">
                        <a:avLst/>
                      </a:prstGeom>
                      <a:noFill/>
                      <a:ln>
                        <a:noFill/>
                      </a:ln>
                      <a:effectLst/>
                      <a:extLst/>
                    </p:spPr>
                  </p:pic>
                </p:oleObj>
              </mc:Fallback>
            </mc:AlternateContent>
          </a:graphicData>
        </a:graphic>
      </p:graphicFrame>
      <p:graphicFrame>
        <p:nvGraphicFramePr>
          <p:cNvPr id="11" name="Object 9"/>
          <p:cNvGraphicFramePr>
            <a:graphicFrameLocks noChangeAspect="1"/>
          </p:cNvGraphicFramePr>
          <p:nvPr>
            <p:extLst>
              <p:ext uri="{D42A27DB-BD31-4B8C-83A1-F6EECF244321}">
                <p14:modId xmlns:p14="http://schemas.microsoft.com/office/powerpoint/2010/main" val="1773172334"/>
              </p:ext>
            </p:extLst>
          </p:nvPr>
        </p:nvGraphicFramePr>
        <p:xfrm>
          <a:off x="3793732" y="2880065"/>
          <a:ext cx="107156" cy="1369468"/>
        </p:xfrm>
        <a:graphic>
          <a:graphicData uri="http://schemas.openxmlformats.org/presentationml/2006/ole">
            <mc:AlternateContent xmlns:mc="http://schemas.openxmlformats.org/markup-compatibility/2006">
              <mc:Choice xmlns:v="urn:schemas-microsoft-com:vml" Requires="v">
                <p:oleObj spid="_x0000_s8534" name="Visio" r:id="rId20" imgW="210456" imgH="2901473" progId="Visio.Drawing.11">
                  <p:embed/>
                </p:oleObj>
              </mc:Choice>
              <mc:Fallback>
                <p:oleObj name="Visio" r:id="rId20" imgW="210456" imgH="2901473" progId="Visio.Drawing.11">
                  <p:embed/>
                  <p:pic>
                    <p:nvPicPr>
                      <p:cNvPr id="11" name="Object 9"/>
                      <p:cNvPicPr>
                        <a:picLocks noChangeAspect="1" noChangeArrowheads="1"/>
                      </p:cNvPicPr>
                      <p:nvPr/>
                    </p:nvPicPr>
                    <p:blipFill>
                      <a:blip r:embed="rId21"/>
                      <a:srcRect/>
                      <a:stretch>
                        <a:fillRect/>
                      </a:stretch>
                    </p:blipFill>
                    <p:spPr bwMode="auto">
                      <a:xfrm>
                        <a:off x="3793732" y="2880065"/>
                        <a:ext cx="107156" cy="1369468"/>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8085435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0195" name="Rectangle 3"/>
          <p:cNvSpPr>
            <a:spLocks noChangeArrowheads="1"/>
          </p:cNvSpPr>
          <p:nvPr/>
        </p:nvSpPr>
        <p:spPr bwMode="auto">
          <a:xfrm>
            <a:off x="1056569" y="1236226"/>
            <a:ext cx="7024394" cy="2646957"/>
          </a:xfrm>
          <a:prstGeom prst="rect">
            <a:avLst/>
          </a:prstGeom>
          <a:noFill/>
          <a:ln w="9525">
            <a:noFill/>
            <a:miter lim="800000"/>
            <a:headEnd/>
            <a:tailEnd/>
          </a:ln>
          <a:effectLst/>
        </p:spPr>
        <p:txBody>
          <a:bodyPr/>
          <a:lstStyle/>
          <a:p>
            <a:pPr fontAlgn="base">
              <a:spcBef>
                <a:spcPct val="20000"/>
              </a:spcBef>
              <a:spcAft>
                <a:spcPct val="0"/>
              </a:spcAft>
              <a:buClr>
                <a:srgbClr val="B1B1B1"/>
              </a:buClr>
            </a:pPr>
            <a:endParaRPr lang="en-AU" sz="1667" dirty="0">
              <a:solidFill>
                <a:prstClr val="black">
                  <a:lumMod val="75000"/>
                  <a:lumOff val="25000"/>
                </a:prstClr>
              </a:solidFill>
              <a:ea typeface="ＭＳ Ｐゴシック" pitchFamily="34" charset="-128"/>
            </a:endParaRPr>
          </a:p>
        </p:txBody>
      </p:sp>
      <p:sp>
        <p:nvSpPr>
          <p:cNvPr id="1800194" name="Rectangle 2"/>
          <p:cNvSpPr>
            <a:spLocks noGrp="1" noChangeArrowheads="1"/>
          </p:cNvSpPr>
          <p:nvPr>
            <p:ph type="title"/>
          </p:nvPr>
        </p:nvSpPr>
        <p:spPr>
          <a:xfrm>
            <a:off x="462407" y="0"/>
            <a:ext cx="6840000" cy="903822"/>
          </a:xfrm>
        </p:spPr>
        <p:txBody>
          <a:bodyPr/>
          <a:lstStyle/>
          <a:p>
            <a:r>
              <a:rPr lang="en-AU" sz="2333" dirty="0"/>
              <a:t>When are messages sent or received?</a:t>
            </a:r>
          </a:p>
        </p:txBody>
      </p:sp>
      <p:sp>
        <p:nvSpPr>
          <p:cNvPr id="2" name="Slide Number Placeholder 1"/>
          <p:cNvSpPr>
            <a:spLocks noGrp="1"/>
          </p:cNvSpPr>
          <p:nvPr>
            <p:ph type="sldNum" sz="quarter" idx="12"/>
          </p:nvPr>
        </p:nvSpPr>
        <p:spPr/>
        <p:txBody>
          <a:bodyPr/>
          <a:lstStyle/>
          <a:p>
            <a:fld id="{F06E539D-8AB8-485C-BFEF-50E8D5427D32}" type="slidenum">
              <a:rPr lang="en-AU" smtClean="0">
                <a:solidFill>
                  <a:prstClr val="black">
                    <a:lumMod val="50000"/>
                    <a:lumOff val="50000"/>
                  </a:prstClr>
                </a:solidFill>
              </a:rPr>
              <a:pPr/>
              <a:t>65</a:t>
            </a:fld>
            <a:endParaRPr lang="en-AU">
              <a:solidFill>
                <a:prstClr val="black">
                  <a:lumMod val="50000"/>
                  <a:lumOff val="50000"/>
                </a:prstClr>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5283" y="1965220"/>
            <a:ext cx="5774766" cy="3704924"/>
          </a:xfrm>
          <a:prstGeom prst="rect">
            <a:avLst/>
          </a:prstGeom>
        </p:spPr>
      </p:pic>
      <p:sp>
        <p:nvSpPr>
          <p:cNvPr id="17" name="Rounded Rectangular Callout 16"/>
          <p:cNvSpPr/>
          <p:nvPr/>
        </p:nvSpPr>
        <p:spPr bwMode="auto">
          <a:xfrm>
            <a:off x="555509" y="867311"/>
            <a:ext cx="2786218" cy="1097909"/>
          </a:xfrm>
          <a:prstGeom prst="wedgeRoundRectCallout">
            <a:avLst>
              <a:gd name="adj1" fmla="val 32204"/>
              <a:gd name="adj2" fmla="val 69277"/>
              <a:gd name="adj3" fmla="val 16667"/>
            </a:avLst>
          </a:prstGeom>
          <a:solidFill>
            <a:schemeClr val="accent2">
              <a:lumMod val="20000"/>
              <a:lumOff val="80000"/>
            </a:schemeClr>
          </a:solidFill>
          <a:ln w="12700" cap="flat" cmpd="sng" algn="ctr">
            <a:solidFill>
              <a:schemeClr val="tx1"/>
            </a:solidFill>
            <a:prstDash val="solid"/>
            <a:round/>
            <a:headEnd type="none" w="sm" len="sm"/>
            <a:tailEnd type="none" w="sm" len="sm"/>
          </a:ln>
          <a:effectLst/>
        </p:spPr>
        <p:txBody>
          <a:bodyPr vert="horz" wrap="square" lIns="70338" tIns="35169" rIns="70338" bIns="35169" numCol="1" rtlCol="0" anchor="t" anchorCtr="0" compatLnSpc="1">
            <a:prstTxWarp prst="textNoShape">
              <a:avLst/>
            </a:prstTxWarp>
          </a:bodyPr>
          <a:lstStyle/>
          <a:p>
            <a:pPr marL="285739" indent="-285739" eaLnBrk="0" fontAlgn="base" hangingPunct="0">
              <a:spcBef>
                <a:spcPct val="0"/>
              </a:spcBef>
              <a:spcAft>
                <a:spcPct val="0"/>
              </a:spcAft>
              <a:buFont typeface="Arial" charset="0"/>
              <a:buChar char="•"/>
              <a:tabLst>
                <a:tab pos="136767" algn="l"/>
              </a:tabLst>
            </a:pPr>
            <a:r>
              <a:rPr lang="en-AU" sz="1400" dirty="0">
                <a:solidFill>
                  <a:prstClr val="black"/>
                </a:solidFill>
                <a:latin typeface="Arial" panose="020B0604020202020204" pitchFamily="34" charset="0"/>
                <a:ea typeface="ＭＳ Ｐゴシック" pitchFamily="34" charset="-128"/>
                <a:cs typeface="Arial" panose="020B0604020202020204" pitchFamily="34" charset="0"/>
              </a:rPr>
              <a:t>Message B is first received before Activity can start.</a:t>
            </a:r>
          </a:p>
          <a:p>
            <a:pPr marL="285739" indent="-285739" eaLnBrk="0" fontAlgn="base" hangingPunct="0">
              <a:spcBef>
                <a:spcPct val="0"/>
              </a:spcBef>
              <a:spcAft>
                <a:spcPct val="0"/>
              </a:spcAft>
              <a:buFont typeface="Arial" charset="0"/>
              <a:buChar char="•"/>
              <a:tabLst>
                <a:tab pos="136767" algn="l"/>
              </a:tabLst>
            </a:pPr>
            <a:r>
              <a:rPr lang="en-AU" sz="1400" dirty="0">
                <a:solidFill>
                  <a:prstClr val="black"/>
                </a:solidFill>
                <a:latin typeface="Arial" panose="020B0604020202020204" pitchFamily="34" charset="0"/>
                <a:ea typeface="ＭＳ Ｐゴシック" pitchFamily="34" charset="-128"/>
                <a:cs typeface="Arial" panose="020B0604020202020204" pitchFamily="34" charset="0"/>
              </a:rPr>
              <a:t>Message A is sent after, upon Activity’s completion </a:t>
            </a:r>
          </a:p>
        </p:txBody>
      </p:sp>
      <p:sp>
        <p:nvSpPr>
          <p:cNvPr id="18" name="Rounded Rectangular Callout 17"/>
          <p:cNvSpPr/>
          <p:nvPr/>
        </p:nvSpPr>
        <p:spPr bwMode="auto">
          <a:xfrm>
            <a:off x="5665471" y="1632816"/>
            <a:ext cx="2786218" cy="1265659"/>
          </a:xfrm>
          <a:prstGeom prst="wedgeRoundRectCallout">
            <a:avLst>
              <a:gd name="adj1" fmla="val 1440"/>
              <a:gd name="adj2" fmla="val 73129"/>
              <a:gd name="adj3" fmla="val 16667"/>
            </a:avLst>
          </a:prstGeom>
          <a:solidFill>
            <a:schemeClr val="accent2">
              <a:lumMod val="20000"/>
              <a:lumOff val="80000"/>
            </a:schemeClr>
          </a:solidFill>
          <a:ln w="12700" cap="flat" cmpd="sng" algn="ctr">
            <a:solidFill>
              <a:schemeClr val="tx1"/>
            </a:solidFill>
            <a:prstDash val="solid"/>
            <a:round/>
            <a:headEnd type="none" w="sm" len="sm"/>
            <a:tailEnd type="none" w="sm" len="sm"/>
          </a:ln>
          <a:effectLst/>
        </p:spPr>
        <p:txBody>
          <a:bodyPr vert="horz" wrap="square" lIns="70338" tIns="35169" rIns="70338" bIns="35169" numCol="1" rtlCol="0" anchor="t" anchorCtr="0" compatLnSpc="1">
            <a:prstTxWarp prst="textNoShape">
              <a:avLst/>
            </a:prstTxWarp>
          </a:bodyPr>
          <a:lstStyle/>
          <a:p>
            <a:pPr marL="285739" indent="-285739" eaLnBrk="0" fontAlgn="base" hangingPunct="0">
              <a:spcBef>
                <a:spcPct val="0"/>
              </a:spcBef>
              <a:spcAft>
                <a:spcPct val="0"/>
              </a:spcAft>
              <a:buFont typeface="Arial" charset="0"/>
              <a:buChar char="•"/>
              <a:tabLst>
                <a:tab pos="136767" algn="l"/>
              </a:tabLst>
            </a:pPr>
            <a:r>
              <a:rPr lang="en-AU" sz="1400" dirty="0">
                <a:solidFill>
                  <a:prstClr val="black"/>
                </a:solidFill>
                <a:latin typeface="Arial" panose="020B0604020202020204" pitchFamily="34" charset="0"/>
                <a:ea typeface="ＭＳ Ｐゴシック" pitchFamily="34" charset="-128"/>
                <a:cs typeface="Arial" panose="020B0604020202020204" pitchFamily="34" charset="0"/>
              </a:rPr>
              <a:t>First, message B is received, before Activity can start.</a:t>
            </a:r>
          </a:p>
          <a:p>
            <a:pPr marL="285739" indent="-285739" eaLnBrk="0" fontAlgn="base" hangingPunct="0">
              <a:spcBef>
                <a:spcPct val="0"/>
              </a:spcBef>
              <a:spcAft>
                <a:spcPct val="0"/>
              </a:spcAft>
              <a:buFont typeface="Arial" charset="0"/>
              <a:buChar char="•"/>
              <a:tabLst>
                <a:tab pos="136767" algn="l"/>
              </a:tabLst>
            </a:pPr>
            <a:r>
              <a:rPr lang="en-AU" sz="1400" dirty="0">
                <a:solidFill>
                  <a:prstClr val="black"/>
                </a:solidFill>
                <a:latin typeface="Arial" panose="020B0604020202020204" pitchFamily="34" charset="0"/>
                <a:ea typeface="ＭＳ Ｐゴシック" pitchFamily="34" charset="-128"/>
                <a:cs typeface="Arial" panose="020B0604020202020204" pitchFamily="34" charset="0"/>
              </a:rPr>
              <a:t>Then, message A is sent, upon Activity’s completion </a:t>
            </a:r>
          </a:p>
        </p:txBody>
      </p:sp>
    </p:spTree>
    <p:extLst>
      <p:ext uri="{BB962C8B-B14F-4D97-AF65-F5344CB8AC3E}">
        <p14:creationId xmlns:p14="http://schemas.microsoft.com/office/powerpoint/2010/main" val="2581523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4162" name="Rectangle 2"/>
          <p:cNvSpPr>
            <a:spLocks noGrp="1" noChangeArrowheads="1"/>
          </p:cNvSpPr>
          <p:nvPr>
            <p:ph type="title"/>
          </p:nvPr>
        </p:nvSpPr>
        <p:spPr/>
        <p:txBody>
          <a:bodyPr/>
          <a:lstStyle/>
          <a:p>
            <a:r>
              <a:rPr lang="en-AU" dirty="0"/>
              <a:t>Process (or Orchestration) Diagram</a:t>
            </a:r>
          </a:p>
        </p:txBody>
      </p:sp>
      <p:sp>
        <p:nvSpPr>
          <p:cNvPr id="1244163" name="Rectangle 3"/>
          <p:cNvSpPr>
            <a:spLocks noGrp="1" noChangeArrowheads="1"/>
          </p:cNvSpPr>
          <p:nvPr>
            <p:ph idx="1"/>
          </p:nvPr>
        </p:nvSpPr>
        <p:spPr>
          <a:xfrm>
            <a:off x="462407" y="1298184"/>
            <a:ext cx="7764463" cy="3859212"/>
          </a:xfrm>
        </p:spPr>
        <p:txBody>
          <a:bodyPr/>
          <a:lstStyle/>
          <a:p>
            <a:pPr marL="0" lvl="1" indent="0" defTabSz="226210">
              <a:buNone/>
            </a:pPr>
            <a:r>
              <a:rPr lang="en-AU" sz="2000" dirty="0"/>
              <a:t>Models a single business party and can be:</a:t>
            </a:r>
          </a:p>
          <a:p>
            <a:pPr marL="0" lvl="1" indent="0" defTabSz="226210">
              <a:buNone/>
            </a:pPr>
            <a:r>
              <a:rPr lang="en-AU" sz="2000" b="1" dirty="0"/>
              <a:t>Public view </a:t>
            </a:r>
            <a:r>
              <a:rPr lang="en-AU" sz="2000" dirty="0"/>
              <a:t>(</a:t>
            </a:r>
            <a:r>
              <a:rPr lang="en-AU" sz="2000" i="1" dirty="0"/>
              <a:t>black box</a:t>
            </a:r>
            <a:r>
              <a:rPr lang="en-AU" sz="2000" dirty="0"/>
              <a:t>)</a:t>
            </a:r>
          </a:p>
          <a:p>
            <a:pPr marL="0" lvl="1" indent="0" defTabSz="226210">
              <a:buNone/>
            </a:pPr>
            <a:endParaRPr lang="en-AU" sz="2333" dirty="0"/>
          </a:p>
          <a:p>
            <a:pPr marL="0" lvl="1" indent="0" defTabSz="226210">
              <a:buNone/>
            </a:pPr>
            <a:endParaRPr lang="en-AU" sz="2000" dirty="0"/>
          </a:p>
          <a:p>
            <a:pPr marL="0" lvl="1" indent="0" defTabSz="226210">
              <a:buNone/>
            </a:pPr>
            <a:endParaRPr lang="en-AU" sz="2333" dirty="0"/>
          </a:p>
          <a:p>
            <a:pPr marL="0" lvl="1" indent="0" defTabSz="226210">
              <a:buNone/>
            </a:pPr>
            <a:endParaRPr lang="en-AU" sz="2000" dirty="0"/>
          </a:p>
          <a:p>
            <a:pPr marL="0" lvl="1" indent="0" defTabSz="226210">
              <a:buNone/>
            </a:pPr>
            <a:r>
              <a:rPr lang="en-AU" sz="2000" b="1" dirty="0"/>
              <a:t>Private view </a:t>
            </a:r>
            <a:r>
              <a:rPr lang="en-AU" sz="2000" dirty="0"/>
              <a:t>(</a:t>
            </a:r>
            <a:r>
              <a:rPr lang="en-AU" sz="2000" i="1" dirty="0"/>
              <a:t>white box</a:t>
            </a:r>
            <a:r>
              <a:rPr lang="en-AU" sz="2000" dirty="0"/>
              <a:t>)</a:t>
            </a:r>
            <a:endParaRPr lang="en-AU" dirty="0"/>
          </a:p>
          <a:p>
            <a:pPr lvl="1"/>
            <a:endParaRPr lang="en-AU" sz="1667" dirty="0"/>
          </a:p>
        </p:txBody>
      </p:sp>
      <p:sp>
        <p:nvSpPr>
          <p:cNvPr id="2" name="Slide Number Placeholder 1"/>
          <p:cNvSpPr>
            <a:spLocks noGrp="1"/>
          </p:cNvSpPr>
          <p:nvPr>
            <p:ph type="sldNum" sz="quarter" idx="12"/>
          </p:nvPr>
        </p:nvSpPr>
        <p:spPr/>
        <p:txBody>
          <a:bodyPr/>
          <a:lstStyle/>
          <a:p>
            <a:fld id="{F06E539D-8AB8-485C-BFEF-50E8D5427D32}" type="slidenum">
              <a:rPr lang="en-AU" smtClean="0">
                <a:solidFill>
                  <a:prstClr val="black">
                    <a:lumMod val="50000"/>
                    <a:lumOff val="50000"/>
                  </a:prstClr>
                </a:solidFill>
              </a:rPr>
              <a:pPr/>
              <a:t>66</a:t>
            </a:fld>
            <a:endParaRPr lang="en-AU">
              <a:solidFill>
                <a:prstClr val="black">
                  <a:lumMod val="50000"/>
                  <a:lumOff val="50000"/>
                </a:prstClr>
              </a:solidFill>
            </a:endParaRPr>
          </a:p>
        </p:txBody>
      </p:sp>
      <p:graphicFrame>
        <p:nvGraphicFramePr>
          <p:cNvPr id="894979" name="Object 3"/>
          <p:cNvGraphicFramePr>
            <a:graphicFrameLocks noChangeAspect="1"/>
          </p:cNvGraphicFramePr>
          <p:nvPr>
            <p:extLst>
              <p:ext uri="{D42A27DB-BD31-4B8C-83A1-F6EECF244321}">
                <p14:modId xmlns:p14="http://schemas.microsoft.com/office/powerpoint/2010/main" val="456761056"/>
              </p:ext>
            </p:extLst>
          </p:nvPr>
        </p:nvGraphicFramePr>
        <p:xfrm>
          <a:off x="3488611" y="1810648"/>
          <a:ext cx="4997015" cy="1245149"/>
        </p:xfrm>
        <a:graphic>
          <a:graphicData uri="http://schemas.openxmlformats.org/presentationml/2006/ole">
            <mc:AlternateContent xmlns:mc="http://schemas.openxmlformats.org/markup-compatibility/2006">
              <mc:Choice xmlns:v="urn:schemas-microsoft-com:vml" Requires="v">
                <p:oleObj spid="_x0000_s9291" name="Visio" r:id="rId4" imgW="7246957" imgH="1666943" progId="Visio.Drawing.11">
                  <p:embed/>
                </p:oleObj>
              </mc:Choice>
              <mc:Fallback>
                <p:oleObj name="Visio" r:id="rId4" imgW="7246957" imgH="1666943" progId="Visio.Drawing.11">
                  <p:embed/>
                  <p:pic>
                    <p:nvPicPr>
                      <p:cNvPr id="894979"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88611" y="1810648"/>
                        <a:ext cx="4997015" cy="1245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94980" name="Object 4"/>
          <p:cNvGraphicFramePr>
            <a:graphicFrameLocks noChangeAspect="1"/>
          </p:cNvGraphicFramePr>
          <p:nvPr>
            <p:extLst>
              <p:ext uri="{D42A27DB-BD31-4B8C-83A1-F6EECF244321}">
                <p14:modId xmlns:p14="http://schemas.microsoft.com/office/powerpoint/2010/main" val="4165868003"/>
              </p:ext>
            </p:extLst>
          </p:nvPr>
        </p:nvGraphicFramePr>
        <p:xfrm>
          <a:off x="3488611" y="3842934"/>
          <a:ext cx="4995333" cy="1244864"/>
        </p:xfrm>
        <a:graphic>
          <a:graphicData uri="http://schemas.openxmlformats.org/presentationml/2006/ole">
            <mc:AlternateContent xmlns:mc="http://schemas.openxmlformats.org/markup-compatibility/2006">
              <mc:Choice xmlns:v="urn:schemas-microsoft-com:vml" Requires="v">
                <p:oleObj spid="_x0000_s9292" name="Visio" r:id="rId6" imgW="7246080" imgH="1666080" progId="Visio.Drawing.11">
                  <p:embed/>
                </p:oleObj>
              </mc:Choice>
              <mc:Fallback>
                <p:oleObj name="Visio" r:id="rId6" imgW="7246080" imgH="1666080" progId="Visio.Drawing.11">
                  <p:embed/>
                  <p:pic>
                    <p:nvPicPr>
                      <p:cNvPr id="894980" name="Object 4"/>
                      <p:cNvPicPr>
                        <a:picLocks noChangeAspect="1" noChangeArrowheads="1"/>
                      </p:cNvPicPr>
                      <p:nvPr/>
                    </p:nvPicPr>
                    <p:blipFill>
                      <a:blip r:embed="rId7"/>
                      <a:srcRect/>
                      <a:stretch>
                        <a:fillRect/>
                      </a:stretch>
                    </p:blipFill>
                    <p:spPr bwMode="auto">
                      <a:xfrm>
                        <a:off x="3488611" y="3842934"/>
                        <a:ext cx="4995333" cy="1244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52300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44163">
                                            <p:txEl>
                                              <p:pRg st="1" end="1"/>
                                            </p:txEl>
                                          </p:spTgt>
                                        </p:tgtEl>
                                        <p:attrNameLst>
                                          <p:attrName>style.visibility</p:attrName>
                                        </p:attrNameLst>
                                      </p:cBhvr>
                                      <p:to>
                                        <p:strVal val="visible"/>
                                      </p:to>
                                    </p:set>
                                    <p:animEffect transition="in" filter="fade">
                                      <p:cBhvr>
                                        <p:cTn id="7" dur="500"/>
                                        <p:tgtEl>
                                          <p:spTgt spid="1244163">
                                            <p:txEl>
                                              <p:pRg st="1" end="1"/>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94979"/>
                                        </p:tgtEl>
                                        <p:attrNameLst>
                                          <p:attrName>style.visibility</p:attrName>
                                        </p:attrNameLst>
                                      </p:cBhvr>
                                      <p:to>
                                        <p:strVal val="visible"/>
                                      </p:to>
                                    </p:set>
                                    <p:animEffect transition="in" filter="wipe(left)">
                                      <p:cBhvr>
                                        <p:cTn id="11" dur="500"/>
                                        <p:tgtEl>
                                          <p:spTgt spid="89497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244163">
                                            <p:txEl>
                                              <p:pRg st="6" end="6"/>
                                            </p:txEl>
                                          </p:spTgt>
                                        </p:tgtEl>
                                        <p:attrNameLst>
                                          <p:attrName>style.visibility</p:attrName>
                                        </p:attrNameLst>
                                      </p:cBhvr>
                                      <p:to>
                                        <p:strVal val="visible"/>
                                      </p:to>
                                    </p:set>
                                    <p:animEffect transition="in" filter="fade">
                                      <p:cBhvr>
                                        <p:cTn id="16" dur="500"/>
                                        <p:tgtEl>
                                          <p:spTgt spid="1244163">
                                            <p:txEl>
                                              <p:pRg st="6" end="6"/>
                                            </p:txEl>
                                          </p:spTgt>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894980"/>
                                        </p:tgtEl>
                                        <p:attrNameLst>
                                          <p:attrName>style.visibility</p:attrName>
                                        </p:attrNameLst>
                                      </p:cBhvr>
                                      <p:to>
                                        <p:strVal val="visible"/>
                                      </p:to>
                                    </p:set>
                                    <p:animEffect transition="in" filter="wipe(left)">
                                      <p:cBhvr>
                                        <p:cTn id="20" dur="500"/>
                                        <p:tgtEl>
                                          <p:spTgt spid="8949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4162" name="Rectangle 2"/>
          <p:cNvSpPr>
            <a:spLocks noGrp="1" noChangeArrowheads="1"/>
          </p:cNvSpPr>
          <p:nvPr>
            <p:ph type="title"/>
          </p:nvPr>
        </p:nvSpPr>
        <p:spPr/>
        <p:txBody>
          <a:bodyPr/>
          <a:lstStyle/>
          <a:p>
            <a:r>
              <a:rPr lang="en-AU" dirty="0"/>
              <a:t>Collaboration Diagram</a:t>
            </a:r>
          </a:p>
        </p:txBody>
      </p:sp>
      <p:sp>
        <p:nvSpPr>
          <p:cNvPr id="1244163" name="Rectangle 3"/>
          <p:cNvSpPr>
            <a:spLocks noGrp="1" noChangeArrowheads="1"/>
          </p:cNvSpPr>
          <p:nvPr>
            <p:ph idx="1"/>
          </p:nvPr>
        </p:nvSpPr>
        <p:spPr>
          <a:xfrm>
            <a:off x="577970" y="1098530"/>
            <a:ext cx="7764463" cy="3859212"/>
          </a:xfrm>
        </p:spPr>
        <p:txBody>
          <a:bodyPr/>
          <a:lstStyle/>
          <a:p>
            <a:pPr marL="0" indent="0">
              <a:buNone/>
            </a:pPr>
            <a:r>
              <a:rPr lang="en-AU" dirty="0"/>
              <a:t>Models a global business process between at least two business parties (each modelled by a Pool)</a:t>
            </a:r>
          </a:p>
          <a:p>
            <a:pPr lvl="1" indent="-19843">
              <a:buNone/>
            </a:pPr>
            <a:endParaRPr lang="en-AU" sz="1667" b="1" dirty="0"/>
          </a:p>
          <a:p>
            <a:pPr lvl="1"/>
            <a:endParaRPr lang="en-AU" sz="1667" dirty="0"/>
          </a:p>
        </p:txBody>
      </p:sp>
      <p:sp>
        <p:nvSpPr>
          <p:cNvPr id="2" name="Slide Number Placeholder 1"/>
          <p:cNvSpPr>
            <a:spLocks noGrp="1"/>
          </p:cNvSpPr>
          <p:nvPr>
            <p:ph type="sldNum" sz="quarter" idx="12"/>
          </p:nvPr>
        </p:nvSpPr>
        <p:spPr/>
        <p:txBody>
          <a:bodyPr/>
          <a:lstStyle/>
          <a:p>
            <a:fld id="{F06E539D-8AB8-485C-BFEF-50E8D5427D32}" type="slidenum">
              <a:rPr lang="en-AU" smtClean="0">
                <a:solidFill>
                  <a:prstClr val="black">
                    <a:lumMod val="50000"/>
                    <a:lumOff val="50000"/>
                  </a:prstClr>
                </a:solidFill>
              </a:rPr>
              <a:pPr/>
              <a:t>67</a:t>
            </a:fld>
            <a:endParaRPr lang="en-AU">
              <a:solidFill>
                <a:prstClr val="black">
                  <a:lumMod val="50000"/>
                  <a:lumOff val="50000"/>
                </a:prstClr>
              </a:solidFill>
            </a:endParaRPr>
          </a:p>
        </p:txBody>
      </p:sp>
      <p:graphicFrame>
        <p:nvGraphicFramePr>
          <p:cNvPr id="896002" name="Object 2"/>
          <p:cNvGraphicFramePr>
            <a:graphicFrameLocks noChangeAspect="1"/>
          </p:cNvGraphicFramePr>
          <p:nvPr>
            <p:extLst/>
          </p:nvPr>
        </p:nvGraphicFramePr>
        <p:xfrm>
          <a:off x="1329207" y="1582208"/>
          <a:ext cx="6021200" cy="3890887"/>
        </p:xfrm>
        <a:graphic>
          <a:graphicData uri="http://schemas.openxmlformats.org/presentationml/2006/ole">
            <mc:AlternateContent xmlns:mc="http://schemas.openxmlformats.org/markup-compatibility/2006">
              <mc:Choice xmlns:v="urn:schemas-microsoft-com:vml" Requires="v">
                <p:oleObj spid="_x0000_s10278" name="Visio" r:id="rId4" imgW="14020200" imgH="8620560" progId="Visio.Drawing.11">
                  <p:embed/>
                </p:oleObj>
              </mc:Choice>
              <mc:Fallback>
                <p:oleObj name="Visio" r:id="rId4" imgW="14020200" imgH="8620560" progId="Visio.Drawing.11">
                  <p:embed/>
                  <p:pic>
                    <p:nvPicPr>
                      <p:cNvPr id="896002" name="Object 2"/>
                      <p:cNvPicPr>
                        <a:picLocks noChangeAspect="1" noChangeArrowheads="1"/>
                      </p:cNvPicPr>
                      <p:nvPr/>
                    </p:nvPicPr>
                    <p:blipFill>
                      <a:blip r:embed="rId5"/>
                      <a:srcRect/>
                      <a:stretch>
                        <a:fillRect/>
                      </a:stretch>
                    </p:blipFill>
                    <p:spPr bwMode="auto">
                      <a:xfrm>
                        <a:off x="1329207" y="1582208"/>
                        <a:ext cx="6021200" cy="3890887"/>
                      </a:xfrm>
                      <a:prstGeom prst="rect">
                        <a:avLst/>
                      </a:prstGeom>
                      <a:noFill/>
                      <a:ln>
                        <a:noFill/>
                      </a:ln>
                      <a:effectLst/>
                      <a:extLst/>
                    </p:spPr>
                  </p:pic>
                </p:oleObj>
              </mc:Fallback>
            </mc:AlternateContent>
          </a:graphicData>
        </a:graphic>
      </p:graphicFrame>
      <p:sp>
        <p:nvSpPr>
          <p:cNvPr id="6" name="Rounded Rectangular Callout 5"/>
          <p:cNvSpPr/>
          <p:nvPr/>
        </p:nvSpPr>
        <p:spPr bwMode="auto">
          <a:xfrm>
            <a:off x="7274718" y="4831867"/>
            <a:ext cx="1067715" cy="517072"/>
          </a:xfrm>
          <a:prstGeom prst="wedgeRoundRectCallout">
            <a:avLst>
              <a:gd name="adj1" fmla="val -88891"/>
              <a:gd name="adj2" fmla="val -53568"/>
              <a:gd name="adj3" fmla="val 16667"/>
            </a:avLst>
          </a:prstGeom>
          <a:solidFill>
            <a:schemeClr val="accent2">
              <a:lumMod val="20000"/>
              <a:lumOff val="80000"/>
            </a:schemeClr>
          </a:solidFill>
          <a:ln w="12700" cap="flat" cmpd="sng" algn="ctr">
            <a:solidFill>
              <a:schemeClr val="tx1"/>
            </a:solidFill>
            <a:prstDash val="solid"/>
            <a:round/>
            <a:headEnd type="none" w="sm" len="sm"/>
            <a:tailEnd type="none" w="sm" len="sm"/>
          </a:ln>
          <a:effectLst/>
        </p:spPr>
        <p:txBody>
          <a:bodyPr vert="horz" wrap="square" lIns="76200" tIns="38100" rIns="76200" bIns="38100" numCol="1" rtlCol="0" anchor="t" anchorCtr="0" compatLnSpc="1">
            <a:prstTxWarp prst="textNoShape">
              <a:avLst/>
            </a:prstTxWarp>
          </a:bodyPr>
          <a:lstStyle/>
          <a:p>
            <a:pPr algn="ctr" eaLnBrk="0" fontAlgn="base" hangingPunct="0">
              <a:spcBef>
                <a:spcPct val="0"/>
              </a:spcBef>
              <a:spcAft>
                <a:spcPct val="0"/>
              </a:spcAft>
              <a:tabLst>
                <a:tab pos="148161" algn="l"/>
              </a:tabLst>
            </a:pPr>
            <a:r>
              <a:rPr lang="en-AU" sz="1400" dirty="0">
                <a:solidFill>
                  <a:prstClr val="black"/>
                </a:solidFill>
                <a:latin typeface="Arial" panose="020B0604020202020204" pitchFamily="34" charset="0"/>
                <a:ea typeface="ＭＳ Ｐゴシック" pitchFamily="34" charset="-128"/>
                <a:cs typeface="Arial" panose="020B0604020202020204" pitchFamily="34" charset="0"/>
              </a:rPr>
              <a:t>Public</a:t>
            </a:r>
            <a:br>
              <a:rPr lang="en-AU" sz="1400" dirty="0">
                <a:solidFill>
                  <a:prstClr val="black"/>
                </a:solidFill>
                <a:latin typeface="Arial" panose="020B0604020202020204" pitchFamily="34" charset="0"/>
                <a:ea typeface="ＭＳ Ｐゴシック" pitchFamily="34" charset="-128"/>
                <a:cs typeface="Arial" panose="020B0604020202020204" pitchFamily="34" charset="0"/>
              </a:rPr>
            </a:br>
            <a:r>
              <a:rPr lang="en-AU" sz="1400" dirty="0">
                <a:solidFill>
                  <a:prstClr val="black"/>
                </a:solidFill>
                <a:latin typeface="Arial" panose="020B0604020202020204" pitchFamily="34" charset="0"/>
                <a:ea typeface="ＭＳ Ｐゴシック" pitchFamily="34" charset="-128"/>
                <a:cs typeface="Arial" panose="020B0604020202020204" pitchFamily="34" charset="0"/>
              </a:rPr>
              <a:t>process</a:t>
            </a:r>
          </a:p>
        </p:txBody>
      </p:sp>
      <p:sp>
        <p:nvSpPr>
          <p:cNvPr id="7" name="Rounded Rectangular Callout 6"/>
          <p:cNvSpPr/>
          <p:nvPr/>
        </p:nvSpPr>
        <p:spPr bwMode="auto">
          <a:xfrm>
            <a:off x="7274717" y="2366467"/>
            <a:ext cx="1067716" cy="480786"/>
          </a:xfrm>
          <a:prstGeom prst="wedgeRoundRectCallout">
            <a:avLst>
              <a:gd name="adj1" fmla="val -88891"/>
              <a:gd name="adj2" fmla="val -53568"/>
              <a:gd name="adj3" fmla="val 16667"/>
            </a:avLst>
          </a:prstGeom>
          <a:solidFill>
            <a:schemeClr val="accent2">
              <a:lumMod val="20000"/>
              <a:lumOff val="80000"/>
            </a:schemeClr>
          </a:solidFill>
          <a:ln w="12700" cap="flat" cmpd="sng" algn="ctr">
            <a:solidFill>
              <a:schemeClr val="tx1"/>
            </a:solidFill>
            <a:prstDash val="solid"/>
            <a:round/>
            <a:headEnd type="none" w="sm" len="sm"/>
            <a:tailEnd type="none" w="sm" len="sm"/>
          </a:ln>
          <a:effectLst/>
        </p:spPr>
        <p:txBody>
          <a:bodyPr vert="horz" wrap="square" lIns="76200" tIns="38100" rIns="76200" bIns="38100" numCol="1" rtlCol="0" anchor="t" anchorCtr="0" compatLnSpc="1">
            <a:prstTxWarp prst="textNoShape">
              <a:avLst/>
            </a:prstTxWarp>
          </a:bodyPr>
          <a:lstStyle/>
          <a:p>
            <a:pPr algn="ctr" eaLnBrk="0" fontAlgn="base" hangingPunct="0">
              <a:spcBef>
                <a:spcPct val="0"/>
              </a:spcBef>
              <a:spcAft>
                <a:spcPct val="0"/>
              </a:spcAft>
              <a:tabLst>
                <a:tab pos="148161" algn="l"/>
              </a:tabLst>
            </a:pPr>
            <a:r>
              <a:rPr lang="en-AU" sz="1400" dirty="0">
                <a:solidFill>
                  <a:prstClr val="black"/>
                </a:solidFill>
                <a:latin typeface="Arial" panose="020B0604020202020204" pitchFamily="34" charset="0"/>
                <a:ea typeface="ＭＳ Ｐゴシック" pitchFamily="34" charset="-128"/>
                <a:cs typeface="Arial" panose="020B0604020202020204" pitchFamily="34" charset="0"/>
              </a:rPr>
              <a:t>Private process</a:t>
            </a:r>
          </a:p>
        </p:txBody>
      </p:sp>
    </p:spTree>
    <p:extLst>
      <p:ext uri="{BB962C8B-B14F-4D97-AF65-F5344CB8AC3E}">
        <p14:creationId xmlns:p14="http://schemas.microsoft.com/office/powerpoint/2010/main" val="584871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96002"/>
                                        </p:tgtEl>
                                        <p:attrNameLst>
                                          <p:attrName>style.visibility</p:attrName>
                                        </p:attrNameLst>
                                      </p:cBhvr>
                                      <p:to>
                                        <p:strVal val="visible"/>
                                      </p:to>
                                    </p:set>
                                    <p:animEffect transition="in" filter="fade">
                                      <p:cBhvr>
                                        <p:cTn id="7" dur="500"/>
                                        <p:tgtEl>
                                          <p:spTgt spid="89600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2408" y="1327360"/>
            <a:ext cx="7764463" cy="3859212"/>
          </a:xfrm>
        </p:spPr>
        <p:txBody>
          <a:bodyPr>
            <a:normAutofit/>
          </a:bodyPr>
          <a:lstStyle/>
          <a:p>
            <a:pPr marL="0" indent="0">
              <a:buNone/>
            </a:pPr>
            <a:r>
              <a:rPr lang="en-AU" sz="2000" dirty="0"/>
              <a:t>Extend the model of Exercise 3.7 by representing the interactions between the loan provider and the applicant.</a:t>
            </a:r>
          </a:p>
          <a:p>
            <a:pPr marL="0" indent="0">
              <a:buNone/>
            </a:pPr>
            <a:endParaRPr lang="en-AU" sz="2000" dirty="0"/>
          </a:p>
          <a:p>
            <a:pPr marL="0" indent="0">
              <a:buNone/>
            </a:pPr>
            <a:endParaRPr lang="en-AU" sz="2000" dirty="0"/>
          </a:p>
        </p:txBody>
      </p:sp>
      <p:sp>
        <p:nvSpPr>
          <p:cNvPr id="3" name="Title 2"/>
          <p:cNvSpPr>
            <a:spLocks noGrp="1"/>
          </p:cNvSpPr>
          <p:nvPr>
            <p:ph type="title"/>
          </p:nvPr>
        </p:nvSpPr>
        <p:spPr/>
        <p:txBody>
          <a:bodyPr/>
          <a:lstStyle/>
          <a:p>
            <a:r>
              <a:rPr lang="en-US" dirty="0"/>
              <a:t>Exercise 3.8</a:t>
            </a:r>
          </a:p>
        </p:txBody>
      </p:sp>
    </p:spTree>
    <p:extLst>
      <p:ext uri="{BB962C8B-B14F-4D97-AF65-F5344CB8AC3E}">
        <p14:creationId xmlns:p14="http://schemas.microsoft.com/office/powerpoint/2010/main" val="5945370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sz="half" idx="2"/>
          </p:nvPr>
        </p:nvSpPr>
        <p:spPr>
          <a:xfrm>
            <a:off x="4572000" y="1344613"/>
            <a:ext cx="4103688" cy="3859212"/>
          </a:xfrm>
        </p:spPr>
        <p:txBody>
          <a:bodyPr>
            <a:normAutofit/>
          </a:bodyPr>
          <a:lstStyle/>
          <a:p>
            <a:pPr marL="0" indent="0">
              <a:buNone/>
            </a:pPr>
            <a:r>
              <a:rPr lang="de-DE" sz="1400" dirty="0"/>
              <a:t>Contents</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First Steps with BPMN</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Branching and Merging</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Business Objects</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Resources</a:t>
            </a:r>
          </a:p>
          <a:p>
            <a:pPr marL="342900" indent="-342900">
              <a:buFont typeface="+mj-lt"/>
              <a:buAutoNum type="arabicPeriod"/>
            </a:pPr>
            <a:r>
              <a:rPr lang="en-US" sz="1400" dirty="0"/>
              <a:t>Process Decomposition</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Process Model Reuse</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Recap</a:t>
            </a:r>
            <a:endParaRPr lang="de-DE" sz="1400" dirty="0">
              <a:solidFill>
                <a:schemeClr val="bg1">
                  <a:lumMod val="85000"/>
                </a:schemeClr>
              </a:solidFill>
            </a:endParaRPr>
          </a:p>
        </p:txBody>
      </p:sp>
      <p:sp>
        <p:nvSpPr>
          <p:cNvPr id="5" name="Title 4">
            <a:extLst>
              <a:ext uri="{FF2B5EF4-FFF2-40B4-BE49-F238E27FC236}">
                <a16:creationId xmlns:a16="http://schemas.microsoft.com/office/drawing/2014/main" id="{A25E3810-7CC4-4F93-B619-F6F022800DBD}"/>
              </a:ext>
            </a:extLst>
          </p:cNvPr>
          <p:cNvSpPr>
            <a:spLocks noGrp="1"/>
          </p:cNvSpPr>
          <p:nvPr>
            <p:ph type="title"/>
          </p:nvPr>
        </p:nvSpPr>
        <p:spPr/>
        <p:txBody>
          <a:bodyPr/>
          <a:lstStyle/>
          <a:p>
            <a:r>
              <a:rPr lang="de-AT" dirty="0">
                <a:latin typeface="Arial" panose="020B0604020202020204" pitchFamily="34" charset="0"/>
                <a:cs typeface="Arial" panose="020B0604020202020204" pitchFamily="34" charset="0"/>
              </a:rPr>
              <a:t>Chapter 3: Essential </a:t>
            </a:r>
            <a:r>
              <a:rPr lang="de-AT" dirty="0" err="1">
                <a:latin typeface="Arial" panose="020B0604020202020204" pitchFamily="34" charset="0"/>
                <a:cs typeface="Arial" panose="020B0604020202020204" pitchFamily="34" charset="0"/>
              </a:rPr>
              <a:t>Process</a:t>
            </a:r>
            <a:r>
              <a:rPr lang="de-AT" dirty="0">
                <a:latin typeface="Arial" panose="020B0604020202020204" pitchFamily="34" charset="0"/>
                <a:cs typeface="Arial" panose="020B0604020202020204" pitchFamily="34" charset="0"/>
              </a:rPr>
              <a:t> Modeling</a:t>
            </a:r>
          </a:p>
        </p:txBody>
      </p:sp>
      <p:pic>
        <p:nvPicPr>
          <p:cNvPr id="7" name="Grafik 6"/>
          <p:cNvPicPr>
            <a:picLocks noChangeAspect="1"/>
          </p:cNvPicPr>
          <p:nvPr/>
        </p:nvPicPr>
        <p:blipFill>
          <a:blip r:embed="rId3"/>
          <a:stretch>
            <a:fillRect/>
          </a:stretch>
        </p:blipFill>
        <p:spPr>
          <a:xfrm>
            <a:off x="1463798" y="1402645"/>
            <a:ext cx="2054876" cy="3383844"/>
          </a:xfrm>
          <a:prstGeom prst="rect">
            <a:avLst/>
          </a:prstGeom>
          <a:ln>
            <a:solidFill>
              <a:schemeClr val="tx1"/>
            </a:solidFill>
          </a:ln>
        </p:spPr>
      </p:pic>
    </p:spTree>
    <p:extLst>
      <p:ext uri="{BB962C8B-B14F-4D97-AF65-F5344CB8AC3E}">
        <p14:creationId xmlns:p14="http://schemas.microsoft.com/office/powerpoint/2010/main" val="227688246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46" name="Rectangle 6"/>
          <p:cNvSpPr>
            <a:spLocks noGrp="1" noChangeArrowheads="1"/>
          </p:cNvSpPr>
          <p:nvPr>
            <p:ph type="title"/>
          </p:nvPr>
        </p:nvSpPr>
        <p:spPr>
          <a:noFill/>
          <a:ln/>
        </p:spPr>
        <p:txBody>
          <a:bodyPr/>
          <a:lstStyle/>
          <a:p>
            <a:r>
              <a:rPr lang="en-AU" dirty="0"/>
              <a:t>Solution in BPMN: Order-to-cash</a:t>
            </a:r>
          </a:p>
        </p:txBody>
      </p:sp>
      <p:sp>
        <p:nvSpPr>
          <p:cNvPr id="2007048" name="Text Box 8"/>
          <p:cNvSpPr txBox="1">
            <a:spLocks noChangeArrowheads="1"/>
          </p:cNvSpPr>
          <p:nvPr/>
        </p:nvSpPr>
        <p:spPr bwMode="auto">
          <a:xfrm>
            <a:off x="925897" y="3176577"/>
            <a:ext cx="726282" cy="584775"/>
          </a:xfrm>
          <a:prstGeom prst="rect">
            <a:avLst/>
          </a:prstGeom>
          <a:noFill/>
          <a:ln w="9525">
            <a:noFill/>
            <a:miter lim="800000"/>
            <a:headEnd/>
            <a:tailEnd/>
          </a:ln>
          <a:effectLst/>
        </p:spPr>
        <p:txBody>
          <a:bodyPr>
            <a:spAutoFit/>
          </a:bodyPr>
          <a:lstStyle/>
          <a:p>
            <a:pPr algn="ctr" eaLnBrk="0" fontAlgn="base" hangingPunct="0">
              <a:spcBef>
                <a:spcPct val="0"/>
              </a:spcBef>
              <a:spcAft>
                <a:spcPct val="0"/>
              </a:spcAft>
            </a:pPr>
            <a:r>
              <a:rPr lang="en-AU" sz="1600" dirty="0">
                <a:solidFill>
                  <a:prstClr val="black"/>
                </a:solidFill>
                <a:latin typeface="Arial" charset="0"/>
                <a:ea typeface="ＭＳ Ｐゴシック" pitchFamily="34" charset="-128"/>
              </a:rPr>
              <a:t>start</a:t>
            </a:r>
            <a:br>
              <a:rPr lang="en-AU" sz="1600" dirty="0">
                <a:solidFill>
                  <a:prstClr val="black"/>
                </a:solidFill>
                <a:latin typeface="Arial" charset="0"/>
                <a:ea typeface="ＭＳ Ｐゴシック" pitchFamily="34" charset="-128"/>
              </a:rPr>
            </a:br>
            <a:r>
              <a:rPr lang="en-AU" sz="1600" dirty="0">
                <a:solidFill>
                  <a:prstClr val="black"/>
                </a:solidFill>
                <a:latin typeface="Arial" charset="0"/>
                <a:ea typeface="ＭＳ Ｐゴシック" pitchFamily="34" charset="-128"/>
              </a:rPr>
              <a:t>event</a:t>
            </a:r>
          </a:p>
        </p:txBody>
      </p:sp>
      <p:sp>
        <p:nvSpPr>
          <p:cNvPr id="2007049" name="Text Box 9"/>
          <p:cNvSpPr txBox="1">
            <a:spLocks noChangeArrowheads="1"/>
          </p:cNvSpPr>
          <p:nvPr/>
        </p:nvSpPr>
        <p:spPr bwMode="auto">
          <a:xfrm>
            <a:off x="7352911" y="2482030"/>
            <a:ext cx="789781" cy="584775"/>
          </a:xfrm>
          <a:prstGeom prst="rect">
            <a:avLst/>
          </a:prstGeom>
          <a:noFill/>
          <a:ln w="9525">
            <a:noFill/>
            <a:miter lim="800000"/>
            <a:headEnd/>
            <a:tailEnd/>
          </a:ln>
          <a:effectLst/>
        </p:spPr>
        <p:txBody>
          <a:bodyPr>
            <a:spAutoFit/>
          </a:bodyPr>
          <a:lstStyle/>
          <a:p>
            <a:pPr algn="ctr" eaLnBrk="0" fontAlgn="base" hangingPunct="0">
              <a:spcBef>
                <a:spcPct val="0"/>
              </a:spcBef>
              <a:spcAft>
                <a:spcPct val="0"/>
              </a:spcAft>
            </a:pPr>
            <a:r>
              <a:rPr lang="en-AU" sz="1600" dirty="0">
                <a:solidFill>
                  <a:prstClr val="black"/>
                </a:solidFill>
                <a:latin typeface="Arial" charset="0"/>
                <a:ea typeface="ＭＳ Ｐゴシック" pitchFamily="34" charset="-128"/>
              </a:rPr>
              <a:t>end</a:t>
            </a:r>
            <a:br>
              <a:rPr lang="en-AU" sz="1600" dirty="0">
                <a:solidFill>
                  <a:prstClr val="black"/>
                </a:solidFill>
                <a:latin typeface="Arial" charset="0"/>
                <a:ea typeface="ＭＳ Ｐゴシック" pitchFamily="34" charset="-128"/>
              </a:rPr>
            </a:br>
            <a:r>
              <a:rPr lang="en-AU" sz="1600" dirty="0">
                <a:solidFill>
                  <a:prstClr val="black"/>
                </a:solidFill>
                <a:latin typeface="Arial" charset="0"/>
                <a:ea typeface="ＭＳ Ｐゴシック" pitchFamily="34" charset="-128"/>
              </a:rPr>
              <a:t>event</a:t>
            </a:r>
          </a:p>
        </p:txBody>
      </p:sp>
      <p:sp>
        <p:nvSpPr>
          <p:cNvPr id="2007050" name="Text Box 10"/>
          <p:cNvSpPr txBox="1">
            <a:spLocks noChangeArrowheads="1"/>
          </p:cNvSpPr>
          <p:nvPr/>
        </p:nvSpPr>
        <p:spPr bwMode="auto">
          <a:xfrm>
            <a:off x="1744023" y="1978185"/>
            <a:ext cx="949652" cy="338554"/>
          </a:xfrm>
          <a:prstGeom prst="rect">
            <a:avLst/>
          </a:prstGeom>
          <a:noFill/>
          <a:ln w="9525">
            <a:noFill/>
            <a:miter lim="800000"/>
            <a:headEnd/>
            <a:tailEnd/>
          </a:ln>
          <a:effectLst/>
        </p:spPr>
        <p:txBody>
          <a:bodyPr wrap="square">
            <a:spAutoFit/>
          </a:bodyPr>
          <a:lstStyle/>
          <a:p>
            <a:pPr eaLnBrk="0" fontAlgn="base" hangingPunct="0">
              <a:spcBef>
                <a:spcPct val="0"/>
              </a:spcBef>
              <a:spcAft>
                <a:spcPct val="0"/>
              </a:spcAft>
            </a:pPr>
            <a:r>
              <a:rPr lang="en-AU" sz="1600" dirty="0">
                <a:solidFill>
                  <a:prstClr val="black"/>
                </a:solidFill>
                <a:latin typeface="Arial" charset="0"/>
                <a:ea typeface="ＭＳ Ｐゴシック" pitchFamily="34" charset="-128"/>
              </a:rPr>
              <a:t>activity</a:t>
            </a:r>
          </a:p>
        </p:txBody>
      </p:sp>
      <p:sp>
        <p:nvSpPr>
          <p:cNvPr id="2007053" name="Text Box 13"/>
          <p:cNvSpPr txBox="1">
            <a:spLocks noChangeArrowheads="1"/>
          </p:cNvSpPr>
          <p:nvPr/>
        </p:nvSpPr>
        <p:spPr bwMode="auto">
          <a:xfrm>
            <a:off x="3315617" y="2440458"/>
            <a:ext cx="1661363" cy="338554"/>
          </a:xfrm>
          <a:prstGeom prst="rect">
            <a:avLst/>
          </a:prstGeom>
          <a:noFill/>
          <a:ln w="9525">
            <a:noFill/>
            <a:miter lim="800000"/>
            <a:headEnd/>
            <a:tailEnd/>
          </a:ln>
          <a:effectLst/>
        </p:spPr>
        <p:txBody>
          <a:bodyPr wrap="square">
            <a:spAutoFit/>
          </a:bodyPr>
          <a:lstStyle/>
          <a:p>
            <a:pPr eaLnBrk="0" fontAlgn="base" hangingPunct="0">
              <a:spcBef>
                <a:spcPct val="0"/>
              </a:spcBef>
              <a:spcAft>
                <a:spcPct val="0"/>
              </a:spcAft>
            </a:pPr>
            <a:r>
              <a:rPr lang="en-AU" sz="1600" dirty="0">
                <a:solidFill>
                  <a:prstClr val="black"/>
                </a:solidFill>
                <a:latin typeface="Arial" charset="0"/>
                <a:ea typeface="ＭＳ Ｐゴシック" pitchFamily="34" charset="-128"/>
              </a:rPr>
              <a:t>split gateway</a:t>
            </a:r>
          </a:p>
        </p:txBody>
      </p:sp>
      <p:sp>
        <p:nvSpPr>
          <p:cNvPr id="2" name="Slide Number Placeholder 1"/>
          <p:cNvSpPr>
            <a:spLocks noGrp="1"/>
          </p:cNvSpPr>
          <p:nvPr>
            <p:ph type="sldNum" sz="quarter" idx="11"/>
          </p:nvPr>
        </p:nvSpPr>
        <p:spPr/>
        <p:txBody>
          <a:bodyPr/>
          <a:lstStyle/>
          <a:p>
            <a:endParaRPr lang="en-AU" dirty="0">
              <a:solidFill>
                <a:prstClr val="black">
                  <a:lumMod val="50000"/>
                  <a:lumOff val="50000"/>
                </a:prstClr>
              </a:solidFill>
            </a:endParaRPr>
          </a:p>
        </p:txBody>
      </p:sp>
      <p:graphicFrame>
        <p:nvGraphicFramePr>
          <p:cNvPr id="11" name="Object 10"/>
          <p:cNvGraphicFramePr>
            <a:graphicFrameLocks noChangeAspect="1"/>
          </p:cNvGraphicFramePr>
          <p:nvPr>
            <p:extLst/>
          </p:nvPr>
        </p:nvGraphicFramePr>
        <p:xfrm>
          <a:off x="1017108" y="1755214"/>
          <a:ext cx="615157" cy="1994958"/>
        </p:xfrm>
        <a:graphic>
          <a:graphicData uri="http://schemas.openxmlformats.org/presentationml/2006/ole">
            <mc:AlternateContent xmlns:mc="http://schemas.openxmlformats.org/markup-compatibility/2006">
              <mc:Choice xmlns:v="urn:schemas-microsoft-com:vml" Requires="v">
                <p:oleObj spid="_x0000_s13439" name="Visio" r:id="rId4" imgW="790214" imgH="2575736" progId="Visio.Drawing.11">
                  <p:embed/>
                </p:oleObj>
              </mc:Choice>
              <mc:Fallback>
                <p:oleObj name="Visio" r:id="rId4" imgW="790214" imgH="2575736" progId="Visio.Drawing.11">
                  <p:embed/>
                  <p:pic>
                    <p:nvPicPr>
                      <p:cNvPr id="11" name="Object 10"/>
                      <p:cNvPicPr>
                        <a:picLocks noChangeAspect="1" noChangeArrowheads="1"/>
                      </p:cNvPicPr>
                      <p:nvPr/>
                    </p:nvPicPr>
                    <p:blipFill>
                      <a:blip r:embed="rId5"/>
                      <a:srcRect/>
                      <a:stretch>
                        <a:fillRect/>
                      </a:stretch>
                    </p:blipFill>
                    <p:spPr bwMode="auto">
                      <a:xfrm>
                        <a:off x="1017108" y="1755214"/>
                        <a:ext cx="615157" cy="1994958"/>
                      </a:xfrm>
                      <a:prstGeom prst="rect">
                        <a:avLst/>
                      </a:prstGeom>
                      <a:noFill/>
                      <a:ln>
                        <a:noFill/>
                      </a:ln>
                      <a:effectLst/>
                      <a:extLst/>
                    </p:spPr>
                  </p:pic>
                </p:oleObj>
              </mc:Fallback>
            </mc:AlternateContent>
          </a:graphicData>
        </a:graphic>
      </p:graphicFrame>
      <p:sp>
        <p:nvSpPr>
          <p:cNvPr id="12" name="Text Box 9"/>
          <p:cNvSpPr txBox="1">
            <a:spLocks noChangeArrowheads="1"/>
          </p:cNvSpPr>
          <p:nvPr/>
        </p:nvSpPr>
        <p:spPr bwMode="auto">
          <a:xfrm>
            <a:off x="4863578" y="1668938"/>
            <a:ext cx="789781" cy="584775"/>
          </a:xfrm>
          <a:prstGeom prst="rect">
            <a:avLst/>
          </a:prstGeom>
          <a:noFill/>
          <a:ln w="9525">
            <a:noFill/>
            <a:miter lim="800000"/>
            <a:headEnd/>
            <a:tailEnd/>
          </a:ln>
          <a:effectLst/>
        </p:spPr>
        <p:txBody>
          <a:bodyPr>
            <a:spAutoFit/>
          </a:bodyPr>
          <a:lstStyle/>
          <a:p>
            <a:pPr eaLnBrk="0" fontAlgn="base" hangingPunct="0">
              <a:spcBef>
                <a:spcPct val="0"/>
              </a:spcBef>
              <a:spcAft>
                <a:spcPct val="0"/>
              </a:spcAft>
            </a:pPr>
            <a:r>
              <a:rPr lang="en-AU" sz="1600" dirty="0">
                <a:solidFill>
                  <a:prstClr val="black"/>
                </a:solidFill>
                <a:latin typeface="Arial" charset="0"/>
                <a:ea typeface="ＭＳ Ｐゴシック" pitchFamily="34" charset="-128"/>
              </a:rPr>
              <a:t>end</a:t>
            </a:r>
            <a:br>
              <a:rPr lang="en-AU" sz="1600" dirty="0">
                <a:solidFill>
                  <a:prstClr val="black"/>
                </a:solidFill>
                <a:latin typeface="Arial" charset="0"/>
                <a:ea typeface="ＭＳ Ｐゴシック" pitchFamily="34" charset="-128"/>
              </a:rPr>
            </a:br>
            <a:r>
              <a:rPr lang="en-AU" sz="1600" dirty="0">
                <a:solidFill>
                  <a:prstClr val="black"/>
                </a:solidFill>
                <a:latin typeface="Arial" charset="0"/>
                <a:ea typeface="ＭＳ Ｐゴシック" pitchFamily="34" charset="-128"/>
              </a:rPr>
              <a:t>event</a:t>
            </a:r>
          </a:p>
        </p:txBody>
      </p:sp>
      <p:graphicFrame>
        <p:nvGraphicFramePr>
          <p:cNvPr id="14" name="Object 13"/>
          <p:cNvGraphicFramePr>
            <a:graphicFrameLocks noChangeAspect="1"/>
          </p:cNvGraphicFramePr>
          <p:nvPr>
            <p:extLst/>
          </p:nvPr>
        </p:nvGraphicFramePr>
        <p:xfrm>
          <a:off x="5288951" y="1748758"/>
          <a:ext cx="1092729" cy="1994958"/>
        </p:xfrm>
        <a:graphic>
          <a:graphicData uri="http://schemas.openxmlformats.org/presentationml/2006/ole">
            <mc:AlternateContent xmlns:mc="http://schemas.openxmlformats.org/markup-compatibility/2006">
              <mc:Choice xmlns:v="urn:schemas-microsoft-com:vml" Requires="v">
                <p:oleObj spid="_x0000_s13440" name="Visio" r:id="rId6" imgW="1402814" imgH="2575736" progId="Visio.Drawing.11">
                  <p:embed/>
                </p:oleObj>
              </mc:Choice>
              <mc:Fallback>
                <p:oleObj name="Visio" r:id="rId6" imgW="1402814" imgH="2575736" progId="Visio.Drawing.11">
                  <p:embed/>
                  <p:pic>
                    <p:nvPicPr>
                      <p:cNvPr id="14" name="Object 13"/>
                      <p:cNvPicPr>
                        <a:picLocks noChangeAspect="1" noChangeArrowheads="1"/>
                      </p:cNvPicPr>
                      <p:nvPr/>
                    </p:nvPicPr>
                    <p:blipFill>
                      <a:blip r:embed="rId7"/>
                      <a:srcRect/>
                      <a:stretch>
                        <a:fillRect/>
                      </a:stretch>
                    </p:blipFill>
                    <p:spPr bwMode="auto">
                      <a:xfrm>
                        <a:off x="5288951" y="1748758"/>
                        <a:ext cx="1092729" cy="1994958"/>
                      </a:xfrm>
                      <a:prstGeom prst="rect">
                        <a:avLst/>
                      </a:prstGeom>
                      <a:noFill/>
                      <a:ln>
                        <a:noFill/>
                      </a:ln>
                      <a:effectLst/>
                      <a:extLst/>
                    </p:spPr>
                  </p:pic>
                </p:oleObj>
              </mc:Fallback>
            </mc:AlternateContent>
          </a:graphicData>
        </a:graphic>
      </p:graphicFrame>
      <p:graphicFrame>
        <p:nvGraphicFramePr>
          <p:cNvPr id="15" name="Object 14"/>
          <p:cNvGraphicFramePr>
            <a:graphicFrameLocks noChangeAspect="1"/>
          </p:cNvGraphicFramePr>
          <p:nvPr>
            <p:extLst/>
          </p:nvPr>
        </p:nvGraphicFramePr>
        <p:xfrm>
          <a:off x="4237892" y="1748758"/>
          <a:ext cx="1088761" cy="740833"/>
        </p:xfrm>
        <a:graphic>
          <a:graphicData uri="http://schemas.openxmlformats.org/presentationml/2006/ole">
            <mc:AlternateContent xmlns:mc="http://schemas.openxmlformats.org/markup-compatibility/2006">
              <mc:Choice xmlns:v="urn:schemas-microsoft-com:vml" Requires="v">
                <p:oleObj spid="_x0000_s13441" name="Visio" r:id="rId8" imgW="1398122" imgH="957774" progId="Visio.Drawing.11">
                  <p:embed/>
                </p:oleObj>
              </mc:Choice>
              <mc:Fallback>
                <p:oleObj name="Visio" r:id="rId8" imgW="1398122" imgH="957774" progId="Visio.Drawing.11">
                  <p:embed/>
                  <p:pic>
                    <p:nvPicPr>
                      <p:cNvPr id="15" name="Object 14"/>
                      <p:cNvPicPr>
                        <a:picLocks noChangeAspect="1" noChangeArrowheads="1"/>
                      </p:cNvPicPr>
                      <p:nvPr/>
                    </p:nvPicPr>
                    <p:blipFill>
                      <a:blip r:embed="rId9"/>
                      <a:srcRect/>
                      <a:stretch>
                        <a:fillRect/>
                      </a:stretch>
                    </p:blipFill>
                    <p:spPr bwMode="auto">
                      <a:xfrm>
                        <a:off x="4237892" y="1748758"/>
                        <a:ext cx="1088761" cy="740833"/>
                      </a:xfrm>
                      <a:prstGeom prst="rect">
                        <a:avLst/>
                      </a:prstGeom>
                      <a:noFill/>
                      <a:ln>
                        <a:noFill/>
                      </a:ln>
                      <a:effectLst/>
                      <a:extLst/>
                    </p:spPr>
                  </p:pic>
                </p:oleObj>
              </mc:Fallback>
            </mc:AlternateContent>
          </a:graphicData>
        </a:graphic>
      </p:graphicFrame>
      <p:graphicFrame>
        <p:nvGraphicFramePr>
          <p:cNvPr id="16" name="Object 15"/>
          <p:cNvGraphicFramePr>
            <a:graphicFrameLocks noChangeAspect="1"/>
          </p:cNvGraphicFramePr>
          <p:nvPr>
            <p:extLst/>
          </p:nvPr>
        </p:nvGraphicFramePr>
        <p:xfrm>
          <a:off x="6369584" y="1748758"/>
          <a:ext cx="1599407" cy="1994958"/>
        </p:xfrm>
        <a:graphic>
          <a:graphicData uri="http://schemas.openxmlformats.org/presentationml/2006/ole">
            <mc:AlternateContent xmlns:mc="http://schemas.openxmlformats.org/markup-compatibility/2006">
              <mc:Choice xmlns:v="urn:schemas-microsoft-com:vml" Requires="v">
                <p:oleObj spid="_x0000_s13442" name="Visio" r:id="rId10" imgW="2053618" imgH="2575736" progId="Visio.Drawing.11">
                  <p:embed/>
                </p:oleObj>
              </mc:Choice>
              <mc:Fallback>
                <p:oleObj name="Visio" r:id="rId10" imgW="2053618" imgH="2575736" progId="Visio.Drawing.11">
                  <p:embed/>
                  <p:pic>
                    <p:nvPicPr>
                      <p:cNvPr id="16" name="Object 15"/>
                      <p:cNvPicPr>
                        <a:picLocks noChangeAspect="1" noChangeArrowheads="1"/>
                      </p:cNvPicPr>
                      <p:nvPr/>
                    </p:nvPicPr>
                    <p:blipFill>
                      <a:blip r:embed="rId11"/>
                      <a:srcRect/>
                      <a:stretch>
                        <a:fillRect/>
                      </a:stretch>
                    </p:blipFill>
                    <p:spPr bwMode="auto">
                      <a:xfrm>
                        <a:off x="6369584" y="1748758"/>
                        <a:ext cx="1599407" cy="1994958"/>
                      </a:xfrm>
                      <a:prstGeom prst="rect">
                        <a:avLst/>
                      </a:prstGeom>
                      <a:noFill/>
                      <a:ln>
                        <a:noFill/>
                      </a:ln>
                      <a:effectLst/>
                      <a:extLst/>
                    </p:spPr>
                  </p:pic>
                </p:oleObj>
              </mc:Fallback>
            </mc:AlternateContent>
          </a:graphicData>
        </a:graphic>
      </p:graphicFrame>
      <p:graphicFrame>
        <p:nvGraphicFramePr>
          <p:cNvPr id="17" name="Object 16"/>
          <p:cNvGraphicFramePr>
            <a:graphicFrameLocks noChangeAspect="1"/>
          </p:cNvGraphicFramePr>
          <p:nvPr>
            <p:extLst/>
          </p:nvPr>
        </p:nvGraphicFramePr>
        <p:xfrm>
          <a:off x="2572791" y="1749166"/>
          <a:ext cx="1744928" cy="1994958"/>
        </p:xfrm>
        <a:graphic>
          <a:graphicData uri="http://schemas.openxmlformats.org/presentationml/2006/ole">
            <mc:AlternateContent xmlns:mc="http://schemas.openxmlformats.org/markup-compatibility/2006">
              <mc:Choice xmlns:v="urn:schemas-microsoft-com:vml" Requires="v">
                <p:oleObj spid="_x0000_s13443" name="Visio" r:id="rId12" imgW="2240615" imgH="2575736" progId="Visio.Drawing.11">
                  <p:embed/>
                </p:oleObj>
              </mc:Choice>
              <mc:Fallback>
                <p:oleObj name="Visio" r:id="rId12" imgW="2240615" imgH="2575736" progId="Visio.Drawing.11">
                  <p:embed/>
                  <p:pic>
                    <p:nvPicPr>
                      <p:cNvPr id="17" name="Object 16"/>
                      <p:cNvPicPr>
                        <a:picLocks noChangeAspect="1" noChangeArrowheads="1"/>
                      </p:cNvPicPr>
                      <p:nvPr/>
                    </p:nvPicPr>
                    <p:blipFill>
                      <a:blip r:embed="rId13"/>
                      <a:srcRect/>
                      <a:stretch>
                        <a:fillRect/>
                      </a:stretch>
                    </p:blipFill>
                    <p:spPr bwMode="auto">
                      <a:xfrm>
                        <a:off x="2572791" y="1749166"/>
                        <a:ext cx="1744928" cy="1994958"/>
                      </a:xfrm>
                      <a:prstGeom prst="rect">
                        <a:avLst/>
                      </a:prstGeom>
                      <a:noFill/>
                      <a:ln>
                        <a:noFill/>
                      </a:ln>
                      <a:effectLst/>
                      <a:extLst/>
                    </p:spPr>
                  </p:pic>
                </p:oleObj>
              </mc:Fallback>
            </mc:AlternateContent>
          </a:graphicData>
        </a:graphic>
      </p:graphicFrame>
      <p:graphicFrame>
        <p:nvGraphicFramePr>
          <p:cNvPr id="18" name="Object 17"/>
          <p:cNvGraphicFramePr>
            <a:graphicFrameLocks noChangeAspect="1"/>
          </p:cNvGraphicFramePr>
          <p:nvPr>
            <p:extLst/>
          </p:nvPr>
        </p:nvGraphicFramePr>
        <p:xfrm>
          <a:off x="1431600" y="1755214"/>
          <a:ext cx="1190625" cy="1994958"/>
        </p:xfrm>
        <a:graphic>
          <a:graphicData uri="http://schemas.openxmlformats.org/presentationml/2006/ole">
            <mc:AlternateContent xmlns:mc="http://schemas.openxmlformats.org/markup-compatibility/2006">
              <mc:Choice xmlns:v="urn:schemas-microsoft-com:vml" Requires="v">
                <p:oleObj spid="_x0000_s13444" name="Visio" r:id="rId14" imgW="1527479" imgH="2575736" progId="Visio.Drawing.11">
                  <p:embed/>
                </p:oleObj>
              </mc:Choice>
              <mc:Fallback>
                <p:oleObj name="Visio" r:id="rId14" imgW="1527479" imgH="2575736" progId="Visio.Drawing.11">
                  <p:embed/>
                  <p:pic>
                    <p:nvPicPr>
                      <p:cNvPr id="18" name="Object 17"/>
                      <p:cNvPicPr>
                        <a:picLocks noChangeAspect="1" noChangeArrowheads="1"/>
                      </p:cNvPicPr>
                      <p:nvPr/>
                    </p:nvPicPr>
                    <p:blipFill>
                      <a:blip r:embed="rId15"/>
                      <a:srcRect/>
                      <a:stretch>
                        <a:fillRect/>
                      </a:stretch>
                    </p:blipFill>
                    <p:spPr bwMode="auto">
                      <a:xfrm>
                        <a:off x="1431600" y="1755214"/>
                        <a:ext cx="1190625" cy="1994958"/>
                      </a:xfrm>
                      <a:prstGeom prst="rect">
                        <a:avLst/>
                      </a:prstGeom>
                      <a:noFill/>
                      <a:ln>
                        <a:noFill/>
                      </a:ln>
                      <a:effectLst/>
                      <a:extLst/>
                    </p:spPr>
                  </p:pic>
                </p:oleObj>
              </mc:Fallback>
            </mc:AlternateContent>
          </a:graphicData>
        </a:graphic>
      </p:graphicFrame>
      <p:graphicFrame>
        <p:nvGraphicFramePr>
          <p:cNvPr id="19" name="Object 18"/>
          <p:cNvGraphicFramePr>
            <a:graphicFrameLocks noChangeAspect="1"/>
          </p:cNvGraphicFramePr>
          <p:nvPr>
            <p:extLst/>
          </p:nvPr>
        </p:nvGraphicFramePr>
        <p:xfrm>
          <a:off x="4253748" y="2942097"/>
          <a:ext cx="1088760" cy="804333"/>
        </p:xfrm>
        <a:graphic>
          <a:graphicData uri="http://schemas.openxmlformats.org/presentationml/2006/ole">
            <mc:AlternateContent xmlns:mc="http://schemas.openxmlformats.org/markup-compatibility/2006">
              <mc:Choice xmlns:v="urn:schemas-microsoft-com:vml" Requires="v">
                <p:oleObj spid="_x0000_s13445" name="Visio" r:id="rId16" imgW="1398122" imgH="1038873" progId="Visio.Drawing.11">
                  <p:embed/>
                </p:oleObj>
              </mc:Choice>
              <mc:Fallback>
                <p:oleObj name="Visio" r:id="rId16" imgW="1398122" imgH="1038873" progId="Visio.Drawing.11">
                  <p:embed/>
                  <p:pic>
                    <p:nvPicPr>
                      <p:cNvPr id="19" name="Object 18"/>
                      <p:cNvPicPr>
                        <a:picLocks noChangeAspect="1" noChangeArrowheads="1"/>
                      </p:cNvPicPr>
                      <p:nvPr/>
                    </p:nvPicPr>
                    <p:blipFill>
                      <a:blip r:embed="rId17"/>
                      <a:srcRect/>
                      <a:stretch>
                        <a:fillRect/>
                      </a:stretch>
                    </p:blipFill>
                    <p:spPr bwMode="auto">
                      <a:xfrm>
                        <a:off x="4253748" y="2942097"/>
                        <a:ext cx="1088760" cy="804333"/>
                      </a:xfrm>
                      <a:prstGeom prst="rect">
                        <a:avLst/>
                      </a:prstGeom>
                      <a:noFill/>
                      <a:ln>
                        <a:noFill/>
                      </a:ln>
                      <a:effectLst/>
                      <a:extLst/>
                    </p:spPr>
                  </p:pic>
                </p:oleObj>
              </mc:Fallback>
            </mc:AlternateContent>
          </a:graphicData>
        </a:graphic>
      </p:graphicFrame>
      <p:sp>
        <p:nvSpPr>
          <p:cNvPr id="21" name="Rounded Rectangle 20"/>
          <p:cNvSpPr/>
          <p:nvPr/>
        </p:nvSpPr>
        <p:spPr bwMode="auto">
          <a:xfrm>
            <a:off x="1720079" y="2389187"/>
            <a:ext cx="852712" cy="576793"/>
          </a:xfrm>
          <a:prstGeom prst="roundRect">
            <a:avLst/>
          </a:prstGeom>
          <a:noFill/>
          <a:ln w="57150" cap="flat" cmpd="sng" algn="ctr">
            <a:solidFill>
              <a:srgbClr val="C00000"/>
            </a:solidFill>
            <a:prstDash val="solid"/>
            <a:round/>
            <a:headEnd type="none" w="sm" len="sm"/>
            <a:tailEnd type="none" w="sm" len="sm"/>
          </a:ln>
          <a:effectLst/>
        </p:spPr>
        <p:txBody>
          <a:bodyPr vert="horz" wrap="square" lIns="76200" tIns="38100" rIns="76200" bIns="38100" numCol="1" rtlCol="0" anchor="t" anchorCtr="0" compatLnSpc="1">
            <a:prstTxWarp prst="textNoShape">
              <a:avLst/>
            </a:prstTxWarp>
          </a:bodyPr>
          <a:lstStyle/>
          <a:p>
            <a:pPr algn="ctr" eaLnBrk="0" fontAlgn="base" hangingPunct="0">
              <a:spcBef>
                <a:spcPct val="0"/>
              </a:spcBef>
              <a:spcAft>
                <a:spcPct val="0"/>
              </a:spcAft>
            </a:pPr>
            <a:endParaRPr lang="en-AU" sz="1600">
              <a:solidFill>
                <a:prstClr val="black"/>
              </a:solidFill>
              <a:latin typeface="Times New Roman" pitchFamily="-106" charset="0"/>
              <a:ea typeface="ＭＳ Ｐゴシック" pitchFamily="34" charset="-128"/>
            </a:endParaRPr>
          </a:p>
        </p:txBody>
      </p:sp>
      <p:sp>
        <p:nvSpPr>
          <p:cNvPr id="3" name="Oval 2"/>
          <p:cNvSpPr/>
          <p:nvPr/>
        </p:nvSpPr>
        <p:spPr>
          <a:xfrm>
            <a:off x="1174220" y="2537408"/>
            <a:ext cx="279980" cy="280350"/>
          </a:xfrm>
          <a:prstGeom prst="ellipse">
            <a:avLst/>
          </a:prstGeom>
          <a:noFill/>
          <a:ln w="57150" cap="flat" cmpd="sng" algn="ctr">
            <a:solidFill>
              <a:srgbClr val="C00000"/>
            </a:solidFill>
            <a:prstDash val="solid"/>
            <a:round/>
            <a:headEnd type="none" w="sm" len="sm"/>
            <a:tailEnd type="none" w="sm" len="sm"/>
          </a:ln>
          <a:effectLst/>
        </p:spPr>
        <p:txBody>
          <a:bodyPr vert="horz" wrap="square" lIns="76200" tIns="38100" rIns="76200" bIns="38100" numCol="1" rtlCol="0" anchor="t" anchorCtr="0" compatLnSpc="1">
            <a:prstTxWarp prst="textNoShape">
              <a:avLst/>
            </a:prstTxWarp>
          </a:bodyPr>
          <a:lstStyle/>
          <a:p>
            <a:pPr algn="ctr" eaLnBrk="0" fontAlgn="base" hangingPunct="0">
              <a:spcBef>
                <a:spcPct val="0"/>
              </a:spcBef>
              <a:spcAft>
                <a:spcPct val="0"/>
              </a:spcAft>
            </a:pPr>
            <a:endParaRPr lang="en-AU" sz="1600">
              <a:solidFill>
                <a:prstClr val="black"/>
              </a:solidFill>
              <a:latin typeface="Times New Roman" pitchFamily="-106" charset="0"/>
              <a:ea typeface="ＭＳ Ｐゴシック" pitchFamily="34" charset="-128"/>
            </a:endParaRPr>
          </a:p>
        </p:txBody>
      </p:sp>
      <p:sp>
        <p:nvSpPr>
          <p:cNvPr id="4" name="TextBox 3"/>
          <p:cNvSpPr txBox="1"/>
          <p:nvPr/>
        </p:nvSpPr>
        <p:spPr>
          <a:xfrm>
            <a:off x="937861" y="4357067"/>
            <a:ext cx="8275149" cy="374398"/>
          </a:xfrm>
          <a:prstGeom prst="rect">
            <a:avLst/>
          </a:prstGeom>
          <a:noFill/>
        </p:spPr>
        <p:txBody>
          <a:bodyPr wrap="square" rtlCol="0">
            <a:spAutoFit/>
          </a:bodyPr>
          <a:lstStyle/>
          <a:p>
            <a:pPr marL="285739" indent="-285739" eaLnBrk="0" fontAlgn="base" hangingPunct="0">
              <a:spcBef>
                <a:spcPct val="0"/>
              </a:spcBef>
              <a:spcAft>
                <a:spcPct val="0"/>
              </a:spcAft>
              <a:buFont typeface="Arial" panose="020B0604020202020204" pitchFamily="34" charset="0"/>
              <a:buChar char="•"/>
            </a:pPr>
            <a:r>
              <a:rPr lang="en-AU" dirty="0">
                <a:latin typeface="Arial" panose="020B0604020202020204" pitchFamily="34" charset="0"/>
                <a:ea typeface="ＭＳ Ｐゴシック" pitchFamily="34" charset="-128"/>
                <a:cs typeface="Arial" panose="020B0604020202020204" pitchFamily="34" charset="0"/>
              </a:rPr>
              <a:t>Event: noun + past-participle verb (e.g. insurance claim lodged)</a:t>
            </a:r>
          </a:p>
        </p:txBody>
      </p:sp>
      <p:sp>
        <p:nvSpPr>
          <p:cNvPr id="22" name="TextBox 21"/>
          <p:cNvSpPr txBox="1"/>
          <p:nvPr/>
        </p:nvSpPr>
        <p:spPr>
          <a:xfrm>
            <a:off x="760864" y="4065447"/>
            <a:ext cx="2454518" cy="369332"/>
          </a:xfrm>
          <a:prstGeom prst="rect">
            <a:avLst/>
          </a:prstGeom>
          <a:noFill/>
        </p:spPr>
        <p:txBody>
          <a:bodyPr wrap="none" rtlCol="0">
            <a:spAutoFit/>
          </a:bodyPr>
          <a:lstStyle/>
          <a:p>
            <a:pPr algn="ctr" eaLnBrk="0" fontAlgn="base" hangingPunct="0">
              <a:spcBef>
                <a:spcPct val="0"/>
              </a:spcBef>
              <a:spcAft>
                <a:spcPct val="0"/>
              </a:spcAft>
            </a:pPr>
            <a:r>
              <a:rPr lang="en-AU" b="1" dirty="0">
                <a:latin typeface="Arial" panose="020B0604020202020204" pitchFamily="34" charset="0"/>
                <a:ea typeface="ＭＳ Ｐゴシック" pitchFamily="34" charset="-128"/>
                <a:cs typeface="Arial" panose="020B0604020202020204" pitchFamily="34" charset="0"/>
              </a:rPr>
              <a:t>Naming conventions</a:t>
            </a:r>
          </a:p>
        </p:txBody>
      </p:sp>
      <p:sp>
        <p:nvSpPr>
          <p:cNvPr id="23" name="TextBox 22"/>
          <p:cNvSpPr txBox="1"/>
          <p:nvPr/>
        </p:nvSpPr>
        <p:spPr>
          <a:xfrm>
            <a:off x="937861" y="4731465"/>
            <a:ext cx="7835202" cy="374398"/>
          </a:xfrm>
          <a:prstGeom prst="rect">
            <a:avLst/>
          </a:prstGeom>
          <a:noFill/>
        </p:spPr>
        <p:txBody>
          <a:bodyPr wrap="square" rtlCol="0">
            <a:spAutoFit/>
          </a:bodyPr>
          <a:lstStyle/>
          <a:p>
            <a:pPr marL="285739" indent="-285739" eaLnBrk="0" fontAlgn="base" hangingPunct="0">
              <a:spcBef>
                <a:spcPct val="0"/>
              </a:spcBef>
              <a:spcAft>
                <a:spcPct val="0"/>
              </a:spcAft>
              <a:buFont typeface="Arial" panose="020B0604020202020204" pitchFamily="34" charset="0"/>
              <a:buChar char="•"/>
            </a:pPr>
            <a:r>
              <a:rPr lang="en-AU" dirty="0">
                <a:latin typeface="Arial" panose="020B0604020202020204" pitchFamily="34" charset="0"/>
                <a:ea typeface="ＭＳ Ｐゴシック" pitchFamily="34" charset="-128"/>
                <a:cs typeface="Arial" panose="020B0604020202020204" pitchFamily="34" charset="0"/>
              </a:rPr>
              <a:t>Activity: imperative verb + noun (e.g. assess credit risk) </a:t>
            </a:r>
          </a:p>
        </p:txBody>
      </p:sp>
    </p:spTree>
    <p:extLst>
      <p:ext uri="{BB962C8B-B14F-4D97-AF65-F5344CB8AC3E}">
        <p14:creationId xmlns:p14="http://schemas.microsoft.com/office/powerpoint/2010/main" val="133426504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1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750"/>
                                        <p:tgtEl>
                                          <p:spTgt spid="19"/>
                                        </p:tgtEl>
                                      </p:cBhvr>
                                    </p:animEffect>
                                  </p:childTnLst>
                                </p:cTn>
                              </p:par>
                            </p:childTnLst>
                          </p:cTn>
                        </p:par>
                        <p:par>
                          <p:cTn id="28" fill="hold">
                            <p:stCondLst>
                              <p:cond delay="750"/>
                            </p:stCondLst>
                            <p:childTnLst>
                              <p:par>
                                <p:cTn id="29" presetID="22" presetClass="entr" presetSubtype="8"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750"/>
                                        <p:tgtEl>
                                          <p:spTgt spid="14"/>
                                        </p:tgtEl>
                                      </p:cBhvr>
                                    </p:animEffect>
                                  </p:childTnLst>
                                </p:cTn>
                              </p:par>
                            </p:childTnLst>
                          </p:cTn>
                        </p:par>
                        <p:par>
                          <p:cTn id="32" fill="hold">
                            <p:stCondLst>
                              <p:cond delay="1500"/>
                            </p:stCondLst>
                            <p:childTnLst>
                              <p:par>
                                <p:cTn id="33" presetID="22" presetClass="entr" presetSubtype="8"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10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007048"/>
                                        </p:tgtEl>
                                        <p:attrNameLst>
                                          <p:attrName>style.visibility</p:attrName>
                                        </p:attrNameLst>
                                      </p:cBhvr>
                                      <p:to>
                                        <p:strVal val="visible"/>
                                      </p:to>
                                    </p:set>
                                    <p:animEffect transition="in" filter="fade">
                                      <p:cBhvr>
                                        <p:cTn id="40" dur="1000"/>
                                        <p:tgtEl>
                                          <p:spTgt spid="200704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007049"/>
                                        </p:tgtEl>
                                        <p:attrNameLst>
                                          <p:attrName>style.visibility</p:attrName>
                                        </p:attrNameLst>
                                      </p:cBhvr>
                                      <p:to>
                                        <p:strVal val="visible"/>
                                      </p:to>
                                    </p:set>
                                    <p:animEffect transition="in" filter="fade">
                                      <p:cBhvr>
                                        <p:cTn id="43" dur="1000"/>
                                        <p:tgtEl>
                                          <p:spTgt spid="2007049"/>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007050"/>
                                        </p:tgtEl>
                                        <p:attrNameLst>
                                          <p:attrName>style.visibility</p:attrName>
                                        </p:attrNameLst>
                                      </p:cBhvr>
                                      <p:to>
                                        <p:strVal val="visible"/>
                                      </p:to>
                                    </p:set>
                                    <p:animEffect transition="in" filter="fade">
                                      <p:cBhvr>
                                        <p:cTn id="46" dur="1000"/>
                                        <p:tgtEl>
                                          <p:spTgt spid="200705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007053"/>
                                        </p:tgtEl>
                                        <p:attrNameLst>
                                          <p:attrName>style.visibility</p:attrName>
                                        </p:attrNameLst>
                                      </p:cBhvr>
                                      <p:to>
                                        <p:strVal val="visible"/>
                                      </p:to>
                                    </p:set>
                                    <p:animEffect transition="in" filter="fade">
                                      <p:cBhvr>
                                        <p:cTn id="49" dur="1000"/>
                                        <p:tgtEl>
                                          <p:spTgt spid="200705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10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childTnLst>
                          </p:cTn>
                        </p:par>
                        <p:par>
                          <p:cTn id="58" fill="hold">
                            <p:stCondLst>
                              <p:cond delay="500"/>
                            </p:stCondLst>
                            <p:childTnLst>
                              <p:par>
                                <p:cTn id="59" presetID="22" presetClass="entr" presetSubtype="1" fill="hold" nodeType="afterEffect">
                                  <p:stCondLst>
                                    <p:cond delay="0"/>
                                  </p:stCondLst>
                                  <p:childTnLst>
                                    <p:set>
                                      <p:cBhvr>
                                        <p:cTn id="60" dur="1" fill="hold">
                                          <p:stCondLst>
                                            <p:cond delay="0"/>
                                          </p:stCondLst>
                                        </p:cTn>
                                        <p:tgtEl>
                                          <p:spTgt spid="4">
                                            <p:txEl>
                                              <p:pRg st="0" end="0"/>
                                            </p:txEl>
                                          </p:spTgt>
                                        </p:tgtEl>
                                        <p:attrNameLst>
                                          <p:attrName>style.visibility</p:attrName>
                                        </p:attrNameLst>
                                      </p:cBhvr>
                                      <p:to>
                                        <p:strVal val="visible"/>
                                      </p:to>
                                    </p:set>
                                    <p:animEffect transition="in" filter="wipe(up)">
                                      <p:cBhvr>
                                        <p:cTn id="61" dur="500"/>
                                        <p:tgtEl>
                                          <p:spTgt spid="4">
                                            <p:txEl>
                                              <p:pRg st="0" end="0"/>
                                            </p:txEl>
                                          </p:spTgt>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
                                        </p:tgtEl>
                                        <p:attrNameLst>
                                          <p:attrName>style.visibility</p:attrName>
                                        </p:attrNameLst>
                                      </p:cBhvr>
                                      <p:to>
                                        <p:strVal val="visible"/>
                                      </p:to>
                                    </p:set>
                                    <p:animEffect transition="in" filter="fade">
                                      <p:cBhvr>
                                        <p:cTn id="64" dur="500"/>
                                        <p:tgtEl>
                                          <p:spTgt spid="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nodeType="clickEffect">
                                  <p:stCondLst>
                                    <p:cond delay="0"/>
                                  </p:stCondLst>
                                  <p:childTnLst>
                                    <p:set>
                                      <p:cBhvr>
                                        <p:cTn id="68" dur="1" fill="hold">
                                          <p:stCondLst>
                                            <p:cond delay="0"/>
                                          </p:stCondLst>
                                        </p:cTn>
                                        <p:tgtEl>
                                          <p:spTgt spid="23">
                                            <p:txEl>
                                              <p:pRg st="0" end="0"/>
                                            </p:txEl>
                                          </p:spTgt>
                                        </p:tgtEl>
                                        <p:attrNameLst>
                                          <p:attrName>style.visibility</p:attrName>
                                        </p:attrNameLst>
                                      </p:cBhvr>
                                      <p:to>
                                        <p:strVal val="visible"/>
                                      </p:to>
                                    </p:set>
                                    <p:animEffect transition="in" filter="wipe(up)">
                                      <p:cBhvr>
                                        <p:cTn id="69" dur="500"/>
                                        <p:tgtEl>
                                          <p:spTgt spid="23">
                                            <p:txEl>
                                              <p:pRg st="0" end="0"/>
                                            </p:txEl>
                                          </p:spTgt>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048" grpId="0"/>
      <p:bldP spid="2007049" grpId="0"/>
      <p:bldP spid="2007050" grpId="0"/>
      <p:bldP spid="2007053" grpId="0"/>
      <p:bldP spid="12" grpId="0"/>
      <p:bldP spid="21" grpId="0" animBg="1"/>
      <p:bldP spid="3" grpId="0" animBg="1"/>
      <p:bldP spid="2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77740" y="281523"/>
            <a:ext cx="6720747" cy="660073"/>
          </a:xfrm>
        </p:spPr>
        <p:txBody>
          <a:bodyPr/>
          <a:lstStyle/>
          <a:p>
            <a:r>
              <a:rPr lang="en-AU" dirty="0"/>
              <a:t>Process decomposition</a:t>
            </a:r>
          </a:p>
        </p:txBody>
      </p:sp>
      <p:sp>
        <p:nvSpPr>
          <p:cNvPr id="4" name="Slide Number Placeholder 3"/>
          <p:cNvSpPr>
            <a:spLocks noGrp="1"/>
          </p:cNvSpPr>
          <p:nvPr>
            <p:ph type="sldNum" sz="quarter" idx="11"/>
          </p:nvPr>
        </p:nvSpPr>
        <p:spPr/>
        <p:txBody>
          <a:bodyPr/>
          <a:lstStyle/>
          <a:p>
            <a:endParaRPr lang="en-AU" dirty="0">
              <a:solidFill>
                <a:prstClr val="black">
                  <a:lumMod val="50000"/>
                  <a:lumOff val="50000"/>
                </a:prstClr>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1577" y="1170206"/>
            <a:ext cx="3402190" cy="4430646"/>
          </a:xfrm>
          <a:prstGeom prst="rect">
            <a:avLst/>
          </a:prstGeom>
        </p:spPr>
      </p:pic>
    </p:spTree>
    <p:extLst>
      <p:ext uri="{BB962C8B-B14F-4D97-AF65-F5344CB8AC3E}">
        <p14:creationId xmlns:p14="http://schemas.microsoft.com/office/powerpoint/2010/main" val="205395587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540" name="Rectangle 2"/>
          <p:cNvSpPr>
            <a:spLocks noGrp="1" noChangeArrowheads="1"/>
          </p:cNvSpPr>
          <p:nvPr>
            <p:ph type="title"/>
          </p:nvPr>
        </p:nvSpPr>
        <p:spPr/>
        <p:txBody>
          <a:bodyPr/>
          <a:lstStyle/>
          <a:p>
            <a:pPr eaLnBrk="1" hangingPunct="1"/>
            <a:r>
              <a:rPr lang="en-AU" dirty="0"/>
              <a:t>Process decomposition</a:t>
            </a:r>
          </a:p>
        </p:txBody>
      </p:sp>
      <p:sp>
        <p:nvSpPr>
          <p:cNvPr id="705541" name="Rectangle 3"/>
          <p:cNvSpPr>
            <a:spLocks noGrp="1" noChangeArrowheads="1"/>
          </p:cNvSpPr>
          <p:nvPr>
            <p:ph idx="1"/>
          </p:nvPr>
        </p:nvSpPr>
        <p:spPr>
          <a:xfrm>
            <a:off x="1261962" y="1226072"/>
            <a:ext cx="6900043" cy="4735913"/>
          </a:xfrm>
        </p:spPr>
        <p:txBody>
          <a:bodyPr/>
          <a:lstStyle/>
          <a:p>
            <a:pPr marL="0" indent="0">
              <a:lnSpc>
                <a:spcPct val="90000"/>
              </a:lnSpc>
              <a:buNone/>
            </a:pPr>
            <a:r>
              <a:rPr lang="en-AU" dirty="0"/>
              <a:t>An activity in a process can be decomposed into a “sub-process”</a:t>
            </a:r>
          </a:p>
          <a:p>
            <a:pPr marL="0" indent="0">
              <a:lnSpc>
                <a:spcPct val="90000"/>
              </a:lnSpc>
              <a:buNone/>
            </a:pPr>
            <a:endParaRPr lang="en-AU" dirty="0"/>
          </a:p>
          <a:p>
            <a:pPr marL="0" indent="0">
              <a:lnSpc>
                <a:spcPct val="90000"/>
              </a:lnSpc>
              <a:buNone/>
            </a:pPr>
            <a:endParaRPr lang="en-AU" dirty="0"/>
          </a:p>
          <a:p>
            <a:pPr marL="0" indent="0">
              <a:lnSpc>
                <a:spcPct val="90000"/>
              </a:lnSpc>
              <a:buNone/>
            </a:pPr>
            <a:endParaRPr lang="en-AU" dirty="0"/>
          </a:p>
          <a:p>
            <a:pPr marL="0" indent="0">
              <a:lnSpc>
                <a:spcPct val="90000"/>
              </a:lnSpc>
              <a:buNone/>
            </a:pPr>
            <a:endParaRPr lang="en-AU" dirty="0"/>
          </a:p>
          <a:p>
            <a:pPr marL="0" indent="0">
              <a:lnSpc>
                <a:spcPct val="90000"/>
              </a:lnSpc>
              <a:buNone/>
            </a:pPr>
            <a:endParaRPr lang="en-AU" dirty="0"/>
          </a:p>
          <a:p>
            <a:pPr marL="0" indent="0">
              <a:lnSpc>
                <a:spcPct val="90000"/>
              </a:lnSpc>
              <a:buNone/>
            </a:pPr>
            <a:endParaRPr lang="en-AU" dirty="0"/>
          </a:p>
          <a:p>
            <a:pPr marL="0" indent="0">
              <a:lnSpc>
                <a:spcPct val="90000"/>
              </a:lnSpc>
              <a:buNone/>
            </a:pPr>
            <a:endParaRPr lang="en-AU" dirty="0"/>
          </a:p>
          <a:p>
            <a:pPr marL="0" indent="0">
              <a:lnSpc>
                <a:spcPct val="90000"/>
              </a:lnSpc>
              <a:buNone/>
            </a:pPr>
            <a:r>
              <a:rPr lang="en-AU" dirty="0"/>
              <a:t>Use this feature to:</a:t>
            </a:r>
          </a:p>
          <a:p>
            <a:pPr marL="571477" lvl="1" indent="-380985">
              <a:lnSpc>
                <a:spcPct val="90000"/>
              </a:lnSpc>
              <a:buFont typeface="+mj-lt"/>
              <a:buAutoNum type="arabicPeriod"/>
            </a:pPr>
            <a:r>
              <a:rPr lang="en-AU" sz="1667" dirty="0"/>
              <a:t>Improve understanding by breaking down large models</a:t>
            </a:r>
          </a:p>
          <a:p>
            <a:pPr marL="571477" lvl="1" indent="-380985">
              <a:lnSpc>
                <a:spcPct val="90000"/>
              </a:lnSpc>
              <a:buFont typeface="+mj-lt"/>
              <a:buAutoNum type="arabicPeriod"/>
            </a:pPr>
            <a:r>
              <a:rPr lang="en-AU" sz="1667" dirty="0"/>
              <a:t>Identify parts that should be:</a:t>
            </a:r>
          </a:p>
          <a:p>
            <a:pPr marL="969660" lvl="2" indent="-224887">
              <a:lnSpc>
                <a:spcPct val="90000"/>
              </a:lnSpc>
            </a:pPr>
            <a:r>
              <a:rPr lang="en-AU" sz="1667" dirty="0"/>
              <a:t>repeated</a:t>
            </a:r>
          </a:p>
          <a:p>
            <a:pPr marL="969660" lvl="2" indent="-224887">
              <a:lnSpc>
                <a:spcPct val="90000"/>
              </a:lnSpc>
            </a:pPr>
            <a:r>
              <a:rPr lang="en-AU" sz="1667" dirty="0"/>
              <a:t>executed multiple times in parallel</a:t>
            </a:r>
          </a:p>
          <a:p>
            <a:pPr marL="969660" lvl="2" indent="-224887">
              <a:lnSpc>
                <a:spcPct val="90000"/>
              </a:lnSpc>
            </a:pPr>
            <a:r>
              <a:rPr lang="en-AU" sz="1667" dirty="0"/>
              <a:t>interrupted, or</a:t>
            </a:r>
          </a:p>
          <a:p>
            <a:pPr marL="969660" lvl="2" indent="-224887">
              <a:lnSpc>
                <a:spcPct val="90000"/>
              </a:lnSpc>
            </a:pPr>
            <a:r>
              <a:rPr lang="en-AU" sz="1667" dirty="0"/>
              <a:t>compensated</a:t>
            </a:r>
          </a:p>
        </p:txBody>
      </p:sp>
      <p:graphicFrame>
        <p:nvGraphicFramePr>
          <p:cNvPr id="705538" name="Object 4"/>
          <p:cNvGraphicFramePr>
            <a:graphicFrameLocks noChangeAspect="1"/>
          </p:cNvGraphicFramePr>
          <p:nvPr>
            <p:extLst>
              <p:ext uri="{D42A27DB-BD31-4B8C-83A1-F6EECF244321}">
                <p14:modId xmlns:p14="http://schemas.microsoft.com/office/powerpoint/2010/main" val="326481136"/>
              </p:ext>
            </p:extLst>
          </p:nvPr>
        </p:nvGraphicFramePr>
        <p:xfrm>
          <a:off x="3637776" y="2130692"/>
          <a:ext cx="931333" cy="582490"/>
        </p:xfrm>
        <a:graphic>
          <a:graphicData uri="http://schemas.openxmlformats.org/presentationml/2006/ole">
            <mc:AlternateContent xmlns:mc="http://schemas.openxmlformats.org/markup-compatibility/2006">
              <mc:Choice xmlns:v="urn:schemas-microsoft-com:vml" Requires="v">
                <p:oleObj spid="_x0000_s25634" name="Visio" r:id="rId4" imgW="1117640" imgH="757595" progId="Visio.Drawing.11">
                  <p:embed/>
                </p:oleObj>
              </mc:Choice>
              <mc:Fallback>
                <p:oleObj name="Visio" r:id="rId4" imgW="1117640" imgH="757595" progId="Visio.Drawing.11">
                  <p:embed/>
                  <p:pic>
                    <p:nvPicPr>
                      <p:cNvPr id="705538"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7776" y="2130692"/>
                        <a:ext cx="931333" cy="582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05539" name="Object 5"/>
          <p:cNvGraphicFramePr>
            <a:graphicFrameLocks noChangeAspect="1"/>
          </p:cNvGraphicFramePr>
          <p:nvPr>
            <p:extLst>
              <p:ext uri="{D42A27DB-BD31-4B8C-83A1-F6EECF244321}">
                <p14:modId xmlns:p14="http://schemas.microsoft.com/office/powerpoint/2010/main" val="3004051165"/>
              </p:ext>
            </p:extLst>
          </p:nvPr>
        </p:nvGraphicFramePr>
        <p:xfrm>
          <a:off x="4846081" y="1731798"/>
          <a:ext cx="1606021" cy="997683"/>
        </p:xfrm>
        <a:graphic>
          <a:graphicData uri="http://schemas.openxmlformats.org/presentationml/2006/ole">
            <mc:AlternateContent xmlns:mc="http://schemas.openxmlformats.org/markup-compatibility/2006">
              <mc:Choice xmlns:v="urn:schemas-microsoft-com:vml" Requires="v">
                <p:oleObj spid="_x0000_s25635" name="Visio" r:id="rId6" imgW="1927741" imgH="1297662" progId="Visio.Drawing.11">
                  <p:embed/>
                </p:oleObj>
              </mc:Choice>
              <mc:Fallback>
                <p:oleObj name="Visio" r:id="rId6" imgW="1927741" imgH="1297662" progId="Visio.Drawing.11">
                  <p:embed/>
                  <p:pic>
                    <p:nvPicPr>
                      <p:cNvPr id="705539"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46081" y="1731798"/>
                        <a:ext cx="1606021" cy="997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3620472645"/>
              </p:ext>
            </p:extLst>
          </p:nvPr>
        </p:nvGraphicFramePr>
        <p:xfrm>
          <a:off x="2436067" y="2128996"/>
          <a:ext cx="937846" cy="589817"/>
        </p:xfrm>
        <a:graphic>
          <a:graphicData uri="http://schemas.openxmlformats.org/presentationml/2006/ole">
            <mc:AlternateContent xmlns:mc="http://schemas.openxmlformats.org/markup-compatibility/2006">
              <mc:Choice xmlns:v="urn:schemas-microsoft-com:vml" Requires="v">
                <p:oleObj spid="_x0000_s25636" name="Visio" r:id="rId8" imgW="1126886" imgH="766882" progId="Visio.Drawing.11">
                  <p:embed/>
                </p:oleObj>
              </mc:Choice>
              <mc:Fallback>
                <p:oleObj name="Visio" r:id="rId8" imgW="1126886" imgH="766882" progId="Visio.Drawing.11">
                  <p:embed/>
                  <p:pic>
                    <p:nvPicPr>
                      <p:cNvPr id="2" name="Object 1"/>
                      <p:cNvPicPr>
                        <a:picLocks noChangeAspect="1" noChangeArrowheads="1"/>
                      </p:cNvPicPr>
                      <p:nvPr/>
                    </p:nvPicPr>
                    <p:blipFill>
                      <a:blip r:embed="rId9"/>
                      <a:srcRect/>
                      <a:stretch>
                        <a:fillRect/>
                      </a:stretch>
                    </p:blipFill>
                    <p:spPr bwMode="auto">
                      <a:xfrm>
                        <a:off x="2436067" y="2128996"/>
                        <a:ext cx="937846" cy="589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Rectangle 3"/>
          <p:cNvSpPr/>
          <p:nvPr/>
        </p:nvSpPr>
        <p:spPr>
          <a:xfrm>
            <a:off x="3975420" y="3142858"/>
            <a:ext cx="962123" cy="329001"/>
          </a:xfrm>
          <a:prstGeom prst="rect">
            <a:avLst/>
          </a:prstGeom>
        </p:spPr>
        <p:txBody>
          <a:bodyPr wrap="none">
            <a:spAutoFit/>
          </a:bodyPr>
          <a:lstStyle/>
          <a:p>
            <a:pPr algn="ctr" eaLnBrk="0" fontAlgn="base" hangingPunct="0">
              <a:spcBef>
                <a:spcPct val="0"/>
              </a:spcBef>
              <a:spcAft>
                <a:spcPct val="0"/>
              </a:spcAft>
            </a:pPr>
            <a:r>
              <a:rPr lang="en-AU" sz="1538" dirty="0">
                <a:latin typeface="Arial" panose="020B0604020202020204" pitchFamily="34" charset="0"/>
                <a:ea typeface="ＭＳ Ｐゴシック" pitchFamily="34" charset="-128"/>
                <a:cs typeface="Arial" panose="020B0604020202020204" pitchFamily="34" charset="0"/>
              </a:rPr>
              <a:t>Activities</a:t>
            </a:r>
          </a:p>
        </p:txBody>
      </p:sp>
      <p:sp>
        <p:nvSpPr>
          <p:cNvPr id="6" name="Right Brace 5"/>
          <p:cNvSpPr/>
          <p:nvPr/>
        </p:nvSpPr>
        <p:spPr bwMode="auto">
          <a:xfrm rot="5400000">
            <a:off x="4257894" y="950477"/>
            <a:ext cx="372379" cy="4016035"/>
          </a:xfrm>
          <a:prstGeom prst="rightBrace">
            <a:avLst>
              <a:gd name="adj1" fmla="val 39444"/>
              <a:gd name="adj2" fmla="val 50360"/>
            </a:avLst>
          </a:prstGeom>
          <a:noFill/>
          <a:ln w="12700" cap="flat" cmpd="sng" algn="ctr">
            <a:solidFill>
              <a:schemeClr val="tx1"/>
            </a:solidFill>
            <a:prstDash val="solid"/>
            <a:round/>
            <a:headEnd type="none" w="sm" len="sm"/>
            <a:tailEnd type="none" w="sm" len="sm"/>
          </a:ln>
          <a:effectLst/>
        </p:spPr>
        <p:txBody>
          <a:bodyPr vert="horz" wrap="square" lIns="70338" tIns="35169" rIns="70338" bIns="35169" numCol="1" rtlCol="0" anchor="t" anchorCtr="0" compatLnSpc="1">
            <a:prstTxWarp prst="textNoShape">
              <a:avLst/>
            </a:prstTxWarp>
          </a:bodyPr>
          <a:lstStyle/>
          <a:p>
            <a:pPr algn="ctr" defTabSz="703374" eaLnBrk="0" fontAlgn="base" hangingPunct="0">
              <a:spcBef>
                <a:spcPct val="0"/>
              </a:spcBef>
              <a:spcAft>
                <a:spcPct val="0"/>
              </a:spcAft>
            </a:pPr>
            <a:endParaRPr lang="en-AU" sz="1846">
              <a:latin typeface="Arial" panose="020B0604020202020204" pitchFamily="34" charset="0"/>
              <a:ea typeface="ＭＳ Ｐゴシック" pitchFamily="34" charset="-128"/>
              <a:cs typeface="Arial" panose="020B0604020202020204" pitchFamily="34" charset="0"/>
            </a:endParaRPr>
          </a:p>
        </p:txBody>
      </p:sp>
      <p:sp>
        <p:nvSpPr>
          <p:cNvPr id="3" name="Slide Number Placeholder 2"/>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71</a:t>
            </a:fld>
            <a:endParaRPr lang="en-AU">
              <a:solidFill>
                <a:prstClr val="black">
                  <a:lumMod val="50000"/>
                  <a:lumOff val="50000"/>
                </a:prstClr>
              </a:solidFill>
            </a:endParaRPr>
          </a:p>
        </p:txBody>
      </p:sp>
    </p:spTree>
    <p:extLst>
      <p:ext uri="{BB962C8B-B14F-4D97-AF65-F5344CB8AC3E}">
        <p14:creationId xmlns:p14="http://schemas.microsoft.com/office/powerpoint/2010/main" val="1545885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05538"/>
                                        </p:tgtEl>
                                        <p:attrNameLst>
                                          <p:attrName>style.visibility</p:attrName>
                                        </p:attrNameLst>
                                      </p:cBhvr>
                                      <p:to>
                                        <p:strVal val="visible"/>
                                      </p:to>
                                    </p:set>
                                    <p:animEffect transition="in" filter="fade">
                                      <p:cBhvr>
                                        <p:cTn id="12" dur="500"/>
                                        <p:tgtEl>
                                          <p:spTgt spid="70553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05539"/>
                                        </p:tgtEl>
                                        <p:attrNameLst>
                                          <p:attrName>style.visibility</p:attrName>
                                        </p:attrNameLst>
                                      </p:cBhvr>
                                      <p:to>
                                        <p:strVal val="visible"/>
                                      </p:to>
                                    </p:set>
                                    <p:animEffect transition="in" filter="fade">
                                      <p:cBhvr>
                                        <p:cTn id="17" dur="500"/>
                                        <p:tgtEl>
                                          <p:spTgt spid="70553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up)">
                                      <p:cBhvr>
                                        <p:cTn id="22" dur="500"/>
                                        <p:tgtEl>
                                          <p:spTgt spid="6"/>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up)">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705541">
                                            <p:txEl>
                                              <p:pRg st="8" end="8"/>
                                            </p:txEl>
                                          </p:spTgt>
                                        </p:tgtEl>
                                        <p:attrNameLst>
                                          <p:attrName>style.visibility</p:attrName>
                                        </p:attrNameLst>
                                      </p:cBhvr>
                                      <p:to>
                                        <p:strVal val="visible"/>
                                      </p:to>
                                    </p:set>
                                    <p:animEffect transition="in" filter="fade">
                                      <p:cBhvr>
                                        <p:cTn id="30" dur="500"/>
                                        <p:tgtEl>
                                          <p:spTgt spid="705541">
                                            <p:txEl>
                                              <p:pRg st="8" end="8"/>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705541">
                                            <p:txEl>
                                              <p:pRg st="9" end="9"/>
                                            </p:txEl>
                                          </p:spTgt>
                                        </p:tgtEl>
                                        <p:attrNameLst>
                                          <p:attrName>style.visibility</p:attrName>
                                        </p:attrNameLst>
                                      </p:cBhvr>
                                      <p:to>
                                        <p:strVal val="visible"/>
                                      </p:to>
                                    </p:set>
                                    <p:animEffect transition="in" filter="fade">
                                      <p:cBhvr>
                                        <p:cTn id="33" dur="500"/>
                                        <p:tgtEl>
                                          <p:spTgt spid="705541">
                                            <p:txEl>
                                              <p:pRg st="9" end="9"/>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705541">
                                            <p:txEl>
                                              <p:pRg st="10" end="10"/>
                                            </p:txEl>
                                          </p:spTgt>
                                        </p:tgtEl>
                                        <p:attrNameLst>
                                          <p:attrName>style.visibility</p:attrName>
                                        </p:attrNameLst>
                                      </p:cBhvr>
                                      <p:to>
                                        <p:strVal val="visible"/>
                                      </p:to>
                                    </p:set>
                                    <p:animEffect transition="in" filter="fade">
                                      <p:cBhvr>
                                        <p:cTn id="36" dur="500"/>
                                        <p:tgtEl>
                                          <p:spTgt spid="705541">
                                            <p:txEl>
                                              <p:pRg st="10" end="1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705541">
                                            <p:txEl>
                                              <p:pRg st="11" end="11"/>
                                            </p:txEl>
                                          </p:spTgt>
                                        </p:tgtEl>
                                        <p:attrNameLst>
                                          <p:attrName>style.visibility</p:attrName>
                                        </p:attrNameLst>
                                      </p:cBhvr>
                                      <p:to>
                                        <p:strVal val="visible"/>
                                      </p:to>
                                    </p:set>
                                    <p:animEffect transition="in" filter="fade">
                                      <p:cBhvr>
                                        <p:cTn id="39" dur="500"/>
                                        <p:tgtEl>
                                          <p:spTgt spid="705541">
                                            <p:txEl>
                                              <p:pRg st="11" end="11"/>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705541">
                                            <p:txEl>
                                              <p:pRg st="12" end="12"/>
                                            </p:txEl>
                                          </p:spTgt>
                                        </p:tgtEl>
                                        <p:attrNameLst>
                                          <p:attrName>style.visibility</p:attrName>
                                        </p:attrNameLst>
                                      </p:cBhvr>
                                      <p:to>
                                        <p:strVal val="visible"/>
                                      </p:to>
                                    </p:set>
                                    <p:animEffect transition="in" filter="fade">
                                      <p:cBhvr>
                                        <p:cTn id="42" dur="500"/>
                                        <p:tgtEl>
                                          <p:spTgt spid="705541">
                                            <p:txEl>
                                              <p:pRg st="12" end="12"/>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705541">
                                            <p:txEl>
                                              <p:pRg st="13" end="13"/>
                                            </p:txEl>
                                          </p:spTgt>
                                        </p:tgtEl>
                                        <p:attrNameLst>
                                          <p:attrName>style.visibility</p:attrName>
                                        </p:attrNameLst>
                                      </p:cBhvr>
                                      <p:to>
                                        <p:strVal val="visible"/>
                                      </p:to>
                                    </p:set>
                                    <p:animEffect transition="in" filter="fade">
                                      <p:cBhvr>
                                        <p:cTn id="45" dur="500"/>
                                        <p:tgtEl>
                                          <p:spTgt spid="705541">
                                            <p:txEl>
                                              <p:pRg st="13" end="13"/>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705541">
                                            <p:txEl>
                                              <p:pRg st="14" end="14"/>
                                            </p:txEl>
                                          </p:spTgt>
                                        </p:tgtEl>
                                        <p:attrNameLst>
                                          <p:attrName>style.visibility</p:attrName>
                                        </p:attrNameLst>
                                      </p:cBhvr>
                                      <p:to>
                                        <p:strVal val="visible"/>
                                      </p:to>
                                    </p:set>
                                    <p:animEffect transition="in" filter="fade">
                                      <p:cBhvr>
                                        <p:cTn id="48" dur="500"/>
                                        <p:tgtEl>
                                          <p:spTgt spid="705541">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6563" name="Object 4"/>
          <p:cNvGraphicFramePr>
            <a:graphicFrameLocks noChangeAspect="1"/>
          </p:cNvGraphicFramePr>
          <p:nvPr/>
        </p:nvGraphicFramePr>
        <p:xfrm>
          <a:off x="949432" y="1312334"/>
          <a:ext cx="7212542" cy="3521604"/>
        </p:xfrm>
        <a:graphic>
          <a:graphicData uri="http://schemas.openxmlformats.org/presentationml/2006/ole">
            <mc:AlternateContent xmlns:mc="http://schemas.openxmlformats.org/markup-compatibility/2006">
              <mc:Choice xmlns:v="urn:schemas-microsoft-com:vml" Requires="v">
                <p:oleObj spid="_x0000_s26636" name="Visio" r:id="rId4" imgW="8655490" imgH="4577075" progId="Visio.Drawing.11">
                  <p:embed/>
                </p:oleObj>
              </mc:Choice>
              <mc:Fallback>
                <p:oleObj name="Visio" r:id="rId4" imgW="8655490" imgH="4577075" progId="Visio.Drawing.11">
                  <p:embed/>
                  <p:pic>
                    <p:nvPicPr>
                      <p:cNvPr id="706563" name="Object 4"/>
                      <p:cNvPicPr>
                        <a:picLocks noChangeAspect="1" noChangeArrowheads="1"/>
                      </p:cNvPicPr>
                      <p:nvPr/>
                    </p:nvPicPr>
                    <p:blipFill>
                      <a:blip r:embed="rId5"/>
                      <a:srcRect/>
                      <a:stretch>
                        <a:fillRect/>
                      </a:stretch>
                    </p:blipFill>
                    <p:spPr bwMode="auto">
                      <a:xfrm>
                        <a:off x="949432" y="1312334"/>
                        <a:ext cx="7212542" cy="3521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itle 1"/>
          <p:cNvSpPr>
            <a:spLocks noGrp="1"/>
          </p:cNvSpPr>
          <p:nvPr>
            <p:ph type="title"/>
          </p:nvPr>
        </p:nvSpPr>
        <p:spPr/>
        <p:txBody>
          <a:bodyPr/>
          <a:lstStyle/>
          <a:p>
            <a:r>
              <a:rPr lang="en-US" dirty="0"/>
              <a:t>Example: Sub-Process</a:t>
            </a:r>
          </a:p>
        </p:txBody>
      </p:sp>
      <p:sp>
        <p:nvSpPr>
          <p:cNvPr id="3" name="Slide Number Placeholder 2"/>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72</a:t>
            </a:fld>
            <a:endParaRPr lang="en-AU">
              <a:solidFill>
                <a:prstClr val="black">
                  <a:lumMod val="50000"/>
                  <a:lumOff val="50000"/>
                </a:prstClr>
              </a:solidFill>
            </a:endParaRPr>
          </a:p>
        </p:txBody>
      </p:sp>
      <p:sp>
        <p:nvSpPr>
          <p:cNvPr id="5" name="Rectangle 4"/>
          <p:cNvSpPr/>
          <p:nvPr/>
        </p:nvSpPr>
        <p:spPr>
          <a:xfrm>
            <a:off x="859981" y="1889584"/>
            <a:ext cx="7253338" cy="3127283"/>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eaLnBrk="0" fontAlgn="base" hangingPunct="0">
              <a:spcBef>
                <a:spcPct val="0"/>
              </a:spcBef>
              <a:spcAft>
                <a:spcPct val="0"/>
              </a:spcAft>
            </a:pPr>
            <a:endParaRPr lang="en-AU" sz="1833">
              <a:solidFill>
                <a:prstClr val="black"/>
              </a:solidFill>
            </a:endParaRPr>
          </a:p>
        </p:txBody>
      </p:sp>
    </p:spTree>
    <p:extLst>
      <p:ext uri="{BB962C8B-B14F-4D97-AF65-F5344CB8AC3E}">
        <p14:creationId xmlns:p14="http://schemas.microsoft.com/office/powerpoint/2010/main" val="3839861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1" fill="hold" grpId="0" nodeType="clickEffect">
                                  <p:stCondLst>
                                    <p:cond delay="0"/>
                                  </p:stCondLst>
                                  <p:childTnLst>
                                    <p:animEffect transition="out" filter="wipe(up)">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Identify possible sub-processes</a:t>
            </a:r>
          </a:p>
        </p:txBody>
      </p:sp>
      <p:pic>
        <p:nvPicPr>
          <p:cNvPr id="774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729" y="1425950"/>
            <a:ext cx="6788265" cy="39966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le 4"/>
          <p:cNvSpPr/>
          <p:nvPr/>
        </p:nvSpPr>
        <p:spPr bwMode="auto">
          <a:xfrm>
            <a:off x="2019818" y="1425950"/>
            <a:ext cx="3641050" cy="1679216"/>
          </a:xfrm>
          <a:prstGeom prst="roundRect">
            <a:avLst/>
          </a:prstGeom>
          <a:solidFill>
            <a:srgbClr val="009973">
              <a:alpha val="21000"/>
            </a:srgbClr>
          </a:solidFill>
          <a:ln w="12700" cap="flat" cmpd="sng" algn="ctr">
            <a:solidFill>
              <a:schemeClr val="tx1"/>
            </a:solidFill>
            <a:prstDash val="solid"/>
            <a:round/>
            <a:headEnd type="none" w="sm" len="sm"/>
            <a:tailEnd type="none" w="sm" len="sm"/>
          </a:ln>
          <a:effectLst/>
        </p:spPr>
        <p:txBody>
          <a:bodyPr vert="horz" wrap="square" lIns="70338" tIns="35169" rIns="70338" bIns="35169" numCol="1" rtlCol="0" anchor="t" anchorCtr="0" compatLnSpc="1">
            <a:prstTxWarp prst="textNoShape">
              <a:avLst/>
            </a:prstTxWarp>
          </a:bodyPr>
          <a:lstStyle/>
          <a:p>
            <a:pPr algn="ctr" defTabSz="703374" eaLnBrk="0" fontAlgn="base" hangingPunct="0">
              <a:spcBef>
                <a:spcPct val="0"/>
              </a:spcBef>
              <a:spcAft>
                <a:spcPct val="0"/>
              </a:spcAft>
            </a:pPr>
            <a:endParaRPr lang="en-AU" sz="1846">
              <a:latin typeface="Arial" panose="020B0604020202020204" pitchFamily="34" charset="0"/>
              <a:ea typeface="ＭＳ Ｐゴシック" pitchFamily="34" charset="-128"/>
              <a:cs typeface="Arial" panose="020B0604020202020204" pitchFamily="34" charset="0"/>
            </a:endParaRPr>
          </a:p>
        </p:txBody>
      </p:sp>
      <p:sp>
        <p:nvSpPr>
          <p:cNvPr id="8" name="Rounded Rectangle 7"/>
          <p:cNvSpPr/>
          <p:nvPr/>
        </p:nvSpPr>
        <p:spPr bwMode="auto">
          <a:xfrm>
            <a:off x="4321679" y="3756103"/>
            <a:ext cx="2307378" cy="1679216"/>
          </a:xfrm>
          <a:prstGeom prst="roundRect">
            <a:avLst/>
          </a:prstGeom>
          <a:solidFill>
            <a:srgbClr val="009973">
              <a:alpha val="21000"/>
            </a:srgbClr>
          </a:solidFill>
          <a:ln w="12700" cap="flat" cmpd="sng" algn="ctr">
            <a:solidFill>
              <a:schemeClr val="tx1"/>
            </a:solidFill>
            <a:prstDash val="solid"/>
            <a:round/>
            <a:headEnd type="none" w="sm" len="sm"/>
            <a:tailEnd type="none" w="sm" len="sm"/>
          </a:ln>
          <a:effectLst/>
        </p:spPr>
        <p:txBody>
          <a:bodyPr vert="horz" wrap="square" lIns="70338" tIns="35169" rIns="70338" bIns="35169" numCol="1" rtlCol="0" anchor="t" anchorCtr="0" compatLnSpc="1">
            <a:prstTxWarp prst="textNoShape">
              <a:avLst/>
            </a:prstTxWarp>
          </a:bodyPr>
          <a:lstStyle/>
          <a:p>
            <a:pPr algn="ctr" defTabSz="703374" eaLnBrk="0" fontAlgn="base" hangingPunct="0">
              <a:spcBef>
                <a:spcPct val="0"/>
              </a:spcBef>
              <a:spcAft>
                <a:spcPct val="0"/>
              </a:spcAft>
            </a:pPr>
            <a:endParaRPr lang="en-AU" sz="1846">
              <a:latin typeface="Arial" panose="020B0604020202020204" pitchFamily="34" charset="0"/>
              <a:ea typeface="ＭＳ Ｐゴシック" pitchFamily="34" charset="-128"/>
              <a:cs typeface="Arial" panose="020B0604020202020204" pitchFamily="34" charset="0"/>
            </a:endParaRPr>
          </a:p>
        </p:txBody>
      </p:sp>
      <p:sp>
        <p:nvSpPr>
          <p:cNvPr id="3" name="Slide Number Placeholder 2"/>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73</a:t>
            </a:fld>
            <a:endParaRPr lang="en-AU">
              <a:solidFill>
                <a:prstClr val="black">
                  <a:lumMod val="50000"/>
                  <a:lumOff val="50000"/>
                </a:prstClr>
              </a:solidFill>
            </a:endParaRPr>
          </a:p>
        </p:txBody>
      </p:sp>
      <p:sp>
        <p:nvSpPr>
          <p:cNvPr id="4" name="TextBox 3"/>
          <p:cNvSpPr txBox="1"/>
          <p:nvPr/>
        </p:nvSpPr>
        <p:spPr>
          <a:xfrm>
            <a:off x="1862499" y="1073225"/>
            <a:ext cx="2238113" cy="348878"/>
          </a:xfrm>
          <a:prstGeom prst="rect">
            <a:avLst/>
          </a:prstGeom>
          <a:noFill/>
        </p:spPr>
        <p:txBody>
          <a:bodyPr wrap="none" rtlCol="0">
            <a:spAutoFit/>
          </a:bodyPr>
          <a:lstStyle/>
          <a:p>
            <a:pPr algn="ctr" eaLnBrk="0" fontAlgn="base" hangingPunct="0">
              <a:spcBef>
                <a:spcPct val="0"/>
              </a:spcBef>
              <a:spcAft>
                <a:spcPct val="0"/>
              </a:spcAft>
            </a:pPr>
            <a:r>
              <a:rPr lang="en-AU" sz="1667" dirty="0">
                <a:latin typeface="Arial" panose="020B0604020202020204" pitchFamily="34" charset="0"/>
                <a:ea typeface="ＭＳ Ｐゴシック" pitchFamily="34" charset="-128"/>
                <a:cs typeface="Arial" panose="020B0604020202020204" pitchFamily="34" charset="0"/>
              </a:rPr>
              <a:t>Acquire raw materials</a:t>
            </a:r>
          </a:p>
        </p:txBody>
      </p:sp>
      <p:sp>
        <p:nvSpPr>
          <p:cNvPr id="9" name="TextBox 8"/>
          <p:cNvSpPr txBox="1"/>
          <p:nvPr/>
        </p:nvSpPr>
        <p:spPr>
          <a:xfrm>
            <a:off x="4173135" y="5414634"/>
            <a:ext cx="1754006" cy="348878"/>
          </a:xfrm>
          <a:prstGeom prst="rect">
            <a:avLst/>
          </a:prstGeom>
          <a:noFill/>
        </p:spPr>
        <p:txBody>
          <a:bodyPr wrap="none" rtlCol="0">
            <a:spAutoFit/>
          </a:bodyPr>
          <a:lstStyle/>
          <a:p>
            <a:pPr algn="ctr" eaLnBrk="0" fontAlgn="base" hangingPunct="0">
              <a:spcBef>
                <a:spcPct val="0"/>
              </a:spcBef>
              <a:spcAft>
                <a:spcPct val="0"/>
              </a:spcAft>
            </a:pPr>
            <a:r>
              <a:rPr lang="en-AU" sz="1667" dirty="0">
                <a:latin typeface="Arial" panose="020B0604020202020204" pitchFamily="34" charset="0"/>
                <a:ea typeface="ＭＳ Ｐゴシック" pitchFamily="34" charset="-128"/>
                <a:cs typeface="Arial" panose="020B0604020202020204" pitchFamily="34" charset="0"/>
              </a:rPr>
              <a:t>Ship and invoice</a:t>
            </a:r>
          </a:p>
        </p:txBody>
      </p:sp>
    </p:spTree>
    <p:extLst>
      <p:ext uri="{BB962C8B-B14F-4D97-AF65-F5344CB8AC3E}">
        <p14:creationId xmlns:p14="http://schemas.microsoft.com/office/powerpoint/2010/main" val="2218006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4" grpId="0"/>
      <p:bldP spid="9"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4146981-BAF6-5E48-AD55-696976CAED1E}"/>
              </a:ext>
            </a:extLst>
          </p:cNvPr>
          <p:cNvSpPr/>
          <p:nvPr/>
        </p:nvSpPr>
        <p:spPr>
          <a:xfrm>
            <a:off x="431074" y="901337"/>
            <a:ext cx="8190412" cy="2873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73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1048" y="474834"/>
            <a:ext cx="7604769" cy="5132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AU" dirty="0"/>
              <a:t>Solution</a:t>
            </a:r>
          </a:p>
        </p:txBody>
      </p:sp>
      <p:sp>
        <p:nvSpPr>
          <p:cNvPr id="3" name="Slide Number Placeholder 2"/>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74</a:t>
            </a:fld>
            <a:endParaRPr lang="en-AU">
              <a:solidFill>
                <a:prstClr val="black">
                  <a:lumMod val="50000"/>
                  <a:lumOff val="50000"/>
                </a:prstClr>
              </a:solidFill>
            </a:endParaRPr>
          </a:p>
        </p:txBody>
      </p:sp>
    </p:spTree>
    <p:extLst>
      <p:ext uri="{BB962C8B-B14F-4D97-AF65-F5344CB8AC3E}">
        <p14:creationId xmlns:p14="http://schemas.microsoft.com/office/powerpoint/2010/main" val="9555099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The refactored model</a:t>
            </a:r>
          </a:p>
        </p:txBody>
      </p:sp>
      <p:pic>
        <p:nvPicPr>
          <p:cNvPr id="775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1914" y="1699847"/>
            <a:ext cx="6660173" cy="2315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75</a:t>
            </a:fld>
            <a:endParaRPr lang="en-AU">
              <a:solidFill>
                <a:prstClr val="black">
                  <a:lumMod val="50000"/>
                  <a:lumOff val="50000"/>
                </a:prstClr>
              </a:solidFill>
            </a:endParaRPr>
          </a:p>
        </p:txBody>
      </p:sp>
    </p:spTree>
    <p:extLst>
      <p:ext uri="{BB962C8B-B14F-4D97-AF65-F5344CB8AC3E}">
        <p14:creationId xmlns:p14="http://schemas.microsoft.com/office/powerpoint/2010/main" val="4844999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2408" y="1327360"/>
            <a:ext cx="7764463" cy="3859212"/>
          </a:xfrm>
        </p:spPr>
        <p:txBody>
          <a:bodyPr>
            <a:normAutofit/>
          </a:bodyPr>
          <a:lstStyle/>
          <a:p>
            <a:pPr marL="0" indent="0">
              <a:buNone/>
            </a:pPr>
            <a:r>
              <a:rPr lang="en-AU" sz="2000" dirty="0"/>
              <a:t>Identify suitable sub-processes in the process for assessing loan </a:t>
            </a:r>
            <a:r>
              <a:rPr lang="en-AU" sz="2000" dirty="0" err="1"/>
              <a:t>ap</a:t>
            </a:r>
            <a:r>
              <a:rPr lang="en-AU" sz="2000" dirty="0"/>
              <a:t>- plications </a:t>
            </a:r>
            <a:r>
              <a:rPr lang="en-AU" sz="2000" dirty="0" err="1"/>
              <a:t>modeled</a:t>
            </a:r>
            <a:r>
              <a:rPr lang="en-AU" sz="2000" dirty="0"/>
              <a:t> in Exercise 3.6.</a:t>
            </a:r>
          </a:p>
          <a:p>
            <a:pPr marL="0" indent="0">
              <a:buNone/>
            </a:pPr>
            <a:endParaRPr lang="en-AU" sz="2000" dirty="0"/>
          </a:p>
          <a:p>
            <a:pPr marL="0" indent="0">
              <a:buNone/>
            </a:pPr>
            <a:r>
              <a:rPr lang="en-AU" sz="2000" i="1" dirty="0"/>
              <a:t>Hint. </a:t>
            </a:r>
            <a:r>
              <a:rPr lang="en-AU" sz="2000" dirty="0"/>
              <a:t>Use the building blocks that you created throughout Exercises 3.1–3.4.</a:t>
            </a:r>
          </a:p>
          <a:p>
            <a:pPr marL="0" indent="0">
              <a:buNone/>
            </a:pPr>
            <a:endParaRPr lang="en-AU" sz="2000" dirty="0"/>
          </a:p>
          <a:p>
            <a:pPr marL="0" indent="0">
              <a:buNone/>
            </a:pPr>
            <a:endParaRPr lang="en-AU" sz="2000" dirty="0"/>
          </a:p>
        </p:txBody>
      </p:sp>
      <p:sp>
        <p:nvSpPr>
          <p:cNvPr id="3" name="Title 2"/>
          <p:cNvSpPr>
            <a:spLocks noGrp="1"/>
          </p:cNvSpPr>
          <p:nvPr>
            <p:ph type="title"/>
          </p:nvPr>
        </p:nvSpPr>
        <p:spPr/>
        <p:txBody>
          <a:bodyPr/>
          <a:lstStyle/>
          <a:p>
            <a:r>
              <a:rPr lang="en-US" dirty="0"/>
              <a:t>Exercise 3.9</a:t>
            </a:r>
          </a:p>
        </p:txBody>
      </p:sp>
    </p:spTree>
    <p:extLst>
      <p:ext uri="{BB962C8B-B14F-4D97-AF65-F5344CB8AC3E}">
        <p14:creationId xmlns:p14="http://schemas.microsoft.com/office/powerpoint/2010/main" val="20666700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9289" y="250091"/>
            <a:ext cx="6720747" cy="660073"/>
          </a:xfrm>
        </p:spPr>
        <p:txBody>
          <a:bodyPr/>
          <a:lstStyle/>
          <a:p>
            <a:r>
              <a:rPr lang="en-US" dirty="0"/>
              <a:t>Imposing order of messages via subprocess</a:t>
            </a:r>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77</a:t>
            </a:fld>
            <a:endParaRPr lang="en-AU">
              <a:solidFill>
                <a:prstClr val="black">
                  <a:lumMod val="50000"/>
                  <a:lumOff val="50000"/>
                </a:prstClr>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1217" y="1486508"/>
            <a:ext cx="3756890" cy="393660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5452" y="1486507"/>
            <a:ext cx="5643534" cy="3936605"/>
          </a:xfrm>
          <a:prstGeom prst="rect">
            <a:avLst/>
          </a:prstGeom>
        </p:spPr>
      </p:pic>
      <p:sp>
        <p:nvSpPr>
          <p:cNvPr id="9" name="Rectangle 3"/>
          <p:cNvSpPr>
            <a:spLocks noGrp="1" noChangeArrowheads="1"/>
          </p:cNvSpPr>
          <p:nvPr>
            <p:ph idx="1"/>
          </p:nvPr>
        </p:nvSpPr>
        <p:spPr>
          <a:xfrm>
            <a:off x="1291216" y="1155678"/>
            <a:ext cx="4716365" cy="1779838"/>
          </a:xfrm>
        </p:spPr>
        <p:txBody>
          <a:bodyPr/>
          <a:lstStyle/>
          <a:p>
            <a:pPr marL="0" indent="0">
              <a:lnSpc>
                <a:spcPct val="90000"/>
              </a:lnSpc>
              <a:buNone/>
            </a:pPr>
            <a:r>
              <a:rPr lang="en-AU" dirty="0"/>
              <a:t>The expanded subprocess for “Activity”</a:t>
            </a:r>
          </a:p>
        </p:txBody>
      </p:sp>
    </p:spTree>
    <p:extLst>
      <p:ext uri="{BB962C8B-B14F-4D97-AF65-F5344CB8AC3E}">
        <p14:creationId xmlns:p14="http://schemas.microsoft.com/office/powerpoint/2010/main" val="3661329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7586" name="Object 3"/>
          <p:cNvGraphicFramePr>
            <a:graphicFrameLocks noGrp="1" noChangeAspect="1"/>
          </p:cNvGraphicFramePr>
          <p:nvPr>
            <p:ph idx="1"/>
            <p:extLst/>
          </p:nvPr>
        </p:nvGraphicFramePr>
        <p:xfrm>
          <a:off x="2249366" y="1366411"/>
          <a:ext cx="4657481" cy="3165231"/>
        </p:xfrm>
        <a:graphic>
          <a:graphicData uri="http://schemas.openxmlformats.org/presentationml/2006/ole">
            <mc:AlternateContent xmlns:mc="http://schemas.openxmlformats.org/markup-compatibility/2006">
              <mc:Choice xmlns:v="urn:schemas-microsoft-com:vml" Requires="v">
                <p:oleObj spid="_x0000_s27660" name="Visio" r:id="rId4" imgW="6058777" imgH="4117772" progId="Visio.Drawing.11">
                  <p:embed/>
                </p:oleObj>
              </mc:Choice>
              <mc:Fallback>
                <p:oleObj name="Visio" r:id="rId4" imgW="6058777" imgH="4117772" progId="Visio.Drawing.11">
                  <p:embed/>
                  <p:pic>
                    <p:nvPicPr>
                      <p:cNvPr id="707586" name="Object 3"/>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49366" y="1366411"/>
                        <a:ext cx="4657481" cy="3165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07588" name="Text Box 4"/>
          <p:cNvSpPr txBox="1">
            <a:spLocks noChangeArrowheads="1"/>
          </p:cNvSpPr>
          <p:nvPr/>
        </p:nvSpPr>
        <p:spPr bwMode="auto">
          <a:xfrm>
            <a:off x="5769502" y="5121870"/>
            <a:ext cx="2662742" cy="234360"/>
          </a:xfrm>
          <a:prstGeom prst="rect">
            <a:avLst/>
          </a:prstGeom>
          <a:noFill/>
          <a:ln w="9525" algn="ctr">
            <a:noFill/>
            <a:miter lim="800000"/>
            <a:headEnd/>
            <a:tailEnd/>
          </a:ln>
        </p:spPr>
        <p:txBody>
          <a:bodyPr wrap="square">
            <a:spAutoFit/>
          </a:bodyPr>
          <a:lstStyle/>
          <a:p>
            <a:pPr algn="ctr" eaLnBrk="0" fontAlgn="base" hangingPunct="0">
              <a:spcBef>
                <a:spcPct val="50000"/>
              </a:spcBef>
              <a:spcAft>
                <a:spcPct val="0"/>
              </a:spcAft>
              <a:buClr>
                <a:srgbClr val="E7ECED"/>
              </a:buClr>
              <a:buFont typeface="Wingdings" pitchFamily="2" charset="2"/>
              <a:buNone/>
            </a:pPr>
            <a:r>
              <a:rPr lang="en-AU" sz="923" dirty="0">
                <a:solidFill>
                  <a:prstClr val="black"/>
                </a:solidFill>
                <a:ea typeface="ＭＳ Ｐゴシック" pitchFamily="34" charset="-128"/>
                <a:cs typeface="ＭＳ Ｐゴシック"/>
              </a:rPr>
              <a:t>(Fragment of the SCOR reference model)</a:t>
            </a:r>
          </a:p>
        </p:txBody>
      </p:sp>
      <p:sp>
        <p:nvSpPr>
          <p:cNvPr id="2" name="Title 1"/>
          <p:cNvSpPr>
            <a:spLocks noGrp="1"/>
          </p:cNvSpPr>
          <p:nvPr>
            <p:ph type="title"/>
          </p:nvPr>
        </p:nvSpPr>
        <p:spPr>
          <a:xfrm>
            <a:off x="524602" y="269458"/>
            <a:ext cx="7013903" cy="660073"/>
          </a:xfrm>
        </p:spPr>
        <p:txBody>
          <a:bodyPr>
            <a:normAutofit/>
          </a:bodyPr>
          <a:lstStyle/>
          <a:p>
            <a:r>
              <a:rPr lang="en-US" dirty="0"/>
              <a:t>Example: Modelling process hierarchies</a:t>
            </a:r>
          </a:p>
        </p:txBody>
      </p:sp>
      <p:sp>
        <p:nvSpPr>
          <p:cNvPr id="3" name="Slide Number Placeholder 2"/>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78</a:t>
            </a:fld>
            <a:endParaRPr lang="en-AU">
              <a:solidFill>
                <a:prstClr val="black">
                  <a:lumMod val="50000"/>
                  <a:lumOff val="50000"/>
                </a:prstClr>
              </a:solidFill>
            </a:endParaRPr>
          </a:p>
        </p:txBody>
      </p:sp>
    </p:spTree>
    <p:extLst>
      <p:ext uri="{BB962C8B-B14F-4D97-AF65-F5344CB8AC3E}">
        <p14:creationId xmlns:p14="http://schemas.microsoft.com/office/powerpoint/2010/main" val="53956874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9"/>
          <p:cNvPicPr>
            <a:picLocks noChangeAspect="1" noChangeArrowheads="1"/>
          </p:cNvPicPr>
          <p:nvPr/>
        </p:nvPicPr>
        <p:blipFill rotWithShape="1">
          <a:blip r:embed="rId3">
            <a:extLst>
              <a:ext uri="{28A0092B-C50C-407E-A947-70E740481C1C}">
                <a14:useLocalDpi xmlns:a14="http://schemas.microsoft.com/office/drawing/2010/main" val="0"/>
              </a:ext>
            </a:extLst>
          </a:blip>
          <a:srcRect l="16867"/>
          <a:stretch/>
        </p:blipFill>
        <p:spPr bwMode="auto">
          <a:xfrm>
            <a:off x="1350622" y="2837901"/>
            <a:ext cx="6471346" cy="810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p:cNvSpPr>
            <a:spLocks noGrp="1"/>
          </p:cNvSpPr>
          <p:nvPr>
            <p:ph idx="1"/>
          </p:nvPr>
        </p:nvSpPr>
        <p:spPr>
          <a:xfrm>
            <a:off x="595892" y="1232944"/>
            <a:ext cx="8417479" cy="4020447"/>
          </a:xfrm>
        </p:spPr>
        <p:txBody>
          <a:bodyPr/>
          <a:lstStyle/>
          <a:p>
            <a:pPr marL="0" indent="0">
              <a:buNone/>
            </a:pPr>
            <a:r>
              <a:rPr lang="en-US" dirty="0"/>
              <a:t>Chain of (high-level) processes an organization performs in order to achieve a business goal, e.g. deliver a product or service to the market.</a:t>
            </a:r>
          </a:p>
          <a:p>
            <a:pPr marL="0" indent="0">
              <a:buNone/>
            </a:pPr>
            <a:endParaRPr lang="en-AU" dirty="0"/>
          </a:p>
        </p:txBody>
      </p:sp>
      <p:sp>
        <p:nvSpPr>
          <p:cNvPr id="1153026" name="Rectangle 2"/>
          <p:cNvSpPr>
            <a:spLocks noGrp="1" noChangeArrowheads="1"/>
          </p:cNvSpPr>
          <p:nvPr>
            <p:ph type="title"/>
          </p:nvPr>
        </p:nvSpPr>
        <p:spPr>
          <a:xfrm>
            <a:off x="1096453" y="151595"/>
            <a:ext cx="6720747" cy="660073"/>
          </a:xfrm>
        </p:spPr>
        <p:txBody>
          <a:bodyPr/>
          <a:lstStyle/>
          <a:p>
            <a:r>
              <a:rPr lang="de-DE" dirty="0"/>
              <a:t>Value chain modelling</a:t>
            </a:r>
          </a:p>
        </p:txBody>
      </p:sp>
      <p:sp>
        <p:nvSpPr>
          <p:cNvPr id="55" name="Slide Number Placeholder 3"/>
          <p:cNvSpPr>
            <a:spLocks noGrp="1"/>
          </p:cNvSpPr>
          <p:nvPr>
            <p:ph type="sldNum" sz="quarter" idx="11"/>
          </p:nvPr>
        </p:nvSpPr>
        <p:spPr/>
        <p:txBody>
          <a:bodyPr/>
          <a:lstStyle/>
          <a:p>
            <a:pPr>
              <a:defRPr/>
            </a:pPr>
            <a:fld id="{B0CCCF84-16FD-4E4D-B1C3-C2C2C6326534}" type="slidenum">
              <a:rPr lang="de-DE" smtClean="0">
                <a:solidFill>
                  <a:prstClr val="black">
                    <a:lumMod val="50000"/>
                    <a:lumOff val="50000"/>
                  </a:prstClr>
                </a:solidFill>
              </a:rPr>
              <a:pPr>
                <a:defRPr/>
              </a:pPr>
              <a:t>79</a:t>
            </a:fld>
            <a:endParaRPr lang="de-DE" dirty="0">
              <a:solidFill>
                <a:prstClr val="black">
                  <a:lumMod val="50000"/>
                  <a:lumOff val="50000"/>
                </a:prstClr>
              </a:solidFill>
            </a:endParaRPr>
          </a:p>
        </p:txBody>
      </p:sp>
      <p:sp>
        <p:nvSpPr>
          <p:cNvPr id="59" name="Rounded Rectangular Callout 58"/>
          <p:cNvSpPr/>
          <p:nvPr/>
        </p:nvSpPr>
        <p:spPr bwMode="auto">
          <a:xfrm>
            <a:off x="3986269" y="3904965"/>
            <a:ext cx="1787514" cy="607166"/>
          </a:xfrm>
          <a:prstGeom prst="wedgeRoundRectCallout">
            <a:avLst>
              <a:gd name="adj1" fmla="val -42039"/>
              <a:gd name="adj2" fmla="val -157093"/>
              <a:gd name="adj3" fmla="val 16667"/>
            </a:avLst>
          </a:prstGeom>
          <a:solidFill>
            <a:schemeClr val="accent2">
              <a:lumMod val="20000"/>
              <a:lumOff val="80000"/>
            </a:schemeClr>
          </a:solidFill>
          <a:ln w="12700" cap="flat" cmpd="sng" algn="ctr">
            <a:solidFill>
              <a:schemeClr val="tx1"/>
            </a:solidFill>
            <a:prstDash val="solid"/>
            <a:round/>
            <a:headEnd type="none" w="sm" len="sm"/>
            <a:tailEnd type="none" w="sm" len="sm"/>
          </a:ln>
          <a:effectLst/>
        </p:spPr>
        <p:txBody>
          <a:bodyPr vert="horz" wrap="square" lIns="70338" tIns="35169" rIns="70338" bIns="35169" numCol="1" rtlCol="0" anchor="t" anchorCtr="0" compatLnSpc="1">
            <a:prstTxWarp prst="textNoShape">
              <a:avLst/>
            </a:prstTxWarp>
          </a:bodyPr>
          <a:lstStyle/>
          <a:p>
            <a:pPr algn="ctr" eaLnBrk="0" fontAlgn="base" hangingPunct="0">
              <a:spcBef>
                <a:spcPct val="0"/>
              </a:spcBef>
              <a:spcAft>
                <a:spcPct val="0"/>
              </a:spcAft>
              <a:tabLst>
                <a:tab pos="136767" algn="l"/>
              </a:tabLst>
            </a:pPr>
            <a:r>
              <a:rPr lang="en-AU" sz="1538" dirty="0">
                <a:solidFill>
                  <a:prstClr val="black"/>
                </a:solidFill>
                <a:ea typeface="ＭＳ Ｐゴシック" pitchFamily="34" charset="-128"/>
              </a:rPr>
              <a:t>“is predecessor of”</a:t>
            </a:r>
          </a:p>
        </p:txBody>
      </p:sp>
      <p:sp>
        <p:nvSpPr>
          <p:cNvPr id="62" name="Rounded Rectangular Callout 61"/>
          <p:cNvSpPr/>
          <p:nvPr/>
        </p:nvSpPr>
        <p:spPr bwMode="auto">
          <a:xfrm>
            <a:off x="1567706" y="1968961"/>
            <a:ext cx="1130443" cy="567424"/>
          </a:xfrm>
          <a:prstGeom prst="wedgeRoundRectCallout">
            <a:avLst>
              <a:gd name="adj1" fmla="val -33432"/>
              <a:gd name="adj2" fmla="val 132525"/>
              <a:gd name="adj3" fmla="val 16667"/>
            </a:avLst>
          </a:prstGeom>
          <a:solidFill>
            <a:schemeClr val="accent2">
              <a:lumMod val="20000"/>
              <a:lumOff val="80000"/>
            </a:schemeClr>
          </a:solidFill>
          <a:ln w="12700" cap="flat" cmpd="sng" algn="ctr">
            <a:solidFill>
              <a:schemeClr val="tx1"/>
            </a:solidFill>
            <a:prstDash val="solid"/>
            <a:round/>
            <a:headEnd type="none" w="sm" len="sm"/>
            <a:tailEnd type="none" w="sm" len="sm"/>
          </a:ln>
          <a:effectLst/>
        </p:spPr>
        <p:txBody>
          <a:bodyPr vert="horz" wrap="square" lIns="70338" tIns="35169" rIns="70338" bIns="35169" numCol="1" rtlCol="0" anchor="t" anchorCtr="0" compatLnSpc="1">
            <a:prstTxWarp prst="textNoShape">
              <a:avLst/>
            </a:prstTxWarp>
          </a:bodyPr>
          <a:lstStyle/>
          <a:p>
            <a:pPr algn="ctr" eaLnBrk="0" fontAlgn="base" hangingPunct="0">
              <a:spcBef>
                <a:spcPct val="0"/>
              </a:spcBef>
              <a:spcAft>
                <a:spcPct val="0"/>
              </a:spcAft>
              <a:tabLst>
                <a:tab pos="136767" algn="l"/>
              </a:tabLst>
            </a:pPr>
            <a:r>
              <a:rPr lang="en-AU" sz="1538" dirty="0">
                <a:solidFill>
                  <a:prstClr val="black"/>
                </a:solidFill>
                <a:ea typeface="ＭＳ Ｐゴシック" pitchFamily="34" charset="-128"/>
              </a:rPr>
              <a:t>Business</a:t>
            </a:r>
          </a:p>
          <a:p>
            <a:pPr algn="ctr" eaLnBrk="0" fontAlgn="base" hangingPunct="0">
              <a:spcBef>
                <a:spcPct val="0"/>
              </a:spcBef>
              <a:spcAft>
                <a:spcPct val="0"/>
              </a:spcAft>
              <a:tabLst>
                <a:tab pos="136767" algn="l"/>
              </a:tabLst>
            </a:pPr>
            <a:r>
              <a:rPr lang="en-AU" sz="1538" dirty="0">
                <a:solidFill>
                  <a:prstClr val="black"/>
                </a:solidFill>
                <a:ea typeface="ＭＳ Ｐゴシック" pitchFamily="34" charset="-128"/>
              </a:rPr>
              <a:t>process</a:t>
            </a:r>
          </a:p>
        </p:txBody>
      </p:sp>
      <p:cxnSp>
        <p:nvCxnSpPr>
          <p:cNvPr id="10" name="Straight Connector 9"/>
          <p:cNvCxnSpPr/>
          <p:nvPr/>
        </p:nvCxnSpPr>
        <p:spPr>
          <a:xfrm flipH="1" flipV="1">
            <a:off x="1311602" y="3202038"/>
            <a:ext cx="225419" cy="203"/>
          </a:xfrm>
          <a:prstGeom prst="line">
            <a:avLst/>
          </a:prstGeom>
          <a:ln w="38100">
            <a:solidFill>
              <a:schemeClr val="bg1"/>
            </a:solidFill>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815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fade">
                                      <p:cBhvr>
                                        <p:cTn id="12"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7140" name="Rectangle 4"/>
          <p:cNvSpPr>
            <a:spLocks noGrp="1" noChangeArrowheads="1"/>
          </p:cNvSpPr>
          <p:nvPr>
            <p:ph idx="1"/>
          </p:nvPr>
        </p:nvSpPr>
        <p:spPr>
          <a:xfrm>
            <a:off x="3226741" y="1207893"/>
            <a:ext cx="4886319" cy="4020447"/>
          </a:xfrm>
        </p:spPr>
        <p:txBody>
          <a:bodyPr/>
          <a:lstStyle/>
          <a:p>
            <a:pPr marL="0" indent="0">
              <a:buNone/>
            </a:pPr>
            <a:r>
              <a:rPr lang="en-AU" i="1" dirty="0"/>
              <a:t>Activities </a:t>
            </a:r>
            <a:r>
              <a:rPr lang="en-AU" dirty="0"/>
              <a:t>capture work performed in a process</a:t>
            </a:r>
          </a:p>
          <a:p>
            <a:pPr lvl="1"/>
            <a:r>
              <a:rPr lang="en-AU" sz="1667" dirty="0"/>
              <a:t>Different types of activities</a:t>
            </a:r>
          </a:p>
          <a:p>
            <a:pPr marL="190492" lvl="1" indent="0">
              <a:buNone/>
            </a:pPr>
            <a:endParaRPr lang="en-AU" sz="1667" dirty="0"/>
          </a:p>
          <a:p>
            <a:pPr marL="190492" lvl="1" indent="0">
              <a:buNone/>
            </a:pPr>
            <a:endParaRPr lang="en-AU" sz="1667" dirty="0"/>
          </a:p>
          <a:p>
            <a:pPr marL="0" indent="0">
              <a:buNone/>
            </a:pPr>
            <a:endParaRPr lang="en-AU" i="1" dirty="0"/>
          </a:p>
          <a:p>
            <a:pPr marL="0" indent="0">
              <a:buNone/>
            </a:pPr>
            <a:r>
              <a:rPr lang="en-AU" i="1" dirty="0"/>
              <a:t>Events</a:t>
            </a:r>
            <a:r>
              <a:rPr lang="en-AU" dirty="0"/>
              <a:t> represent the process’ triggers (start event) and outcomes (end event).</a:t>
            </a:r>
          </a:p>
          <a:p>
            <a:pPr lvl="1"/>
            <a:r>
              <a:rPr lang="en-AU" sz="1667" dirty="0"/>
              <a:t>Different types of events</a:t>
            </a:r>
          </a:p>
          <a:p>
            <a:pPr marL="190492" lvl="1" indent="0">
              <a:buNone/>
            </a:pPr>
            <a:endParaRPr lang="en-AU" sz="1667" dirty="0"/>
          </a:p>
          <a:p>
            <a:pPr lvl="1"/>
            <a:endParaRPr lang="en-AU" sz="1667" dirty="0"/>
          </a:p>
          <a:p>
            <a:pPr>
              <a:buFontTx/>
              <a:buNone/>
            </a:pPr>
            <a:endParaRPr lang="en-AU" sz="1667" dirty="0"/>
          </a:p>
        </p:txBody>
      </p:sp>
      <p:sp>
        <p:nvSpPr>
          <p:cNvPr id="987138" name="Rectangle 2"/>
          <p:cNvSpPr>
            <a:spLocks noGrp="1" noChangeArrowheads="1"/>
          </p:cNvSpPr>
          <p:nvPr>
            <p:ph type="title"/>
          </p:nvPr>
        </p:nvSpPr>
        <p:spPr/>
        <p:txBody>
          <a:bodyPr>
            <a:normAutofit/>
          </a:bodyPr>
          <a:lstStyle/>
          <a:p>
            <a:r>
              <a:rPr lang="en-AU" sz="2333" dirty="0"/>
              <a:t>BPMN core elements</a:t>
            </a:r>
            <a:endParaRPr lang="en-AU" sz="2333" i="1" dirty="0"/>
          </a:p>
        </p:txBody>
      </p:sp>
      <p:graphicFrame>
        <p:nvGraphicFramePr>
          <p:cNvPr id="987144" name="Object 8"/>
          <p:cNvGraphicFramePr>
            <a:graphicFrameLocks noChangeAspect="1"/>
          </p:cNvGraphicFramePr>
          <p:nvPr>
            <p:extLst/>
          </p:nvPr>
        </p:nvGraphicFramePr>
        <p:xfrm>
          <a:off x="1369954" y="1187787"/>
          <a:ext cx="1344083" cy="910167"/>
        </p:xfrm>
        <a:graphic>
          <a:graphicData uri="http://schemas.openxmlformats.org/presentationml/2006/ole">
            <mc:AlternateContent xmlns:mc="http://schemas.openxmlformats.org/markup-compatibility/2006">
              <mc:Choice xmlns:v="urn:schemas-microsoft-com:vml" Requires="v">
                <p:oleObj spid="_x0000_s15415" name="Visio" r:id="rId4" imgW="1117640" imgH="757595" progId="Visio.Drawing.11">
                  <p:embed/>
                </p:oleObj>
              </mc:Choice>
              <mc:Fallback>
                <p:oleObj name="Visio" r:id="rId4" imgW="1117640" imgH="757595" progId="Visio.Drawing.11">
                  <p:embed/>
                  <p:pic>
                    <p:nvPicPr>
                      <p:cNvPr id="987144"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9954" y="1187787"/>
                        <a:ext cx="1344083" cy="910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87145" name="Text Box 9"/>
          <p:cNvSpPr txBox="1">
            <a:spLocks noChangeArrowheads="1"/>
          </p:cNvSpPr>
          <p:nvPr/>
        </p:nvSpPr>
        <p:spPr bwMode="auto">
          <a:xfrm>
            <a:off x="1629525" y="2105925"/>
            <a:ext cx="904415" cy="374398"/>
          </a:xfrm>
          <a:prstGeom prst="rect">
            <a:avLst/>
          </a:prstGeom>
          <a:noFill/>
          <a:ln w="9525">
            <a:noFill/>
            <a:miter lim="800000"/>
            <a:headEnd/>
            <a:tailEnd/>
          </a:ln>
          <a:effectLst/>
        </p:spPr>
        <p:txBody>
          <a:bodyPr wrap="none">
            <a:spAutoFit/>
          </a:bodyPr>
          <a:lstStyle/>
          <a:p>
            <a:pPr eaLnBrk="0" fontAlgn="base" hangingPunct="0">
              <a:spcBef>
                <a:spcPct val="0"/>
              </a:spcBef>
              <a:spcAft>
                <a:spcPct val="0"/>
              </a:spcAft>
            </a:pPr>
            <a:r>
              <a:rPr lang="en-AU" sz="1833" dirty="0">
                <a:solidFill>
                  <a:prstClr val="black"/>
                </a:solidFill>
                <a:latin typeface="Arial" charset="0"/>
                <a:ea typeface="ＭＳ Ｐゴシック" pitchFamily="34" charset="-128"/>
              </a:rPr>
              <a:t>activity</a:t>
            </a:r>
          </a:p>
        </p:txBody>
      </p:sp>
      <p:sp>
        <p:nvSpPr>
          <p:cNvPr id="2" name="Slide Number Placeholder 1"/>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8</a:t>
            </a:fld>
            <a:endParaRPr lang="en-AU">
              <a:solidFill>
                <a:prstClr val="black">
                  <a:lumMod val="50000"/>
                  <a:lumOff val="50000"/>
                </a:prstClr>
              </a:solidFill>
            </a:endParaRPr>
          </a:p>
        </p:txBody>
      </p:sp>
      <p:graphicFrame>
        <p:nvGraphicFramePr>
          <p:cNvPr id="11" name="Object 10"/>
          <p:cNvGraphicFramePr>
            <a:graphicFrameLocks noChangeAspect="1"/>
          </p:cNvGraphicFramePr>
          <p:nvPr>
            <p:extLst/>
          </p:nvPr>
        </p:nvGraphicFramePr>
        <p:xfrm>
          <a:off x="1369955" y="3158630"/>
          <a:ext cx="551656" cy="551656"/>
        </p:xfrm>
        <a:graphic>
          <a:graphicData uri="http://schemas.openxmlformats.org/presentationml/2006/ole">
            <mc:AlternateContent xmlns:mc="http://schemas.openxmlformats.org/markup-compatibility/2006">
              <mc:Choice xmlns:v="urn:schemas-microsoft-com:vml" Requires="v">
                <p:oleObj spid="_x0000_s15416" name="Visio" r:id="rId6" imgW="397550" imgH="397550" progId="Visio.Drawing.11">
                  <p:embed/>
                </p:oleObj>
              </mc:Choice>
              <mc:Fallback>
                <p:oleObj name="Visio" r:id="rId6" imgW="397550" imgH="397550" progId="Visio.Drawing.11">
                  <p:embed/>
                  <p:pic>
                    <p:nvPicPr>
                      <p:cNvPr id="11"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69955" y="3158630"/>
                        <a:ext cx="551656" cy="551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 name="Object 11"/>
          <p:cNvGraphicFramePr>
            <a:graphicFrameLocks noChangeAspect="1"/>
          </p:cNvGraphicFramePr>
          <p:nvPr>
            <p:extLst/>
          </p:nvPr>
        </p:nvGraphicFramePr>
        <p:xfrm>
          <a:off x="2174545" y="3153302"/>
          <a:ext cx="595313" cy="595313"/>
        </p:xfrm>
        <a:graphic>
          <a:graphicData uri="http://schemas.openxmlformats.org/presentationml/2006/ole">
            <mc:AlternateContent xmlns:mc="http://schemas.openxmlformats.org/markup-compatibility/2006">
              <mc:Choice xmlns:v="urn:schemas-microsoft-com:vml" Requires="v">
                <p:oleObj spid="_x0000_s15417" name="Visio" r:id="rId8" imgW="428054" imgH="428387" progId="Visio.Drawing.11">
                  <p:embed/>
                </p:oleObj>
              </mc:Choice>
              <mc:Fallback>
                <p:oleObj name="Visio" r:id="rId8" imgW="428054" imgH="428387" progId="Visio.Drawing.11">
                  <p:embed/>
                  <p:pic>
                    <p:nvPicPr>
                      <p:cNvPr id="12" name="Object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74545" y="3153302"/>
                        <a:ext cx="595313" cy="59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Text Box 9"/>
          <p:cNvSpPr txBox="1">
            <a:spLocks noChangeArrowheads="1"/>
          </p:cNvSpPr>
          <p:nvPr/>
        </p:nvSpPr>
        <p:spPr bwMode="auto">
          <a:xfrm>
            <a:off x="1258142" y="3697525"/>
            <a:ext cx="761747" cy="656462"/>
          </a:xfrm>
          <a:prstGeom prst="rect">
            <a:avLst/>
          </a:prstGeom>
          <a:noFill/>
          <a:ln w="9525">
            <a:noFill/>
            <a:miter lim="800000"/>
            <a:headEnd/>
            <a:tailEnd/>
          </a:ln>
          <a:effectLst/>
        </p:spPr>
        <p:txBody>
          <a:bodyPr wrap="none">
            <a:spAutoFit/>
          </a:bodyPr>
          <a:lstStyle/>
          <a:p>
            <a:pPr algn="ctr" eaLnBrk="0" fontAlgn="base" hangingPunct="0">
              <a:spcBef>
                <a:spcPct val="0"/>
              </a:spcBef>
              <a:spcAft>
                <a:spcPct val="0"/>
              </a:spcAft>
            </a:pPr>
            <a:r>
              <a:rPr lang="en-AU" sz="1833" dirty="0">
                <a:solidFill>
                  <a:prstClr val="black"/>
                </a:solidFill>
                <a:latin typeface="Arial" charset="0"/>
                <a:ea typeface="ＭＳ Ｐゴシック" pitchFamily="34" charset="-128"/>
              </a:rPr>
              <a:t>start</a:t>
            </a:r>
          </a:p>
          <a:p>
            <a:pPr algn="ctr" eaLnBrk="0" fontAlgn="base" hangingPunct="0">
              <a:spcBef>
                <a:spcPct val="0"/>
              </a:spcBef>
              <a:spcAft>
                <a:spcPct val="0"/>
              </a:spcAft>
            </a:pPr>
            <a:r>
              <a:rPr lang="en-AU" sz="1833" dirty="0">
                <a:solidFill>
                  <a:prstClr val="black"/>
                </a:solidFill>
                <a:latin typeface="Arial" charset="0"/>
                <a:ea typeface="ＭＳ Ｐゴシック" pitchFamily="34" charset="-128"/>
              </a:rPr>
              <a:t>event</a:t>
            </a:r>
          </a:p>
        </p:txBody>
      </p:sp>
      <p:sp>
        <p:nvSpPr>
          <p:cNvPr id="15" name="Text Box 9"/>
          <p:cNvSpPr txBox="1">
            <a:spLocks noChangeArrowheads="1"/>
          </p:cNvSpPr>
          <p:nvPr/>
        </p:nvSpPr>
        <p:spPr bwMode="auto">
          <a:xfrm>
            <a:off x="2103555" y="3695921"/>
            <a:ext cx="761747" cy="656462"/>
          </a:xfrm>
          <a:prstGeom prst="rect">
            <a:avLst/>
          </a:prstGeom>
          <a:noFill/>
          <a:ln w="9525">
            <a:noFill/>
            <a:miter lim="800000"/>
            <a:headEnd/>
            <a:tailEnd/>
          </a:ln>
          <a:effectLst/>
        </p:spPr>
        <p:txBody>
          <a:bodyPr wrap="none">
            <a:spAutoFit/>
          </a:bodyPr>
          <a:lstStyle/>
          <a:p>
            <a:pPr algn="ctr" eaLnBrk="0" fontAlgn="base" hangingPunct="0">
              <a:spcBef>
                <a:spcPct val="0"/>
              </a:spcBef>
              <a:spcAft>
                <a:spcPct val="0"/>
              </a:spcAft>
            </a:pPr>
            <a:r>
              <a:rPr lang="en-AU" sz="1833" dirty="0">
                <a:solidFill>
                  <a:prstClr val="black"/>
                </a:solidFill>
                <a:latin typeface="Arial" charset="0"/>
                <a:ea typeface="ＭＳ Ｐゴシック" pitchFamily="34" charset="-128"/>
              </a:rPr>
              <a:t>end</a:t>
            </a:r>
          </a:p>
          <a:p>
            <a:pPr algn="ctr" eaLnBrk="0" fontAlgn="base" hangingPunct="0">
              <a:spcBef>
                <a:spcPct val="0"/>
              </a:spcBef>
              <a:spcAft>
                <a:spcPct val="0"/>
              </a:spcAft>
            </a:pPr>
            <a:r>
              <a:rPr lang="en-AU" sz="1833" dirty="0">
                <a:solidFill>
                  <a:prstClr val="black"/>
                </a:solidFill>
                <a:latin typeface="Arial" charset="0"/>
                <a:ea typeface="ＭＳ Ｐゴシック" pitchFamily="34" charset="-128"/>
              </a:rPr>
              <a:t>event</a:t>
            </a:r>
          </a:p>
        </p:txBody>
      </p:sp>
    </p:spTree>
    <p:extLst>
      <p:ext uri="{BB962C8B-B14F-4D97-AF65-F5344CB8AC3E}">
        <p14:creationId xmlns:p14="http://schemas.microsoft.com/office/powerpoint/2010/main" val="296016390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2267" name="Picture 59"/>
          <p:cNvPicPr>
            <a:picLocks noChangeAspect="1" noChangeArrowheads="1"/>
          </p:cNvPicPr>
          <p:nvPr/>
        </p:nvPicPr>
        <p:blipFill rotWithShape="1">
          <a:blip r:embed="rId3">
            <a:extLst>
              <a:ext uri="{28A0092B-C50C-407E-A947-70E740481C1C}">
                <a14:useLocalDpi xmlns:a14="http://schemas.microsoft.com/office/drawing/2010/main" val="0"/>
              </a:ext>
            </a:extLst>
          </a:blip>
          <a:srcRect l="16867"/>
          <a:stretch/>
        </p:blipFill>
        <p:spPr bwMode="auto">
          <a:xfrm>
            <a:off x="2264474" y="1301030"/>
            <a:ext cx="4974644" cy="6230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97378" name="Rectangle 2"/>
          <p:cNvSpPr>
            <a:spLocks noGrp="1" noChangeArrowheads="1"/>
          </p:cNvSpPr>
          <p:nvPr>
            <p:ph type="title"/>
          </p:nvPr>
        </p:nvSpPr>
        <p:spPr>
          <a:ln/>
        </p:spPr>
        <p:txBody>
          <a:bodyPr vert="horz" lIns="76200" tIns="38100" rIns="27475" bIns="38100" rtlCol="0" anchor="ctr">
            <a:normAutofit/>
          </a:bodyPr>
          <a:lstStyle/>
          <a:p>
            <a:r>
              <a:rPr lang="en-AU" dirty="0"/>
              <a:t>Linking value chains with process models</a:t>
            </a:r>
            <a:endParaRPr lang="en-US" i="1" dirty="0"/>
          </a:p>
        </p:txBody>
      </p:sp>
      <p:sp>
        <p:nvSpPr>
          <p:cNvPr id="119" name="Slide Number Placeholder 3"/>
          <p:cNvSpPr>
            <a:spLocks noGrp="1"/>
          </p:cNvSpPr>
          <p:nvPr>
            <p:ph type="sldNum" sz="quarter" idx="11"/>
          </p:nvPr>
        </p:nvSpPr>
        <p:spPr/>
        <p:txBody>
          <a:bodyPr/>
          <a:lstStyle/>
          <a:p>
            <a:pPr>
              <a:defRPr/>
            </a:pPr>
            <a:fld id="{B0CCCF84-16FD-4E4D-B1C3-C2C2C6326534}" type="slidenum">
              <a:rPr lang="de-DE" smtClean="0">
                <a:solidFill>
                  <a:prstClr val="black">
                    <a:lumMod val="50000"/>
                    <a:lumOff val="50000"/>
                  </a:prstClr>
                </a:solidFill>
              </a:rPr>
              <a:pPr>
                <a:defRPr/>
              </a:pPr>
              <a:t>80</a:t>
            </a:fld>
            <a:endParaRPr lang="de-DE" dirty="0">
              <a:solidFill>
                <a:prstClr val="black">
                  <a:lumMod val="50000"/>
                  <a:lumOff val="50000"/>
                </a:prstClr>
              </a:solidFill>
            </a:endParaRPr>
          </a:p>
        </p:txBody>
      </p:sp>
      <p:sp>
        <p:nvSpPr>
          <p:cNvPr id="60" name="Line 8"/>
          <p:cNvSpPr>
            <a:spLocks noChangeShapeType="1"/>
          </p:cNvSpPr>
          <p:nvPr/>
        </p:nvSpPr>
        <p:spPr bwMode="auto">
          <a:xfrm flipH="1">
            <a:off x="1643531" y="1923541"/>
            <a:ext cx="656706" cy="731392"/>
          </a:xfrm>
          <a:prstGeom prst="line">
            <a:avLst/>
          </a:prstGeom>
          <a:noFill/>
          <a:ln w="12700">
            <a:solidFill>
              <a:schemeClr val="tx1"/>
            </a:solidFill>
            <a:prstDash val="lgDash"/>
            <a:round/>
            <a:headEnd type="none" w="sm" len="sm"/>
            <a:tailEnd type="none" w="sm" len="sm"/>
          </a:ln>
          <a:effectLst/>
        </p:spPr>
        <p:txBody>
          <a:bodyPr>
            <a:prstTxWarp prst="textNoShape">
              <a:avLst/>
            </a:prstTxWarp>
          </a:bodyPr>
          <a:lstStyle/>
          <a:p>
            <a:pPr algn="ctr" eaLnBrk="0" fontAlgn="base" hangingPunct="0">
              <a:spcBef>
                <a:spcPct val="0"/>
              </a:spcBef>
              <a:spcAft>
                <a:spcPct val="0"/>
              </a:spcAft>
            </a:pPr>
            <a:endParaRPr lang="en-US" sz="1692">
              <a:solidFill>
                <a:prstClr val="black"/>
              </a:solidFill>
              <a:latin typeface="Arial" charset="0"/>
              <a:ea typeface="ＭＳ Ｐゴシック" pitchFamily="34" charset="-128"/>
            </a:endParaRPr>
          </a:p>
        </p:txBody>
      </p:sp>
      <p:sp>
        <p:nvSpPr>
          <p:cNvPr id="112" name="Line 8"/>
          <p:cNvSpPr>
            <a:spLocks noChangeShapeType="1"/>
          </p:cNvSpPr>
          <p:nvPr/>
        </p:nvSpPr>
        <p:spPr bwMode="auto">
          <a:xfrm>
            <a:off x="3190524" y="1923540"/>
            <a:ext cx="475518" cy="731393"/>
          </a:xfrm>
          <a:prstGeom prst="line">
            <a:avLst/>
          </a:prstGeom>
          <a:noFill/>
          <a:ln w="12700">
            <a:solidFill>
              <a:schemeClr val="tx1"/>
            </a:solidFill>
            <a:prstDash val="lgDash"/>
            <a:round/>
            <a:headEnd type="none" w="sm" len="sm"/>
            <a:tailEnd type="none" w="sm" len="sm"/>
          </a:ln>
          <a:effectLst/>
        </p:spPr>
        <p:txBody>
          <a:bodyPr>
            <a:prstTxWarp prst="textNoShape">
              <a:avLst/>
            </a:prstTxWarp>
          </a:bodyPr>
          <a:lstStyle/>
          <a:p>
            <a:pPr algn="ctr" eaLnBrk="0" fontAlgn="base" hangingPunct="0">
              <a:spcBef>
                <a:spcPct val="0"/>
              </a:spcBef>
              <a:spcAft>
                <a:spcPct val="0"/>
              </a:spcAft>
            </a:pPr>
            <a:endParaRPr lang="en-US" sz="1692">
              <a:solidFill>
                <a:prstClr val="black"/>
              </a:solidFill>
              <a:latin typeface="Arial" charset="0"/>
              <a:ea typeface="ＭＳ Ｐゴシック" pitchFamily="34" charset="-128"/>
            </a:endParaRPr>
          </a:p>
        </p:txBody>
      </p:sp>
      <p:sp>
        <p:nvSpPr>
          <p:cNvPr id="115" name="Line 8"/>
          <p:cNvSpPr>
            <a:spLocks noChangeShapeType="1"/>
          </p:cNvSpPr>
          <p:nvPr/>
        </p:nvSpPr>
        <p:spPr bwMode="auto">
          <a:xfrm flipH="1">
            <a:off x="4272139" y="1948666"/>
            <a:ext cx="192947" cy="428483"/>
          </a:xfrm>
          <a:prstGeom prst="line">
            <a:avLst/>
          </a:prstGeom>
          <a:noFill/>
          <a:ln w="12700">
            <a:solidFill>
              <a:schemeClr val="tx1"/>
            </a:solidFill>
            <a:prstDash val="lgDash"/>
            <a:round/>
            <a:headEnd type="none" w="sm" len="sm"/>
            <a:tailEnd type="none" w="sm" len="sm"/>
          </a:ln>
          <a:effectLst/>
        </p:spPr>
        <p:txBody>
          <a:bodyPr>
            <a:prstTxWarp prst="textNoShape">
              <a:avLst/>
            </a:prstTxWarp>
          </a:bodyPr>
          <a:lstStyle/>
          <a:p>
            <a:pPr algn="ctr" eaLnBrk="0" fontAlgn="base" hangingPunct="0">
              <a:spcBef>
                <a:spcPct val="0"/>
              </a:spcBef>
              <a:spcAft>
                <a:spcPct val="0"/>
              </a:spcAft>
            </a:pPr>
            <a:endParaRPr lang="en-US" sz="1692">
              <a:solidFill>
                <a:prstClr val="black"/>
              </a:solidFill>
              <a:latin typeface="Arial" charset="0"/>
              <a:ea typeface="ＭＳ Ｐゴシック" pitchFamily="34" charset="-128"/>
            </a:endParaRPr>
          </a:p>
        </p:txBody>
      </p:sp>
      <p:sp>
        <p:nvSpPr>
          <p:cNvPr id="116" name="Line 8"/>
          <p:cNvSpPr>
            <a:spLocks noChangeShapeType="1"/>
          </p:cNvSpPr>
          <p:nvPr/>
        </p:nvSpPr>
        <p:spPr bwMode="auto">
          <a:xfrm>
            <a:off x="5004584" y="1948665"/>
            <a:ext cx="1723249" cy="503323"/>
          </a:xfrm>
          <a:prstGeom prst="line">
            <a:avLst/>
          </a:prstGeom>
          <a:noFill/>
          <a:ln w="12700">
            <a:solidFill>
              <a:schemeClr val="tx1"/>
            </a:solidFill>
            <a:prstDash val="lgDash"/>
            <a:round/>
            <a:headEnd type="none" w="sm" len="sm"/>
            <a:tailEnd type="none" w="sm" len="sm"/>
          </a:ln>
          <a:effectLst/>
        </p:spPr>
        <p:txBody>
          <a:bodyPr>
            <a:prstTxWarp prst="textNoShape">
              <a:avLst/>
            </a:prstTxWarp>
          </a:bodyPr>
          <a:lstStyle/>
          <a:p>
            <a:pPr algn="ctr" eaLnBrk="0" fontAlgn="base" hangingPunct="0">
              <a:spcBef>
                <a:spcPct val="0"/>
              </a:spcBef>
              <a:spcAft>
                <a:spcPct val="0"/>
              </a:spcAft>
            </a:pPr>
            <a:endParaRPr lang="en-US" sz="1692">
              <a:solidFill>
                <a:prstClr val="black"/>
              </a:solidFill>
              <a:latin typeface="Arial" charset="0"/>
              <a:ea typeface="ＭＳ Ｐゴシック" pitchFamily="34" charset="-128"/>
            </a:endParaRPr>
          </a:p>
        </p:txBody>
      </p:sp>
      <p:pic>
        <p:nvPicPr>
          <p:cNvPr id="2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82577" y="2472760"/>
            <a:ext cx="2919780" cy="1015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0015" y="3957803"/>
            <a:ext cx="1417131" cy="875573"/>
          </a:xfrm>
          <a:prstGeom prst="rect">
            <a:avLst/>
          </a:prstGeom>
        </p:spPr>
      </p:pic>
      <p:sp>
        <p:nvSpPr>
          <p:cNvPr id="29" name="Line 8"/>
          <p:cNvSpPr>
            <a:spLocks noChangeShapeType="1"/>
          </p:cNvSpPr>
          <p:nvPr/>
        </p:nvSpPr>
        <p:spPr bwMode="auto">
          <a:xfrm flipH="1">
            <a:off x="5619718" y="3508549"/>
            <a:ext cx="192947" cy="428483"/>
          </a:xfrm>
          <a:prstGeom prst="line">
            <a:avLst/>
          </a:prstGeom>
          <a:noFill/>
          <a:ln w="12700">
            <a:solidFill>
              <a:schemeClr val="tx1"/>
            </a:solidFill>
            <a:prstDash val="lgDash"/>
            <a:round/>
            <a:headEnd type="none" w="sm" len="sm"/>
            <a:tailEnd type="none" w="sm" len="sm"/>
          </a:ln>
          <a:effectLst/>
        </p:spPr>
        <p:txBody>
          <a:bodyPr>
            <a:prstTxWarp prst="textNoShape">
              <a:avLst/>
            </a:prstTxWarp>
          </a:bodyPr>
          <a:lstStyle/>
          <a:p>
            <a:pPr algn="ctr" eaLnBrk="0" fontAlgn="base" hangingPunct="0">
              <a:spcBef>
                <a:spcPct val="0"/>
              </a:spcBef>
              <a:spcAft>
                <a:spcPct val="0"/>
              </a:spcAft>
            </a:pPr>
            <a:endParaRPr lang="en-US" sz="1692">
              <a:solidFill>
                <a:prstClr val="black"/>
              </a:solidFill>
              <a:latin typeface="Arial" charset="0"/>
              <a:ea typeface="ＭＳ Ｐゴシック" pitchFamily="34" charset="-128"/>
            </a:endParaRPr>
          </a:p>
        </p:txBody>
      </p:sp>
      <p:sp>
        <p:nvSpPr>
          <p:cNvPr id="30" name="Line 8"/>
          <p:cNvSpPr>
            <a:spLocks noChangeShapeType="1"/>
          </p:cNvSpPr>
          <p:nvPr/>
        </p:nvSpPr>
        <p:spPr bwMode="auto">
          <a:xfrm>
            <a:off x="6352163" y="3508548"/>
            <a:ext cx="323172" cy="428484"/>
          </a:xfrm>
          <a:prstGeom prst="line">
            <a:avLst/>
          </a:prstGeom>
          <a:noFill/>
          <a:ln w="12700">
            <a:solidFill>
              <a:schemeClr val="tx1"/>
            </a:solidFill>
            <a:prstDash val="lgDash"/>
            <a:round/>
            <a:headEnd type="none" w="sm" len="sm"/>
            <a:tailEnd type="none" w="sm" len="sm"/>
          </a:ln>
          <a:effectLst/>
        </p:spPr>
        <p:txBody>
          <a:bodyPr>
            <a:prstTxWarp prst="textNoShape">
              <a:avLst/>
            </a:prstTxWarp>
          </a:bodyPr>
          <a:lstStyle/>
          <a:p>
            <a:pPr algn="ctr" eaLnBrk="0" fontAlgn="base" hangingPunct="0">
              <a:spcBef>
                <a:spcPct val="0"/>
              </a:spcBef>
              <a:spcAft>
                <a:spcPct val="0"/>
              </a:spcAft>
            </a:pPr>
            <a:endParaRPr lang="en-US" sz="1692">
              <a:solidFill>
                <a:prstClr val="black"/>
              </a:solidFill>
              <a:latin typeface="Arial" charset="0"/>
              <a:ea typeface="ＭＳ Ｐゴシック" pitchFamily="34" charset="-128"/>
            </a:endParaRPr>
          </a:p>
        </p:txBody>
      </p:sp>
      <p:sp>
        <p:nvSpPr>
          <p:cNvPr id="11" name="Rectangle 10"/>
          <p:cNvSpPr/>
          <p:nvPr/>
        </p:nvSpPr>
        <p:spPr>
          <a:xfrm>
            <a:off x="5161467" y="3937032"/>
            <a:ext cx="762000" cy="69503"/>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eaLnBrk="0" fontAlgn="base" hangingPunct="0">
              <a:spcBef>
                <a:spcPct val="0"/>
              </a:spcBef>
              <a:spcAft>
                <a:spcPct val="0"/>
              </a:spcAft>
            </a:pPr>
            <a:endParaRPr lang="en-AU" sz="1833">
              <a:solidFill>
                <a:prstClr val="black"/>
              </a:solidFill>
            </a:endParaRPr>
          </a:p>
        </p:txBody>
      </p:sp>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89633" y="2717864"/>
            <a:ext cx="2565285" cy="526213"/>
          </a:xfrm>
          <a:prstGeom prst="rect">
            <a:avLst/>
          </a:prstGeom>
        </p:spPr>
      </p:pic>
      <p:cxnSp>
        <p:nvCxnSpPr>
          <p:cNvPr id="4" name="Straight Connector 3"/>
          <p:cNvCxnSpPr/>
          <p:nvPr/>
        </p:nvCxnSpPr>
        <p:spPr>
          <a:xfrm flipH="1" flipV="1">
            <a:off x="2192239" y="1581647"/>
            <a:ext cx="225419" cy="203"/>
          </a:xfrm>
          <a:prstGeom prst="line">
            <a:avLst/>
          </a:prstGeom>
          <a:ln w="28575">
            <a:solidFill>
              <a:schemeClr val="bg1"/>
            </a:solidFill>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120" name="Rounded Rectangular Callout 119"/>
          <p:cNvSpPr/>
          <p:nvPr/>
        </p:nvSpPr>
        <p:spPr bwMode="auto">
          <a:xfrm>
            <a:off x="762000" y="902091"/>
            <a:ext cx="1412068" cy="1021449"/>
          </a:xfrm>
          <a:prstGeom prst="wedgeRoundRectCallout">
            <a:avLst>
              <a:gd name="adj1" fmla="val 82859"/>
              <a:gd name="adj2" fmla="val 36814"/>
              <a:gd name="adj3" fmla="val 16667"/>
            </a:avLst>
          </a:prstGeom>
          <a:solidFill>
            <a:schemeClr val="accent2">
              <a:lumMod val="20000"/>
              <a:lumOff val="80000"/>
            </a:schemeClr>
          </a:solidFill>
          <a:ln w="12700" cap="flat" cmpd="sng" algn="ctr">
            <a:solidFill>
              <a:schemeClr val="tx1"/>
            </a:solidFill>
            <a:prstDash val="solid"/>
            <a:round/>
            <a:headEnd type="none" w="sm" len="sm"/>
            <a:tailEnd type="none" w="sm" len="sm"/>
          </a:ln>
          <a:effectLst/>
        </p:spPr>
        <p:txBody>
          <a:bodyPr vert="horz" wrap="square" lIns="70338" tIns="35169" rIns="70338" bIns="35169" numCol="1" rtlCol="0" anchor="t" anchorCtr="0" compatLnSpc="1">
            <a:prstTxWarp prst="textNoShape">
              <a:avLst/>
            </a:prstTxWarp>
          </a:bodyPr>
          <a:lstStyle/>
          <a:p>
            <a:pPr algn="ctr" eaLnBrk="0" fontAlgn="base" hangingPunct="0">
              <a:spcBef>
                <a:spcPct val="0"/>
              </a:spcBef>
              <a:spcAft>
                <a:spcPct val="0"/>
              </a:spcAft>
              <a:tabLst>
                <a:tab pos="136767" algn="l"/>
              </a:tabLst>
            </a:pPr>
            <a:r>
              <a:rPr lang="en-AU" sz="1538" dirty="0">
                <a:solidFill>
                  <a:prstClr val="black"/>
                </a:solidFill>
                <a:ea typeface="ＭＳ Ｐゴシック" pitchFamily="34" charset="-128"/>
              </a:rPr>
              <a:t>Process model for this process is available</a:t>
            </a:r>
          </a:p>
        </p:txBody>
      </p:sp>
    </p:spTree>
    <p:extLst>
      <p:ext uri="{BB962C8B-B14F-4D97-AF65-F5344CB8AC3E}">
        <p14:creationId xmlns:p14="http://schemas.microsoft.com/office/powerpoint/2010/main" val="85380350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fade">
                                      <p:cBhvr>
                                        <p:cTn id="7" dur="500"/>
                                        <p:tgtEl>
                                          <p:spTgt spid="1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wipe(up)">
                                      <p:cBhvr>
                                        <p:cTn id="12" dur="500"/>
                                        <p:tgtEl>
                                          <p:spTgt spid="60"/>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112"/>
                                        </p:tgtEl>
                                        <p:attrNameLst>
                                          <p:attrName>style.visibility</p:attrName>
                                        </p:attrNameLst>
                                      </p:cBhvr>
                                      <p:to>
                                        <p:strVal val="visible"/>
                                      </p:to>
                                    </p:set>
                                    <p:animEffect transition="in" filter="wipe(up)">
                                      <p:cBhvr>
                                        <p:cTn id="15" dur="500"/>
                                        <p:tgtEl>
                                          <p:spTgt spid="112"/>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1000"/>
                            </p:stCondLst>
                            <p:childTnLst>
                              <p:par>
                                <p:cTn id="21" presetID="22" presetClass="entr" presetSubtype="1" fill="hold" grpId="0" nodeType="afterEffect">
                                  <p:stCondLst>
                                    <p:cond delay="0"/>
                                  </p:stCondLst>
                                  <p:childTnLst>
                                    <p:set>
                                      <p:cBhvr>
                                        <p:cTn id="22" dur="1" fill="hold">
                                          <p:stCondLst>
                                            <p:cond delay="0"/>
                                          </p:stCondLst>
                                        </p:cTn>
                                        <p:tgtEl>
                                          <p:spTgt spid="115"/>
                                        </p:tgtEl>
                                        <p:attrNameLst>
                                          <p:attrName>style.visibility</p:attrName>
                                        </p:attrNameLst>
                                      </p:cBhvr>
                                      <p:to>
                                        <p:strVal val="visible"/>
                                      </p:to>
                                    </p:set>
                                    <p:animEffect transition="in" filter="wipe(up)">
                                      <p:cBhvr>
                                        <p:cTn id="23" dur="500"/>
                                        <p:tgtEl>
                                          <p:spTgt spid="115"/>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116"/>
                                        </p:tgtEl>
                                        <p:attrNameLst>
                                          <p:attrName>style.visibility</p:attrName>
                                        </p:attrNameLst>
                                      </p:cBhvr>
                                      <p:to>
                                        <p:strVal val="visible"/>
                                      </p:to>
                                    </p:set>
                                    <p:animEffect transition="in" filter="wipe(up)">
                                      <p:cBhvr>
                                        <p:cTn id="26" dur="500"/>
                                        <p:tgtEl>
                                          <p:spTgt spid="116"/>
                                        </p:tgtEl>
                                      </p:cBhvr>
                                    </p:animEffect>
                                  </p:childTnLst>
                                </p:cTn>
                              </p:par>
                            </p:childTnLst>
                          </p:cTn>
                        </p:par>
                        <p:par>
                          <p:cTn id="27" fill="hold">
                            <p:stCondLst>
                              <p:cond delay="1500"/>
                            </p:stCondLst>
                            <p:childTnLst>
                              <p:par>
                                <p:cTn id="28" presetID="10" presetClass="entr" presetSubtype="0" fill="hold" nodeType="after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500"/>
                                        <p:tgtEl>
                                          <p:spTgt spid="25"/>
                                        </p:tgtEl>
                                      </p:cBhvr>
                                    </p:animEffect>
                                  </p:childTnLst>
                                </p:cTn>
                              </p:par>
                            </p:childTnLst>
                          </p:cTn>
                        </p:par>
                        <p:par>
                          <p:cTn id="31" fill="hold">
                            <p:stCondLst>
                              <p:cond delay="2000"/>
                            </p:stCondLst>
                            <p:childTnLst>
                              <p:par>
                                <p:cTn id="32" presetID="22" presetClass="entr" presetSubtype="1" fill="hold" grpId="0" nodeType="after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wipe(up)">
                                      <p:cBhvr>
                                        <p:cTn id="34" dur="500"/>
                                        <p:tgtEl>
                                          <p:spTgt spid="29"/>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up)">
                                      <p:cBhvr>
                                        <p:cTn id="37" dur="500"/>
                                        <p:tgtEl>
                                          <p:spTgt spid="30"/>
                                        </p:tgtEl>
                                      </p:cBhvr>
                                    </p:animEffect>
                                  </p:childTnLst>
                                </p:cTn>
                              </p:par>
                            </p:childTnLst>
                          </p:cTn>
                        </p:par>
                        <p:par>
                          <p:cTn id="38" fill="hold">
                            <p:stCondLst>
                              <p:cond delay="2500"/>
                            </p:stCondLst>
                            <p:childTnLst>
                              <p:par>
                                <p:cTn id="39" presetID="10" presetClass="entr" presetSubtype="0" fill="hold"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112" grpId="0" animBg="1"/>
      <p:bldP spid="115" grpId="0" animBg="1"/>
      <p:bldP spid="116" grpId="0" animBg="1"/>
      <p:bldP spid="29" grpId="0" animBg="1"/>
      <p:bldP spid="30" grpId="0" animBg="1"/>
      <p:bldP spid="120"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cache2.asset-cache.net/gc/104087858-woman-wondering-gettyimages.jpg?v=1&amp;c=IWSAsset&amp;k=2&amp;d=eYhuhhXM9ToyyJD6wf6O3SGdBU0W6NAHUt7X8XEMkdE%3D"/>
          <p:cNvPicPr>
            <a:picLocks noChangeAspect="1" noChangeArrowheads="1"/>
          </p:cNvPicPr>
          <p:nvPr/>
        </p:nvPicPr>
        <p:blipFill rotWithShape="1">
          <a:blip r:embed="rId3">
            <a:extLst>
              <a:ext uri="{28A0092B-C50C-407E-A947-70E740481C1C}">
                <a14:useLocalDpi xmlns:a14="http://schemas.microsoft.com/office/drawing/2010/main" val="0"/>
              </a:ext>
            </a:extLst>
          </a:blip>
          <a:srcRect r="11004"/>
          <a:stretch/>
        </p:blipFill>
        <p:spPr bwMode="auto">
          <a:xfrm>
            <a:off x="651258" y="1375725"/>
            <a:ext cx="5792673" cy="433927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3"/>
          <p:cNvSpPr txBox="1">
            <a:spLocks/>
          </p:cNvSpPr>
          <p:nvPr/>
        </p:nvSpPr>
        <p:spPr>
          <a:xfrm>
            <a:off x="543193" y="296756"/>
            <a:ext cx="7399024" cy="660073"/>
          </a:xfrm>
          <a:prstGeom prst="rect">
            <a:avLst/>
          </a:prstGeom>
          <a:ln>
            <a:solidFill>
              <a:schemeClr val="bg1"/>
            </a:solidFill>
          </a:ln>
        </p:spPr>
        <p:txBody>
          <a:bodyPr vert="horz" lIns="76200" tIns="38100" rIns="76200" bIns="38100" rtlCol="0" anchor="ctr">
            <a:normAutofit fontScale="92500" lnSpcReduction="20000"/>
          </a:bodyPr>
          <a:lstStyle>
            <a:lvl1pPr algn="l" defTabSz="914400" rtl="0" eaLnBrk="1" latinLnBrk="0" hangingPunct="1">
              <a:spcBef>
                <a:spcPct val="0"/>
              </a:spcBef>
              <a:buNone/>
              <a:defRPr sz="3200" kern="1200">
                <a:solidFill>
                  <a:srgbClr val="C00000"/>
                </a:solidFill>
                <a:effectLst/>
                <a:latin typeface="+mj-lt"/>
                <a:ea typeface="+mj-ea"/>
                <a:cs typeface="+mj-cs"/>
              </a:defRPr>
            </a:lvl1pPr>
          </a:lstStyle>
          <a:p>
            <a:r>
              <a:rPr lang="en-AU" sz="2400" b="1" dirty="0">
                <a:solidFill>
                  <a:schemeClr val="tx1"/>
                </a:solidFill>
                <a:latin typeface="Arial" panose="020B0604020202020204" pitchFamily="34" charset="0"/>
                <a:cs typeface="Arial" panose="020B0604020202020204" pitchFamily="34" charset="0"/>
              </a:rPr>
              <a:t>When should we decompose a process model into sub-processes?</a:t>
            </a:r>
          </a:p>
        </p:txBody>
      </p:sp>
    </p:spTree>
    <p:extLst>
      <p:ext uri="{BB962C8B-B14F-4D97-AF65-F5344CB8AC3E}">
        <p14:creationId xmlns:p14="http://schemas.microsoft.com/office/powerpoint/2010/main" val="17022291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F085972-709F-5645-927A-63636DDD42F3}"/>
              </a:ext>
            </a:extLst>
          </p:cNvPr>
          <p:cNvSpPr/>
          <p:nvPr/>
        </p:nvSpPr>
        <p:spPr>
          <a:xfrm>
            <a:off x="431074" y="901337"/>
            <a:ext cx="8190412" cy="2873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3733" y="148248"/>
            <a:ext cx="6720747" cy="660073"/>
          </a:xfrm>
        </p:spPr>
        <p:txBody>
          <a:bodyPr>
            <a:normAutofit/>
          </a:bodyPr>
          <a:lstStyle/>
          <a:p>
            <a:r>
              <a:rPr lang="en-AU" dirty="0"/>
              <a:t>Guidelines: </a:t>
            </a:r>
            <a:r>
              <a:rPr lang="en-AU" dirty="0" err="1"/>
              <a:t>modeling</a:t>
            </a:r>
            <a:r>
              <a:rPr lang="en-AU" dirty="0"/>
              <a:t> levels</a:t>
            </a:r>
          </a:p>
        </p:txBody>
      </p:sp>
      <p:sp>
        <p:nvSpPr>
          <p:cNvPr id="3" name="Content Placeholder 2"/>
          <p:cNvSpPr>
            <a:spLocks noGrp="1"/>
          </p:cNvSpPr>
          <p:nvPr>
            <p:ph idx="1"/>
          </p:nvPr>
        </p:nvSpPr>
        <p:spPr>
          <a:xfrm>
            <a:off x="1073733" y="808321"/>
            <a:ext cx="7039282" cy="4686902"/>
          </a:xfrm>
        </p:spPr>
        <p:txBody>
          <a:bodyPr>
            <a:normAutofit/>
          </a:bodyPr>
          <a:lstStyle/>
          <a:p>
            <a:pPr marL="0" indent="0">
              <a:buNone/>
            </a:pPr>
            <a:r>
              <a:rPr lang="en-AU" dirty="0"/>
              <a:t>Use sub-processes when the model becomes too large:</a:t>
            </a:r>
          </a:p>
          <a:p>
            <a:pPr lvl="1"/>
            <a:r>
              <a:rPr lang="en-AU" sz="1667" dirty="0"/>
              <a:t>Hard to understand</a:t>
            </a:r>
          </a:p>
          <a:p>
            <a:pPr lvl="1"/>
            <a:r>
              <a:rPr lang="en-AU" sz="1667" dirty="0"/>
              <a:t>Increased error probability</a:t>
            </a:r>
          </a:p>
          <a:p>
            <a:pPr marL="190492" lvl="1" indent="0">
              <a:buNone/>
            </a:pPr>
            <a:endParaRPr lang="en-AU" sz="1667" dirty="0"/>
          </a:p>
          <a:p>
            <a:pPr marL="0" indent="0">
              <a:buNone/>
            </a:pPr>
            <a:r>
              <a:rPr lang="en-US" altLang="en-US" dirty="0">
                <a:ea typeface="ＭＳ Ｐゴシック" panose="020B0600070205080204" pitchFamily="34" charset="-128"/>
              </a:rPr>
              <a:t>Level 1 – start with value chain</a:t>
            </a:r>
          </a:p>
          <a:p>
            <a:pPr marL="0" indent="0">
              <a:buNone/>
            </a:pPr>
            <a:r>
              <a:rPr lang="en-US" altLang="en-US" dirty="0">
                <a:ea typeface="ＭＳ Ｐゴシック" panose="020B0600070205080204" pitchFamily="34" charset="-128"/>
              </a:rPr>
              <a:t>Level 2 – add main decisions and handoffs (lanes)</a:t>
            </a:r>
          </a:p>
          <a:p>
            <a:pPr marL="0" indent="0">
              <a:buNone/>
            </a:pPr>
            <a:r>
              <a:rPr lang="en-US" altLang="en-US" dirty="0">
                <a:ea typeface="ＭＳ Ｐゴシック" panose="020B0600070205080204" pitchFamily="34" charset="-128"/>
              </a:rPr>
              <a:t>Level 3+ – add procedural aspects:</a:t>
            </a:r>
          </a:p>
          <a:p>
            <a:pPr lvl="1"/>
            <a:r>
              <a:rPr lang="en-US" altLang="en-US" sz="1667" dirty="0"/>
              <a:t>Parallel gateways</a:t>
            </a:r>
          </a:p>
          <a:p>
            <a:pPr lvl="1"/>
            <a:r>
              <a:rPr lang="en-US" altLang="en-US" sz="1667" dirty="0"/>
              <a:t>Data objects, data stores</a:t>
            </a:r>
          </a:p>
          <a:p>
            <a:pPr lvl="1"/>
            <a:r>
              <a:rPr lang="en-US" altLang="en-US" sz="1667" dirty="0"/>
              <a:t>Exception handling</a:t>
            </a:r>
          </a:p>
          <a:p>
            <a:pPr lvl="1"/>
            <a:r>
              <a:rPr lang="en-US" altLang="en-US" sz="1667" dirty="0"/>
              <a:t>And as much detail as is </a:t>
            </a:r>
            <a:r>
              <a:rPr lang="en-US" altLang="en-US" sz="1667" b="1" dirty="0"/>
              <a:t>relevant</a:t>
            </a:r>
          </a:p>
          <a:p>
            <a:pPr lvl="1"/>
            <a:endParaRPr lang="en-AU" dirty="0"/>
          </a:p>
          <a:p>
            <a:pPr marL="0" indent="0">
              <a:buNone/>
            </a:pPr>
            <a:r>
              <a:rPr lang="en-AU" dirty="0"/>
              <a:t>Decomposition drivers:</a:t>
            </a:r>
          </a:p>
          <a:p>
            <a:pPr lvl="1"/>
            <a:r>
              <a:rPr lang="en-AU" sz="1667" dirty="0"/>
              <a:t>Logical: group elements meaningfully (e.g. common business object) </a:t>
            </a:r>
          </a:p>
          <a:p>
            <a:pPr lvl="1"/>
            <a:r>
              <a:rPr lang="en-AU" sz="1667" dirty="0"/>
              <a:t>Structural: up to </a:t>
            </a:r>
            <a:r>
              <a:rPr lang="en-AU" sz="1667" b="1" dirty="0"/>
              <a:t>30 </a:t>
            </a:r>
            <a:r>
              <a:rPr lang="en-AU" sz="1667" dirty="0"/>
              <a:t>nodes (activities, events, gateways)</a:t>
            </a:r>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82</a:t>
            </a:fld>
            <a:endParaRPr lang="en-AU">
              <a:solidFill>
                <a:prstClr val="black">
                  <a:lumMod val="50000"/>
                  <a:lumOff val="50000"/>
                </a:prstClr>
              </a:solidFill>
            </a:endParaRPr>
          </a:p>
        </p:txBody>
      </p:sp>
    </p:spTree>
    <p:extLst>
      <p:ext uri="{BB962C8B-B14F-4D97-AF65-F5344CB8AC3E}">
        <p14:creationId xmlns:p14="http://schemas.microsoft.com/office/powerpoint/2010/main" val="263223084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sz="half" idx="2"/>
          </p:nvPr>
        </p:nvSpPr>
        <p:spPr>
          <a:xfrm>
            <a:off x="4572000" y="1344613"/>
            <a:ext cx="4103688" cy="3859212"/>
          </a:xfrm>
        </p:spPr>
        <p:txBody>
          <a:bodyPr>
            <a:normAutofit/>
          </a:bodyPr>
          <a:lstStyle/>
          <a:p>
            <a:pPr marL="0" indent="0">
              <a:buNone/>
            </a:pPr>
            <a:r>
              <a:rPr lang="de-DE" sz="1400" dirty="0"/>
              <a:t>Contents</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First Steps with BPMN</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Branching and Merging</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Business Objects</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Resources</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Process Decomposition</a:t>
            </a:r>
          </a:p>
          <a:p>
            <a:pPr marL="342900" indent="-342900">
              <a:buFont typeface="+mj-lt"/>
              <a:buAutoNum type="arabicPeriod"/>
            </a:pPr>
            <a:r>
              <a:rPr lang="en-US" sz="1400" dirty="0"/>
              <a:t>Process Model Reuse</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Recap</a:t>
            </a:r>
            <a:endParaRPr lang="de-DE" sz="1400" dirty="0">
              <a:solidFill>
                <a:schemeClr val="bg1">
                  <a:lumMod val="85000"/>
                </a:schemeClr>
              </a:solidFill>
            </a:endParaRPr>
          </a:p>
        </p:txBody>
      </p:sp>
      <p:sp>
        <p:nvSpPr>
          <p:cNvPr id="5" name="Title 4">
            <a:extLst>
              <a:ext uri="{FF2B5EF4-FFF2-40B4-BE49-F238E27FC236}">
                <a16:creationId xmlns:a16="http://schemas.microsoft.com/office/drawing/2014/main" id="{A25E3810-7CC4-4F93-B619-F6F022800DBD}"/>
              </a:ext>
            </a:extLst>
          </p:cNvPr>
          <p:cNvSpPr>
            <a:spLocks noGrp="1"/>
          </p:cNvSpPr>
          <p:nvPr>
            <p:ph type="title"/>
          </p:nvPr>
        </p:nvSpPr>
        <p:spPr/>
        <p:txBody>
          <a:bodyPr/>
          <a:lstStyle/>
          <a:p>
            <a:r>
              <a:rPr lang="de-AT" dirty="0">
                <a:latin typeface="Arial" panose="020B0604020202020204" pitchFamily="34" charset="0"/>
                <a:cs typeface="Arial" panose="020B0604020202020204" pitchFamily="34" charset="0"/>
              </a:rPr>
              <a:t>Chapter 3: Essential </a:t>
            </a:r>
            <a:r>
              <a:rPr lang="de-AT" dirty="0" err="1">
                <a:latin typeface="Arial" panose="020B0604020202020204" pitchFamily="34" charset="0"/>
                <a:cs typeface="Arial" panose="020B0604020202020204" pitchFamily="34" charset="0"/>
              </a:rPr>
              <a:t>Process</a:t>
            </a:r>
            <a:r>
              <a:rPr lang="de-AT" dirty="0">
                <a:latin typeface="Arial" panose="020B0604020202020204" pitchFamily="34" charset="0"/>
                <a:cs typeface="Arial" panose="020B0604020202020204" pitchFamily="34" charset="0"/>
              </a:rPr>
              <a:t> Modeling</a:t>
            </a:r>
          </a:p>
        </p:txBody>
      </p:sp>
      <p:pic>
        <p:nvPicPr>
          <p:cNvPr id="7" name="Grafik 6"/>
          <p:cNvPicPr>
            <a:picLocks noChangeAspect="1"/>
          </p:cNvPicPr>
          <p:nvPr/>
        </p:nvPicPr>
        <p:blipFill>
          <a:blip r:embed="rId3"/>
          <a:stretch>
            <a:fillRect/>
          </a:stretch>
        </p:blipFill>
        <p:spPr>
          <a:xfrm>
            <a:off x="1463798" y="1402645"/>
            <a:ext cx="2054876" cy="3383844"/>
          </a:xfrm>
          <a:prstGeom prst="rect">
            <a:avLst/>
          </a:prstGeom>
          <a:ln>
            <a:solidFill>
              <a:schemeClr val="tx1"/>
            </a:solidFill>
          </a:ln>
        </p:spPr>
      </p:pic>
    </p:spTree>
    <p:extLst>
      <p:ext uri="{BB962C8B-B14F-4D97-AF65-F5344CB8AC3E}">
        <p14:creationId xmlns:p14="http://schemas.microsoft.com/office/powerpoint/2010/main" val="3497506320"/>
      </p:ext>
    </p:extLst>
  </p:cSld>
  <p:clrMapOvr>
    <a:masterClrMapping/>
  </p:clrMapOvr>
  <p:transition>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cache2.asset-cache.net/gc/104087858-woman-wondering-gettyimages.jpg?v=1&amp;c=IWSAsset&amp;k=2&amp;d=eYhuhhXM9ToyyJD6wf6O3SGdBU0W6NAHUt7X8XEMkdE%3D"/>
          <p:cNvPicPr>
            <a:picLocks noChangeAspect="1" noChangeArrowheads="1"/>
          </p:cNvPicPr>
          <p:nvPr/>
        </p:nvPicPr>
        <p:blipFill rotWithShape="1">
          <a:blip r:embed="rId3">
            <a:extLst>
              <a:ext uri="{28A0092B-C50C-407E-A947-70E740481C1C}">
                <a14:useLocalDpi xmlns:a14="http://schemas.microsoft.com/office/drawing/2010/main" val="0"/>
              </a:ext>
            </a:extLst>
          </a:blip>
          <a:srcRect r="11004"/>
          <a:stretch/>
        </p:blipFill>
        <p:spPr bwMode="auto">
          <a:xfrm>
            <a:off x="651258" y="1375725"/>
            <a:ext cx="5792673" cy="433927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3"/>
          <p:cNvSpPr txBox="1">
            <a:spLocks/>
          </p:cNvSpPr>
          <p:nvPr/>
        </p:nvSpPr>
        <p:spPr>
          <a:xfrm>
            <a:off x="543193" y="296756"/>
            <a:ext cx="7399024" cy="660073"/>
          </a:xfrm>
          <a:prstGeom prst="rect">
            <a:avLst/>
          </a:prstGeom>
          <a:ln>
            <a:solidFill>
              <a:schemeClr val="bg1"/>
            </a:solidFill>
          </a:ln>
        </p:spPr>
        <p:txBody>
          <a:bodyPr vert="horz" lIns="76200" tIns="38100" rIns="76200" bIns="38100" rtlCol="0" anchor="ctr">
            <a:normAutofit/>
          </a:bodyPr>
          <a:lstStyle>
            <a:lvl1pPr algn="l" defTabSz="914400" rtl="0" eaLnBrk="1" latinLnBrk="0" hangingPunct="1">
              <a:spcBef>
                <a:spcPct val="0"/>
              </a:spcBef>
              <a:buNone/>
              <a:defRPr sz="3200" kern="1200">
                <a:solidFill>
                  <a:srgbClr val="C00000"/>
                </a:solidFill>
                <a:effectLst/>
                <a:latin typeface="+mj-lt"/>
                <a:ea typeface="+mj-ea"/>
                <a:cs typeface="+mj-cs"/>
              </a:defRPr>
            </a:lvl1pPr>
          </a:lstStyle>
          <a:p>
            <a:r>
              <a:rPr lang="en-AU" sz="2400" b="1" dirty="0">
                <a:solidFill>
                  <a:schemeClr val="tx1"/>
                </a:solidFill>
                <a:latin typeface="Arial" panose="020B0604020202020204" pitchFamily="34" charset="0"/>
                <a:cs typeface="Arial" panose="020B0604020202020204" pitchFamily="34" charset="0"/>
              </a:rPr>
              <a:t>Embedded or global sub-processes?</a:t>
            </a:r>
          </a:p>
        </p:txBody>
      </p:sp>
    </p:spTree>
    <p:extLst>
      <p:ext uri="{BB962C8B-B14F-4D97-AF65-F5344CB8AC3E}">
        <p14:creationId xmlns:p14="http://schemas.microsoft.com/office/powerpoint/2010/main" val="107419868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Process Reuse</a:t>
            </a:r>
          </a:p>
        </p:txBody>
      </p:sp>
      <p:sp>
        <p:nvSpPr>
          <p:cNvPr id="3" name="Content Placeholder 2"/>
          <p:cNvSpPr>
            <a:spLocks noGrp="1"/>
          </p:cNvSpPr>
          <p:nvPr>
            <p:ph idx="1"/>
          </p:nvPr>
        </p:nvSpPr>
        <p:spPr>
          <a:xfrm>
            <a:off x="527838" y="1329421"/>
            <a:ext cx="8459408" cy="4020447"/>
          </a:xfrm>
        </p:spPr>
        <p:txBody>
          <a:bodyPr>
            <a:normAutofit/>
          </a:bodyPr>
          <a:lstStyle/>
          <a:p>
            <a:pPr marL="0" indent="0">
              <a:buNone/>
            </a:pPr>
            <a:r>
              <a:rPr lang="en-AU" sz="1800" dirty="0"/>
              <a:t>By default, a sub-process is “embedded” into its parent process (i.e. it is stored within the same file)</a:t>
            </a:r>
          </a:p>
          <a:p>
            <a:pPr marL="0" indent="0">
              <a:buNone/>
            </a:pPr>
            <a:endParaRPr lang="en-AU" sz="1800" dirty="0"/>
          </a:p>
          <a:p>
            <a:pPr marL="0" indent="0">
              <a:buNone/>
            </a:pPr>
            <a:r>
              <a:rPr lang="en-AU" sz="1800" dirty="0"/>
              <a:t>In order to maximize reuse, it is possible to “extract” the sub-process and store it as a separate file in the process model repository</a:t>
            </a:r>
          </a:p>
          <a:p>
            <a:pPr marL="0" indent="0">
              <a:buNone/>
            </a:pPr>
            <a:endParaRPr lang="en-AU" sz="1800" dirty="0"/>
          </a:p>
          <a:p>
            <a:pPr marL="0" indent="0">
              <a:buNone/>
            </a:pPr>
            <a:r>
              <a:rPr lang="en-AU" sz="1800" dirty="0"/>
              <a:t>Such a sub-process is called “global” model, and is invoked via a “call” activity</a:t>
            </a:r>
          </a:p>
        </p:txBody>
      </p:sp>
      <p:sp>
        <p:nvSpPr>
          <p:cNvPr id="5" name="Rectangle 4"/>
          <p:cNvSpPr/>
          <p:nvPr/>
        </p:nvSpPr>
        <p:spPr>
          <a:xfrm>
            <a:off x="4919680" y="5067034"/>
            <a:ext cx="787395" cy="565668"/>
          </a:xfrm>
          <a:prstGeom prst="rect">
            <a:avLst/>
          </a:prstGeom>
        </p:spPr>
        <p:txBody>
          <a:bodyPr wrap="none">
            <a:spAutoFit/>
          </a:bodyPr>
          <a:lstStyle/>
          <a:p>
            <a:pPr algn="ctr" eaLnBrk="0" fontAlgn="base" hangingPunct="0">
              <a:spcBef>
                <a:spcPct val="0"/>
              </a:spcBef>
              <a:spcAft>
                <a:spcPct val="0"/>
              </a:spcAft>
            </a:pPr>
            <a:r>
              <a:rPr lang="en-AU" sz="1538" dirty="0">
                <a:latin typeface="Arial" panose="020B0604020202020204" pitchFamily="34" charset="0"/>
                <a:ea typeface="ＭＳ Ｐゴシック" pitchFamily="34" charset="-128"/>
                <a:cs typeface="Arial" panose="020B0604020202020204" pitchFamily="34" charset="0"/>
              </a:rPr>
              <a:t>Call</a:t>
            </a:r>
            <a:br>
              <a:rPr lang="en-AU" sz="1538" dirty="0">
                <a:latin typeface="Arial" panose="020B0604020202020204" pitchFamily="34" charset="0"/>
                <a:ea typeface="ＭＳ Ｐゴシック" pitchFamily="34" charset="-128"/>
                <a:cs typeface="Arial" panose="020B0604020202020204" pitchFamily="34" charset="0"/>
              </a:rPr>
            </a:br>
            <a:r>
              <a:rPr lang="en-AU" sz="1538" dirty="0">
                <a:latin typeface="Arial" panose="020B0604020202020204" pitchFamily="34" charset="0"/>
                <a:ea typeface="ＭＳ Ｐゴシック" pitchFamily="34" charset="-128"/>
                <a:cs typeface="Arial" panose="020B0604020202020204" pitchFamily="34" charset="0"/>
              </a:rPr>
              <a:t>activity</a:t>
            </a:r>
          </a:p>
        </p:txBody>
      </p:sp>
      <p:pic>
        <p:nvPicPr>
          <p:cNvPr id="777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3381" y="4251370"/>
            <a:ext cx="1019993" cy="807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77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552" y="4251370"/>
            <a:ext cx="1031326" cy="807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3460398" y="5067034"/>
            <a:ext cx="915635" cy="565668"/>
          </a:xfrm>
          <a:prstGeom prst="rect">
            <a:avLst/>
          </a:prstGeom>
        </p:spPr>
        <p:txBody>
          <a:bodyPr wrap="none">
            <a:spAutoFit/>
          </a:bodyPr>
          <a:lstStyle/>
          <a:p>
            <a:pPr algn="ctr" eaLnBrk="0" fontAlgn="base" hangingPunct="0">
              <a:spcBef>
                <a:spcPct val="0"/>
              </a:spcBef>
              <a:spcAft>
                <a:spcPct val="0"/>
              </a:spcAft>
            </a:pPr>
            <a:r>
              <a:rPr lang="en-AU" sz="1538" dirty="0">
                <a:latin typeface="Arial" panose="020B0604020202020204" pitchFamily="34" charset="0"/>
                <a:ea typeface="ＭＳ Ｐゴシック" pitchFamily="34" charset="-128"/>
                <a:cs typeface="Arial" panose="020B0604020202020204" pitchFamily="34" charset="0"/>
              </a:rPr>
              <a:t>(normal)</a:t>
            </a:r>
          </a:p>
          <a:p>
            <a:pPr algn="ctr" eaLnBrk="0" fontAlgn="base" hangingPunct="0">
              <a:spcBef>
                <a:spcPct val="0"/>
              </a:spcBef>
              <a:spcAft>
                <a:spcPct val="0"/>
              </a:spcAft>
            </a:pPr>
            <a:r>
              <a:rPr lang="en-AU" sz="1538" dirty="0">
                <a:latin typeface="Arial" panose="020B0604020202020204" pitchFamily="34" charset="0"/>
                <a:ea typeface="ＭＳ Ｐゴシック" pitchFamily="34" charset="-128"/>
                <a:cs typeface="Arial" panose="020B0604020202020204" pitchFamily="34" charset="0"/>
              </a:rPr>
              <a:t>activity</a:t>
            </a:r>
          </a:p>
        </p:txBody>
      </p:sp>
      <p:sp>
        <p:nvSpPr>
          <p:cNvPr id="4" name="Slide Number Placeholder 3"/>
          <p:cNvSpPr>
            <a:spLocks noGrp="1"/>
          </p:cNvSpPr>
          <p:nvPr>
            <p:ph type="sldNum" sz="quarter" idx="11"/>
          </p:nvPr>
        </p:nvSpPr>
        <p:spPr/>
        <p:txBody>
          <a:bodyPr/>
          <a:lstStyle/>
          <a:p>
            <a:endParaRPr lang="en-AU" dirty="0">
              <a:solidFill>
                <a:prstClr val="black">
                  <a:lumMod val="50000"/>
                  <a:lumOff val="50000"/>
                </a:prstClr>
              </a:solidFill>
            </a:endParaRPr>
          </a:p>
        </p:txBody>
      </p:sp>
    </p:spTree>
    <p:extLst>
      <p:ext uri="{BB962C8B-B14F-4D97-AF65-F5344CB8AC3E}">
        <p14:creationId xmlns:p14="http://schemas.microsoft.com/office/powerpoint/2010/main" val="378613971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6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473" y="1155680"/>
            <a:ext cx="5370552" cy="4131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AU" dirty="0"/>
              <a:t>Example: process reuse</a:t>
            </a:r>
          </a:p>
        </p:txBody>
      </p:sp>
      <p:pic>
        <p:nvPicPr>
          <p:cNvPr id="776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1609" y="2927183"/>
            <a:ext cx="3033260" cy="5886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Connector 5"/>
          <p:cNvCxnSpPr/>
          <p:nvPr/>
        </p:nvCxnSpPr>
        <p:spPr bwMode="auto">
          <a:xfrm>
            <a:off x="5147811" y="2669241"/>
            <a:ext cx="2967059" cy="249666"/>
          </a:xfrm>
          <a:prstGeom prst="line">
            <a:avLst/>
          </a:prstGeom>
          <a:solidFill>
            <a:schemeClr val="accent1"/>
          </a:solidFill>
          <a:ln w="12700" cap="flat" cmpd="sng" algn="ctr">
            <a:solidFill>
              <a:schemeClr val="tx1"/>
            </a:solidFill>
            <a:prstDash val="dash"/>
            <a:round/>
            <a:headEnd type="none" w="sm" len="sm"/>
            <a:tailEnd type="none" w="sm" len="sm"/>
          </a:ln>
          <a:effectLst/>
        </p:spPr>
      </p:cxnSp>
      <p:cxnSp>
        <p:nvCxnSpPr>
          <p:cNvPr id="10" name="Straight Connector 9"/>
          <p:cNvCxnSpPr/>
          <p:nvPr/>
        </p:nvCxnSpPr>
        <p:spPr bwMode="auto">
          <a:xfrm>
            <a:off x="4346504" y="2677516"/>
            <a:ext cx="735106" cy="422031"/>
          </a:xfrm>
          <a:prstGeom prst="line">
            <a:avLst/>
          </a:prstGeom>
          <a:solidFill>
            <a:schemeClr val="accent1"/>
          </a:solidFill>
          <a:ln w="12700" cap="flat" cmpd="sng" algn="ctr">
            <a:solidFill>
              <a:schemeClr val="tx1"/>
            </a:solidFill>
            <a:prstDash val="dash"/>
            <a:round/>
            <a:headEnd type="none" w="sm" len="sm"/>
            <a:tailEnd type="none" w="sm" len="sm"/>
          </a:ln>
          <a:effectLst/>
        </p:spPr>
      </p:cxnSp>
      <p:cxnSp>
        <p:nvCxnSpPr>
          <p:cNvPr id="12" name="Straight Connector 11"/>
          <p:cNvCxnSpPr/>
          <p:nvPr/>
        </p:nvCxnSpPr>
        <p:spPr bwMode="auto">
          <a:xfrm flipV="1">
            <a:off x="5347792" y="3515815"/>
            <a:ext cx="2767078" cy="569850"/>
          </a:xfrm>
          <a:prstGeom prst="line">
            <a:avLst/>
          </a:prstGeom>
          <a:solidFill>
            <a:schemeClr val="accent1"/>
          </a:solidFill>
          <a:ln w="12700" cap="flat" cmpd="sng" algn="ctr">
            <a:solidFill>
              <a:schemeClr val="tx1"/>
            </a:solidFill>
            <a:prstDash val="dash"/>
            <a:round/>
            <a:headEnd type="none" w="sm" len="sm"/>
            <a:tailEnd type="none" w="sm" len="sm"/>
          </a:ln>
          <a:effectLst/>
        </p:spPr>
      </p:cxnSp>
      <p:cxnSp>
        <p:nvCxnSpPr>
          <p:cNvPr id="14" name="Straight Connector 13"/>
          <p:cNvCxnSpPr/>
          <p:nvPr/>
        </p:nvCxnSpPr>
        <p:spPr bwMode="auto">
          <a:xfrm flipV="1">
            <a:off x="4714057" y="3515815"/>
            <a:ext cx="309627" cy="502270"/>
          </a:xfrm>
          <a:prstGeom prst="line">
            <a:avLst/>
          </a:prstGeom>
          <a:solidFill>
            <a:schemeClr val="accent1"/>
          </a:solidFill>
          <a:ln w="12700" cap="flat" cmpd="sng" algn="ctr">
            <a:solidFill>
              <a:schemeClr val="tx1"/>
            </a:solidFill>
            <a:prstDash val="dash"/>
            <a:round/>
            <a:headEnd type="none" w="sm" len="sm"/>
            <a:tailEnd type="none" w="sm" len="sm"/>
          </a:ln>
          <a:effectLst/>
        </p:spPr>
      </p:cxnSp>
      <p:sp>
        <p:nvSpPr>
          <p:cNvPr id="18" name="Rounded Rectangular Callout 17"/>
          <p:cNvSpPr/>
          <p:nvPr/>
        </p:nvSpPr>
        <p:spPr bwMode="auto">
          <a:xfrm>
            <a:off x="5761086" y="4614174"/>
            <a:ext cx="2168068" cy="770457"/>
          </a:xfrm>
          <a:prstGeom prst="wedgeRoundRectCallout">
            <a:avLst>
              <a:gd name="adj1" fmla="val -82665"/>
              <a:gd name="adj2" fmla="val -59723"/>
              <a:gd name="adj3" fmla="val 16667"/>
            </a:avLst>
          </a:prstGeom>
          <a:solidFill>
            <a:schemeClr val="accent2">
              <a:lumMod val="20000"/>
              <a:lumOff val="80000"/>
            </a:schemeClr>
          </a:solidFill>
          <a:ln w="12700" cap="flat" cmpd="sng" algn="ctr">
            <a:solidFill>
              <a:schemeClr val="tx1"/>
            </a:solidFill>
            <a:prstDash val="solid"/>
            <a:round/>
            <a:headEnd type="none" w="sm" len="sm"/>
            <a:tailEnd type="none" w="sm" len="sm"/>
          </a:ln>
          <a:effectLst/>
        </p:spPr>
        <p:txBody>
          <a:bodyPr vert="horz" wrap="square" lIns="70338" tIns="35169" rIns="70338" bIns="35169" numCol="1" rtlCol="0" anchor="t" anchorCtr="0" compatLnSpc="1">
            <a:prstTxWarp prst="textNoShape">
              <a:avLst/>
            </a:prstTxWarp>
          </a:bodyPr>
          <a:lstStyle/>
          <a:p>
            <a:pPr algn="ctr" defTabSz="703374" eaLnBrk="0" fontAlgn="base" hangingPunct="0">
              <a:spcBef>
                <a:spcPct val="0"/>
              </a:spcBef>
              <a:spcAft>
                <a:spcPct val="0"/>
              </a:spcAft>
            </a:pPr>
            <a:r>
              <a:rPr lang="en-AU" sz="1400" dirty="0">
                <a:solidFill>
                  <a:prstClr val="black"/>
                </a:solidFill>
                <a:latin typeface="Arial" panose="020B0604020202020204" pitchFamily="34" charset="0"/>
                <a:ea typeface="ＭＳ Ｐゴシック" pitchFamily="34" charset="-128"/>
                <a:cs typeface="Arial" panose="020B0604020202020204" pitchFamily="34" charset="0"/>
              </a:rPr>
              <a:t>Call activity is the </a:t>
            </a:r>
            <a:r>
              <a:rPr lang="en-AU" sz="1400" b="1" dirty="0">
                <a:solidFill>
                  <a:prstClr val="black"/>
                </a:solidFill>
                <a:latin typeface="Arial" panose="020B0604020202020204" pitchFamily="34" charset="0"/>
                <a:ea typeface="ＭＳ Ｐゴシック" pitchFamily="34" charset="-128"/>
                <a:cs typeface="Arial" panose="020B0604020202020204" pitchFamily="34" charset="0"/>
              </a:rPr>
              <a:t>default choice </a:t>
            </a:r>
            <a:r>
              <a:rPr lang="en-AU" sz="1400" dirty="0">
                <a:solidFill>
                  <a:prstClr val="black"/>
                </a:solidFill>
                <a:latin typeface="Arial" panose="020B0604020202020204" pitchFamily="34" charset="0"/>
                <a:ea typeface="ＭＳ Ｐゴシック" pitchFamily="34" charset="-128"/>
                <a:cs typeface="Arial" panose="020B0604020202020204" pitchFamily="34" charset="0"/>
              </a:rPr>
              <a:t>to maximize reusability</a:t>
            </a:r>
          </a:p>
        </p:txBody>
      </p:sp>
      <p:sp>
        <p:nvSpPr>
          <p:cNvPr id="3" name="Slide Number Placeholder 2"/>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86</a:t>
            </a:fld>
            <a:endParaRPr lang="en-AU">
              <a:solidFill>
                <a:prstClr val="black">
                  <a:lumMod val="50000"/>
                  <a:lumOff val="50000"/>
                </a:prstClr>
              </a:solidFill>
            </a:endParaRPr>
          </a:p>
        </p:txBody>
      </p:sp>
    </p:spTree>
    <p:extLst>
      <p:ext uri="{BB962C8B-B14F-4D97-AF65-F5344CB8AC3E}">
        <p14:creationId xmlns:p14="http://schemas.microsoft.com/office/powerpoint/2010/main" val="3740494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22" presetClass="entr" presetSubtype="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par>
                                <p:cTn id="11" presetID="22" presetClass="entr" presetSubtype="4"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par>
                                <p:cTn id="14" presetID="22" presetClass="entr" presetSubtype="4"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776196"/>
                                        </p:tgtEl>
                                        <p:attrNameLst>
                                          <p:attrName>style.visibility</p:attrName>
                                        </p:attrNameLst>
                                      </p:cBhvr>
                                      <p:to>
                                        <p:strVal val="visible"/>
                                      </p:to>
                                    </p:set>
                                    <p:animEffect transition="in" filter="fade">
                                      <p:cBhvr>
                                        <p:cTn id="20" dur="500"/>
                                        <p:tgtEl>
                                          <p:spTgt spid="77619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2408" y="1327360"/>
            <a:ext cx="7764463" cy="3859212"/>
          </a:xfrm>
        </p:spPr>
        <p:txBody>
          <a:bodyPr>
            <a:normAutofit/>
          </a:bodyPr>
          <a:lstStyle/>
          <a:p>
            <a:pPr marL="0" indent="0">
              <a:buNone/>
            </a:pPr>
            <a:r>
              <a:rPr lang="en-AU" sz="2000" dirty="0"/>
              <a:t>Identify suitable sub-processes in the process for assessing loan </a:t>
            </a:r>
            <a:r>
              <a:rPr lang="en-AU" sz="2000" dirty="0" err="1"/>
              <a:t>ap</a:t>
            </a:r>
            <a:r>
              <a:rPr lang="en-AU" sz="2000" dirty="0"/>
              <a:t>- plications </a:t>
            </a:r>
            <a:r>
              <a:rPr lang="en-AU" sz="2000" dirty="0" err="1"/>
              <a:t>modeled</a:t>
            </a:r>
            <a:r>
              <a:rPr lang="en-AU" sz="2000" dirty="0"/>
              <a:t> in Exercise 3.6.</a:t>
            </a:r>
          </a:p>
          <a:p>
            <a:pPr marL="0" indent="0">
              <a:buNone/>
            </a:pPr>
            <a:endParaRPr lang="en-AU" sz="2000" dirty="0"/>
          </a:p>
          <a:p>
            <a:pPr marL="0" indent="0">
              <a:buNone/>
            </a:pPr>
            <a:r>
              <a:rPr lang="en-AU" sz="2000" i="1" dirty="0"/>
              <a:t>Hint. </a:t>
            </a:r>
            <a:r>
              <a:rPr lang="en-AU" sz="2000" dirty="0"/>
              <a:t>Use the building blocks that you created throughout Exercises 3.1–3.4.</a:t>
            </a:r>
          </a:p>
          <a:p>
            <a:pPr marL="0" indent="0">
              <a:buNone/>
            </a:pPr>
            <a:endParaRPr lang="en-AU" sz="2000" dirty="0"/>
          </a:p>
          <a:p>
            <a:pPr marL="0" indent="0">
              <a:buNone/>
            </a:pPr>
            <a:endParaRPr lang="en-AU" sz="2000" dirty="0"/>
          </a:p>
        </p:txBody>
      </p:sp>
      <p:sp>
        <p:nvSpPr>
          <p:cNvPr id="3" name="Title 2"/>
          <p:cNvSpPr>
            <a:spLocks noGrp="1"/>
          </p:cNvSpPr>
          <p:nvPr>
            <p:ph type="title"/>
          </p:nvPr>
        </p:nvSpPr>
        <p:spPr/>
        <p:txBody>
          <a:bodyPr/>
          <a:lstStyle/>
          <a:p>
            <a:r>
              <a:rPr lang="en-US" dirty="0"/>
              <a:t>Exercise 3.9</a:t>
            </a:r>
          </a:p>
        </p:txBody>
      </p:sp>
    </p:spTree>
    <p:extLst>
      <p:ext uri="{BB962C8B-B14F-4D97-AF65-F5344CB8AC3E}">
        <p14:creationId xmlns:p14="http://schemas.microsoft.com/office/powerpoint/2010/main" val="360588630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Sub-processes: syntax</a:t>
            </a:r>
          </a:p>
        </p:txBody>
      </p:sp>
      <p:sp>
        <p:nvSpPr>
          <p:cNvPr id="3" name="Content Placeholder 2"/>
          <p:cNvSpPr>
            <a:spLocks noGrp="1"/>
          </p:cNvSpPr>
          <p:nvPr>
            <p:ph idx="1"/>
          </p:nvPr>
        </p:nvSpPr>
        <p:spPr>
          <a:xfrm>
            <a:off x="655232" y="1107330"/>
            <a:ext cx="8136071" cy="4849333"/>
          </a:xfrm>
        </p:spPr>
        <p:txBody>
          <a:bodyPr>
            <a:normAutofit/>
          </a:bodyPr>
          <a:lstStyle/>
          <a:p>
            <a:pPr marL="0" indent="0">
              <a:buNone/>
            </a:pPr>
            <a:r>
              <a:rPr lang="en-AU" sz="2000" dirty="0"/>
              <a:t>Sequence flows cannot cross sub-process boundaries</a:t>
            </a:r>
          </a:p>
          <a:p>
            <a:pPr lvl="1"/>
            <a:r>
              <a:rPr lang="en-AU" sz="1800" dirty="0"/>
              <a:t>Use start/end events</a:t>
            </a:r>
          </a:p>
          <a:p>
            <a:pPr lvl="1"/>
            <a:endParaRPr lang="en-AU" sz="1800" dirty="0"/>
          </a:p>
          <a:p>
            <a:pPr marL="0" indent="0">
              <a:buNone/>
            </a:pPr>
            <a:r>
              <a:rPr lang="en-AU" sz="2000" dirty="0"/>
              <a:t>Message flows can cross sub-process boundaries</a:t>
            </a:r>
          </a:p>
          <a:p>
            <a:pPr lvl="1"/>
            <a:r>
              <a:rPr lang="en-AU" sz="1800" dirty="0"/>
              <a:t>To indicate messages emanating from/incoming into the sub-process</a:t>
            </a:r>
          </a:p>
          <a:p>
            <a:pPr lvl="1"/>
            <a:endParaRPr lang="en-AU" sz="1800" dirty="0"/>
          </a:p>
          <a:p>
            <a:pPr marL="0" indent="0">
              <a:buNone/>
            </a:pPr>
            <a:r>
              <a:rPr lang="en-AU" sz="2000" dirty="0"/>
              <a:t>Start with at least one start event</a:t>
            </a:r>
          </a:p>
          <a:p>
            <a:pPr lvl="1"/>
            <a:r>
              <a:rPr lang="en-AU" sz="1800" dirty="0"/>
              <a:t>If multiple, first occurring will trigger the sub-process</a:t>
            </a:r>
          </a:p>
          <a:p>
            <a:pPr lvl="1"/>
            <a:endParaRPr lang="en-AU" sz="1800" dirty="0"/>
          </a:p>
          <a:p>
            <a:pPr marL="0" indent="0">
              <a:buNone/>
            </a:pPr>
            <a:r>
              <a:rPr lang="en-AU" sz="2000" dirty="0"/>
              <a:t>Finish with at least one end event</a:t>
            </a:r>
          </a:p>
          <a:p>
            <a:pPr lvl="1"/>
            <a:r>
              <a:rPr lang="en-AU" sz="1800" dirty="0"/>
              <a:t>The sub-process will complete once all tokens have reached an end event. May need an (X)OR-split after sub-process to understand what end event(s) have been reached</a:t>
            </a:r>
          </a:p>
          <a:p>
            <a:pPr lvl="1"/>
            <a:endParaRPr lang="en-AU" sz="1800" dirty="0"/>
          </a:p>
        </p:txBody>
      </p:sp>
      <p:sp>
        <p:nvSpPr>
          <p:cNvPr id="4" name="Slide Number Placeholder 3"/>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88</a:t>
            </a:fld>
            <a:endParaRPr lang="en-AU">
              <a:solidFill>
                <a:prstClr val="black">
                  <a:lumMod val="50000"/>
                  <a:lumOff val="50000"/>
                </a:prstClr>
              </a:solidFill>
            </a:endParaRPr>
          </a:p>
        </p:txBody>
      </p:sp>
    </p:spTree>
    <p:extLst>
      <p:ext uri="{BB962C8B-B14F-4D97-AF65-F5344CB8AC3E}">
        <p14:creationId xmlns:p14="http://schemas.microsoft.com/office/powerpoint/2010/main" val="390173672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567" y="335612"/>
            <a:ext cx="7927724" cy="468923"/>
          </a:xfrm>
        </p:spPr>
        <p:txBody>
          <a:bodyPr>
            <a:noAutofit/>
          </a:bodyPr>
          <a:lstStyle/>
          <a:p>
            <a:r>
              <a:rPr lang="en-AU" dirty="0"/>
              <a:t>Example: sub-process with multiple end events</a:t>
            </a:r>
          </a:p>
        </p:txBody>
      </p:sp>
      <p:pic>
        <p:nvPicPr>
          <p:cNvPr id="773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476"/>
          <a:stretch/>
        </p:blipFill>
        <p:spPr bwMode="auto">
          <a:xfrm>
            <a:off x="2125278" y="1812851"/>
            <a:ext cx="2778266" cy="813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73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8548" y="1176487"/>
            <a:ext cx="2227385" cy="21687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73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734" y="3527140"/>
            <a:ext cx="3949212" cy="1736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Straight Connector 8"/>
          <p:cNvCxnSpPr/>
          <p:nvPr/>
        </p:nvCxnSpPr>
        <p:spPr bwMode="auto">
          <a:xfrm>
            <a:off x="4502352" y="2626138"/>
            <a:ext cx="1219888" cy="901002"/>
          </a:xfrm>
          <a:prstGeom prst="line">
            <a:avLst/>
          </a:prstGeom>
          <a:solidFill>
            <a:schemeClr val="accent1"/>
          </a:solidFill>
          <a:ln w="12700" cap="flat" cmpd="sng" algn="ctr">
            <a:solidFill>
              <a:schemeClr val="tx1"/>
            </a:solidFill>
            <a:prstDash val="dash"/>
            <a:round/>
            <a:headEnd type="none" w="sm" len="sm"/>
            <a:tailEnd type="none" w="sm" len="sm"/>
          </a:ln>
          <a:effectLst/>
        </p:spPr>
      </p:cxnSp>
      <p:cxnSp>
        <p:nvCxnSpPr>
          <p:cNvPr id="10" name="Straight Connector 9"/>
          <p:cNvCxnSpPr/>
          <p:nvPr/>
        </p:nvCxnSpPr>
        <p:spPr bwMode="auto">
          <a:xfrm flipH="1">
            <a:off x="2125277" y="2626139"/>
            <a:ext cx="1748165" cy="1160243"/>
          </a:xfrm>
          <a:prstGeom prst="line">
            <a:avLst/>
          </a:prstGeom>
          <a:solidFill>
            <a:schemeClr val="accent1"/>
          </a:solidFill>
          <a:ln w="12700" cap="flat" cmpd="sng" algn="ctr">
            <a:solidFill>
              <a:schemeClr val="tx1"/>
            </a:solidFill>
            <a:prstDash val="dash"/>
            <a:round/>
            <a:headEnd type="none" w="sm" len="sm"/>
            <a:tailEnd type="none" w="sm" len="sm"/>
          </a:ln>
          <a:effectLst/>
        </p:spPr>
      </p:cxnSp>
      <p:sp>
        <p:nvSpPr>
          <p:cNvPr id="3" name="Slide Number Placeholder 2"/>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89</a:t>
            </a:fld>
            <a:endParaRPr lang="en-AU">
              <a:solidFill>
                <a:prstClr val="black">
                  <a:lumMod val="50000"/>
                  <a:lumOff val="50000"/>
                </a:prstClr>
              </a:solidFill>
            </a:endParaRPr>
          </a:p>
        </p:txBody>
      </p:sp>
      <p:sp>
        <p:nvSpPr>
          <p:cNvPr id="11" name="Rectangle 5"/>
          <p:cNvSpPr>
            <a:spLocks noChangeArrowheads="1"/>
          </p:cNvSpPr>
          <p:nvPr/>
        </p:nvSpPr>
        <p:spPr bwMode="auto">
          <a:xfrm>
            <a:off x="445567" y="1168647"/>
            <a:ext cx="1992853" cy="400110"/>
          </a:xfrm>
          <a:prstGeom prst="rect">
            <a:avLst/>
          </a:prstGeom>
          <a:noFill/>
          <a:ln w="9525">
            <a:noFill/>
            <a:miter lim="800000"/>
            <a:headEnd/>
            <a:tailEnd/>
          </a:ln>
          <a:effectLst/>
        </p:spPr>
        <p:txBody>
          <a:bodyPr wrap="none">
            <a:spAutoFit/>
          </a:bodyPr>
          <a:lstStyle/>
          <a:p>
            <a:r>
              <a:rPr lang="en-AU" sz="2000" b="1" dirty="0">
                <a:latin typeface="Arial" panose="020B0604020202020204" pitchFamily="34" charset="0"/>
                <a:cs typeface="Arial" panose="020B0604020202020204" pitchFamily="34" charset="0"/>
              </a:rPr>
              <a:t>Quote-to-order</a:t>
            </a:r>
          </a:p>
        </p:txBody>
      </p:sp>
    </p:spTree>
    <p:extLst>
      <p:ext uri="{BB962C8B-B14F-4D97-AF65-F5344CB8AC3E}">
        <p14:creationId xmlns:p14="http://schemas.microsoft.com/office/powerpoint/2010/main" val="77671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22" presetClass="entr" presetSubtype="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up)">
                                      <p:cBhvr>
                                        <p:cTn id="10" dur="500"/>
                                        <p:tgtEl>
                                          <p:spTgt spid="9"/>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773124"/>
                                        </p:tgtEl>
                                        <p:attrNameLst>
                                          <p:attrName>style.visibility</p:attrName>
                                        </p:attrNameLst>
                                      </p:cBhvr>
                                      <p:to>
                                        <p:strVal val="visible"/>
                                      </p:to>
                                    </p:set>
                                    <p:animEffect transition="in" filter="fade">
                                      <p:cBhvr>
                                        <p:cTn id="14" dur="500"/>
                                        <p:tgtEl>
                                          <p:spTgt spid="77312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773123"/>
                                        </p:tgtEl>
                                        <p:attrNameLst>
                                          <p:attrName>style.visibility</p:attrName>
                                        </p:attrNameLst>
                                      </p:cBhvr>
                                      <p:to>
                                        <p:strVal val="visible"/>
                                      </p:to>
                                    </p:set>
                                    <p:animEffect transition="in" filter="wipe(left)">
                                      <p:cBhvr>
                                        <p:cTn id="19" dur="500"/>
                                        <p:tgtEl>
                                          <p:spTgt spid="773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8163" name="Rectangle 3"/>
          <p:cNvSpPr>
            <a:spLocks noGrp="1" noChangeArrowheads="1"/>
          </p:cNvSpPr>
          <p:nvPr>
            <p:ph idx="1"/>
          </p:nvPr>
        </p:nvSpPr>
        <p:spPr>
          <a:xfrm>
            <a:off x="2810718" y="1694553"/>
            <a:ext cx="6098151" cy="4020447"/>
          </a:xfrm>
        </p:spPr>
        <p:txBody>
          <a:bodyPr>
            <a:normAutofit/>
          </a:bodyPr>
          <a:lstStyle/>
          <a:p>
            <a:pPr marL="0" indent="0">
              <a:buNone/>
            </a:pPr>
            <a:r>
              <a:rPr lang="en-AU" i="1" dirty="0"/>
              <a:t>Gateways</a:t>
            </a:r>
            <a:r>
              <a:rPr lang="en-AU" dirty="0"/>
              <a:t> capture forking and joining paths in the control flow.</a:t>
            </a:r>
          </a:p>
          <a:p>
            <a:pPr lvl="1"/>
            <a:r>
              <a:rPr lang="en-AU" sz="1667" dirty="0"/>
              <a:t>Different types of gateways</a:t>
            </a:r>
          </a:p>
          <a:p>
            <a:pPr lvl="1">
              <a:buFontTx/>
              <a:buNone/>
            </a:pPr>
            <a:endParaRPr lang="en-AU" sz="1667" dirty="0"/>
          </a:p>
          <a:p>
            <a:pPr lvl="1">
              <a:buFontTx/>
              <a:buNone/>
            </a:pPr>
            <a:endParaRPr lang="en-AU" sz="1667" dirty="0"/>
          </a:p>
          <a:p>
            <a:pPr marL="0" indent="0">
              <a:buNone/>
            </a:pPr>
            <a:r>
              <a:rPr lang="en-AU" i="1" dirty="0"/>
              <a:t>Sequence flows</a:t>
            </a:r>
            <a:r>
              <a:rPr lang="en-AU" dirty="0"/>
              <a:t> represent the order in which activities and events will be performed. </a:t>
            </a:r>
          </a:p>
          <a:p>
            <a:pPr marL="0" indent="0">
              <a:buNone/>
            </a:pPr>
            <a:r>
              <a:rPr lang="en-AU" dirty="0"/>
              <a:t>They can be assigned a condition to distinguish between alternative branches.</a:t>
            </a:r>
          </a:p>
          <a:p>
            <a:pPr lvl="1"/>
            <a:r>
              <a:rPr lang="en-AU" sz="1667" dirty="0"/>
              <a:t>Different types of flows</a:t>
            </a:r>
          </a:p>
        </p:txBody>
      </p:sp>
      <p:sp>
        <p:nvSpPr>
          <p:cNvPr id="988162" name="Rectangle 2"/>
          <p:cNvSpPr>
            <a:spLocks noGrp="1" noChangeArrowheads="1"/>
          </p:cNvSpPr>
          <p:nvPr>
            <p:ph type="title"/>
          </p:nvPr>
        </p:nvSpPr>
        <p:spPr/>
        <p:txBody>
          <a:bodyPr>
            <a:normAutofit/>
          </a:bodyPr>
          <a:lstStyle/>
          <a:p>
            <a:r>
              <a:rPr lang="en-AU" sz="2333" dirty="0"/>
              <a:t>BPMN core elements</a:t>
            </a:r>
            <a:endParaRPr lang="en-AU" sz="2333" i="1" dirty="0"/>
          </a:p>
        </p:txBody>
      </p:sp>
      <p:graphicFrame>
        <p:nvGraphicFramePr>
          <p:cNvPr id="988167" name="Object 7"/>
          <p:cNvGraphicFramePr>
            <a:graphicFrameLocks noChangeAspect="1"/>
          </p:cNvGraphicFramePr>
          <p:nvPr>
            <p:extLst>
              <p:ext uri="{D42A27DB-BD31-4B8C-83A1-F6EECF244321}">
                <p14:modId xmlns:p14="http://schemas.microsoft.com/office/powerpoint/2010/main" val="1494793266"/>
              </p:ext>
            </p:extLst>
          </p:nvPr>
        </p:nvGraphicFramePr>
        <p:xfrm>
          <a:off x="1244865" y="3604828"/>
          <a:ext cx="1058333" cy="209021"/>
        </p:xfrm>
        <a:graphic>
          <a:graphicData uri="http://schemas.openxmlformats.org/presentationml/2006/ole">
            <mc:AlternateContent xmlns:mc="http://schemas.openxmlformats.org/markup-compatibility/2006">
              <mc:Choice xmlns:v="urn:schemas-microsoft-com:vml" Requires="v">
                <p:oleObj spid="_x0000_s16421" name="Visio" r:id="rId4" imgW="498062" imgH="98762" progId="Visio.Drawing.11">
                  <p:embed/>
                </p:oleObj>
              </mc:Choice>
              <mc:Fallback>
                <p:oleObj name="Visio" r:id="rId4" imgW="498062" imgH="98762" progId="Visio.Drawing.11">
                  <p:embed/>
                  <p:pic>
                    <p:nvPicPr>
                      <p:cNvPr id="988167"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4865" y="3604828"/>
                        <a:ext cx="1058333" cy="209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88168" name="Text Box 8"/>
          <p:cNvSpPr txBox="1">
            <a:spLocks noChangeArrowheads="1"/>
          </p:cNvSpPr>
          <p:nvPr/>
        </p:nvSpPr>
        <p:spPr bwMode="auto">
          <a:xfrm>
            <a:off x="1122976" y="3848592"/>
            <a:ext cx="1207382" cy="656462"/>
          </a:xfrm>
          <a:prstGeom prst="rect">
            <a:avLst/>
          </a:prstGeom>
          <a:noFill/>
          <a:ln w="9525">
            <a:noFill/>
            <a:miter lim="800000"/>
            <a:headEnd/>
            <a:tailEnd/>
          </a:ln>
          <a:effectLst/>
        </p:spPr>
        <p:txBody>
          <a:bodyPr wrap="none">
            <a:spAutoFit/>
          </a:bodyPr>
          <a:lstStyle/>
          <a:p>
            <a:pPr algn="ctr" eaLnBrk="0" fontAlgn="base" hangingPunct="0">
              <a:spcBef>
                <a:spcPct val="0"/>
              </a:spcBef>
              <a:spcAft>
                <a:spcPct val="0"/>
              </a:spcAft>
            </a:pPr>
            <a:r>
              <a:rPr lang="en-AU" sz="1833" dirty="0">
                <a:solidFill>
                  <a:prstClr val="black"/>
                </a:solidFill>
                <a:latin typeface="Arial" charset="0"/>
                <a:ea typeface="ＭＳ Ｐゴシック" pitchFamily="34" charset="-128"/>
              </a:rPr>
              <a:t>sequence</a:t>
            </a:r>
            <a:br>
              <a:rPr lang="en-AU" sz="1833" dirty="0">
                <a:solidFill>
                  <a:prstClr val="black"/>
                </a:solidFill>
                <a:latin typeface="Arial" charset="0"/>
                <a:ea typeface="ＭＳ Ｐゴシック" pitchFamily="34" charset="-128"/>
              </a:rPr>
            </a:br>
            <a:r>
              <a:rPr lang="en-AU" sz="1833" dirty="0">
                <a:solidFill>
                  <a:prstClr val="black"/>
                </a:solidFill>
                <a:latin typeface="Arial" charset="0"/>
                <a:ea typeface="ＭＳ Ｐゴシック" pitchFamily="34" charset="-128"/>
              </a:rPr>
              <a:t>flow</a:t>
            </a:r>
          </a:p>
        </p:txBody>
      </p:sp>
      <p:sp>
        <p:nvSpPr>
          <p:cNvPr id="2" name="Slide Number Placeholder 1"/>
          <p:cNvSpPr>
            <a:spLocks noGrp="1"/>
          </p:cNvSpPr>
          <p:nvPr>
            <p:ph type="sldNum" sz="quarter" idx="11"/>
          </p:nvPr>
        </p:nvSpPr>
        <p:spPr/>
        <p:txBody>
          <a:bodyPr/>
          <a:lstStyle/>
          <a:p>
            <a:fld id="{F06E539D-8AB8-485C-BFEF-50E8D5427D32}" type="slidenum">
              <a:rPr lang="en-AU" smtClean="0">
                <a:solidFill>
                  <a:prstClr val="black">
                    <a:lumMod val="50000"/>
                    <a:lumOff val="50000"/>
                  </a:prstClr>
                </a:solidFill>
              </a:rPr>
              <a:pPr/>
              <a:t>9</a:t>
            </a:fld>
            <a:endParaRPr lang="en-AU">
              <a:solidFill>
                <a:prstClr val="black">
                  <a:lumMod val="50000"/>
                  <a:lumOff val="50000"/>
                </a:prstClr>
              </a:solidFill>
            </a:endParaRPr>
          </a:p>
        </p:txBody>
      </p:sp>
      <p:graphicFrame>
        <p:nvGraphicFramePr>
          <p:cNvPr id="9" name="Object 7"/>
          <p:cNvGraphicFramePr>
            <a:graphicFrameLocks noChangeAspect="1"/>
          </p:cNvGraphicFramePr>
          <p:nvPr>
            <p:extLst>
              <p:ext uri="{D42A27DB-BD31-4B8C-83A1-F6EECF244321}">
                <p14:modId xmlns:p14="http://schemas.microsoft.com/office/powerpoint/2010/main" val="2501880137"/>
              </p:ext>
            </p:extLst>
          </p:nvPr>
        </p:nvGraphicFramePr>
        <p:xfrm>
          <a:off x="1345407" y="1638974"/>
          <a:ext cx="878417" cy="878417"/>
        </p:xfrm>
        <a:graphic>
          <a:graphicData uri="http://schemas.openxmlformats.org/presentationml/2006/ole">
            <mc:AlternateContent xmlns:mc="http://schemas.openxmlformats.org/markup-compatibility/2006">
              <mc:Choice xmlns:v="urn:schemas-microsoft-com:vml" Requires="v">
                <p:oleObj spid="_x0000_s16422" name="Visio" r:id="rId6" imgW="577572" imgH="577572" progId="Visio.Drawing.11">
                  <p:embed/>
                </p:oleObj>
              </mc:Choice>
              <mc:Fallback>
                <p:oleObj name="Visio" r:id="rId6" imgW="577572" imgH="577572" progId="Visio.Drawing.11">
                  <p:embed/>
                  <p:pic>
                    <p:nvPicPr>
                      <p:cNvPr id="9"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45407" y="1638974"/>
                        <a:ext cx="878417" cy="87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Text Box 10"/>
          <p:cNvSpPr txBox="1">
            <a:spLocks noChangeArrowheads="1"/>
          </p:cNvSpPr>
          <p:nvPr/>
        </p:nvSpPr>
        <p:spPr bwMode="auto">
          <a:xfrm>
            <a:off x="1281907" y="2496224"/>
            <a:ext cx="1063112" cy="374398"/>
          </a:xfrm>
          <a:prstGeom prst="rect">
            <a:avLst/>
          </a:prstGeom>
          <a:noFill/>
          <a:ln w="9525">
            <a:noFill/>
            <a:miter lim="800000"/>
            <a:headEnd/>
            <a:tailEnd/>
          </a:ln>
          <a:effectLst/>
        </p:spPr>
        <p:txBody>
          <a:bodyPr wrap="none">
            <a:spAutoFit/>
          </a:bodyPr>
          <a:lstStyle/>
          <a:p>
            <a:pPr eaLnBrk="0" fontAlgn="base" hangingPunct="0">
              <a:spcBef>
                <a:spcPct val="0"/>
              </a:spcBef>
              <a:spcAft>
                <a:spcPct val="0"/>
              </a:spcAft>
            </a:pPr>
            <a:r>
              <a:rPr lang="en-AU" sz="1833">
                <a:solidFill>
                  <a:prstClr val="black"/>
                </a:solidFill>
                <a:latin typeface="Arial" charset="0"/>
                <a:ea typeface="ＭＳ Ｐゴシック" pitchFamily="34" charset="-128"/>
              </a:rPr>
              <a:t>gateway</a:t>
            </a:r>
          </a:p>
        </p:txBody>
      </p:sp>
    </p:spTree>
    <p:extLst>
      <p:ext uri="{BB962C8B-B14F-4D97-AF65-F5344CB8AC3E}">
        <p14:creationId xmlns:p14="http://schemas.microsoft.com/office/powerpoint/2010/main" val="66382965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2408" y="1327360"/>
            <a:ext cx="7764463" cy="3859212"/>
          </a:xfrm>
        </p:spPr>
        <p:txBody>
          <a:bodyPr>
            <a:normAutofit/>
          </a:bodyPr>
          <a:lstStyle/>
          <a:p>
            <a:pPr marL="0" indent="0">
              <a:buNone/>
            </a:pPr>
            <a:r>
              <a:rPr lang="en-AU" sz="2000" dirty="0"/>
              <a:t>Identify suitable sub-processes in the process of Exercise 1.7 (page 30). Among these sub-processes, identify those that are specific to this process versus those that can potentially be shared with other processes of the same company.</a:t>
            </a:r>
          </a:p>
          <a:p>
            <a:pPr marL="0" indent="0">
              <a:buNone/>
            </a:pPr>
            <a:endParaRPr lang="en-AU" sz="2000" dirty="0"/>
          </a:p>
          <a:p>
            <a:pPr marL="0" indent="0">
              <a:buNone/>
            </a:pPr>
            <a:endParaRPr lang="en-AU" sz="2000" dirty="0"/>
          </a:p>
        </p:txBody>
      </p:sp>
      <p:sp>
        <p:nvSpPr>
          <p:cNvPr id="3" name="Title 2"/>
          <p:cNvSpPr>
            <a:spLocks noGrp="1"/>
          </p:cNvSpPr>
          <p:nvPr>
            <p:ph type="title"/>
          </p:nvPr>
        </p:nvSpPr>
        <p:spPr/>
        <p:txBody>
          <a:bodyPr/>
          <a:lstStyle/>
          <a:p>
            <a:r>
              <a:rPr lang="en-US" dirty="0"/>
              <a:t>Exercise 3.10</a:t>
            </a:r>
          </a:p>
        </p:txBody>
      </p:sp>
    </p:spTree>
    <p:extLst>
      <p:ext uri="{BB962C8B-B14F-4D97-AF65-F5344CB8AC3E}">
        <p14:creationId xmlns:p14="http://schemas.microsoft.com/office/powerpoint/2010/main" val="38375984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sz="half" idx="2"/>
          </p:nvPr>
        </p:nvSpPr>
        <p:spPr>
          <a:xfrm>
            <a:off x="4572000" y="1344613"/>
            <a:ext cx="4103688" cy="3859212"/>
          </a:xfrm>
        </p:spPr>
        <p:txBody>
          <a:bodyPr>
            <a:normAutofit/>
          </a:bodyPr>
          <a:lstStyle/>
          <a:p>
            <a:pPr marL="0" indent="0">
              <a:buNone/>
            </a:pPr>
            <a:r>
              <a:rPr lang="de-DE" sz="1400" dirty="0"/>
              <a:t>Contents</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First Steps with BPMN</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Branching and Merging</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Business Objects</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Resources</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Process Decomposition</a:t>
            </a:r>
          </a:p>
          <a:p>
            <a:pPr marL="342900" indent="-342900">
              <a:lnSpc>
                <a:spcPct val="110000"/>
              </a:lnSpc>
              <a:buClr>
                <a:schemeClr val="bg1">
                  <a:lumMod val="95000"/>
                </a:schemeClr>
              </a:buClr>
              <a:buFont typeface="+mj-lt"/>
              <a:buAutoNum type="arabicPeriod"/>
            </a:pPr>
            <a:r>
              <a:rPr lang="en-US" sz="1400" dirty="0">
                <a:solidFill>
                  <a:schemeClr val="bg1">
                    <a:lumMod val="85000"/>
                  </a:schemeClr>
                </a:solidFill>
              </a:rPr>
              <a:t>Process Model Reuse</a:t>
            </a:r>
          </a:p>
          <a:p>
            <a:pPr marL="342900" indent="-342900">
              <a:buFont typeface="+mj-lt"/>
              <a:buAutoNum type="arabicPeriod"/>
            </a:pPr>
            <a:r>
              <a:rPr lang="en-US" sz="1400" dirty="0"/>
              <a:t>Recap</a:t>
            </a:r>
          </a:p>
        </p:txBody>
      </p:sp>
      <p:sp>
        <p:nvSpPr>
          <p:cNvPr id="5" name="Title 4">
            <a:extLst>
              <a:ext uri="{FF2B5EF4-FFF2-40B4-BE49-F238E27FC236}">
                <a16:creationId xmlns:a16="http://schemas.microsoft.com/office/drawing/2014/main" id="{A25E3810-7CC4-4F93-B619-F6F022800DBD}"/>
              </a:ext>
            </a:extLst>
          </p:cNvPr>
          <p:cNvSpPr>
            <a:spLocks noGrp="1"/>
          </p:cNvSpPr>
          <p:nvPr>
            <p:ph type="title"/>
          </p:nvPr>
        </p:nvSpPr>
        <p:spPr/>
        <p:txBody>
          <a:bodyPr/>
          <a:lstStyle/>
          <a:p>
            <a:r>
              <a:rPr lang="de-AT" dirty="0">
                <a:latin typeface="Arial" panose="020B0604020202020204" pitchFamily="34" charset="0"/>
                <a:cs typeface="Arial" panose="020B0604020202020204" pitchFamily="34" charset="0"/>
              </a:rPr>
              <a:t>Chapter 3: Essential </a:t>
            </a:r>
            <a:r>
              <a:rPr lang="de-AT" dirty="0" err="1">
                <a:latin typeface="Arial" panose="020B0604020202020204" pitchFamily="34" charset="0"/>
                <a:cs typeface="Arial" panose="020B0604020202020204" pitchFamily="34" charset="0"/>
              </a:rPr>
              <a:t>Process</a:t>
            </a:r>
            <a:r>
              <a:rPr lang="de-AT" dirty="0">
                <a:latin typeface="Arial" panose="020B0604020202020204" pitchFamily="34" charset="0"/>
                <a:cs typeface="Arial" panose="020B0604020202020204" pitchFamily="34" charset="0"/>
              </a:rPr>
              <a:t> Modeling</a:t>
            </a:r>
          </a:p>
        </p:txBody>
      </p:sp>
      <p:pic>
        <p:nvPicPr>
          <p:cNvPr id="7" name="Grafik 6"/>
          <p:cNvPicPr>
            <a:picLocks noChangeAspect="1"/>
          </p:cNvPicPr>
          <p:nvPr/>
        </p:nvPicPr>
        <p:blipFill>
          <a:blip r:embed="rId3"/>
          <a:stretch>
            <a:fillRect/>
          </a:stretch>
        </p:blipFill>
        <p:spPr>
          <a:xfrm>
            <a:off x="1463798" y="1402645"/>
            <a:ext cx="2054876" cy="3383844"/>
          </a:xfrm>
          <a:prstGeom prst="rect">
            <a:avLst/>
          </a:prstGeom>
          <a:ln>
            <a:solidFill>
              <a:schemeClr val="tx1"/>
            </a:solidFill>
          </a:ln>
        </p:spPr>
      </p:pic>
    </p:spTree>
    <p:extLst>
      <p:ext uri="{BB962C8B-B14F-4D97-AF65-F5344CB8AC3E}">
        <p14:creationId xmlns:p14="http://schemas.microsoft.com/office/powerpoint/2010/main" val="3026915848"/>
      </p:ext>
    </p:extLst>
  </p:cSld>
  <p:clrMapOvr>
    <a:masterClrMapping/>
  </p:clrMapOvr>
  <p:transition>
    <p:fade/>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idx="1"/>
          </p:nvPr>
        </p:nvSpPr>
        <p:spPr>
          <a:xfrm>
            <a:off x="631836" y="1344613"/>
            <a:ext cx="8237844" cy="4468358"/>
          </a:xfrm>
        </p:spPr>
        <p:txBody>
          <a:bodyPr>
            <a:normAutofit/>
          </a:bodyPr>
          <a:lstStyle/>
          <a:p>
            <a:pPr marL="457200" indent="-457200">
              <a:buFont typeface="+mj-lt"/>
              <a:buAutoNum type="arabicPeriod"/>
            </a:pPr>
            <a:r>
              <a:rPr lang="en-AU" dirty="0"/>
              <a:t>BPMN activities capture units of work in a process</a:t>
            </a:r>
          </a:p>
          <a:p>
            <a:pPr marL="457200" indent="-457200">
              <a:buFont typeface="+mj-lt"/>
              <a:buAutoNum type="arabicPeriod"/>
            </a:pPr>
            <a:r>
              <a:rPr lang="en-AU" dirty="0"/>
              <a:t>Events define the start and end of a process, and signal something that happens during the execution of it</a:t>
            </a:r>
          </a:p>
          <a:p>
            <a:pPr marL="457200" indent="-457200">
              <a:buFont typeface="+mj-lt"/>
              <a:buAutoNum type="arabicPeriod"/>
            </a:pPr>
            <a:r>
              <a:rPr lang="en-AU" dirty="0"/>
              <a:t>Gateways model exclusive and inclusive decisions, merges, parallelism and synchronization, and repetition</a:t>
            </a:r>
            <a:endParaRPr lang="en-US" dirty="0"/>
          </a:p>
          <a:p>
            <a:pPr marL="457200" indent="-457200">
              <a:buFont typeface="+mj-lt"/>
              <a:buAutoNum type="arabicPeriod"/>
            </a:pPr>
            <a:r>
              <a:rPr lang="en-AU" dirty="0"/>
              <a:t>A process model depicts all the possible ways a given business process can be executed, while a process instance captures one specific process execution out of all possible ones</a:t>
            </a:r>
          </a:p>
          <a:p>
            <a:pPr marL="457200" indent="-457200">
              <a:buFont typeface="+mj-lt"/>
              <a:buAutoNum type="arabicPeriod"/>
            </a:pPr>
            <a:r>
              <a:rPr lang="en-AU" dirty="0"/>
              <a:t>Data objects capture a physical or digital business object required to execute an activity or trigger an event, or that results from the execution of an activity or an event occurrence</a:t>
            </a:r>
          </a:p>
          <a:p>
            <a:pPr marL="457200" indent="-457200">
              <a:buFont typeface="+mj-lt"/>
              <a:buAutoNum type="arabicPeriod"/>
            </a:pPr>
            <a:r>
              <a:rPr lang="en-AU" dirty="0"/>
              <a:t>Pools generally model resource classes while lanes are used to partition pools</a:t>
            </a:r>
          </a:p>
          <a:p>
            <a:pPr marL="457200" indent="-457200">
              <a:buFont typeface="+mj-lt"/>
              <a:buAutoNum type="arabicPeriod"/>
            </a:pPr>
            <a:r>
              <a:rPr lang="en-AU" dirty="0"/>
              <a:t>Sub-processes represent activities that can be broken down in a number of internal steps, as compared to tasks, which capture single units of work</a:t>
            </a:r>
          </a:p>
          <a:p>
            <a:pPr marL="457200" indent="-457200">
              <a:buFont typeface="+mj-lt"/>
              <a:buAutoNum type="arabicPeriod"/>
            </a:pPr>
            <a:endParaRPr lang="en-AU" dirty="0"/>
          </a:p>
          <a:p>
            <a:pPr marL="457200" indent="-457200">
              <a:buFont typeface="+mj-lt"/>
              <a:buAutoNum type="arabicPeriod"/>
            </a:pPr>
            <a:endParaRPr lang="en-AU" dirty="0"/>
          </a:p>
        </p:txBody>
      </p:sp>
      <p:sp>
        <p:nvSpPr>
          <p:cNvPr id="6" name="Titel 5"/>
          <p:cNvSpPr>
            <a:spLocks noGrp="1"/>
          </p:cNvSpPr>
          <p:nvPr>
            <p:ph type="title"/>
          </p:nvPr>
        </p:nvSpPr>
        <p:spPr/>
        <p:txBody>
          <a:bodyPr/>
          <a:lstStyle/>
          <a:p>
            <a:r>
              <a:rPr lang="de-DE" dirty="0" err="1"/>
              <a:t>Recap</a:t>
            </a:r>
            <a:endParaRPr lang="de-DE" dirty="0"/>
          </a:p>
        </p:txBody>
      </p:sp>
    </p:spTree>
    <p:extLst>
      <p:ext uri="{BB962C8B-B14F-4D97-AF65-F5344CB8AC3E}">
        <p14:creationId xmlns:p14="http://schemas.microsoft.com/office/powerpoint/2010/main" val="2613284921"/>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SELECTEDLANGUAGE" val="German Austria"/>
</p:tagLst>
</file>

<file path=ppt/theme/theme1.xml><?xml version="1.0" encoding="utf-8"?>
<a:theme xmlns:a="http://schemas.openxmlformats.org/drawingml/2006/main" name="WU 16:10">
  <a:themeElements>
    <a:clrScheme name="WU">
      <a:dk1>
        <a:srgbClr val="000000"/>
      </a:dk1>
      <a:lt1>
        <a:srgbClr val="FFFFFF"/>
      </a:lt1>
      <a:dk2>
        <a:srgbClr val="002350"/>
      </a:dk2>
      <a:lt2>
        <a:srgbClr val="E5F5FA"/>
      </a:lt2>
      <a:accent1>
        <a:srgbClr val="0096D3"/>
      </a:accent1>
      <a:accent2>
        <a:srgbClr val="002350"/>
      </a:accent2>
      <a:accent3>
        <a:srgbClr val="4B2582"/>
      </a:accent3>
      <a:accent4>
        <a:srgbClr val="457AA0"/>
      </a:accent4>
      <a:accent5>
        <a:srgbClr val="A592C0"/>
      </a:accent5>
      <a:accent6>
        <a:srgbClr val="80CFE9"/>
      </a:accent6>
      <a:hlink>
        <a:srgbClr val="405A7C"/>
      </a:hlink>
      <a:folHlink>
        <a:srgbClr val="0082AA"/>
      </a:folHlink>
    </a:clrScheme>
    <a:fontScheme name="WU neu">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U Farbschema neu">
        <a:dk1>
          <a:srgbClr val="000000"/>
        </a:dk1>
        <a:lt1>
          <a:sysClr val="window" lastClr="FFFFFF"/>
        </a:lt1>
        <a:dk2>
          <a:srgbClr val="002E60"/>
        </a:dk2>
        <a:lt2>
          <a:srgbClr val="E5F5FA"/>
        </a:lt2>
        <a:accent1>
          <a:srgbClr val="0096D3"/>
        </a:accent1>
        <a:accent2>
          <a:srgbClr val="002E60"/>
        </a:accent2>
        <a:accent3>
          <a:srgbClr val="532481"/>
        </a:accent3>
        <a:accent4>
          <a:srgbClr val="457AA0"/>
        </a:accent4>
        <a:accent5>
          <a:srgbClr val="A991C0"/>
        </a:accent5>
        <a:accent6>
          <a:srgbClr val="7FCAE9"/>
        </a:accent6>
        <a:hlink>
          <a:srgbClr val="406288"/>
        </a:hlink>
        <a:folHlink>
          <a:srgbClr val="008F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U Musterpräsentation 16x10 V1.1.potx" id="{50821DC6-1170-4F69-BC0F-BF2469366875}" vid="{788B52EF-C0A8-4B8C-8AD4-D720815E0A05}"/>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Kategorie xmlns="dde413db-0745-4f3a-8dca-564dc7ff6f7d">Präsentationen</Kategorie>
    <Beschreibung xmlns="dde413db-0745-4f3a-8dca-564dc7ff6f7d">Musterpräsentation im Format 16:10 (= WU Standard)</Beschreibung>
    <TaxCatchAll xmlns="08b0a3ee-3d2a-451c-9a1a-7e5d5b0c9c77">
      <Value>266</Value>
      <Value>403</Value>
    </TaxCatchAll>
    <DokumentenartTaxHTField0 xmlns="1a8d9a65-8471-4209-a900-f8e11db75e0a">
      <Terms xmlns="http://schemas.microsoft.com/office/infopath/2007/PartnerControls">
        <TermInfo xmlns="http://schemas.microsoft.com/office/infopath/2007/PartnerControls">
          <TermName xmlns="http://schemas.microsoft.com/office/infopath/2007/PartnerControls">Vorlagen</TermName>
          <TermId xmlns="http://schemas.microsoft.com/office/infopath/2007/PartnerControls">17fc50ed-8ad1-47be-ab12-04243fd74ddb</TermId>
        </TermInfo>
      </Terms>
    </DokumentenartTaxHTField0>
    <WU_x0020_ThemaTaxHTField0 xmlns="1a8d9a65-8471-4209-a900-f8e11db75e0a">
      <Terms xmlns="http://schemas.microsoft.com/office/infopath/2007/PartnerControls">
        <TermInfo xmlns="http://schemas.microsoft.com/office/infopath/2007/PartnerControls">
          <TermName xmlns="http://schemas.microsoft.com/office/infopath/2007/PartnerControls">Corporate Design</TermName>
          <TermId xmlns="http://schemas.microsoft.com/office/infopath/2007/PartnerControls">19895bcd-b158-45ae-ab7b-f5ca217dfcec</TermId>
        </TermInfo>
      </Terms>
    </WU_x0020_ThemaTaxHTField0>
    <Format xmlns="dde413db-0745-4f3a-8dca-564dc7ff6f7d">Microsoft Office 2013/2016</Format>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BCF651A35DF3154DB01328AF51148DAE" ma:contentTypeVersion="1" ma:contentTypeDescription="Ein neues Dokument erstellen." ma:contentTypeScope="" ma:versionID="458c1b80f8d593bdc96b60ff34dd40b4">
  <xsd:schema xmlns:xsd="http://www.w3.org/2001/XMLSchema" xmlns:xs="http://www.w3.org/2001/XMLSchema" xmlns:p="http://schemas.microsoft.com/office/2006/metadata/properties" xmlns:ns2="1a8d9a65-8471-4209-a900-f8e11db75e0a" xmlns:ns3="08b0a3ee-3d2a-451c-9a1a-7e5d5b0c9c77" xmlns:ns4="dde413db-0745-4f3a-8dca-564dc7ff6f7d" targetNamespace="http://schemas.microsoft.com/office/2006/metadata/properties" ma:root="true" ma:fieldsID="2d31116d1a6b5af1b4a8b1ba7152d57a" ns2:_="" ns3:_="" ns4:_="">
    <xsd:import namespace="1a8d9a65-8471-4209-a900-f8e11db75e0a"/>
    <xsd:import namespace="08b0a3ee-3d2a-451c-9a1a-7e5d5b0c9c77"/>
    <xsd:import namespace="dde413db-0745-4f3a-8dca-564dc7ff6f7d"/>
    <xsd:element name="properties">
      <xsd:complexType>
        <xsd:sequence>
          <xsd:element name="documentManagement">
            <xsd:complexType>
              <xsd:all>
                <xsd:element ref="ns2:WU_x0020_ThemaTaxHTField0" minOccurs="0"/>
                <xsd:element ref="ns3:TaxCatchAll" minOccurs="0"/>
                <xsd:element ref="ns2:DokumentenartTaxHTField0" minOccurs="0"/>
                <xsd:element ref="ns4:Beschreibung" minOccurs="0"/>
                <xsd:element ref="ns4:Format" minOccurs="0"/>
                <xsd:element ref="ns4:Kategorie"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8d9a65-8471-4209-a900-f8e11db75e0a" elementFormDefault="qualified">
    <xsd:import namespace="http://schemas.microsoft.com/office/2006/documentManagement/types"/>
    <xsd:import namespace="http://schemas.microsoft.com/office/infopath/2007/PartnerControls"/>
    <xsd:element name="WU_x0020_ThemaTaxHTField0" ma:index="9" nillable="true" ma:taxonomy="true" ma:internalName="WU_x0020_ThemaTaxHTField0" ma:taxonomyFieldName="WU_x0020_Thema" ma:displayName="Schlagwort" ma:default="" ma:fieldId="{a2eb3201-e251-4055-97e9-466604fc777f}" ma:taxonomyMulti="true" ma:sspId="59da4ae5-1217-4de6-bd64-b7a740f353bb" ma:termSetId="c1edca97-812b-4584-b6b5-1e5cade81cae" ma:anchorId="00000000-0000-0000-0000-000000000000" ma:open="true" ma:isKeyword="false">
      <xsd:complexType>
        <xsd:sequence>
          <xsd:element ref="pc:Terms" minOccurs="0" maxOccurs="1"/>
        </xsd:sequence>
      </xsd:complexType>
    </xsd:element>
    <xsd:element name="DokumentenartTaxHTField0" ma:index="12" nillable="true" ma:taxonomy="true" ma:internalName="DokumentenartTaxHTField0" ma:taxonomyFieldName="Dokumentenart" ma:displayName="Dokumentenart" ma:default="" ma:fieldId="{0f2e647f-32b7-4850-b6be-ae358ed71e70}" ma:taxonomyMulti="true" ma:sspId="59da4ae5-1217-4de6-bd64-b7a740f353bb" ma:termSetId="325756d7-e24e-4b6f-ba71-3f779d34c1ea"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8b0a3ee-3d2a-451c-9a1a-7e5d5b0c9c77" elementFormDefault="qualified">
    <xsd:import namespace="http://schemas.microsoft.com/office/2006/documentManagement/types"/>
    <xsd:import namespace="http://schemas.microsoft.com/office/infopath/2007/PartnerControls"/>
    <xsd:element name="TaxCatchAll" ma:index="10" nillable="true" ma:displayName="Taxonomy Catch All Column" ma:description="" ma:hidden="true" ma:list="{6a103bb8-3913-4e3b-a229-080a76572464}" ma:internalName="TaxCatchAll" ma:showField="CatchAllData" ma:web="08b0a3ee-3d2a-451c-9a1a-7e5d5b0c9c77">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Freigegeben fü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de413db-0745-4f3a-8dca-564dc7ff6f7d" elementFormDefault="qualified">
    <xsd:import namespace="http://schemas.microsoft.com/office/2006/documentManagement/types"/>
    <xsd:import namespace="http://schemas.microsoft.com/office/infopath/2007/PartnerControls"/>
    <xsd:element name="Beschreibung" ma:index="13" nillable="true" ma:displayName="Beschreibung" ma:internalName="Beschreibung">
      <xsd:simpleType>
        <xsd:restriction base="dms:Note">
          <xsd:maxLength value="255"/>
        </xsd:restriction>
      </xsd:simpleType>
    </xsd:element>
    <xsd:element name="Format" ma:index="14" nillable="true" ma:displayName="Format" ma:format="Dropdown" ma:internalName="Format">
      <xsd:simpleType>
        <xsd:union memberTypes="dms:Text">
          <xsd:simpleType>
            <xsd:restriction base="dms:Choice">
              <xsd:enumeration value="LaTeX"/>
              <xsd:enumeration value="Microsoft Office 2003"/>
              <xsd:enumeration value="Microsoft Office 2007-2013"/>
              <xsd:enumeration value="Microsoft Office 2013/2016"/>
              <xsd:enumeration value="OpenOffice 3.0"/>
            </xsd:restriction>
          </xsd:simpleType>
        </xsd:union>
      </xsd:simpleType>
    </xsd:element>
    <xsd:element name="Kategorie" ma:index="15" nillable="true" ma:displayName="Kategorie" ma:default="Anleitungen" ma:format="Dropdown" ma:internalName="Kategorie">
      <xsd:simpleType>
        <xsd:union memberTypes="dms:Text">
          <xsd:simpleType>
            <xsd:restriction base="dms:Choice">
              <xsd:enumeration value="Anleitungen"/>
              <xsd:enumeration value="Aushänge für Lift und Tür"/>
              <xsd:enumeration value="Basisvorlagen"/>
              <xsd:enumeration value="Brief-/Faxvorlagen"/>
              <xsd:enumeration value="Einladungen"/>
              <xsd:enumeration value="Etiketten"/>
              <xsd:enumeration value="Musterdateien"/>
              <xsd:enumeration value="Namensschilder"/>
              <xsd:enumeration value="Präsentationen"/>
              <xsd:enumeration value="Skripten-Cover"/>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58DFAF-C9AD-4CE5-A221-45D64FB05328}">
  <ds:schemaRefs>
    <ds:schemaRef ds:uri="1a8d9a65-8471-4209-a900-f8e11db75e0a"/>
    <ds:schemaRef ds:uri="http://purl.org/dc/terms/"/>
    <ds:schemaRef ds:uri="http://schemas.openxmlformats.org/package/2006/metadata/core-properties"/>
    <ds:schemaRef ds:uri="http://purl.org/dc/dcmitype/"/>
    <ds:schemaRef ds:uri="http://schemas.microsoft.com/office/infopath/2007/PartnerControls"/>
    <ds:schemaRef ds:uri="dde413db-0745-4f3a-8dca-564dc7ff6f7d"/>
    <ds:schemaRef ds:uri="http://purl.org/dc/elements/1.1/"/>
    <ds:schemaRef ds:uri="http://schemas.microsoft.com/office/2006/metadata/properties"/>
    <ds:schemaRef ds:uri="http://schemas.microsoft.com/office/2006/documentManagement/types"/>
    <ds:schemaRef ds:uri="08b0a3ee-3d2a-451c-9a1a-7e5d5b0c9c77"/>
    <ds:schemaRef ds:uri="http://www.w3.org/XML/1998/namespace"/>
  </ds:schemaRefs>
</ds:datastoreItem>
</file>

<file path=customXml/itemProps2.xml><?xml version="1.0" encoding="utf-8"?>
<ds:datastoreItem xmlns:ds="http://schemas.openxmlformats.org/officeDocument/2006/customXml" ds:itemID="{E1B19F04-C1AE-47E9-9133-474D1173C9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8d9a65-8471-4209-a900-f8e11db75e0a"/>
    <ds:schemaRef ds:uri="08b0a3ee-3d2a-451c-9a1a-7e5d5b0c9c77"/>
    <ds:schemaRef ds:uri="dde413db-0745-4f3a-8dca-564dc7ff6f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346B3ED-06B1-4DE8-9648-0F78B5B453B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WU Musterpr%C3%A4sentation 16x10</Template>
  <TotalTime>0</TotalTime>
  <Words>3977</Words>
  <Application>Microsoft Macintosh PowerPoint</Application>
  <PresentationFormat>On-screen Show (16:10)</PresentationFormat>
  <Paragraphs>642</Paragraphs>
  <Slides>92</Slides>
  <Notes>74</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92</vt:i4>
      </vt:variant>
    </vt:vector>
  </HeadingPairs>
  <TitlesOfParts>
    <vt:vector size="102" baseType="lpstr">
      <vt:lpstr>ＭＳ Ｐゴシック</vt:lpstr>
      <vt:lpstr>ＭＳ Ｐゴシック</vt:lpstr>
      <vt:lpstr>Arial</vt:lpstr>
      <vt:lpstr>Georgia</vt:lpstr>
      <vt:lpstr>Helvetica</vt:lpstr>
      <vt:lpstr>Times New Roman</vt:lpstr>
      <vt:lpstr>Verdana</vt:lpstr>
      <vt:lpstr>Wingdings</vt:lpstr>
      <vt:lpstr>WU 16:10</vt:lpstr>
      <vt:lpstr>Visio</vt:lpstr>
      <vt:lpstr>Chapter 3: Essential Process Modeling</vt:lpstr>
      <vt:lpstr>Process Modeling in the BPM Lifecycle</vt:lpstr>
      <vt:lpstr>Chapter 3: Essential Process Modeling</vt:lpstr>
      <vt:lpstr>Business Process Model and Notation (BPMN)</vt:lpstr>
      <vt:lpstr>BPMN from 10,000 miles… </vt:lpstr>
      <vt:lpstr>Let’s start modeling</vt:lpstr>
      <vt:lpstr>Solution in BPMN: Order-to-cash</vt:lpstr>
      <vt:lpstr>BPMN core elements</vt:lpstr>
      <vt:lpstr>BPMN core elements</vt:lpstr>
      <vt:lpstr>Process model vs process instances: The tokens game</vt:lpstr>
      <vt:lpstr>A little bit more on events…</vt:lpstr>
      <vt:lpstr>Let’s reconsider our order-to-cash example</vt:lpstr>
      <vt:lpstr>Solution: Order-to-cash</vt:lpstr>
      <vt:lpstr>Mapping, Abstraction, and Purpose of a Model</vt:lpstr>
      <vt:lpstr>What’s the relevant model?</vt:lpstr>
      <vt:lpstr>Chapter 3: Essential Process Modeling</vt:lpstr>
      <vt:lpstr>A little more on gateways: XOR Gateway</vt:lpstr>
      <vt:lpstr>Example: XOR Gateway</vt:lpstr>
      <vt:lpstr>Exercise 3.1</vt:lpstr>
      <vt:lpstr>A little more on gateways: AND Gateway</vt:lpstr>
      <vt:lpstr>Example: AND Gateway</vt:lpstr>
      <vt:lpstr>Revised solution</vt:lpstr>
      <vt:lpstr>Exercise 3.2</vt:lpstr>
      <vt:lpstr>Business Process Modeling Tools</vt:lpstr>
      <vt:lpstr>XOR / AND are not always what we need...</vt:lpstr>
      <vt:lpstr>Solution 1</vt:lpstr>
      <vt:lpstr>Solution 2</vt:lpstr>
      <vt:lpstr>OR Gateway</vt:lpstr>
      <vt:lpstr>Solution using OR Gateway</vt:lpstr>
      <vt:lpstr>What join type do we need here?</vt:lpstr>
      <vt:lpstr>PowerPoint Presentation</vt:lpstr>
      <vt:lpstr>Exercise 3.3</vt:lpstr>
      <vt:lpstr>Rework and repetition</vt:lpstr>
      <vt:lpstr>PowerPoint Presentation</vt:lpstr>
      <vt:lpstr>Exercise 3.4</vt:lpstr>
      <vt:lpstr>Components of a modeling language</vt:lpstr>
      <vt:lpstr>Components of a modeling language: Vocabulary</vt:lpstr>
      <vt:lpstr>Components of a modeling language: Syntax</vt:lpstr>
      <vt:lpstr>Components of a modeling language</vt:lpstr>
      <vt:lpstr>Components of a modeling language: Notation</vt:lpstr>
      <vt:lpstr>Chapter 3: Essential Process Modeling</vt:lpstr>
      <vt:lpstr>Business Objects (aka artifacts)</vt:lpstr>
      <vt:lpstr>Our Order-to-cash process, again</vt:lpstr>
      <vt:lpstr>Business Objects in BPMN</vt:lpstr>
      <vt:lpstr>Solution</vt:lpstr>
      <vt:lpstr>PowerPoint Presentation</vt:lpstr>
      <vt:lpstr>Exercise 3.5</vt:lpstr>
      <vt:lpstr>PowerPoint Presentation</vt:lpstr>
      <vt:lpstr>BPMN Text Annotations</vt:lpstr>
      <vt:lpstr>Exercise 3.6</vt:lpstr>
      <vt:lpstr>Chapter 3: Essential Process Modeling</vt:lpstr>
      <vt:lpstr>Resources</vt:lpstr>
      <vt:lpstr>Resources</vt:lpstr>
      <vt:lpstr>Resources in the order-to-cash example</vt:lpstr>
      <vt:lpstr>BPMN Elements – Pools &amp; Lanes</vt:lpstr>
      <vt:lpstr>Solution: Order-to-cash</vt:lpstr>
      <vt:lpstr>Exercise 3.7</vt:lpstr>
      <vt:lpstr>Exchanging information between business parties</vt:lpstr>
      <vt:lpstr>BPMN Elements – Message Flow</vt:lpstr>
      <vt:lpstr>BPMN Elements – Start Message Event</vt:lpstr>
      <vt:lpstr>Solution: Order-to-cash</vt:lpstr>
      <vt:lpstr>Pools, Lanes and Message Flows: syntax</vt:lpstr>
      <vt:lpstr>PowerPoint Presentation</vt:lpstr>
      <vt:lpstr>When are messages sent or received? </vt:lpstr>
      <vt:lpstr>When are messages sent or received?</vt:lpstr>
      <vt:lpstr>Process (or Orchestration) Diagram</vt:lpstr>
      <vt:lpstr>Collaboration Diagram</vt:lpstr>
      <vt:lpstr>Exercise 3.8</vt:lpstr>
      <vt:lpstr>Chapter 3: Essential Process Modeling</vt:lpstr>
      <vt:lpstr>Process decomposition</vt:lpstr>
      <vt:lpstr>Process decomposition</vt:lpstr>
      <vt:lpstr>Example: Sub-Process</vt:lpstr>
      <vt:lpstr>Identify possible sub-processes</vt:lpstr>
      <vt:lpstr>Solution</vt:lpstr>
      <vt:lpstr>The refactored model</vt:lpstr>
      <vt:lpstr>Exercise 3.9</vt:lpstr>
      <vt:lpstr>Imposing order of messages via subprocess</vt:lpstr>
      <vt:lpstr>Example: Modelling process hierarchies</vt:lpstr>
      <vt:lpstr>Value chain modelling</vt:lpstr>
      <vt:lpstr>Linking value chains with process models</vt:lpstr>
      <vt:lpstr>PowerPoint Presentation</vt:lpstr>
      <vt:lpstr>Guidelines: modeling levels</vt:lpstr>
      <vt:lpstr>Chapter 3: Essential Process Modeling</vt:lpstr>
      <vt:lpstr>PowerPoint Presentation</vt:lpstr>
      <vt:lpstr>Process Reuse</vt:lpstr>
      <vt:lpstr>Example: process reuse</vt:lpstr>
      <vt:lpstr>Exercise 3.9</vt:lpstr>
      <vt:lpstr>Sub-processes: syntax</vt:lpstr>
      <vt:lpstr>Example: sub-process with multiple end events</vt:lpstr>
      <vt:lpstr>Exercise 3.10</vt:lpstr>
      <vt:lpstr>Chapter 3: Essential Process Modeling</vt:lpstr>
      <vt:lpstr>Recap</vt:lpstr>
    </vt:vector>
  </TitlesOfParts>
  <Company/>
  <LinksUpToDate>false</LinksUpToDate>
  <SharedDoc>false</SharedDoc>
  <HyperlinksChanged>false</HyperlinksChanged>
  <AppVersion>16.0010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2018-01-12T14:33:51Z</dcterms:created>
  <dcterms:modified xsi:type="dcterms:W3CDTF">2018-02-16T06:31:22Z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U Thema">
    <vt:lpwstr>403;#Corporate Design|19895bcd-b158-45ae-ab7b-f5ca217dfcec</vt:lpwstr>
  </property>
  <property fmtid="{D5CDD505-2E9C-101B-9397-08002B2CF9AE}" pid="3" name="Dokumentenart">
    <vt:lpwstr>266;#Vorlagen|17fc50ed-8ad1-47be-ab12-04243fd74ddb</vt:lpwstr>
  </property>
  <property fmtid="{D5CDD505-2E9C-101B-9397-08002B2CF9AE}" pid="4" name="ContentTypeId">
    <vt:lpwstr>0x010100BCF651A35DF3154DB01328AF51148DAE</vt:lpwstr>
  </property>
</Properties>
</file>