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1" r:id="rId3"/>
    <p:sldId id="326" r:id="rId4"/>
    <p:sldId id="327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03" r:id="rId13"/>
  </p:sldIdLst>
  <p:sldSz cx="9144000" cy="6858000" type="screen4x3"/>
  <p:notesSz cx="6761163" cy="99425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51" autoAdjust="0"/>
    <p:restoredTop sz="94674" autoAdjust="0"/>
  </p:normalViewPr>
  <p:slideViewPr>
    <p:cSldViewPr>
      <p:cViewPr>
        <p:scale>
          <a:sx n="95" d="100"/>
          <a:sy n="95" d="100"/>
        </p:scale>
        <p:origin x="864" y="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Kode</a:t>
            </a:r>
            <a:r>
              <a:rPr lang="en-US" dirty="0"/>
              <a:t> MK :</a:t>
            </a:r>
            <a:endParaRPr lang="id-ID" dirty="0"/>
          </a:p>
          <a:p>
            <a:r>
              <a:rPr lang="en-US" dirty="0"/>
              <a:t>MK :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PERSEPSI &amp; PENGAMBILAN KEPUTUSAN INDIVIDU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57755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Implikasi</a:t>
            </a:r>
            <a:r>
              <a:rPr lang="en-US" dirty="0"/>
              <a:t> </a:t>
            </a:r>
            <a:r>
              <a:rPr lang="id-ID" dirty="0"/>
              <a:t>untuk M</a:t>
            </a:r>
            <a:r>
              <a:rPr lang="en-US" dirty="0" err="1"/>
              <a:t>anajer</a:t>
            </a:r>
            <a:r>
              <a:rPr lang="en-US" dirty="0"/>
              <a:t>…(1)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mempengaruhi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produktivitas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kajilah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bagaimana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pekerja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menilai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pekerjaan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mereka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Sesuaikan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pendekatan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pengambilan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keputusan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budaya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organisasi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negara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setempat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Berhati-hatilah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bias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coba</a:t>
            </a:r>
            <a:r>
              <a:rPr lang="id-ID" dirty="0">
                <a:latin typeface="Arial" pitchFamily="34" charset="0"/>
                <a:cs typeface="Arial" pitchFamily="34" charset="0"/>
              </a:rPr>
              <a:t>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meminimalisasi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dampaknya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57755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Implikasi</a:t>
            </a:r>
            <a:r>
              <a:rPr lang="id-ID" dirty="0"/>
              <a:t> untuk</a:t>
            </a:r>
            <a:r>
              <a:rPr lang="en-US" dirty="0"/>
              <a:t> </a:t>
            </a:r>
            <a:r>
              <a:rPr lang="id-ID" dirty="0"/>
              <a:t>M</a:t>
            </a:r>
            <a:r>
              <a:rPr lang="en-US" dirty="0" err="1"/>
              <a:t>anajer</a:t>
            </a:r>
            <a:r>
              <a:rPr lang="en-US" dirty="0"/>
              <a:t>…(2)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Kombinasikan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analisis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rasional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intuisi</a:t>
            </a: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Meningkatkan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kreativitas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</a:t>
            </a:r>
            <a:r>
              <a:rPr lang="id-ID">
                <a:latin typeface="Arial" pitchFamily="34" charset="0"/>
                <a:cs typeface="Arial" pitchFamily="34" charset="0"/>
              </a:rPr>
              <a:t> </a:t>
            </a:r>
            <a:r>
              <a:rPr lang="en-US">
                <a:latin typeface="Arial" pitchFamily="34" charset="0"/>
                <a:cs typeface="Arial" pitchFamily="34" charset="0"/>
              </a:rPr>
              <a:t>organisasi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/>
              <a:t>Pokok Bahasan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962401"/>
          </a:xfrm>
        </p:spPr>
        <p:txBody>
          <a:bodyPr>
            <a:noAutofit/>
          </a:bodyPr>
          <a:lstStyle/>
          <a:p>
            <a:pPr lvl="0"/>
            <a:r>
              <a:rPr lang="id-ID" dirty="0">
                <a:latin typeface="Arial" pitchFamily="34" charset="0"/>
                <a:cs typeface="Arial" pitchFamily="34" charset="0"/>
              </a:rPr>
              <a:t>Hubungan persepsi dengan keputusan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>
                <a:latin typeface="Arial" pitchFamily="34" charset="0"/>
                <a:cs typeface="Arial" pitchFamily="34" charset="0"/>
              </a:rPr>
              <a:t>Pengambilan keputusan dalam organisasi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>
                <a:latin typeface="Arial" pitchFamily="34" charset="0"/>
                <a:cs typeface="Arial" pitchFamily="34" charset="0"/>
              </a:rPr>
              <a:t>Perbedaan individu dan batasan organisasi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id-ID" dirty="0">
                <a:latin typeface="Arial" pitchFamily="34" charset="0"/>
                <a:cs typeface="Arial" pitchFamily="34" charset="0"/>
              </a:rPr>
              <a:t>Etika pengambilan keputusan</a:t>
            </a:r>
          </a:p>
          <a:p>
            <a:r>
              <a:rPr lang="id-ID" dirty="0">
                <a:latin typeface="Arial" pitchFamily="34" charset="0"/>
                <a:cs typeface="Arial" pitchFamily="34" charset="0"/>
              </a:rPr>
              <a:t>Kreativitas</a:t>
            </a:r>
          </a:p>
          <a:p>
            <a:r>
              <a:rPr lang="id-ID" dirty="0">
                <a:latin typeface="Arial" pitchFamily="34" charset="0"/>
                <a:cs typeface="Arial" pitchFamily="34" charset="0"/>
              </a:rPr>
              <a:t>Implikasi untuk manajer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57755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id-ID" dirty="0"/>
              <a:t>...(1)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>
                <a:latin typeface="Arial" pitchFamily="34" charset="0"/>
                <a:cs typeface="Arial" pitchFamily="34" charset="0"/>
              </a:rPr>
              <a:t>Rasional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>
                <a:latin typeface="Arial" pitchFamily="34" charset="0"/>
                <a:cs typeface="Arial" pitchFamily="34" charset="0"/>
              </a:rPr>
              <a:t>Model pengambilan keputusan rasional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  <p:sp>
        <p:nvSpPr>
          <p:cNvPr id="9" name="Rectangle 8"/>
          <p:cNvSpPr/>
          <p:nvPr/>
        </p:nvSpPr>
        <p:spPr>
          <a:xfrm>
            <a:off x="1066800" y="2971800"/>
            <a:ext cx="3276600" cy="53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Definisikan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1066800" y="3886200"/>
            <a:ext cx="3276600" cy="533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Identifikasi</a:t>
            </a:r>
            <a:r>
              <a:rPr lang="en-US" sz="2000" dirty="0"/>
              <a:t> </a:t>
            </a:r>
            <a:r>
              <a:rPr lang="en-US" sz="2000" dirty="0" err="1"/>
              <a:t>kriteria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1066800" y="4800600"/>
            <a:ext cx="3276600" cy="838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Alokasi</a:t>
            </a:r>
            <a:r>
              <a:rPr lang="en-US" sz="2000" dirty="0"/>
              <a:t> </a:t>
            </a:r>
            <a:r>
              <a:rPr lang="en-US" sz="2000" dirty="0" err="1"/>
              <a:t>bobot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kriteria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5181600" y="3276600"/>
            <a:ext cx="3505200" cy="762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Kembangkan</a:t>
            </a:r>
            <a:r>
              <a:rPr lang="en-US" sz="2000" dirty="0"/>
              <a:t> </a:t>
            </a:r>
            <a:r>
              <a:rPr lang="en-US" sz="2000" dirty="0" err="1"/>
              <a:t>alternatif</a:t>
            </a:r>
            <a:r>
              <a:rPr lang="en-US" sz="2000" dirty="0"/>
              <a:t> - </a:t>
            </a:r>
            <a:r>
              <a:rPr lang="en-US" sz="2000" dirty="0" err="1"/>
              <a:t>alternatif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5181600" y="4419600"/>
            <a:ext cx="3505200" cy="5334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Evaluasi</a:t>
            </a:r>
            <a:r>
              <a:rPr lang="en-US" sz="2000" dirty="0"/>
              <a:t> </a:t>
            </a:r>
            <a:r>
              <a:rPr lang="en-US" sz="2000" dirty="0" err="1"/>
              <a:t>alternatif</a:t>
            </a:r>
            <a:r>
              <a:rPr lang="en-US" sz="2000" dirty="0"/>
              <a:t> - </a:t>
            </a:r>
            <a:r>
              <a:rPr lang="en-US" sz="2000" dirty="0" err="1"/>
              <a:t>alternatif</a:t>
            </a:r>
            <a:endParaRPr lang="en-US" sz="2000" dirty="0"/>
          </a:p>
        </p:txBody>
      </p:sp>
      <p:sp>
        <p:nvSpPr>
          <p:cNvPr id="14" name="Rectangle 13"/>
          <p:cNvSpPr/>
          <p:nvPr/>
        </p:nvSpPr>
        <p:spPr>
          <a:xfrm>
            <a:off x="5181600" y="5486400"/>
            <a:ext cx="3505200" cy="5334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Pilih</a:t>
            </a:r>
            <a:r>
              <a:rPr lang="en-US" sz="2000" dirty="0"/>
              <a:t> </a:t>
            </a:r>
            <a:r>
              <a:rPr lang="en-US" sz="2000" dirty="0" err="1"/>
              <a:t>alternatif</a:t>
            </a:r>
            <a:r>
              <a:rPr lang="en-US" sz="2000" dirty="0"/>
              <a:t> </a:t>
            </a:r>
            <a:r>
              <a:rPr lang="en-US" sz="2000" dirty="0" err="1"/>
              <a:t>terbaik</a:t>
            </a:r>
            <a:endParaRPr lang="en-US" sz="2000" dirty="0"/>
          </a:p>
        </p:txBody>
      </p:sp>
      <p:sp>
        <p:nvSpPr>
          <p:cNvPr id="15" name="Oval 14"/>
          <p:cNvSpPr/>
          <p:nvPr/>
        </p:nvSpPr>
        <p:spPr>
          <a:xfrm>
            <a:off x="685800" y="3124200"/>
            <a:ext cx="3810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17" name="Oval 16"/>
          <p:cNvSpPr/>
          <p:nvPr/>
        </p:nvSpPr>
        <p:spPr>
          <a:xfrm>
            <a:off x="685800" y="3962400"/>
            <a:ext cx="3810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18" name="Oval 17"/>
          <p:cNvSpPr/>
          <p:nvPr/>
        </p:nvSpPr>
        <p:spPr>
          <a:xfrm>
            <a:off x="685800" y="5029200"/>
            <a:ext cx="3810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3</a:t>
            </a:r>
          </a:p>
        </p:txBody>
      </p:sp>
      <p:sp>
        <p:nvSpPr>
          <p:cNvPr id="19" name="Oval 18"/>
          <p:cNvSpPr/>
          <p:nvPr/>
        </p:nvSpPr>
        <p:spPr>
          <a:xfrm>
            <a:off x="4800600" y="3429000"/>
            <a:ext cx="381000" cy="3048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sp>
        <p:nvSpPr>
          <p:cNvPr id="20" name="Oval 19"/>
          <p:cNvSpPr/>
          <p:nvPr/>
        </p:nvSpPr>
        <p:spPr>
          <a:xfrm>
            <a:off x="4800600" y="4495800"/>
            <a:ext cx="381000" cy="3048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5</a:t>
            </a:r>
          </a:p>
        </p:txBody>
      </p:sp>
      <p:sp>
        <p:nvSpPr>
          <p:cNvPr id="21" name="Oval 20"/>
          <p:cNvSpPr/>
          <p:nvPr/>
        </p:nvSpPr>
        <p:spPr>
          <a:xfrm>
            <a:off x="4800600" y="5562600"/>
            <a:ext cx="381000" cy="3048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57755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…(2)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b="1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Pengambilan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keputusan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terbatas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Pengambilan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keputusan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intuitif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Bias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Kesalaan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fontScale="92500" lnSpcReduction="10000"/>
          </a:bodyPr>
          <a:lstStyle/>
          <a:p>
            <a:pPr lvl="0">
              <a:buFont typeface="Courier New" pitchFamily="49" charset="0"/>
              <a:buChar char="o"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Bias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terlalu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percaya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diri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i="1" dirty="0">
                <a:latin typeface="Arial" pitchFamily="34" charset="0"/>
                <a:cs typeface="Arial" pitchFamily="34" charset="0"/>
              </a:rPr>
              <a:t>Anchoring Bias</a:t>
            </a:r>
          </a:p>
          <a:p>
            <a:pPr lvl="0"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Bias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konfirmasi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Bias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ketersediaan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Eskalasi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komitmen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Kesalahan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acak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i="1" dirty="0">
                <a:latin typeface="Arial" pitchFamily="34" charset="0"/>
                <a:cs typeface="Arial" pitchFamily="34" charset="0"/>
              </a:rPr>
              <a:t>Risk aversion</a:t>
            </a:r>
          </a:p>
          <a:p>
            <a:pPr lvl="0">
              <a:buFont typeface="Wingdings" pitchFamily="2" charset="2"/>
              <a:buChar char="§"/>
            </a:pPr>
            <a:r>
              <a:rPr lang="en-US" dirty="0">
                <a:latin typeface="Arial" pitchFamily="34" charset="0"/>
                <a:cs typeface="Arial" pitchFamily="34" charset="0"/>
              </a:rPr>
              <a:t>Bias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retrospeksi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57755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</a:t>
            </a:r>
            <a:r>
              <a:rPr lang="id-ID" dirty="0"/>
              <a:t>rbedaan individu dan Batasan organisasi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itchFamily="34" charset="0"/>
                          <a:cs typeface="Arial" pitchFamily="34" charset="0"/>
                        </a:rPr>
                        <a:t>Perbedaan</a:t>
                      </a:r>
                      <a:r>
                        <a:rPr lang="en-US" sz="28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itchFamily="34" charset="0"/>
                          <a:cs typeface="Arial" pitchFamily="34" charset="0"/>
                        </a:rPr>
                        <a:t>Individu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itchFamily="34" charset="0"/>
                          <a:cs typeface="Arial" pitchFamily="34" charset="0"/>
                        </a:rPr>
                        <a:t>Batasan</a:t>
                      </a:r>
                      <a:r>
                        <a:rPr lang="en-US" sz="28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US" sz="2800" dirty="0" err="1">
                          <a:latin typeface="Arial" pitchFamily="34" charset="0"/>
                          <a:cs typeface="Arial" pitchFamily="34" charset="0"/>
                        </a:rPr>
                        <a:t>rganisasi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Kepribadian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Jenis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kelamin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mental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Perbedaan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budaya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Evaluasi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Kinerja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Sistem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imbalan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Peraturan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baku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Batasan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waktu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akibat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sistem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Contoh</a:t>
                      </a:r>
                      <a:r>
                        <a:rPr lang="en-US" sz="24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itchFamily="34" charset="0"/>
                          <a:cs typeface="Arial" pitchFamily="34" charset="0"/>
                        </a:rPr>
                        <a:t>historis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57755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en-US" b="1" dirty="0" err="1">
                <a:latin typeface="Arial" pitchFamily="34" charset="0"/>
                <a:cs typeface="Arial" pitchFamily="34" charset="0"/>
              </a:rPr>
              <a:t>Kriteria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keputusan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etis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lvl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i="1" dirty="0">
                <a:latin typeface="Arial" pitchFamily="34" charset="0"/>
                <a:cs typeface="Arial" pitchFamily="34" charset="0"/>
              </a:rPr>
              <a:t>Utilitarianism</a:t>
            </a:r>
          </a:p>
          <a:p>
            <a:pPr lvl="0">
              <a:buNone/>
            </a:pP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i="1" dirty="0">
                <a:latin typeface="Arial" pitchFamily="34" charset="0"/>
                <a:cs typeface="Arial" pitchFamily="34" charset="0"/>
              </a:rPr>
              <a:t>Whistle-blower</a:t>
            </a:r>
          </a:p>
          <a:p>
            <a:pPr lvl="0">
              <a:buNone/>
            </a:pP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Etika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perilaku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9144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/>
              <a:t>Model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Kreativitas</a:t>
            </a:r>
            <a:r>
              <a:rPr lang="en-US" dirty="0"/>
              <a:t> </a:t>
            </a:r>
            <a:br>
              <a:rPr lang="en-US" dirty="0"/>
            </a:br>
            <a:endParaRPr lang="id-ID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97028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1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Penyebab</a:t>
                      </a:r>
                      <a:r>
                        <a:rPr lang="en-US" sz="2400" dirty="0"/>
                        <a:t>  </a:t>
                      </a:r>
                      <a:r>
                        <a:rPr lang="en-US" sz="2400" dirty="0" err="1"/>
                        <a:t>perilaku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kreatif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1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Potensi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kreatif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Lingkungan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kreatif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Content Placeholder 8"/>
          <p:cNvGraphicFramePr>
            <a:graphicFrameLocks/>
          </p:cNvGraphicFramePr>
          <p:nvPr/>
        </p:nvGraphicFramePr>
        <p:xfrm>
          <a:off x="304800" y="3048000"/>
          <a:ext cx="8458200" cy="1371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14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Perilaku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kreatif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179">
                <a:tc>
                  <a:txBody>
                    <a:bodyPr/>
                    <a:lstStyle/>
                    <a:p>
                      <a:pPr algn="l"/>
                      <a:r>
                        <a:rPr lang="en-US" sz="2000" dirty="0" err="1"/>
                        <a:t>Formulasi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masalah</a:t>
                      </a:r>
                      <a:r>
                        <a:rPr lang="en-US" sz="2000" dirty="0"/>
                        <a:t>          </a:t>
                      </a:r>
                      <a:r>
                        <a:rPr lang="en-US" sz="2000" dirty="0" err="1"/>
                        <a:t>Pengumpulan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informasi</a:t>
                      </a:r>
                      <a:r>
                        <a:rPr lang="en-US" sz="2000" baseline="0" dirty="0"/>
                        <a:t>             </a:t>
                      </a:r>
                      <a:r>
                        <a:rPr lang="en-US" sz="2000" baseline="0" dirty="0" err="1"/>
                        <a:t>Pemunculan</a:t>
                      </a:r>
                      <a:r>
                        <a:rPr lang="en-US" sz="2000" baseline="0" dirty="0"/>
                        <a:t> </a:t>
                      </a:r>
                      <a:r>
                        <a:rPr lang="en-US" sz="2000" baseline="0" dirty="0" err="1"/>
                        <a:t>ide</a:t>
                      </a:r>
                      <a:endParaRPr lang="en-US" sz="2000" baseline="0" dirty="0"/>
                    </a:p>
                    <a:p>
                      <a:pPr algn="l"/>
                      <a:r>
                        <a:rPr lang="en-US" sz="2000" baseline="0" dirty="0"/>
                        <a:t>                            </a:t>
                      </a:r>
                      <a:r>
                        <a:rPr lang="en-US" sz="2000" baseline="0" dirty="0" err="1"/>
                        <a:t>evaluasi</a:t>
                      </a:r>
                      <a:r>
                        <a:rPr lang="en-US" sz="2000" baseline="0" dirty="0"/>
                        <a:t> </a:t>
                      </a:r>
                      <a:r>
                        <a:rPr lang="en-US" sz="2000" baseline="0" dirty="0" err="1"/>
                        <a:t>ide-ide</a:t>
                      </a:r>
                      <a:r>
                        <a:rPr lang="en-US" sz="2000" baseline="0" dirty="0"/>
                        <a:t>      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Content Placeholder 8"/>
          <p:cNvGraphicFramePr>
            <a:graphicFrameLocks/>
          </p:cNvGraphicFramePr>
          <p:nvPr/>
        </p:nvGraphicFramePr>
        <p:xfrm>
          <a:off x="457200" y="4953000"/>
          <a:ext cx="8229600" cy="853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Hasil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Kreatif</a:t>
                      </a:r>
                      <a:r>
                        <a:rPr lang="en-US" sz="2400" dirty="0"/>
                        <a:t> (</a:t>
                      </a:r>
                      <a:r>
                        <a:rPr lang="en-US" sz="2400" dirty="0" err="1"/>
                        <a:t>inovasi</a:t>
                      </a:r>
                      <a:r>
                        <a:rPr lang="en-US" sz="2400" dirty="0"/>
                        <a:t>)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Pembaruan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Berdaya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guna</a:t>
                      </a:r>
                      <a:endParaRPr lang="en-US" sz="2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3" name="Straight Arrow Connector 12"/>
          <p:cNvCxnSpPr/>
          <p:nvPr/>
        </p:nvCxnSpPr>
        <p:spPr>
          <a:xfrm>
            <a:off x="2438400" y="3810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562600" y="3810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447800" y="41148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own Arrow 15"/>
          <p:cNvSpPr/>
          <p:nvPr/>
        </p:nvSpPr>
        <p:spPr>
          <a:xfrm>
            <a:off x="4419600" y="2590800"/>
            <a:ext cx="228600" cy="3048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495800" y="4495800"/>
            <a:ext cx="228600" cy="3048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57755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Kreatif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Potensi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kreatif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Lingkungan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kreatif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Keluaran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kreatif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inovasi</a:t>
            </a:r>
            <a:r>
              <a:rPr lang="en-US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10563</TotalTime>
  <Words>446</Words>
  <Application>Microsoft Macintosh PowerPoint</Application>
  <PresentationFormat>On-screen Show (4:3)</PresentationFormat>
  <Paragraphs>142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Pokok Bahasan</vt:lpstr>
      <vt:lpstr>Pengambilan Keputusan Organisasi...(1)</vt:lpstr>
      <vt:lpstr>Pengambilan Keputusan Organisasi …(2)</vt:lpstr>
      <vt:lpstr>Bias dan Kesalaan Umum dalam Pengambilan Keputusan</vt:lpstr>
      <vt:lpstr>Perbedaan individu dan Batasan organisasi</vt:lpstr>
      <vt:lpstr>Etika Pengambilan Keputusan</vt:lpstr>
      <vt:lpstr>Model Tiga Tahap Kreativitas  </vt:lpstr>
      <vt:lpstr>Penyebab Perilaku Kreatif</vt:lpstr>
      <vt:lpstr>Implikasi untuk Manajer…(1)</vt:lpstr>
      <vt:lpstr>Implikasi untuk Manajer…(2)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567</cp:revision>
  <cp:lastPrinted>2015-09-17T08:41:14Z</cp:lastPrinted>
  <dcterms:created xsi:type="dcterms:W3CDTF">2010-04-18T12:06:30Z</dcterms:created>
  <dcterms:modified xsi:type="dcterms:W3CDTF">2024-03-06T14:44:15Z</dcterms:modified>
</cp:coreProperties>
</file>