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1" r:id="rId1"/>
  </p:sldMasterIdLst>
  <p:handoutMasterIdLst>
    <p:handoutMasterId r:id="rId22"/>
  </p:handoutMasterIdLst>
  <p:sldIdLst>
    <p:sldId id="266" r:id="rId2"/>
    <p:sldId id="277" r:id="rId3"/>
    <p:sldId id="278" r:id="rId4"/>
    <p:sldId id="279" r:id="rId5"/>
    <p:sldId id="280" r:id="rId6"/>
    <p:sldId id="281" r:id="rId7"/>
    <p:sldId id="282" r:id="rId8"/>
    <p:sldId id="283" r:id="rId9"/>
    <p:sldId id="284" r:id="rId10"/>
    <p:sldId id="299" r:id="rId11"/>
    <p:sldId id="285" r:id="rId12"/>
    <p:sldId id="297" r:id="rId13"/>
    <p:sldId id="298" r:id="rId14"/>
    <p:sldId id="286" r:id="rId15"/>
    <p:sldId id="296" r:id="rId16"/>
    <p:sldId id="292" r:id="rId17"/>
    <p:sldId id="293" r:id="rId18"/>
    <p:sldId id="287" r:id="rId19"/>
    <p:sldId id="256" r:id="rId20"/>
    <p:sldId id="300" r:id="rId21"/>
  </p:sldIdLst>
  <p:sldSz cx="9144000" cy="6858000" type="screen4x3"/>
  <p:notesSz cx="6954838" cy="12052300"/>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19" autoAdjust="0"/>
    <p:restoredTop sz="94747" autoAdjust="0"/>
  </p:normalViewPr>
  <p:slideViewPr>
    <p:cSldViewPr>
      <p:cViewPr varScale="1">
        <p:scale>
          <a:sx n="47" d="100"/>
          <a:sy n="47" d="100"/>
        </p:scale>
        <p:origin x="-117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603250"/>
          </a:xfrm>
          <a:prstGeom prst="rect">
            <a:avLst/>
          </a:prstGeom>
        </p:spPr>
        <p:txBody>
          <a:bodyPr vert="horz" lIns="108603" tIns="54302" rIns="108603" bIns="54302" rtlCol="0"/>
          <a:lstStyle>
            <a:lvl1pPr algn="l">
              <a:defRPr sz="1400" smtClean="0"/>
            </a:lvl1pPr>
          </a:lstStyle>
          <a:p>
            <a:pPr>
              <a:defRPr/>
            </a:pPr>
            <a:endParaRPr lang="en-US"/>
          </a:p>
        </p:txBody>
      </p:sp>
      <p:sp>
        <p:nvSpPr>
          <p:cNvPr id="3" name="Date Placeholder 2"/>
          <p:cNvSpPr>
            <a:spLocks noGrp="1"/>
          </p:cNvSpPr>
          <p:nvPr>
            <p:ph type="dt" sz="quarter" idx="1"/>
          </p:nvPr>
        </p:nvSpPr>
        <p:spPr>
          <a:xfrm>
            <a:off x="3940175" y="0"/>
            <a:ext cx="3013075" cy="603250"/>
          </a:xfrm>
          <a:prstGeom prst="rect">
            <a:avLst/>
          </a:prstGeom>
        </p:spPr>
        <p:txBody>
          <a:bodyPr vert="horz" lIns="108603" tIns="54302" rIns="108603" bIns="54302" rtlCol="0"/>
          <a:lstStyle>
            <a:lvl1pPr algn="r">
              <a:defRPr sz="1400" smtClean="0"/>
            </a:lvl1pPr>
          </a:lstStyle>
          <a:p>
            <a:pPr>
              <a:defRPr/>
            </a:pPr>
            <a:fld id="{4369C251-7CBE-47D6-A937-CD2869E30942}" type="datetimeFigureOut">
              <a:rPr lang="en-US"/>
              <a:pPr>
                <a:defRPr/>
              </a:pPr>
              <a:t>3/5/2018</a:t>
            </a:fld>
            <a:endParaRPr lang="en-US"/>
          </a:p>
        </p:txBody>
      </p:sp>
      <p:sp>
        <p:nvSpPr>
          <p:cNvPr id="4" name="Footer Placeholder 3"/>
          <p:cNvSpPr>
            <a:spLocks noGrp="1"/>
          </p:cNvSpPr>
          <p:nvPr>
            <p:ph type="ftr" sz="quarter" idx="2"/>
          </p:nvPr>
        </p:nvSpPr>
        <p:spPr>
          <a:xfrm>
            <a:off x="0" y="11447463"/>
            <a:ext cx="3013075" cy="603250"/>
          </a:xfrm>
          <a:prstGeom prst="rect">
            <a:avLst/>
          </a:prstGeom>
        </p:spPr>
        <p:txBody>
          <a:bodyPr vert="horz" lIns="108603" tIns="54302" rIns="108603" bIns="54302" rtlCol="0" anchor="b"/>
          <a:lstStyle>
            <a:lvl1pPr algn="l">
              <a:defRPr sz="1400" smtClean="0"/>
            </a:lvl1pPr>
          </a:lstStyle>
          <a:p>
            <a:pPr>
              <a:defRPr/>
            </a:pPr>
            <a:endParaRPr lang="en-US"/>
          </a:p>
        </p:txBody>
      </p:sp>
      <p:sp>
        <p:nvSpPr>
          <p:cNvPr id="5" name="Slide Number Placeholder 4"/>
          <p:cNvSpPr>
            <a:spLocks noGrp="1"/>
          </p:cNvSpPr>
          <p:nvPr>
            <p:ph type="sldNum" sz="quarter" idx="3"/>
          </p:nvPr>
        </p:nvSpPr>
        <p:spPr>
          <a:xfrm>
            <a:off x="3940175" y="11447463"/>
            <a:ext cx="3013075" cy="603250"/>
          </a:xfrm>
          <a:prstGeom prst="rect">
            <a:avLst/>
          </a:prstGeom>
        </p:spPr>
        <p:txBody>
          <a:bodyPr vert="horz" lIns="108603" tIns="54302" rIns="108603" bIns="54302" rtlCol="0" anchor="b"/>
          <a:lstStyle>
            <a:lvl1pPr algn="r">
              <a:defRPr sz="1400" smtClean="0"/>
            </a:lvl1pPr>
          </a:lstStyle>
          <a:p>
            <a:pPr>
              <a:defRPr/>
            </a:pPr>
            <a:fld id="{033D34A7-34B0-4A16-B873-7012EE36EEC8}"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pPr>
              <a:defRPr/>
            </a:pPr>
            <a:endParaRPr lang="en-US"/>
          </a:p>
        </p:txBody>
      </p:sp>
      <p:sp>
        <p:nvSpPr>
          <p:cNvPr id="20" name="Footer Placeholder 19"/>
          <p:cNvSpPr>
            <a:spLocks noGrp="1"/>
          </p:cNvSpPr>
          <p:nvPr>
            <p:ph type="ftr" sz="quarter" idx="11"/>
          </p:nvPr>
        </p:nvSpPr>
        <p:spPr/>
        <p:txBody>
          <a:bodyPr/>
          <a:lstStyle>
            <a:extLst/>
          </a:lstStyle>
          <a:p>
            <a:pPr>
              <a:defRPr/>
            </a:pPr>
            <a:endParaRPr lang="en-US"/>
          </a:p>
        </p:txBody>
      </p:sp>
      <p:sp>
        <p:nvSpPr>
          <p:cNvPr id="10" name="Slide Number Placeholder 9"/>
          <p:cNvSpPr>
            <a:spLocks noGrp="1"/>
          </p:cNvSpPr>
          <p:nvPr>
            <p:ph type="sldNum" sz="quarter" idx="12"/>
          </p:nvPr>
        </p:nvSpPr>
        <p:spPr/>
        <p:txBody>
          <a:bodyPr/>
          <a:lstStyle>
            <a:extLst/>
          </a:lstStyle>
          <a:p>
            <a:pPr>
              <a:defRPr/>
            </a:pPr>
            <a:fld id="{3A49B09B-B39C-4165-B2B9-341E5D476546}" type="slidenum">
              <a:rPr lang="ar-SA" smtClean="0"/>
              <a:pPr>
                <a:defRPr/>
              </a:pPr>
              <a:t>‹#›</a:t>
            </a:fld>
            <a:endParaRPr lang="en-GB"/>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938BF1B2-0D5D-4058-9D17-19B51A827E40}" type="slidenum">
              <a:rPr lang="ar-SA" smtClean="0"/>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F7A70D36-3703-4E14-AD54-0949FD37D88E}" type="slidenum">
              <a:rPr lang="ar-SA" smtClean="0"/>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A32E956E-6D38-49DE-A7CA-028177B47CAE}" type="slidenum">
              <a:rPr lang="ar-SA" smtClean="0"/>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B48582F9-15B2-4A82-83DE-EDD2E21A9681}" type="slidenum">
              <a:rPr lang="ar-SA" smtClean="0"/>
              <a:pPr>
                <a:defRPr/>
              </a:pPr>
              <a:t>‹#›</a:t>
            </a:fld>
            <a:endParaRPr lang="en-GB"/>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44430934-9457-4875-BEC7-C3893B24AF23}" type="slidenum">
              <a:rPr lang="ar-SA" smtClean="0"/>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p:txBody>
          <a:bodyPr/>
          <a:lstStyle>
            <a:extLst/>
          </a:lstStyle>
          <a:p>
            <a:pPr>
              <a:defRPr/>
            </a:pPr>
            <a:fld id="{800D909D-632E-48F9-993F-FA93E079F9A8}" type="slidenum">
              <a:rPr lang="ar-SA" smtClean="0"/>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AD4D5BB1-3267-44C3-95D3-D128F949C996}" type="slidenum">
              <a:rPr lang="ar-SA" smtClean="0"/>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pPr>
              <a:defRPr/>
            </a:pPr>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4E053B90-DA49-49A8-954C-6F511365856B}" type="slidenum">
              <a:rPr lang="ar-SA" smtClean="0"/>
              <a:pPr>
                <a:defRPr/>
              </a:pPr>
              <a:t>‹#›</a:t>
            </a:fld>
            <a:endParaRPr lang="en-GB"/>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A618C794-6345-4834-83B1-8E14E385A4A4}" type="slidenum">
              <a:rPr lang="ar-SA" smtClean="0"/>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F3AF17E9-0032-49DE-A14E-EF6BD0382AE0}" type="slidenum">
              <a:rPr lang="ar-SA" smtClean="0"/>
              <a:pPr>
                <a:defRPr/>
              </a:pPr>
              <a:t>‹#›</a:t>
            </a:fld>
            <a:endParaRPr lang="en-GB"/>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C6AD4C50-B014-4D6C-BE52-108F2552812E}" type="slidenum">
              <a:rPr lang="ar-SA" smtClean="0"/>
              <a:pPr>
                <a:defRPr/>
              </a:pPr>
              <a:t>‹#›</a:t>
            </a:fld>
            <a:endParaRPr lang="en-GB"/>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40" name="Rectangle 4"/>
          <p:cNvSpPr>
            <a:spLocks noChangeArrowheads="1"/>
          </p:cNvSpPr>
          <p:nvPr/>
        </p:nvSpPr>
        <p:spPr bwMode="auto">
          <a:xfrm>
            <a:off x="1187450" y="2420938"/>
            <a:ext cx="6694488" cy="2447925"/>
          </a:xfrm>
          <a:prstGeom prst="rect">
            <a:avLst/>
          </a:prstGeom>
          <a:noFill/>
          <a:ln w="9525">
            <a:noFill/>
            <a:miter lim="800000"/>
            <a:headEnd/>
            <a:tailEnd/>
          </a:ln>
          <a:effectLst/>
        </p:spPr>
        <p:txBody>
          <a:bodyPr lIns="92075" tIns="46038" rIns="92075" bIns="46038" anchor="ctr"/>
          <a:lstStyle/>
          <a:p>
            <a:pPr algn="ctr">
              <a:defRPr/>
            </a:pPr>
            <a:r>
              <a:rPr lang="en-US" sz="12000" dirty="0" err="1">
                <a:solidFill>
                  <a:schemeClr val="tx2">
                    <a:lumMod val="40000"/>
                    <a:lumOff val="60000"/>
                  </a:schemeClr>
                </a:solidFill>
                <a:effectLst>
                  <a:outerShdw blurRad="38100" dist="38100" dir="2700000" algn="tl">
                    <a:srgbClr val="000000"/>
                  </a:outerShdw>
                </a:effectLst>
                <a:latin typeface="Impact" pitchFamily="34" charset="0"/>
              </a:rPr>
              <a:t>Tarbiyah</a:t>
            </a:r>
            <a:endParaRPr lang="en-US" sz="12000" dirty="0">
              <a:solidFill>
                <a:schemeClr val="tx2">
                  <a:lumMod val="40000"/>
                  <a:lumOff val="60000"/>
                </a:schemeClr>
              </a:solidFill>
              <a:effectLst>
                <a:outerShdw blurRad="38100" dist="38100" dir="2700000" algn="tl">
                  <a:srgbClr val="000000"/>
                </a:outerShdw>
              </a:effectLst>
              <a:latin typeface="Impact" pitchFamily="34" charset="0"/>
            </a:endParaRPr>
          </a:p>
        </p:txBody>
      </p:sp>
      <p:sp>
        <p:nvSpPr>
          <p:cNvPr id="14341" name="Rectangle 5"/>
          <p:cNvSpPr>
            <a:spLocks noChangeArrowheads="1"/>
          </p:cNvSpPr>
          <p:nvPr/>
        </p:nvSpPr>
        <p:spPr bwMode="auto">
          <a:xfrm>
            <a:off x="684213" y="765175"/>
            <a:ext cx="7486650" cy="2447925"/>
          </a:xfrm>
          <a:prstGeom prst="rect">
            <a:avLst/>
          </a:prstGeom>
          <a:noFill/>
          <a:ln w="9525">
            <a:noFill/>
            <a:miter lim="800000"/>
            <a:headEnd/>
            <a:tailEnd/>
          </a:ln>
          <a:effectLst/>
        </p:spPr>
        <p:txBody>
          <a:bodyPr lIns="92075" tIns="46038" rIns="92075" bIns="46038" anchor="ctr"/>
          <a:lstStyle/>
          <a:p>
            <a:pPr algn="ctr">
              <a:defRPr/>
            </a:pPr>
            <a:r>
              <a:rPr lang="en-US" sz="12000" dirty="0" err="1">
                <a:solidFill>
                  <a:srgbClr val="FF0000"/>
                </a:solidFill>
                <a:effectLst>
                  <a:outerShdw blurRad="38100" dist="38100" dir="2700000" algn="tl">
                    <a:srgbClr val="000000"/>
                  </a:outerShdw>
                </a:effectLst>
                <a:latin typeface="Impact" pitchFamily="34" charset="0"/>
              </a:rPr>
              <a:t>Urgensi</a:t>
            </a:r>
            <a:endParaRPr lang="en-US" sz="12000" dirty="0">
              <a:solidFill>
                <a:srgbClr val="FF0000"/>
              </a:solidFill>
              <a:effectLst>
                <a:outerShdw blurRad="38100" dist="38100" dir="2700000" algn="tl">
                  <a:srgbClr val="000000"/>
                </a:outerShdw>
              </a:effectLst>
              <a:latin typeface="Impact"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normAutofit fontScale="90000"/>
          </a:bodyPr>
          <a:lstStyle/>
          <a:p>
            <a:pPr eaLnBrk="1" hangingPunct="1">
              <a:defRPr/>
            </a:pPr>
            <a:r>
              <a:rPr lang="en-US" sz="4000" b="1" smtClean="0"/>
              <a:t>Allah melalui Rasulnya memberikan tarbiyah</a:t>
            </a:r>
            <a:r>
              <a:rPr lang="en-US" sz="4000" smtClean="0"/>
              <a:t/>
            </a:r>
            <a:br>
              <a:rPr lang="en-US" sz="4000" smtClean="0"/>
            </a:br>
            <a:endParaRPr lang="en-US" sz="4000" smtClean="0"/>
          </a:p>
        </p:txBody>
      </p:sp>
      <p:sp>
        <p:nvSpPr>
          <p:cNvPr id="13315" name="Rectangle 3"/>
          <p:cNvSpPr>
            <a:spLocks noGrp="1" noChangeArrowheads="1"/>
          </p:cNvSpPr>
          <p:nvPr>
            <p:ph idx="1"/>
          </p:nvPr>
        </p:nvSpPr>
        <p:spPr>
          <a:xfrm>
            <a:off x="685800" y="1700213"/>
            <a:ext cx="7772400" cy="4395787"/>
          </a:xfrm>
        </p:spPr>
        <p:txBody>
          <a:bodyPr>
            <a:normAutofit/>
          </a:bodyPr>
          <a:lstStyle/>
          <a:p>
            <a:pPr eaLnBrk="1" hangingPunct="1">
              <a:lnSpc>
                <a:spcPct val="80000"/>
              </a:lnSpc>
            </a:pPr>
            <a:r>
              <a:rPr lang="en-US" sz="2000" smtClean="0"/>
              <a:t>2:151 ; Sebagaimana (Kami telah menyempurnakan nikmat Kami kepadamu) Kami telah mengutus kepadamu Rasul di antara kamu yang membacakan ayat-ayat Kami kepada kamu dan mensucikan kamu dan mengajarkan kepadamu Al Kitab dan Al Hikmah (As Sunnah), serta mengajarkan kepada kamu apa yang belum kamu ketahui.</a:t>
            </a:r>
            <a:endParaRPr lang="en-US" sz="2000" smtClean="0">
              <a:sym typeface="HQPB4" pitchFamily="2" charset="2"/>
            </a:endParaRPr>
          </a:p>
          <a:p>
            <a:pPr eaLnBrk="1" hangingPunct="1">
              <a:lnSpc>
                <a:spcPct val="80000"/>
              </a:lnSpc>
            </a:pPr>
            <a:r>
              <a:rPr lang="en-US" sz="2000" smtClean="0">
                <a:sym typeface="HQPB4" pitchFamily="2" charset="2"/>
              </a:rPr>
              <a:t></a:t>
            </a:r>
            <a:r>
              <a:rPr lang="en-US" sz="2000" smtClean="0"/>
              <a:t>3:164 ; Sesungguhnya Allah telah memberikan karunia kepada orang-orang yang beriman ketika Allah mengutus di antara mereka seorang rasul dari golongan mereka sendiri, yang membacakan di antara mereka ayat-ayat Allah, membersihkan (jiwa) mereka, dan mengajarkan kepada mereka Al Kitab dan Al Hikmah. Dan sesungguhnya sebelum (kedatangan rasul) itu, mereka adalah benar-benar dalam kesesatan yang nyata. </a:t>
            </a:r>
          </a:p>
          <a:p>
            <a:pPr eaLnBrk="1" hangingPunct="1">
              <a:lnSpc>
                <a:spcPct val="80000"/>
              </a:lnSpc>
            </a:pPr>
            <a:r>
              <a:rPr lang="en-US" sz="2000" smtClean="0"/>
              <a:t>62:2 ; Dialah yang mengutus kepada kaum yang buta huruf seorang Rasul di antara mereka, yang membacakan ayat-ayatNya kepada mereka, mensucikan mereka, dan mengajarkan kepada mereka Kitab dan Hikmah (As Sunnah). Dan sesungguhnya mereka sebelumnya benar-benar dalam kesesatan yang nyata.</a:t>
            </a:r>
          </a:p>
          <a:p>
            <a:pPr eaLnBrk="1" hangingPunct="1">
              <a:lnSpc>
                <a:spcPct val="80000"/>
              </a:lnSpc>
            </a:pPr>
            <a:endParaRPr lang="en-US" sz="20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defRPr/>
            </a:pPr>
            <a:r>
              <a:rPr lang="en-US" b="1" smtClean="0"/>
              <a:t>Tarbiyah</a:t>
            </a:r>
          </a:p>
        </p:txBody>
      </p:sp>
      <p:sp>
        <p:nvSpPr>
          <p:cNvPr id="14339" name="Rectangle 3"/>
          <p:cNvSpPr>
            <a:spLocks noGrp="1" noChangeArrowheads="1"/>
          </p:cNvSpPr>
          <p:nvPr>
            <p:ph idx="1"/>
          </p:nvPr>
        </p:nvSpPr>
        <p:spPr>
          <a:xfrm>
            <a:off x="685800" y="1700213"/>
            <a:ext cx="7772400" cy="4395787"/>
          </a:xfrm>
        </p:spPr>
        <p:txBody>
          <a:bodyPr/>
          <a:lstStyle/>
          <a:p>
            <a:pPr marL="609600" indent="-609600" eaLnBrk="1" hangingPunct="1">
              <a:lnSpc>
                <a:spcPct val="80000"/>
              </a:lnSpc>
            </a:pPr>
            <a:r>
              <a:rPr lang="en-US" sz="2800" smtClean="0"/>
              <a:t>Nabi Muhammad SAW memperbaiki ummat jahiliyah dengan melaksanakan tarbiyah. </a:t>
            </a:r>
          </a:p>
          <a:p>
            <a:pPr marL="609600" indent="-609600" eaLnBrk="1" hangingPunct="1">
              <a:lnSpc>
                <a:spcPct val="80000"/>
              </a:lnSpc>
            </a:pPr>
            <a:r>
              <a:rPr lang="en-US" sz="2800" smtClean="0"/>
              <a:t>Tarbiyah memuat ayat-ayat Allah sehingga dengan tarbiyah ini akan menghasilkan masyarakat yang sadar dan menjadikan Allah sebagai ilah. </a:t>
            </a:r>
          </a:p>
          <a:p>
            <a:pPr marL="609600" indent="-609600" eaLnBrk="1" hangingPunct="1">
              <a:lnSpc>
                <a:spcPct val="80000"/>
              </a:lnSpc>
            </a:pPr>
            <a:r>
              <a:rPr lang="en-US" sz="2800" smtClean="0"/>
              <a:t>Tarbiyah yang dilakukan rasul adalah tarbiyah Qur’aniyah, yaitu tarbiyah dengan melakukan pendekatan Qur’an. Tarbiyah Imaniyah juga tumpuan utama tarbiyah rasul.</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defRPr/>
            </a:pPr>
            <a:r>
              <a:rPr lang="en-US" b="1" smtClean="0"/>
              <a:t>Tarbiyah Rasulullah</a:t>
            </a:r>
          </a:p>
        </p:txBody>
      </p:sp>
      <p:sp>
        <p:nvSpPr>
          <p:cNvPr id="15363" name="Rectangle 3"/>
          <p:cNvSpPr>
            <a:spLocks noGrp="1" noChangeArrowheads="1"/>
          </p:cNvSpPr>
          <p:nvPr>
            <p:ph idx="1"/>
          </p:nvPr>
        </p:nvSpPr>
        <p:spPr/>
        <p:txBody>
          <a:bodyPr/>
          <a:lstStyle/>
          <a:p>
            <a:pPr eaLnBrk="1" hangingPunct="1">
              <a:buClr>
                <a:schemeClr val="tx1"/>
              </a:buClr>
              <a:buFont typeface="Wingdings" pitchFamily="2" charset="2"/>
              <a:buChar char="§"/>
            </a:pPr>
            <a:r>
              <a:rPr lang="en-US" sz="2800" b="1" smtClean="0">
                <a:latin typeface="Arial" charset="0"/>
                <a:cs typeface="Arial" charset="0"/>
              </a:rPr>
              <a:t>MEMBACAKAN AYAT-AYAT ALLAH (</a:t>
            </a:r>
            <a:r>
              <a:rPr lang="en-US" sz="4800" smtClean="0"/>
              <a:t>tilawah)</a:t>
            </a:r>
            <a:endParaRPr lang="en-US" sz="2800" b="1" smtClean="0">
              <a:latin typeface="Arial" charset="0"/>
              <a:cs typeface="Arial" charset="0"/>
            </a:endParaRPr>
          </a:p>
          <a:p>
            <a:pPr eaLnBrk="1" hangingPunct="1">
              <a:buClr>
                <a:schemeClr val="tx1"/>
              </a:buClr>
              <a:buFont typeface="Wingdings" pitchFamily="2" charset="2"/>
              <a:buChar char="§"/>
            </a:pPr>
            <a:r>
              <a:rPr lang="en-US" sz="2800" b="1" smtClean="0">
                <a:latin typeface="Arial" charset="0"/>
                <a:cs typeface="Arial" charset="0"/>
              </a:rPr>
              <a:t>MEMBERSIHKAN JIWA (</a:t>
            </a:r>
            <a:r>
              <a:rPr lang="en-US" sz="4800" smtClean="0"/>
              <a:t>tazkiyah)</a:t>
            </a:r>
            <a:endParaRPr lang="en-US" sz="2800" b="1" smtClean="0">
              <a:latin typeface="Arial" charset="0"/>
              <a:cs typeface="Arial" charset="0"/>
            </a:endParaRPr>
          </a:p>
          <a:p>
            <a:pPr eaLnBrk="1" hangingPunct="1">
              <a:buClr>
                <a:schemeClr val="tx1"/>
              </a:buClr>
              <a:buFont typeface="Wingdings" pitchFamily="2" charset="2"/>
              <a:buChar char="§"/>
            </a:pPr>
            <a:r>
              <a:rPr lang="en-US" sz="2800" b="1" smtClean="0">
                <a:latin typeface="Arial" charset="0"/>
                <a:cs typeface="Arial" charset="0"/>
              </a:rPr>
              <a:t>MENGAJARKAN KITAB DAN HIKMAH </a:t>
            </a:r>
            <a:r>
              <a:rPr lang="en-US" sz="4800" smtClean="0"/>
              <a:t>(minhaj)</a:t>
            </a:r>
            <a:r>
              <a:rPr lang="en-US" sz="2800" b="1" smtClean="0">
                <a:latin typeface="Arial" charset="0"/>
                <a:cs typeface="Arial" charset="0"/>
              </a:rPr>
              <a:t> (QS. 3:164, 62:2)</a:t>
            </a:r>
          </a:p>
          <a:p>
            <a:pPr eaLnBrk="1" hangingPunct="1">
              <a:buClr>
                <a:schemeClr val="tx1"/>
              </a:buClr>
              <a:buFont typeface="Wingdings" pitchFamily="2" charset="2"/>
              <a:buChar char="§"/>
            </a:pPr>
            <a:r>
              <a:rPr lang="en-US" sz="2800" b="1" smtClean="0">
                <a:latin typeface="Arial" charset="0"/>
                <a:cs typeface="Arial" charset="0"/>
              </a:rPr>
              <a:t>QUDWAH HASANAH (QS. 33:21)</a:t>
            </a:r>
            <a:endParaRPr lang="en-US" sz="28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defRPr/>
            </a:pPr>
            <a:r>
              <a:rPr lang="en-US" b="1" smtClean="0"/>
              <a:t>Tarbiyah Rasulullah</a:t>
            </a:r>
          </a:p>
        </p:txBody>
      </p:sp>
      <p:sp>
        <p:nvSpPr>
          <p:cNvPr id="16387" name="Rectangle 3"/>
          <p:cNvSpPr>
            <a:spLocks noGrp="1" noChangeArrowheads="1"/>
          </p:cNvSpPr>
          <p:nvPr>
            <p:ph idx="1"/>
          </p:nvPr>
        </p:nvSpPr>
        <p:spPr>
          <a:xfrm>
            <a:off x="685800" y="1628775"/>
            <a:ext cx="7772400" cy="4467225"/>
          </a:xfrm>
        </p:spPr>
        <p:txBody>
          <a:bodyPr>
            <a:normAutofit lnSpcReduction="10000"/>
          </a:bodyPr>
          <a:lstStyle/>
          <a:p>
            <a:pPr eaLnBrk="1" hangingPunct="1">
              <a:lnSpc>
                <a:spcPct val="80000"/>
              </a:lnSpc>
            </a:pPr>
            <a:r>
              <a:rPr lang="en-US" sz="1600" smtClean="0"/>
              <a:t>96:1 ; Bacalah dengan (menyebut) nama Tuhanmu Yang Menciptakan. </a:t>
            </a:r>
            <a:endParaRPr lang="en-US" sz="1600" smtClean="0">
              <a:sym typeface="HQPB5" pitchFamily="2" charset="2"/>
            </a:endParaRPr>
          </a:p>
          <a:p>
            <a:pPr eaLnBrk="1" hangingPunct="1">
              <a:lnSpc>
                <a:spcPct val="80000"/>
              </a:lnSpc>
            </a:pPr>
            <a:r>
              <a:rPr lang="en-US" sz="1600" smtClean="0">
                <a:sym typeface="HQPB5" pitchFamily="2" charset="2"/>
              </a:rPr>
              <a:t></a:t>
            </a:r>
            <a:r>
              <a:rPr lang="en-US" sz="1600" smtClean="0"/>
              <a:t>2:121 ; Orang-orang yang telah Kami berikan Al Kitab kepadanya, mereka membacanya dengan bacaan yang sebenarnya, mereka itu beriman kepadanya. Dan barangsiapa yang ingkar kepadanya, maka mereka itulah orang-orang yang rugi.</a:t>
            </a:r>
            <a:endParaRPr lang="sv-SE" sz="1600" smtClean="0">
              <a:sym typeface="HQPB4" pitchFamily="2" charset="2"/>
            </a:endParaRPr>
          </a:p>
          <a:p>
            <a:pPr eaLnBrk="1" hangingPunct="1">
              <a:lnSpc>
                <a:spcPct val="80000"/>
              </a:lnSpc>
            </a:pPr>
            <a:r>
              <a:rPr lang="sv-SE" sz="1600" smtClean="0">
                <a:sym typeface="HQPB4" pitchFamily="2" charset="2"/>
              </a:rPr>
              <a:t></a:t>
            </a:r>
            <a:r>
              <a:rPr lang="sv-SE" sz="1600" smtClean="0"/>
              <a:t>91:7-10 ; Dan jiwa serta penyempurnaannya (ciptaannya). Maka Allah mengilhamkan kepada jiwa itu (jalan) kefasikan dan ketakwaannya. Sesungguhnya beruntunglah orang yang mensucikan jiwa itu. Dan sesungguhnya merugilah orang yang mengotorinya.</a:t>
            </a:r>
            <a:endParaRPr lang="sv-SE" sz="1600" smtClean="0">
              <a:sym typeface="HQPB1" pitchFamily="2" charset="2"/>
            </a:endParaRPr>
          </a:p>
          <a:p>
            <a:pPr eaLnBrk="1" hangingPunct="1">
              <a:lnSpc>
                <a:spcPct val="80000"/>
              </a:lnSpc>
            </a:pPr>
            <a:r>
              <a:rPr lang="sv-SE" sz="1600" smtClean="0"/>
              <a:t>92:17-21 ; Dan kelak akan dijauhkan orang yang paling takwa dari neraka itu. Dan menafkahkan hartanya (di jalan Allah) untuk membersihkannya. Padahal tidak ada seorangpun memberikan suatu nikmat kepadanya yang harus dibalasnya. </a:t>
            </a:r>
            <a:r>
              <a:rPr lang="fi-FI" sz="1600" smtClean="0"/>
              <a:t>Tetapi (dia memberikan itu semata-mata)  karena mencari keridhoan Tuhannya Yang Maha Tinggi. </a:t>
            </a:r>
            <a:r>
              <a:rPr lang="en-US" sz="1600" smtClean="0"/>
              <a:t>Dan kelak dia benar-benar mendapat kepuasan.</a:t>
            </a:r>
            <a:endParaRPr lang="en-US" sz="1600" smtClean="0">
              <a:sym typeface="HQPB1" pitchFamily="2" charset="2"/>
            </a:endParaRPr>
          </a:p>
          <a:p>
            <a:pPr eaLnBrk="1" hangingPunct="1">
              <a:lnSpc>
                <a:spcPct val="80000"/>
              </a:lnSpc>
            </a:pPr>
            <a:r>
              <a:rPr lang="en-US" sz="1600" smtClean="0"/>
              <a:t>3.79 ; Tidak wajar bagi seorang manusia yang Allah berikan kepadanya Al Kitab, hikmah, dan kenabian, lalu dia berkata kepada manusia,”Hendaklah kamu menjadi penyembah-penyembahku bukan enyembah Allah.” Akan tetapi (dia berkata): “Hendaklah kamu menjadi orang-orang Rabbani, karena kamu selalu mengajarkan Al Kitab dan disebabkan kamu tetap mempelajarinya.</a:t>
            </a:r>
            <a:endParaRPr lang="en-US" sz="1600" smtClean="0">
              <a:sym typeface="HQPB2" pitchFamily="2" charset="2"/>
            </a:endParaRPr>
          </a:p>
          <a:p>
            <a:pPr eaLnBrk="1" hangingPunct="1">
              <a:lnSpc>
                <a:spcPct val="80000"/>
              </a:lnSpc>
            </a:pPr>
            <a:r>
              <a:rPr lang="en-US" sz="1600" smtClean="0"/>
              <a:t>2:269 ; Allah menganugerahkan al hikmah (kefahaman yang dalam tentang Al Qur’an dan As Sunnah) kepada siapa yang  Dia kehendaki. Dan baeangsiapa yang dianugerahi al hikmah itu, ia benar-benar telah dianugerahi karunia yang banyak. Dan hanya orang-orang yang berakallah yang dapat mengambil pelajaran (dari firman Allah).</a:t>
            </a:r>
          </a:p>
          <a:p>
            <a:pPr eaLnBrk="1" hangingPunct="1">
              <a:lnSpc>
                <a:spcPct val="80000"/>
              </a:lnSpc>
              <a:buFont typeface="Wingdings" pitchFamily="2" charset="2"/>
              <a:buNone/>
            </a:pPr>
            <a:endParaRPr lang="en-US" sz="24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US" b="1" smtClean="0"/>
              <a:t>Kenikmatan yang besar</a:t>
            </a:r>
            <a:br>
              <a:rPr lang="en-US" b="1" smtClean="0"/>
            </a:br>
            <a:r>
              <a:rPr lang="en-US" sz="2400" b="1" smtClean="0"/>
              <a:t>(An-Ni’matul Kubra)</a:t>
            </a:r>
            <a:endParaRPr lang="en-US" sz="2400" smtClean="0"/>
          </a:p>
        </p:txBody>
      </p:sp>
      <p:sp>
        <p:nvSpPr>
          <p:cNvPr id="17411" name="Rectangle 3"/>
          <p:cNvSpPr>
            <a:spLocks noGrp="1" noChangeArrowheads="1"/>
          </p:cNvSpPr>
          <p:nvPr>
            <p:ph idx="1"/>
          </p:nvPr>
        </p:nvSpPr>
        <p:spPr/>
        <p:txBody>
          <a:bodyPr/>
          <a:lstStyle/>
          <a:p>
            <a:pPr marL="609600" indent="-609600" eaLnBrk="1" hangingPunct="1">
              <a:lnSpc>
                <a:spcPct val="80000"/>
              </a:lnSpc>
            </a:pPr>
            <a:r>
              <a:rPr lang="en-US" sz="2000" smtClean="0"/>
              <a:t>Individu dan masyarakat yang mengikuti tarbiyah dirinya akan dibimbing, dibangun, dan dipelihara oleh nilai-nilai Islam yang mulia. Dirinya akan jauh dari kejahiliyahan. Bebas dari jahiliyah maka ia akan mengikatkan dirinya kepada Allah SWT sehingga ikatan ini akan meninggikan status dari derajatnya di sisi Allah. </a:t>
            </a:r>
            <a:r>
              <a:rPr lang="fr-FR" sz="2000" smtClean="0"/>
              <a:t>Kehidupan mereka akan selamat di dunia dan juga di akhirat.</a:t>
            </a:r>
          </a:p>
          <a:p>
            <a:pPr marL="609600" indent="-609600" eaLnBrk="1" hangingPunct="1">
              <a:lnSpc>
                <a:spcPct val="80000"/>
              </a:lnSpc>
            </a:pPr>
            <a:r>
              <a:rPr lang="en-US" sz="2000" smtClean="0"/>
              <a:t>93:7 ; Dan dia mendapatimu sebagai orang yang bingung, lalu Dia memberikan petunjuk</a:t>
            </a:r>
          </a:p>
          <a:p>
            <a:pPr marL="609600" indent="-609600" eaLnBrk="1" hangingPunct="1">
              <a:lnSpc>
                <a:spcPct val="80000"/>
              </a:lnSpc>
            </a:pPr>
            <a:r>
              <a:rPr lang="en-US" sz="2000" smtClean="0"/>
              <a:t>49:17 ;Mereka merasa telah memberi nikmat kepadamu dengan keimanan mereka. Katakanlah,”Jangan kamu merasa telah memberi nikmat kepadaku dengan keislamanmu, sebenarnya Allah, Dialah yang memberikan nikmat kepadamu dengan menunjuki kamu kepada keimanan jika kamu adalah orang-orang yang benar.”</a:t>
            </a:r>
            <a:endParaRPr lang="en-US" sz="2000" smtClean="0">
              <a:sym typeface="HQPB5" pitchFamily="2" charset="2"/>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defRPr/>
            </a:pPr>
            <a:r>
              <a:rPr lang="en-US" b="1" smtClean="0"/>
              <a:t>Kenikmatan yang besar</a:t>
            </a:r>
            <a:br>
              <a:rPr lang="en-US" b="1" smtClean="0"/>
            </a:br>
            <a:r>
              <a:rPr lang="en-US" sz="2400" b="1" smtClean="0"/>
              <a:t>(An-Ni’matul Kubra)</a:t>
            </a:r>
          </a:p>
        </p:txBody>
      </p:sp>
      <p:sp>
        <p:nvSpPr>
          <p:cNvPr id="18435" name="Rectangle 3"/>
          <p:cNvSpPr>
            <a:spLocks noGrp="1" noChangeArrowheads="1"/>
          </p:cNvSpPr>
          <p:nvPr>
            <p:ph idx="1"/>
          </p:nvPr>
        </p:nvSpPr>
        <p:spPr/>
        <p:txBody>
          <a:bodyPr>
            <a:normAutofit/>
          </a:bodyPr>
          <a:lstStyle/>
          <a:p>
            <a:pPr eaLnBrk="1" hangingPunct="1">
              <a:lnSpc>
                <a:spcPct val="80000"/>
              </a:lnSpc>
            </a:pPr>
            <a:r>
              <a:rPr lang="fr-FR" sz="2400" smtClean="0"/>
              <a:t>Hasil tarbiyah adalah kenikmatan yang besar, yaitu berupa:</a:t>
            </a:r>
          </a:p>
          <a:p>
            <a:pPr eaLnBrk="1" hangingPunct="1">
              <a:lnSpc>
                <a:spcPct val="80000"/>
              </a:lnSpc>
            </a:pPr>
            <a:r>
              <a:rPr lang="fr-FR" sz="2400" smtClean="0"/>
              <a:t>Pengetahuan, harga diri, kekuatan, dan persatuan.</a:t>
            </a:r>
          </a:p>
          <a:p>
            <a:pPr eaLnBrk="1" hangingPunct="1">
              <a:lnSpc>
                <a:spcPct val="80000"/>
              </a:lnSpc>
            </a:pPr>
            <a:r>
              <a:rPr lang="fr-FR" sz="2400" smtClean="0"/>
              <a:t>Dengan ilmu yang benar yang kita dapati melalui tarbiyah boleh menjadikan kita manusia yang berilmu dan sadar atas tingkah laku yang kita lakukan.</a:t>
            </a:r>
          </a:p>
          <a:p>
            <a:pPr eaLnBrk="1" hangingPunct="1">
              <a:lnSpc>
                <a:spcPct val="80000"/>
              </a:lnSpc>
            </a:pPr>
            <a:r>
              <a:rPr lang="fr-FR" sz="2400" smtClean="0"/>
              <a:t>Mempunyai ‘izzah Islam berarti mengembalikan dirinya hanya kepada Allah, bukan kepada benda-benda yang tidak bernilai.</a:t>
            </a:r>
          </a:p>
          <a:p>
            <a:pPr eaLnBrk="1" hangingPunct="1">
              <a:lnSpc>
                <a:spcPct val="80000"/>
              </a:lnSpc>
            </a:pPr>
            <a:r>
              <a:rPr lang="fr-FR" sz="2400" smtClean="0"/>
              <a:t>Dengan ‘izzah ini juga terdapat kekuatan Islam karena semangat yang ditumbuhkan melalui tarbiyah dapat membangkitkan suasana kecintaan dan perjuangan. </a:t>
            </a:r>
            <a:r>
              <a:rPr lang="en-US" sz="2400" smtClean="0"/>
              <a:t>Akhirnya melalui tarbiyah kita dapat disatukan dengan fikrah dan amal.</a:t>
            </a:r>
          </a:p>
          <a:p>
            <a:pPr eaLnBrk="1" hangingPunct="1">
              <a:lnSpc>
                <a:spcPct val="80000"/>
              </a:lnSpc>
            </a:pPr>
            <a:endParaRPr lang="en-US" sz="24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defRPr/>
            </a:pPr>
            <a:r>
              <a:rPr lang="en-US" b="1" smtClean="0"/>
              <a:t>Kenikmatan yang besar</a:t>
            </a:r>
            <a:br>
              <a:rPr lang="en-US" b="1" smtClean="0"/>
            </a:br>
            <a:r>
              <a:rPr lang="en-US" sz="2400" b="1" smtClean="0"/>
              <a:t>(An-Ni’matul Kubra)</a:t>
            </a:r>
          </a:p>
        </p:txBody>
      </p:sp>
      <p:sp>
        <p:nvSpPr>
          <p:cNvPr id="19459" name="Rectangle 3"/>
          <p:cNvSpPr>
            <a:spLocks noGrp="1" noChangeArrowheads="1"/>
          </p:cNvSpPr>
          <p:nvPr>
            <p:ph idx="1"/>
          </p:nvPr>
        </p:nvSpPr>
        <p:spPr/>
        <p:txBody>
          <a:bodyPr/>
          <a:lstStyle/>
          <a:p>
            <a:pPr eaLnBrk="1" hangingPunct="1">
              <a:lnSpc>
                <a:spcPct val="80000"/>
              </a:lnSpc>
            </a:pPr>
            <a:r>
              <a:rPr lang="en-US" sz="2400" smtClean="0"/>
              <a:t>Banyak kenikmatan yang diperoleh melalui tarbiyah, selain tarbiyah ini adalah sunnah nabi ataupun arahan dari Allah, maka tarbiyah ini mengandung banyak manfaat bagi diri, keluarga, masyarakat dan juga bangsa. Dengan tarbiyah pribadi manusia menjadi jauh dari kebodohan yang kemudian ia dapat menaikkan harga dirinya kepada derajat mulia dan iapun boleh mendapatkan kebahagiaan dunia dan akhirat.</a:t>
            </a:r>
          </a:p>
          <a:p>
            <a:pPr eaLnBrk="1" hangingPunct="1">
              <a:lnSpc>
                <a:spcPct val="80000"/>
              </a:lnSpc>
            </a:pPr>
            <a:r>
              <a:rPr lang="en-US" sz="2400" smtClean="0"/>
              <a:t>Tanpa tarbiyah maka setan senantiasa mengganggu dan menjadikan kita sesat. Tanpa tarbiyah kita akan mudah sesat dan kita akan dijauhkan dari Islam. Dengan tarbiyah maka tawasau bil haq dan bish shobr akan berjalan sehingga dengan tarbiyah akan tercegah kemungkinan setan membawa kita kepada kesesatan.</a:t>
            </a:r>
            <a:endParaRPr lang="fi-FI" sz="2400" smtClean="0"/>
          </a:p>
          <a:p>
            <a:pPr eaLnBrk="1" hangingPunct="1">
              <a:lnSpc>
                <a:spcPct val="80000"/>
              </a:lnSpc>
            </a:pPr>
            <a:endParaRPr lang="en-US" sz="240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defRPr/>
            </a:pPr>
            <a:r>
              <a:rPr lang="en-US" b="1" smtClean="0"/>
              <a:t>Kenikmatan yang besar</a:t>
            </a:r>
            <a:br>
              <a:rPr lang="en-US" b="1" smtClean="0"/>
            </a:br>
            <a:r>
              <a:rPr lang="en-US" sz="2400" b="1" smtClean="0"/>
              <a:t>(An-Ni’matul Kubra)</a:t>
            </a:r>
          </a:p>
        </p:txBody>
      </p:sp>
      <p:sp>
        <p:nvSpPr>
          <p:cNvPr id="20483" name="Rectangle 3"/>
          <p:cNvSpPr>
            <a:spLocks noGrp="1" noChangeArrowheads="1"/>
          </p:cNvSpPr>
          <p:nvPr>
            <p:ph idx="1"/>
          </p:nvPr>
        </p:nvSpPr>
        <p:spPr/>
        <p:txBody>
          <a:bodyPr/>
          <a:lstStyle/>
          <a:p>
            <a:pPr eaLnBrk="1" hangingPunct="1">
              <a:lnSpc>
                <a:spcPct val="90000"/>
              </a:lnSpc>
            </a:pPr>
            <a:r>
              <a:rPr lang="fi-FI" sz="2400" smtClean="0"/>
              <a:t>Suatu kerugian apabila kita meninggalkan tarbiyah. </a:t>
            </a:r>
            <a:r>
              <a:rPr lang="sv-SE" sz="2400" smtClean="0"/>
              <a:t>Tanpa tarbiyah kita tidak mendapat kejayaan. Hadirnya tarbiyah untuk menyelamatkan ummat jahiliyah adalah suatu hal yang beriringan dengan turunnya Islam.</a:t>
            </a:r>
          </a:p>
          <a:p>
            <a:pPr eaLnBrk="1" hangingPunct="1">
              <a:lnSpc>
                <a:spcPct val="90000"/>
              </a:lnSpc>
            </a:pPr>
            <a:r>
              <a:rPr lang="sv-SE" sz="2400" smtClean="0"/>
              <a:t>Tarbiyah yang tidak dapat membentuk kenikmatan ini bukan tarbiyahnya yang tidak benar, tarbiyah sebagai wasilah rabbaniyah yang benar dan perlu diamalkan tetapi kemungkinan manusia yang membawanya ke arah yang benar atau tidak mengikuti minhaj sehingga tarbiyah tidak berkesan.</a:t>
            </a:r>
            <a:endParaRPr lang="en-US" sz="2400" b="1" smtClean="0"/>
          </a:p>
          <a:p>
            <a:pPr eaLnBrk="1" hangingPunct="1">
              <a:lnSpc>
                <a:spcPct val="90000"/>
              </a:lnSpc>
            </a:pPr>
            <a:endParaRPr lang="en-US" sz="24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defRPr/>
            </a:pPr>
            <a:r>
              <a:rPr lang="en-US" b="1" smtClean="0"/>
              <a:t>Khairu Ummah</a:t>
            </a:r>
          </a:p>
        </p:txBody>
      </p:sp>
      <p:sp>
        <p:nvSpPr>
          <p:cNvPr id="21507" name="Rectangle 3"/>
          <p:cNvSpPr>
            <a:spLocks noGrp="1" noChangeArrowheads="1"/>
          </p:cNvSpPr>
          <p:nvPr>
            <p:ph idx="1"/>
          </p:nvPr>
        </p:nvSpPr>
        <p:spPr/>
        <p:txBody>
          <a:bodyPr/>
          <a:lstStyle/>
          <a:p>
            <a:pPr eaLnBrk="1" hangingPunct="1">
              <a:lnSpc>
                <a:spcPct val="80000"/>
              </a:lnSpc>
            </a:pPr>
            <a:r>
              <a:rPr lang="fr-FR" sz="2800" smtClean="0"/>
              <a:t>Ummat jahiliyah berubah menjadi ummat Islam. Ummat Islam yang berdakwah dan senantiasa peduli dengan keadaan sosial, ummat, dan agamanya, maka ia disebut ummat yang baik. Ummat yang baik adalah ummat yang menjalankan amar ma’ruf dan nahyi munkar.</a:t>
            </a:r>
            <a:endParaRPr lang="en-US" sz="2800" b="1" smtClean="0"/>
          </a:p>
          <a:p>
            <a:pPr eaLnBrk="1" hangingPunct="1">
              <a:lnSpc>
                <a:spcPct val="80000"/>
              </a:lnSpc>
            </a:pPr>
            <a:r>
              <a:rPr lang="en-US" sz="2800" smtClean="0"/>
              <a:t>3:104 ; Dan hendaklah ada di antara kamu segolongan umat yang menyeru kepada kebajikan, menyuruh kepada yang ma’ruf dan mencegah dari yang munkar. Mereka itulah orang yang beruntung.</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defRPr/>
            </a:pPr>
            <a:r>
              <a:rPr lang="en-US" smtClean="0">
                <a:latin typeface="Albertus" pitchFamily="34" charset="0"/>
              </a:rPr>
              <a:t>KEUTAMAAN TARBIYAH</a:t>
            </a:r>
            <a:endParaRPr lang="en-GB" smtClean="0">
              <a:latin typeface="Albertus" pitchFamily="34" charset="0"/>
            </a:endParaRPr>
          </a:p>
        </p:txBody>
      </p:sp>
      <p:sp>
        <p:nvSpPr>
          <p:cNvPr id="2051" name="Rectangle 3"/>
          <p:cNvSpPr>
            <a:spLocks noGrp="1" noChangeArrowheads="1"/>
          </p:cNvSpPr>
          <p:nvPr>
            <p:ph idx="1"/>
          </p:nvPr>
        </p:nvSpPr>
        <p:spPr>
          <a:xfrm>
            <a:off x="468313" y="1981200"/>
            <a:ext cx="8424862" cy="4114800"/>
          </a:xfrm>
        </p:spPr>
        <p:txBody>
          <a:bodyPr/>
          <a:lstStyle/>
          <a:p>
            <a:pPr eaLnBrk="1" hangingPunct="1">
              <a:buClr>
                <a:schemeClr val="tx1"/>
              </a:buClr>
              <a:buFont typeface="Wingdings" pitchFamily="2" charset="2"/>
              <a:buChar char="§"/>
            </a:pPr>
            <a:r>
              <a:rPr lang="en-US" sz="2800" b="1" smtClean="0">
                <a:latin typeface="Arial" charset="0"/>
                <a:cs typeface="Arial" charset="0"/>
              </a:rPr>
              <a:t>Penghormatan terhadap Akal dan</a:t>
            </a:r>
          </a:p>
          <a:p>
            <a:pPr eaLnBrk="1" hangingPunct="1">
              <a:buClr>
                <a:schemeClr val="tx1"/>
              </a:buClr>
              <a:buFont typeface="Wingdings" pitchFamily="2" charset="2"/>
              <a:buNone/>
            </a:pPr>
            <a:r>
              <a:rPr lang="en-US" sz="2800" b="1" smtClean="0">
                <a:latin typeface="Arial" charset="0"/>
                <a:cs typeface="Arial" charset="0"/>
              </a:rPr>
              <a:t>    Ilmu (QS. 67:10)</a:t>
            </a:r>
          </a:p>
          <a:p>
            <a:pPr eaLnBrk="1" hangingPunct="1">
              <a:buClr>
                <a:schemeClr val="tx1"/>
              </a:buClr>
              <a:buFont typeface="Wingdings" pitchFamily="2" charset="2"/>
              <a:buChar char="§"/>
            </a:pPr>
            <a:r>
              <a:rPr lang="en-US" sz="2800" b="1" smtClean="0">
                <a:latin typeface="Arial" charset="0"/>
                <a:cs typeface="Arial" charset="0"/>
              </a:rPr>
              <a:t>Kemuliaan Manusia (QS. 58:11)</a:t>
            </a:r>
          </a:p>
          <a:p>
            <a:pPr eaLnBrk="1" hangingPunct="1">
              <a:buClr>
                <a:schemeClr val="tx1"/>
              </a:buClr>
              <a:buFont typeface="Wingdings" pitchFamily="2" charset="2"/>
              <a:buChar char="§"/>
            </a:pPr>
            <a:r>
              <a:rPr lang="en-US" sz="2800" b="1" smtClean="0">
                <a:latin typeface="Arial" charset="0"/>
                <a:cs typeface="Arial" charset="0"/>
              </a:rPr>
              <a:t>Kaidah Peradaban (QS. 27:39-40)</a:t>
            </a:r>
          </a:p>
          <a:p>
            <a:pPr eaLnBrk="1" hangingPunct="1">
              <a:buClr>
                <a:schemeClr val="tx1"/>
              </a:buClr>
              <a:buFont typeface="Wingdings" pitchFamily="2" charset="2"/>
              <a:buChar char="§"/>
            </a:pPr>
            <a:r>
              <a:rPr lang="en-US" sz="2800" b="1" smtClean="0">
                <a:latin typeface="Arial" charset="0"/>
                <a:cs typeface="Arial" charset="0"/>
              </a:rPr>
              <a:t>Karakter Rabbaniyah (QS. 3:79)</a:t>
            </a:r>
          </a:p>
          <a:p>
            <a:pPr eaLnBrk="1" hangingPunct="1">
              <a:buClr>
                <a:schemeClr val="tx1"/>
              </a:buClr>
              <a:buFont typeface="Wingdings" pitchFamily="2" charset="2"/>
              <a:buChar char="§"/>
            </a:pPr>
            <a:r>
              <a:rPr lang="en-US" sz="2800" b="1" smtClean="0">
                <a:latin typeface="Arial" charset="0"/>
                <a:cs typeface="Arial" charset="0"/>
              </a:rPr>
              <a:t>Ganjaran yang besar di sisi Allah swt</a:t>
            </a:r>
          </a:p>
          <a:p>
            <a:pPr eaLnBrk="1" hangingPunct="1">
              <a:buClr>
                <a:schemeClr val="tx1"/>
              </a:buClr>
              <a:buFont typeface="Wingdings" pitchFamily="2" charset="2"/>
              <a:buChar char="§"/>
            </a:pPr>
            <a:r>
              <a:rPr lang="en-US" sz="2800" b="1" smtClean="0">
                <a:latin typeface="Arial" charset="0"/>
                <a:cs typeface="Arial" charset="0"/>
              </a:rPr>
              <a:t>Warisan Sejarah Kejayaan Islam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iterate type="wd">
                                    <p:tmPct val="100000"/>
                                  </p:iterate>
                                  <p:childTnLst>
                                    <p:set>
                                      <p:cBhvr>
                                        <p:cTn id="6" dur="1" fill="hold">
                                          <p:stCondLst>
                                            <p:cond delay="0"/>
                                          </p:stCondLst>
                                        </p:cTn>
                                        <p:tgtEl>
                                          <p:spTgt spid="2051">
                                            <p:txEl>
                                              <p:pRg st="0" end="0"/>
                                            </p:txEl>
                                          </p:spTgt>
                                        </p:tgtEl>
                                        <p:attrNameLst>
                                          <p:attrName>style.visibility</p:attrName>
                                        </p:attrNameLst>
                                      </p:cBhvr>
                                      <p:to>
                                        <p:strVal val="visible"/>
                                      </p:to>
                                    </p:set>
                                    <p:anim calcmode="lin" valueType="num">
                                      <p:cBhvr additive="base">
                                        <p:cTn id="7" dur="300" fill="hold"/>
                                        <p:tgtEl>
                                          <p:spTgt spid="2051">
                                            <p:txEl>
                                              <p:pRg st="0" end="0"/>
                                            </p:txEl>
                                          </p:spTgt>
                                        </p:tgtEl>
                                        <p:attrNameLst>
                                          <p:attrName>ppt_x</p:attrName>
                                        </p:attrNameLst>
                                      </p:cBhvr>
                                      <p:tavLst>
                                        <p:tav tm="0">
                                          <p:val>
                                            <p:strVal val="#ppt_x"/>
                                          </p:val>
                                        </p:tav>
                                        <p:tav tm="100000">
                                          <p:val>
                                            <p:strVal val="#ppt_x"/>
                                          </p:val>
                                        </p:tav>
                                      </p:tavLst>
                                    </p:anim>
                                    <p:anim calcmode="lin" valueType="num">
                                      <p:cBhvr additive="base">
                                        <p:cTn id="8" dur="300" fill="hold"/>
                                        <p:tgtEl>
                                          <p:spTgt spid="2051">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iterate type="wd">
                                    <p:tmPct val="100000"/>
                                  </p:iterate>
                                  <p:childTnLst>
                                    <p:set>
                                      <p:cBhvr>
                                        <p:cTn id="12" dur="1" fill="hold">
                                          <p:stCondLst>
                                            <p:cond delay="0"/>
                                          </p:stCondLst>
                                        </p:cTn>
                                        <p:tgtEl>
                                          <p:spTgt spid="2051">
                                            <p:txEl>
                                              <p:pRg st="1" end="1"/>
                                            </p:txEl>
                                          </p:spTgt>
                                        </p:tgtEl>
                                        <p:attrNameLst>
                                          <p:attrName>style.visibility</p:attrName>
                                        </p:attrNameLst>
                                      </p:cBhvr>
                                      <p:to>
                                        <p:strVal val="visible"/>
                                      </p:to>
                                    </p:set>
                                    <p:anim calcmode="lin" valueType="num">
                                      <p:cBhvr additive="base">
                                        <p:cTn id="13" dur="300" fill="hold"/>
                                        <p:tgtEl>
                                          <p:spTgt spid="2051">
                                            <p:txEl>
                                              <p:pRg st="1" end="1"/>
                                            </p:txEl>
                                          </p:spTgt>
                                        </p:tgtEl>
                                        <p:attrNameLst>
                                          <p:attrName>ppt_x</p:attrName>
                                        </p:attrNameLst>
                                      </p:cBhvr>
                                      <p:tavLst>
                                        <p:tav tm="0">
                                          <p:val>
                                            <p:strVal val="#ppt_x"/>
                                          </p:val>
                                        </p:tav>
                                        <p:tav tm="100000">
                                          <p:val>
                                            <p:strVal val="#ppt_x"/>
                                          </p:val>
                                        </p:tav>
                                      </p:tavLst>
                                    </p:anim>
                                    <p:anim calcmode="lin" valueType="num">
                                      <p:cBhvr additive="base">
                                        <p:cTn id="14" dur="300" fill="hold"/>
                                        <p:tgtEl>
                                          <p:spTgt spid="2051">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iterate type="wd">
                                    <p:tmPct val="100000"/>
                                  </p:iterate>
                                  <p:childTnLst>
                                    <p:set>
                                      <p:cBhvr>
                                        <p:cTn id="18" dur="1" fill="hold">
                                          <p:stCondLst>
                                            <p:cond delay="0"/>
                                          </p:stCondLst>
                                        </p:cTn>
                                        <p:tgtEl>
                                          <p:spTgt spid="2051">
                                            <p:txEl>
                                              <p:pRg st="2" end="2"/>
                                            </p:txEl>
                                          </p:spTgt>
                                        </p:tgtEl>
                                        <p:attrNameLst>
                                          <p:attrName>style.visibility</p:attrName>
                                        </p:attrNameLst>
                                      </p:cBhvr>
                                      <p:to>
                                        <p:strVal val="visible"/>
                                      </p:to>
                                    </p:set>
                                    <p:anim calcmode="lin" valueType="num">
                                      <p:cBhvr additive="base">
                                        <p:cTn id="19" dur="300" fill="hold"/>
                                        <p:tgtEl>
                                          <p:spTgt spid="2051">
                                            <p:txEl>
                                              <p:pRg st="2" end="2"/>
                                            </p:txEl>
                                          </p:spTgt>
                                        </p:tgtEl>
                                        <p:attrNameLst>
                                          <p:attrName>ppt_x</p:attrName>
                                        </p:attrNameLst>
                                      </p:cBhvr>
                                      <p:tavLst>
                                        <p:tav tm="0">
                                          <p:val>
                                            <p:strVal val="#ppt_x"/>
                                          </p:val>
                                        </p:tav>
                                        <p:tav tm="100000">
                                          <p:val>
                                            <p:strVal val="#ppt_x"/>
                                          </p:val>
                                        </p:tav>
                                      </p:tavLst>
                                    </p:anim>
                                    <p:anim calcmode="lin" valueType="num">
                                      <p:cBhvr additive="base">
                                        <p:cTn id="20" dur="300" fill="hold"/>
                                        <p:tgtEl>
                                          <p:spTgt spid="2051">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iterate type="wd">
                                    <p:tmPct val="100000"/>
                                  </p:iterate>
                                  <p:childTnLst>
                                    <p:set>
                                      <p:cBhvr>
                                        <p:cTn id="24" dur="1" fill="hold">
                                          <p:stCondLst>
                                            <p:cond delay="0"/>
                                          </p:stCondLst>
                                        </p:cTn>
                                        <p:tgtEl>
                                          <p:spTgt spid="2051">
                                            <p:txEl>
                                              <p:pRg st="3" end="3"/>
                                            </p:txEl>
                                          </p:spTgt>
                                        </p:tgtEl>
                                        <p:attrNameLst>
                                          <p:attrName>style.visibility</p:attrName>
                                        </p:attrNameLst>
                                      </p:cBhvr>
                                      <p:to>
                                        <p:strVal val="visible"/>
                                      </p:to>
                                    </p:set>
                                    <p:anim calcmode="lin" valueType="num">
                                      <p:cBhvr additive="base">
                                        <p:cTn id="25" dur="300" fill="hold"/>
                                        <p:tgtEl>
                                          <p:spTgt spid="2051">
                                            <p:txEl>
                                              <p:pRg st="3" end="3"/>
                                            </p:txEl>
                                          </p:spTgt>
                                        </p:tgtEl>
                                        <p:attrNameLst>
                                          <p:attrName>ppt_x</p:attrName>
                                        </p:attrNameLst>
                                      </p:cBhvr>
                                      <p:tavLst>
                                        <p:tav tm="0">
                                          <p:val>
                                            <p:strVal val="#ppt_x"/>
                                          </p:val>
                                        </p:tav>
                                        <p:tav tm="100000">
                                          <p:val>
                                            <p:strVal val="#ppt_x"/>
                                          </p:val>
                                        </p:tav>
                                      </p:tavLst>
                                    </p:anim>
                                    <p:anim calcmode="lin" valueType="num">
                                      <p:cBhvr additive="base">
                                        <p:cTn id="26" dur="300" fill="hold"/>
                                        <p:tgtEl>
                                          <p:spTgt spid="2051">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grpId="0" nodeType="clickEffect">
                                  <p:stCondLst>
                                    <p:cond delay="0"/>
                                  </p:stCondLst>
                                  <p:iterate type="wd">
                                    <p:tmPct val="100000"/>
                                  </p:iterate>
                                  <p:childTnLst>
                                    <p:set>
                                      <p:cBhvr>
                                        <p:cTn id="30" dur="1" fill="hold">
                                          <p:stCondLst>
                                            <p:cond delay="0"/>
                                          </p:stCondLst>
                                        </p:cTn>
                                        <p:tgtEl>
                                          <p:spTgt spid="2051">
                                            <p:txEl>
                                              <p:pRg st="4" end="4"/>
                                            </p:txEl>
                                          </p:spTgt>
                                        </p:tgtEl>
                                        <p:attrNameLst>
                                          <p:attrName>style.visibility</p:attrName>
                                        </p:attrNameLst>
                                      </p:cBhvr>
                                      <p:to>
                                        <p:strVal val="visible"/>
                                      </p:to>
                                    </p:set>
                                    <p:anim calcmode="lin" valueType="num">
                                      <p:cBhvr additive="base">
                                        <p:cTn id="31" dur="300" fill="hold"/>
                                        <p:tgtEl>
                                          <p:spTgt spid="2051">
                                            <p:txEl>
                                              <p:pRg st="4" end="4"/>
                                            </p:txEl>
                                          </p:spTgt>
                                        </p:tgtEl>
                                        <p:attrNameLst>
                                          <p:attrName>ppt_x</p:attrName>
                                        </p:attrNameLst>
                                      </p:cBhvr>
                                      <p:tavLst>
                                        <p:tav tm="0">
                                          <p:val>
                                            <p:strVal val="#ppt_x"/>
                                          </p:val>
                                        </p:tav>
                                        <p:tav tm="100000">
                                          <p:val>
                                            <p:strVal val="#ppt_x"/>
                                          </p:val>
                                        </p:tav>
                                      </p:tavLst>
                                    </p:anim>
                                    <p:anim calcmode="lin" valueType="num">
                                      <p:cBhvr additive="base">
                                        <p:cTn id="32" dur="300" fill="hold"/>
                                        <p:tgtEl>
                                          <p:spTgt spid="2051">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grpId="0" nodeType="clickEffect">
                                  <p:stCondLst>
                                    <p:cond delay="0"/>
                                  </p:stCondLst>
                                  <p:iterate type="wd">
                                    <p:tmPct val="100000"/>
                                  </p:iterate>
                                  <p:childTnLst>
                                    <p:set>
                                      <p:cBhvr>
                                        <p:cTn id="36" dur="1" fill="hold">
                                          <p:stCondLst>
                                            <p:cond delay="0"/>
                                          </p:stCondLst>
                                        </p:cTn>
                                        <p:tgtEl>
                                          <p:spTgt spid="2051">
                                            <p:txEl>
                                              <p:pRg st="5" end="5"/>
                                            </p:txEl>
                                          </p:spTgt>
                                        </p:tgtEl>
                                        <p:attrNameLst>
                                          <p:attrName>style.visibility</p:attrName>
                                        </p:attrNameLst>
                                      </p:cBhvr>
                                      <p:to>
                                        <p:strVal val="visible"/>
                                      </p:to>
                                    </p:set>
                                    <p:anim calcmode="lin" valueType="num">
                                      <p:cBhvr additive="base">
                                        <p:cTn id="37" dur="300" fill="hold"/>
                                        <p:tgtEl>
                                          <p:spTgt spid="2051">
                                            <p:txEl>
                                              <p:pRg st="5" end="5"/>
                                            </p:txEl>
                                          </p:spTgt>
                                        </p:tgtEl>
                                        <p:attrNameLst>
                                          <p:attrName>ppt_x</p:attrName>
                                        </p:attrNameLst>
                                      </p:cBhvr>
                                      <p:tavLst>
                                        <p:tav tm="0">
                                          <p:val>
                                            <p:strVal val="#ppt_x"/>
                                          </p:val>
                                        </p:tav>
                                        <p:tav tm="100000">
                                          <p:val>
                                            <p:strVal val="#ppt_x"/>
                                          </p:val>
                                        </p:tav>
                                      </p:tavLst>
                                    </p:anim>
                                    <p:anim calcmode="lin" valueType="num">
                                      <p:cBhvr additive="base">
                                        <p:cTn id="38" dur="300" fill="hold"/>
                                        <p:tgtEl>
                                          <p:spTgt spid="2051">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1" fill="hold" grpId="0" nodeType="clickEffect">
                                  <p:stCondLst>
                                    <p:cond delay="0"/>
                                  </p:stCondLst>
                                  <p:iterate type="wd">
                                    <p:tmPct val="100000"/>
                                  </p:iterate>
                                  <p:childTnLst>
                                    <p:set>
                                      <p:cBhvr>
                                        <p:cTn id="42" dur="1" fill="hold">
                                          <p:stCondLst>
                                            <p:cond delay="0"/>
                                          </p:stCondLst>
                                        </p:cTn>
                                        <p:tgtEl>
                                          <p:spTgt spid="2051">
                                            <p:txEl>
                                              <p:pRg st="6" end="6"/>
                                            </p:txEl>
                                          </p:spTgt>
                                        </p:tgtEl>
                                        <p:attrNameLst>
                                          <p:attrName>style.visibility</p:attrName>
                                        </p:attrNameLst>
                                      </p:cBhvr>
                                      <p:to>
                                        <p:strVal val="visible"/>
                                      </p:to>
                                    </p:set>
                                    <p:anim calcmode="lin" valueType="num">
                                      <p:cBhvr additive="base">
                                        <p:cTn id="43" dur="300" fill="hold"/>
                                        <p:tgtEl>
                                          <p:spTgt spid="2051">
                                            <p:txEl>
                                              <p:pRg st="6" end="6"/>
                                            </p:txEl>
                                          </p:spTgt>
                                        </p:tgtEl>
                                        <p:attrNameLst>
                                          <p:attrName>ppt_x</p:attrName>
                                        </p:attrNameLst>
                                      </p:cBhvr>
                                      <p:tavLst>
                                        <p:tav tm="0">
                                          <p:val>
                                            <p:strVal val="#ppt_x"/>
                                          </p:val>
                                        </p:tav>
                                        <p:tav tm="100000">
                                          <p:val>
                                            <p:strVal val="#ppt_x"/>
                                          </p:val>
                                        </p:tav>
                                      </p:tavLst>
                                    </p:anim>
                                    <p:anim calcmode="lin" valueType="num">
                                      <p:cBhvr additive="base">
                                        <p:cTn id="44" dur="300" fill="hold"/>
                                        <p:tgtEl>
                                          <p:spTgt spid="2051">
                                            <p:txEl>
                                              <p:pRg st="6" end="6"/>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defRPr/>
            </a:pPr>
            <a:r>
              <a:rPr lang="en-US" b="1" smtClean="0"/>
              <a:t>Umat Jahiliyah</a:t>
            </a:r>
            <a:endParaRPr lang="en-US" smtClean="0"/>
          </a:p>
        </p:txBody>
      </p:sp>
      <p:sp>
        <p:nvSpPr>
          <p:cNvPr id="5123" name="Rectangle 3"/>
          <p:cNvSpPr>
            <a:spLocks noGrp="1" noChangeArrowheads="1"/>
          </p:cNvSpPr>
          <p:nvPr>
            <p:ph idx="1"/>
          </p:nvPr>
        </p:nvSpPr>
        <p:spPr/>
        <p:txBody>
          <a:bodyPr/>
          <a:lstStyle/>
          <a:p>
            <a:pPr marL="609600" indent="-609600" eaLnBrk="1" hangingPunct="1">
              <a:lnSpc>
                <a:spcPct val="80000"/>
              </a:lnSpc>
            </a:pPr>
            <a:r>
              <a:rPr lang="en-US" sz="2000" smtClean="0"/>
              <a:t>Umat jahiliyah adalah ummat yang ada di zaman sebelum nabi Muhammad SAW. </a:t>
            </a:r>
            <a:r>
              <a:rPr lang="fr-FR" sz="2000" smtClean="0"/>
              <a:t>Walaupun demikian ciri-ciri jahiliyah ini juga didapati pada masyarakat saat ini.</a:t>
            </a:r>
          </a:p>
          <a:p>
            <a:pPr marL="609600" indent="-609600" eaLnBrk="1" hangingPunct="1">
              <a:lnSpc>
                <a:spcPct val="80000"/>
              </a:lnSpc>
            </a:pPr>
            <a:r>
              <a:rPr lang="fr-FR" sz="2000" smtClean="0"/>
              <a:t>Keadaan masyarakat jahiliyah adalah keadaan yang menggambarkan kerusakan dan kebodohan. Mereka secara pendidikan, teknologi, dan kemahiran termasuk tinggi tetapi peradaban, budaya, serta tingkah laku yang tercermin pada budaya, seperti binatang. </a:t>
            </a:r>
          </a:p>
          <a:p>
            <a:pPr marL="609600" indent="-609600" eaLnBrk="1" hangingPunct="1">
              <a:lnSpc>
                <a:spcPct val="80000"/>
              </a:lnSpc>
            </a:pPr>
            <a:r>
              <a:rPr lang="fr-FR" sz="2000" smtClean="0"/>
              <a:t>Memperturutkan hawa nafsu adalah ciri kehidupan jahiliyah dan inilah yang menjadikannya sama dengan binatang, serta kehidupan seksual yang dimotivasi oleh faham hedonisme dan sebagainya.</a:t>
            </a:r>
          </a:p>
          <a:p>
            <a:pPr marL="609600" indent="-609600" eaLnBrk="1" hangingPunct="1">
              <a:lnSpc>
                <a:spcPct val="80000"/>
              </a:lnSpc>
            </a:pPr>
            <a:r>
              <a:rPr lang="en-US" sz="2000" smtClean="0"/>
              <a:t>(39:64; 25:63)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idx="1"/>
          </p:nvPr>
        </p:nvSpPr>
        <p:spPr/>
        <p:txBody>
          <a:bodyPr/>
          <a:lstStyle/>
          <a:p>
            <a:pPr algn="ctr" eaLnBrk="1" hangingPunct="1">
              <a:buFont typeface="Wingdings" pitchFamily="2" charset="2"/>
              <a:buNone/>
              <a:defRPr/>
            </a:pPr>
            <a:endParaRPr lang="en-US" sz="5400" b="1" smtClean="0">
              <a:effectLst>
                <a:outerShdw blurRad="38100" dist="38100" dir="2700000" algn="tl">
                  <a:srgbClr val="000000"/>
                </a:outerShdw>
              </a:effectLst>
            </a:endParaRPr>
          </a:p>
          <a:p>
            <a:pPr algn="ctr" eaLnBrk="1" hangingPunct="1">
              <a:buFont typeface="Wingdings" pitchFamily="2" charset="2"/>
              <a:buNone/>
              <a:defRPr/>
            </a:pPr>
            <a:r>
              <a:rPr lang="en-US" sz="5400" b="1" smtClean="0">
                <a:effectLst>
                  <a:outerShdw blurRad="38100" dist="38100" dir="2700000" algn="tl">
                    <a:srgbClr val="000000"/>
                  </a:outerShdw>
                </a:effectLst>
              </a:rPr>
              <a:t>TERIMA KASIH</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defRPr/>
            </a:pPr>
            <a:r>
              <a:rPr lang="en-US" smtClean="0"/>
              <a:t>Ciri Masyarakat Jahiliyah</a:t>
            </a:r>
          </a:p>
        </p:txBody>
      </p:sp>
      <p:sp>
        <p:nvSpPr>
          <p:cNvPr id="6147" name="Rectangle 3"/>
          <p:cNvSpPr>
            <a:spLocks noGrp="1" noChangeArrowheads="1"/>
          </p:cNvSpPr>
          <p:nvPr>
            <p:ph idx="1"/>
          </p:nvPr>
        </p:nvSpPr>
        <p:spPr/>
        <p:txBody>
          <a:bodyPr/>
          <a:lstStyle/>
          <a:p>
            <a:pPr eaLnBrk="1" hangingPunct="1"/>
            <a:r>
              <a:rPr lang="fr-FR" smtClean="0"/>
              <a:t>Bodoh  (al-jahlu) </a:t>
            </a:r>
            <a:r>
              <a:rPr lang="en-US" smtClean="0"/>
              <a:t>(33:72)</a:t>
            </a:r>
            <a:endParaRPr lang="fr-FR" smtClean="0"/>
          </a:p>
          <a:p>
            <a:pPr eaLnBrk="1" hangingPunct="1"/>
            <a:r>
              <a:rPr lang="fr-FR" smtClean="0"/>
              <a:t>Hina (adz-dzilatu) </a:t>
            </a:r>
            <a:r>
              <a:rPr lang="en-US" smtClean="0"/>
              <a:t>(95:4-5)</a:t>
            </a:r>
            <a:r>
              <a:rPr lang="fr-FR" smtClean="0"/>
              <a:t> </a:t>
            </a:r>
            <a:endParaRPr lang="en-US" smtClean="0"/>
          </a:p>
          <a:p>
            <a:pPr eaLnBrk="1" hangingPunct="1"/>
            <a:r>
              <a:rPr lang="en-US" smtClean="0"/>
              <a:t>Lemah (adh-dha’fu) (35:14)</a:t>
            </a:r>
          </a:p>
          <a:p>
            <a:pPr eaLnBrk="1" hangingPunct="1"/>
            <a:r>
              <a:rPr lang="en-US" smtClean="0"/>
              <a:t>Berpecah belah (al-firqatu) (3:103)</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defRPr/>
            </a:pPr>
            <a:r>
              <a:rPr lang="fr-FR" smtClean="0"/>
              <a:t>Bodoh</a:t>
            </a:r>
            <a:endParaRPr lang="en-US" smtClean="0"/>
          </a:p>
        </p:txBody>
      </p:sp>
      <p:sp>
        <p:nvSpPr>
          <p:cNvPr id="7171" name="Rectangle 3"/>
          <p:cNvSpPr>
            <a:spLocks noGrp="1" noChangeArrowheads="1"/>
          </p:cNvSpPr>
          <p:nvPr>
            <p:ph idx="1"/>
          </p:nvPr>
        </p:nvSpPr>
        <p:spPr/>
        <p:txBody>
          <a:bodyPr/>
          <a:lstStyle/>
          <a:p>
            <a:pPr eaLnBrk="1" hangingPunct="1">
              <a:lnSpc>
                <a:spcPct val="80000"/>
              </a:lnSpc>
            </a:pPr>
            <a:r>
              <a:rPr lang="fr-FR" sz="2400" smtClean="0"/>
              <a:t>Mereka bodoh karena tidak menerima hidayah.</a:t>
            </a:r>
          </a:p>
          <a:p>
            <a:pPr eaLnBrk="1" hangingPunct="1">
              <a:lnSpc>
                <a:spcPct val="80000"/>
              </a:lnSpc>
            </a:pPr>
            <a:r>
              <a:rPr lang="fr-FR" sz="2400" smtClean="0"/>
              <a:t>Abu Jahal (Bapak Kebodohan) yang diberi gelar oleh ummat Islam bukan karena dia bodoh ilmu, tetapi bodoh hidayah, sedangkan ia diberi gelar oleh kaumnya dengan julukan abu hakam (Bapak Pengadil).</a:t>
            </a:r>
          </a:p>
          <a:p>
            <a:pPr eaLnBrk="1" hangingPunct="1">
              <a:lnSpc>
                <a:spcPct val="80000"/>
              </a:lnSpc>
            </a:pPr>
            <a:r>
              <a:rPr lang="fr-FR" sz="2400" smtClean="0"/>
              <a:t>Tingkah laku yang mencerminkan kebodohan tidak menyadari bahwa tingkah lakunya menghancurkan dirinya. </a:t>
            </a:r>
          </a:p>
          <a:p>
            <a:pPr eaLnBrk="1" hangingPunct="1">
              <a:lnSpc>
                <a:spcPct val="80000"/>
              </a:lnSpc>
            </a:pPr>
            <a:r>
              <a:rPr lang="fr-FR" sz="2400" smtClean="0"/>
              <a:t>Pribadi jahiliyah tidak menyadari hakikat hidupnya, ia melihat kebaikan padahal merupakan keburukan dan sebaliknya. Keadaaan jahiliyah akan menghancurkan peradaban dan kebudayaan. Karena itu mereka adalah orang-orang yang merugi</a:t>
            </a:r>
            <a:r>
              <a:rPr lang="en-US" sz="2400" smtClean="0"/>
              <a:t>.</a:t>
            </a:r>
            <a:endParaRPr lang="fr-FR" sz="2400" smtClean="0"/>
          </a:p>
          <a:p>
            <a:pPr eaLnBrk="1" hangingPunct="1">
              <a:lnSpc>
                <a:spcPct val="80000"/>
              </a:lnSpc>
            </a:pPr>
            <a:endParaRPr lang="en-US" sz="24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defRPr/>
            </a:pPr>
            <a:r>
              <a:rPr lang="fr-FR" smtClean="0"/>
              <a:t>Hina</a:t>
            </a:r>
            <a:endParaRPr lang="en-US" smtClean="0"/>
          </a:p>
        </p:txBody>
      </p:sp>
      <p:sp>
        <p:nvSpPr>
          <p:cNvPr id="8195" name="Rectangle 3"/>
          <p:cNvSpPr>
            <a:spLocks noGrp="1" noChangeArrowheads="1"/>
          </p:cNvSpPr>
          <p:nvPr>
            <p:ph idx="1"/>
          </p:nvPr>
        </p:nvSpPr>
        <p:spPr/>
        <p:txBody>
          <a:bodyPr/>
          <a:lstStyle/>
          <a:p>
            <a:pPr eaLnBrk="1" hangingPunct="1">
              <a:lnSpc>
                <a:spcPct val="80000"/>
              </a:lnSpc>
            </a:pPr>
            <a:r>
              <a:rPr lang="fr-FR" sz="2000" smtClean="0"/>
              <a:t>Kehinaan yang menimpa dirinya adalah karena ia sendiri yang menjadikan dirinya hina. </a:t>
            </a:r>
          </a:p>
          <a:p>
            <a:pPr eaLnBrk="1" hangingPunct="1">
              <a:lnSpc>
                <a:spcPct val="80000"/>
              </a:lnSpc>
            </a:pPr>
            <a:r>
              <a:rPr lang="fr-FR" sz="2000" smtClean="0"/>
              <a:t>Hina tidak terhormat karena kebanggaan yang diciptakannya melekat di status, di kereta, di rumah, di jawatan, dan sebagainya. </a:t>
            </a:r>
          </a:p>
          <a:p>
            <a:pPr eaLnBrk="1" hangingPunct="1">
              <a:lnSpc>
                <a:spcPct val="80000"/>
              </a:lnSpc>
            </a:pPr>
            <a:r>
              <a:rPr lang="fr-FR" sz="2000" smtClean="0"/>
              <a:t>Kehormatan yang bersifat materi ini sementara dan kebanggaan jahiliyah akan menjauhkan ia menuju ke derajat yang lebih rendah. </a:t>
            </a:r>
          </a:p>
          <a:p>
            <a:pPr eaLnBrk="1" hangingPunct="1">
              <a:lnSpc>
                <a:spcPct val="80000"/>
              </a:lnSpc>
            </a:pPr>
            <a:r>
              <a:rPr lang="en-US" sz="2000" smtClean="0"/>
              <a:t>Kehinaan terjadi apabila mereka tidak menghargai dirinya sebagai manusia yang mulia. </a:t>
            </a:r>
          </a:p>
          <a:p>
            <a:pPr eaLnBrk="1" hangingPunct="1">
              <a:lnSpc>
                <a:spcPct val="80000"/>
              </a:lnSpc>
            </a:pPr>
            <a:r>
              <a:rPr lang="en-US" sz="2000" smtClean="0"/>
              <a:t>Tindakan bodoh akan menjadikannya hina, walaupun tindakan tersebut dihiasi dengan berbagai kebanggaan, tetapi pada hakikatnya menipu. </a:t>
            </a:r>
          </a:p>
          <a:p>
            <a:pPr eaLnBrk="1" hangingPunct="1">
              <a:lnSpc>
                <a:spcPct val="80000"/>
              </a:lnSpc>
            </a:pPr>
            <a:r>
              <a:rPr lang="en-US" sz="2000" smtClean="0"/>
              <a:t>Kehinaan mereka dikarenakan mereka lebih senang dengan sesuatu yang bernilai rendah daripada yang bernilai mulia yang datang dari sisi Allah SWT, sebagaimana kebodohan Bani Isra’il dalam firman Allah SWT : 2: 84-86 lihat juga 2: 16-18</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en-US" smtClean="0"/>
              <a:t>Lemah</a:t>
            </a:r>
          </a:p>
        </p:txBody>
      </p:sp>
      <p:sp>
        <p:nvSpPr>
          <p:cNvPr id="9219" name="Rectangle 3"/>
          <p:cNvSpPr>
            <a:spLocks noGrp="1" noChangeArrowheads="1"/>
          </p:cNvSpPr>
          <p:nvPr>
            <p:ph idx="1"/>
          </p:nvPr>
        </p:nvSpPr>
        <p:spPr/>
        <p:txBody>
          <a:bodyPr/>
          <a:lstStyle/>
          <a:p>
            <a:pPr eaLnBrk="1" hangingPunct="1"/>
            <a:r>
              <a:rPr lang="en-US" sz="2800" smtClean="0"/>
              <a:t>Kelemahan karena masa dihabiskan untuk hawa nafsu dan kepakaran digunakan untuk sementara dan kerusakan. </a:t>
            </a:r>
          </a:p>
          <a:p>
            <a:pPr eaLnBrk="1" hangingPunct="1"/>
            <a:r>
              <a:rPr lang="en-US" sz="2800" smtClean="0"/>
              <a:t>Kelemahan ini terjadi karena individu jahiliyah tidak dapat menghargai dirinya sehingga ia tidak boleh mengaktualkan potensinya. </a:t>
            </a:r>
          </a:p>
          <a:p>
            <a:pPr eaLnBrk="1" hangingPunct="1"/>
            <a:r>
              <a:rPr lang="en-US" sz="2800" smtClean="0"/>
              <a:t>Tidak adanya iman atau jahiliyah menjadikan dirinya tidak ada dukungan dan tidak mempunyai energi.</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defRPr/>
            </a:pPr>
            <a:r>
              <a:rPr lang="en-US" smtClean="0"/>
              <a:t>Berpecah belah</a:t>
            </a:r>
          </a:p>
        </p:txBody>
      </p:sp>
      <p:sp>
        <p:nvSpPr>
          <p:cNvPr id="10243" name="Rectangle 3"/>
          <p:cNvSpPr>
            <a:spLocks noGrp="1" noChangeArrowheads="1"/>
          </p:cNvSpPr>
          <p:nvPr>
            <p:ph idx="1"/>
          </p:nvPr>
        </p:nvSpPr>
        <p:spPr/>
        <p:txBody>
          <a:bodyPr/>
          <a:lstStyle/>
          <a:p>
            <a:pPr eaLnBrk="1" hangingPunct="1">
              <a:lnSpc>
                <a:spcPct val="90000"/>
              </a:lnSpc>
            </a:pPr>
            <a:r>
              <a:rPr lang="en-US" sz="2400" smtClean="0"/>
              <a:t>Umat jahiliyah pegangan mereka tidak jelas dan pegangan tersebut hanyalah hawa nafsu. </a:t>
            </a:r>
          </a:p>
          <a:p>
            <a:pPr eaLnBrk="1" hangingPunct="1">
              <a:lnSpc>
                <a:spcPct val="90000"/>
              </a:lnSpc>
            </a:pPr>
            <a:r>
              <a:rPr lang="en-US" sz="2400" smtClean="0"/>
              <a:t>Hawa nafsu tidak mempunyai kekuatan, ia senantiasa bergerak mengikuti angin; dan hawa nafsu pun tidak ada muara sehingga hawa nafsu senantiasa berubah dan tidak mempunyai arah.</a:t>
            </a:r>
          </a:p>
          <a:p>
            <a:pPr eaLnBrk="1" hangingPunct="1">
              <a:lnSpc>
                <a:spcPct val="90000"/>
              </a:lnSpc>
            </a:pPr>
            <a:r>
              <a:rPr lang="en-US" sz="2400" smtClean="0"/>
              <a:t>Pegangan hawa nafsu akan menjadikan kita tidak mempunyai panduan yang jelas bahkan akan menyesatkan. </a:t>
            </a:r>
          </a:p>
          <a:p>
            <a:pPr eaLnBrk="1" hangingPunct="1">
              <a:lnSpc>
                <a:spcPct val="90000"/>
              </a:lnSpc>
            </a:pPr>
            <a:r>
              <a:rPr lang="en-US" sz="2400" smtClean="0"/>
              <a:t>Perpecahan muncul karena tidak ada yang dapat dipegang, kesepakatan atau perjanjian akan mudah berubah sesuai dengan ciri hawa nafsunya. </a:t>
            </a:r>
          </a:p>
          <a:p>
            <a:pPr eaLnBrk="1" hangingPunct="1">
              <a:lnSpc>
                <a:spcPct val="90000"/>
              </a:lnSpc>
            </a:pPr>
            <a:endParaRPr lang="en-US" sz="24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normAutofit fontScale="90000"/>
          </a:bodyPr>
          <a:lstStyle/>
          <a:p>
            <a:pPr marL="838200" indent="-838200" eaLnBrk="1" hangingPunct="1">
              <a:defRPr/>
            </a:pPr>
            <a:r>
              <a:rPr lang="sv-SE" sz="4000" b="1" smtClean="0"/>
              <a:t>Berada di dalam kesesatan yang nyata</a:t>
            </a:r>
            <a:endParaRPr lang="en-US" sz="4000" b="1" smtClean="0"/>
          </a:p>
        </p:txBody>
      </p:sp>
      <p:sp>
        <p:nvSpPr>
          <p:cNvPr id="11267" name="Rectangle 3"/>
          <p:cNvSpPr>
            <a:spLocks noGrp="1" noChangeArrowheads="1"/>
          </p:cNvSpPr>
          <p:nvPr>
            <p:ph idx="1"/>
          </p:nvPr>
        </p:nvSpPr>
        <p:spPr/>
        <p:txBody>
          <a:bodyPr/>
          <a:lstStyle/>
          <a:p>
            <a:pPr eaLnBrk="1" hangingPunct="1">
              <a:lnSpc>
                <a:spcPct val="80000"/>
              </a:lnSpc>
            </a:pPr>
            <a:r>
              <a:rPr lang="sv-SE" sz="2000" smtClean="0"/>
              <a:t>Allah SWT menyebutkan bahwa mereka sebelum kedatangan Rasul dalam kondisi jahiliyah (kesesatan yang nyata). </a:t>
            </a:r>
          </a:p>
          <a:p>
            <a:pPr eaLnBrk="1" hangingPunct="1">
              <a:lnSpc>
                <a:spcPct val="80000"/>
              </a:lnSpc>
            </a:pPr>
            <a:r>
              <a:rPr lang="sv-SE" sz="2000" smtClean="0"/>
              <a:t>Kesesatan ini mempunyai berbagai ciri dan akibat yang jelas. </a:t>
            </a:r>
          </a:p>
          <a:p>
            <a:pPr eaLnBrk="1" hangingPunct="1">
              <a:lnSpc>
                <a:spcPct val="80000"/>
              </a:lnSpc>
            </a:pPr>
            <a:r>
              <a:rPr lang="sv-SE" sz="2000" smtClean="0"/>
              <a:t>Kesesatan berarti dipengaruhi oleh setan dan menjadikan setan sebagai kawan, serta bertingkah laku yang berlawanan dengan nilai Islam. </a:t>
            </a:r>
          </a:p>
          <a:p>
            <a:pPr eaLnBrk="1" hangingPunct="1">
              <a:lnSpc>
                <a:spcPct val="80000"/>
              </a:lnSpc>
            </a:pPr>
            <a:r>
              <a:rPr lang="sv-SE" sz="2000" smtClean="0"/>
              <a:t>Kesesatan juga berarti mengamalkan sesuatu yang dilarang. Akibat kejahiliyahan itulah sehingga mereka berada dalam kesesatan yang nyata.</a:t>
            </a:r>
            <a:endParaRPr lang="en-US" sz="2000" b="1" smtClean="0"/>
          </a:p>
          <a:p>
            <a:pPr eaLnBrk="1" hangingPunct="1">
              <a:lnSpc>
                <a:spcPct val="80000"/>
              </a:lnSpc>
            </a:pPr>
            <a:r>
              <a:rPr lang="en-US" sz="2000" smtClean="0"/>
              <a:t>62:2 ; Dialah yang mengutus kepada kaum yang buta huruf seorang Rasul di antara mereka, yang membacakan ayat-ayatNya kepada mereka, mensucikan mereka, dan mengajarkan kepada mereka Kitab dan Hikmah (As Sunnah). Dan sesungguhnya mereka sebelumnya benar-benar dalam kesesatan yang nyata.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pPr eaLnBrk="1" hangingPunct="1">
              <a:defRPr/>
            </a:pPr>
            <a:r>
              <a:rPr lang="en-US" sz="4000" b="1" smtClean="0"/>
              <a:t>Allah melalui Rasulnya memberikan tarbiyah</a:t>
            </a:r>
            <a:r>
              <a:rPr lang="en-US" sz="4000" smtClean="0"/>
              <a:t/>
            </a:r>
            <a:br>
              <a:rPr lang="en-US" sz="4000" smtClean="0"/>
            </a:br>
            <a:endParaRPr lang="en-US" sz="4000" smtClean="0"/>
          </a:p>
        </p:txBody>
      </p:sp>
      <p:sp>
        <p:nvSpPr>
          <p:cNvPr id="12291" name="Rectangle 3"/>
          <p:cNvSpPr>
            <a:spLocks noGrp="1" noChangeArrowheads="1"/>
          </p:cNvSpPr>
          <p:nvPr>
            <p:ph idx="1"/>
          </p:nvPr>
        </p:nvSpPr>
        <p:spPr>
          <a:xfrm>
            <a:off x="685800" y="1628775"/>
            <a:ext cx="7772400" cy="4467225"/>
          </a:xfrm>
        </p:spPr>
        <p:txBody>
          <a:bodyPr>
            <a:normAutofit/>
          </a:bodyPr>
          <a:lstStyle/>
          <a:p>
            <a:pPr marL="609600" indent="-609600" eaLnBrk="1" hangingPunct="1">
              <a:lnSpc>
                <a:spcPct val="80000"/>
              </a:lnSpc>
            </a:pPr>
            <a:r>
              <a:rPr lang="en-US" sz="2800" smtClean="0"/>
              <a:t>Turunnya Islam dengan kedatangan rasul adalah cara untuk mengatasi dan menyelesaikan masalah masyarakat jahiliyah. </a:t>
            </a:r>
          </a:p>
          <a:p>
            <a:pPr marL="609600" indent="-609600" eaLnBrk="1" hangingPunct="1">
              <a:lnSpc>
                <a:spcPct val="80000"/>
              </a:lnSpc>
            </a:pPr>
            <a:r>
              <a:rPr lang="en-US" sz="2800" smtClean="0"/>
              <a:t>Allah SWT menurunkan ayatNya dan diterima rasul yang kemudian disampaikan kepada manusia melalui tarbiyah yang merupakan gerakan penyelamatan atas kerusakan yang disebabkan oleh masyarakat jahiliyah di masa itu. </a:t>
            </a:r>
          </a:p>
          <a:p>
            <a:pPr marL="609600" indent="-609600" eaLnBrk="1" hangingPunct="1">
              <a:lnSpc>
                <a:spcPct val="80000"/>
              </a:lnSpc>
            </a:pPr>
            <a:r>
              <a:rPr lang="en-US" sz="2800" smtClean="0"/>
              <a:t>Namun demikian peranan tarbiyah di saat ini masih sangat diutamakan mengingat keadaan jahiliyah terdapat kesamaan.</a:t>
            </a:r>
            <a:endParaRPr lang="en-US" sz="2800" b="1"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529</TotalTime>
  <Words>1691</Words>
  <Application>Microsoft PowerPoint</Application>
  <PresentationFormat>On-screen Show (4:3)</PresentationFormat>
  <Paragraphs>92</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Solstice</vt:lpstr>
      <vt:lpstr>Slide 1</vt:lpstr>
      <vt:lpstr>Umat Jahiliyah</vt:lpstr>
      <vt:lpstr>Ciri Masyarakat Jahiliyah</vt:lpstr>
      <vt:lpstr>Bodoh</vt:lpstr>
      <vt:lpstr>Hina</vt:lpstr>
      <vt:lpstr>Lemah</vt:lpstr>
      <vt:lpstr>Berpecah belah</vt:lpstr>
      <vt:lpstr>Berada di dalam kesesatan yang nyata</vt:lpstr>
      <vt:lpstr>Allah melalui Rasulnya memberikan tarbiyah </vt:lpstr>
      <vt:lpstr>Allah melalui Rasulnya memberikan tarbiyah </vt:lpstr>
      <vt:lpstr>Tarbiyah</vt:lpstr>
      <vt:lpstr>Tarbiyah Rasulullah</vt:lpstr>
      <vt:lpstr>Tarbiyah Rasulullah</vt:lpstr>
      <vt:lpstr>Kenikmatan yang besar (An-Ni’matul Kubra)</vt:lpstr>
      <vt:lpstr>Kenikmatan yang besar (An-Ni’matul Kubra)</vt:lpstr>
      <vt:lpstr>Kenikmatan yang besar (An-Ni’matul Kubra)</vt:lpstr>
      <vt:lpstr>Kenikmatan yang besar (An-Ni’matul Kubra)</vt:lpstr>
      <vt:lpstr>Khairu Ummah</vt:lpstr>
      <vt:lpstr>KEUTAMAAN TARBIYAH</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URGENSI TARBIYAH</dc:title>
  <dc:creator>Ibrahim</dc:creator>
  <cp:lastModifiedBy>My-Computer</cp:lastModifiedBy>
  <cp:revision>20</cp:revision>
  <dcterms:created xsi:type="dcterms:W3CDTF">2006-03-05T22:40:43Z</dcterms:created>
  <dcterms:modified xsi:type="dcterms:W3CDTF">2018-03-04T22:34:54Z</dcterms:modified>
</cp:coreProperties>
</file>