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76" r:id="rId10"/>
    <p:sldId id="277" r:id="rId11"/>
    <p:sldId id="266" r:id="rId12"/>
    <p:sldId id="267" r:id="rId13"/>
    <p:sldId id="265" r:id="rId14"/>
    <p:sldId id="268" r:id="rId15"/>
    <p:sldId id="269" r:id="rId16"/>
    <p:sldId id="270" r:id="rId17"/>
    <p:sldId id="271" r:id="rId18"/>
    <p:sldId id="274" r:id="rId19"/>
    <p:sldId id="278" r:id="rId20"/>
    <p:sldId id="279" r:id="rId21"/>
    <p:sldId id="275" r:id="rId22"/>
  </p:sldIdLst>
  <p:sldSz cx="18288000" cy="10287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nva Sans" panose="020B0604020202020204" charset="0"/>
      <p:regular r:id="rId28"/>
    </p:embeddedFont>
    <p:embeddedFont>
      <p:font typeface="Codec Pro Bold" panose="020B0604020202020204" charset="0"/>
      <p:regular r:id="rId29"/>
    </p:embeddedFont>
    <p:embeddedFont>
      <p:font typeface="Open Sauce" panose="020B0604020202020204" charset="0"/>
      <p:regular r:id="rId30"/>
    </p:embeddedFont>
    <p:embeddedFont>
      <p:font typeface="PT Serif" panose="020A0603040505020204" pitchFamily="18" charset="0"/>
      <p:regular r:id="rId31"/>
      <p:bold r:id="rId32"/>
      <p:italic r:id="rId33"/>
      <p:boldItalic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di Darmawan" initials="AD" lastIdx="1" clrIdx="0">
    <p:extLst>
      <p:ext uri="{19B8F6BF-5375-455C-9EA6-DF929625EA0E}">
        <p15:presenceInfo xmlns:p15="http://schemas.microsoft.com/office/powerpoint/2012/main" userId="Abdi Darmaw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77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F18659-AD64-47D5-8FAF-F36119594D6D}" type="datetimeFigureOut">
              <a:rPr lang="en-US" smtClean="0"/>
              <a:t>5/27/2024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3F263C-F59E-477F-BDA0-CB681B5D8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647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menganalisa</a:t>
            </a:r>
            <a:r>
              <a:rPr lang="en-US" dirty="0"/>
              <a:t> </a:t>
            </a:r>
            <a:r>
              <a:rPr lang="en-US" dirty="0" err="1"/>
              <a:t>permsalahan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kampanye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. </a:t>
            </a:r>
            <a:r>
              <a:rPr lang="en-US" dirty="0" err="1"/>
              <a:t>Memodifikasi</a:t>
            </a:r>
            <a:r>
              <a:rPr lang="en-US" dirty="0"/>
              <a:t> </a:t>
            </a:r>
            <a:r>
              <a:rPr lang="en-US" dirty="0" err="1"/>
              <a:t>pertanyaan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3F263C-F59E-477F-BDA0-CB681B5D8AB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220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interaction-design.org/literature/topics/brainstorming" TargetMode="Externa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lints.com/id/lowongan/computational-thinking-adalah/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lints.com/id/lowongan/mind-mapping-adalah/" TargetMode="Externa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hyperlink" Target="http://books.google.co.id/books?id=lI53jxvNoCwC&amp;pg=PA360&amp;dq=5W2H&amp;hl=en&amp;sa=X&amp;ei=I3-eT6zJJ8PorAeY6rVG&amp;ved=0CGQQ6AEwCQ#v=onepage&amp;q&amp;f=fals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028662" y="-21929"/>
            <a:ext cx="6259338" cy="10960546"/>
            <a:chOff x="0" y="0"/>
            <a:chExt cx="969735" cy="16980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69735" cy="1698075"/>
            </a:xfrm>
            <a:custGeom>
              <a:avLst/>
              <a:gdLst/>
              <a:ahLst/>
              <a:cxnLst/>
              <a:rect l="l" t="t" r="r" b="b"/>
              <a:pathLst>
                <a:path w="969735" h="1698075">
                  <a:moveTo>
                    <a:pt x="0" y="0"/>
                  </a:moveTo>
                  <a:lnTo>
                    <a:pt x="969735" y="0"/>
                  </a:lnTo>
                  <a:lnTo>
                    <a:pt x="969735" y="1698075"/>
                  </a:lnTo>
                  <a:lnTo>
                    <a:pt x="0" y="1698075"/>
                  </a:lnTo>
                  <a:close/>
                </a:path>
              </a:pathLst>
            </a:custGeom>
            <a:blipFill>
              <a:blip r:embed="rId2"/>
              <a:stretch>
                <a:fillRect l="-113779" r="-4904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500454" y="5935214"/>
            <a:ext cx="6455122" cy="1032861"/>
            <a:chOff x="0" y="0"/>
            <a:chExt cx="1623316" cy="2597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23316" cy="259741"/>
            </a:xfrm>
            <a:custGeom>
              <a:avLst/>
              <a:gdLst/>
              <a:ahLst/>
              <a:cxnLst/>
              <a:rect l="l" t="t" r="r" b="b"/>
              <a:pathLst>
                <a:path w="1623316" h="259741">
                  <a:moveTo>
                    <a:pt x="61167" y="0"/>
                  </a:moveTo>
                  <a:lnTo>
                    <a:pt x="1562149" y="0"/>
                  </a:lnTo>
                  <a:cubicBezTo>
                    <a:pt x="1595930" y="0"/>
                    <a:pt x="1623316" y="27385"/>
                    <a:pt x="1623316" y="61167"/>
                  </a:cubicBezTo>
                  <a:lnTo>
                    <a:pt x="1623316" y="198574"/>
                  </a:lnTo>
                  <a:cubicBezTo>
                    <a:pt x="1623316" y="232356"/>
                    <a:pt x="1595930" y="259741"/>
                    <a:pt x="1562149" y="259741"/>
                  </a:cubicBezTo>
                  <a:lnTo>
                    <a:pt x="61167" y="259741"/>
                  </a:lnTo>
                  <a:cubicBezTo>
                    <a:pt x="27385" y="259741"/>
                    <a:pt x="0" y="232356"/>
                    <a:pt x="0" y="198574"/>
                  </a:cubicBezTo>
                  <a:lnTo>
                    <a:pt x="0" y="61167"/>
                  </a:lnTo>
                  <a:cubicBezTo>
                    <a:pt x="0" y="27385"/>
                    <a:pt x="27385" y="0"/>
                    <a:pt x="61167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623316" cy="297841"/>
            </a:xfrm>
            <a:prstGeom prst="rect">
              <a:avLst/>
            </a:prstGeom>
          </p:spPr>
          <p:txBody>
            <a:bodyPr lIns="56791" tIns="56791" rIns="56791" bIns="56791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8796674" y="7268167"/>
            <a:ext cx="3231988" cy="4114800"/>
          </a:xfrm>
          <a:custGeom>
            <a:avLst/>
            <a:gdLst/>
            <a:ahLst/>
            <a:cxnLst/>
            <a:rect l="l" t="t" r="r" b="b"/>
            <a:pathLst>
              <a:path w="3231988" h="4114800">
                <a:moveTo>
                  <a:pt x="3231988" y="0"/>
                </a:moveTo>
                <a:lnTo>
                  <a:pt x="0" y="0"/>
                </a:lnTo>
                <a:lnTo>
                  <a:pt x="0" y="4114800"/>
                </a:lnTo>
                <a:lnTo>
                  <a:pt x="3231988" y="4114800"/>
                </a:lnTo>
                <a:lnTo>
                  <a:pt x="323198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680719" y="8811926"/>
            <a:ext cx="3503963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Open Sauce"/>
              </a:rPr>
              <a:t>Abdi Darmawan</a:t>
            </a:r>
          </a:p>
        </p:txBody>
      </p:sp>
      <p:sp>
        <p:nvSpPr>
          <p:cNvPr id="9" name="Freeform 9"/>
          <p:cNvSpPr/>
          <p:nvPr/>
        </p:nvSpPr>
        <p:spPr>
          <a:xfrm flipV="1">
            <a:off x="-58676" y="-1171307"/>
            <a:ext cx="3231988" cy="4114800"/>
          </a:xfrm>
          <a:custGeom>
            <a:avLst/>
            <a:gdLst/>
            <a:ahLst/>
            <a:cxnLst/>
            <a:rect l="l" t="t" r="r" b="b"/>
            <a:pathLst>
              <a:path w="3231988" h="4114800">
                <a:moveTo>
                  <a:pt x="0" y="4114800"/>
                </a:moveTo>
                <a:lnTo>
                  <a:pt x="3231989" y="4114800"/>
                </a:lnTo>
                <a:lnTo>
                  <a:pt x="3231989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608502" y="1470250"/>
            <a:ext cx="2231246" cy="399399"/>
          </a:xfrm>
          <a:custGeom>
            <a:avLst/>
            <a:gdLst/>
            <a:ahLst/>
            <a:cxnLst/>
            <a:rect l="l" t="t" r="r" b="b"/>
            <a:pathLst>
              <a:path w="2231246" h="399399">
                <a:moveTo>
                  <a:pt x="0" y="0"/>
                </a:moveTo>
                <a:lnTo>
                  <a:pt x="2231246" y="0"/>
                </a:lnTo>
                <a:lnTo>
                  <a:pt x="2231246" y="399399"/>
                </a:lnTo>
                <a:lnTo>
                  <a:pt x="0" y="3993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500454" y="2226005"/>
            <a:ext cx="9433751" cy="3409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837"/>
              </a:lnSpc>
            </a:pPr>
            <a:r>
              <a:rPr lang="en-US" sz="10697" dirty="0">
                <a:solidFill>
                  <a:srgbClr val="000000"/>
                </a:solidFill>
                <a:latin typeface="Codec Pro Bold"/>
              </a:rPr>
              <a:t>METODE </a:t>
            </a:r>
          </a:p>
          <a:p>
            <a:pPr>
              <a:lnSpc>
                <a:spcPts val="12837"/>
              </a:lnSpc>
            </a:pPr>
            <a:r>
              <a:rPr lang="en-US" sz="10697" dirty="0">
                <a:solidFill>
                  <a:srgbClr val="000000"/>
                </a:solidFill>
                <a:latin typeface="Codec Pro Bold"/>
              </a:rPr>
              <a:t>DESAIN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66793" y="6154793"/>
            <a:ext cx="5234065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500" dirty="0" err="1">
                <a:solidFill>
                  <a:srgbClr val="FFFFFF"/>
                </a:solidFill>
                <a:latin typeface="Open Sauce"/>
              </a:rPr>
              <a:t>Minggu</a:t>
            </a:r>
            <a:r>
              <a:rPr lang="en-US" sz="3500" dirty="0">
                <a:solidFill>
                  <a:srgbClr val="FFFFFF"/>
                </a:solidFill>
                <a:latin typeface="Open Sauce"/>
              </a:rPr>
              <a:t> 9 &amp; 10</a:t>
            </a:r>
          </a:p>
        </p:txBody>
      </p:sp>
      <p:sp>
        <p:nvSpPr>
          <p:cNvPr id="13" name="Freeform 13"/>
          <p:cNvSpPr/>
          <p:nvPr/>
        </p:nvSpPr>
        <p:spPr>
          <a:xfrm>
            <a:off x="1421331" y="9003936"/>
            <a:ext cx="2476628" cy="443323"/>
          </a:xfrm>
          <a:custGeom>
            <a:avLst/>
            <a:gdLst/>
            <a:ahLst/>
            <a:cxnLst/>
            <a:rect l="l" t="t" r="r" b="b"/>
            <a:pathLst>
              <a:path w="2476628" h="443323">
                <a:moveTo>
                  <a:pt x="0" y="0"/>
                </a:moveTo>
                <a:lnTo>
                  <a:pt x="2476628" y="0"/>
                </a:lnTo>
                <a:lnTo>
                  <a:pt x="2476628" y="443323"/>
                </a:lnTo>
                <a:lnTo>
                  <a:pt x="0" y="44332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r="-156" b="-206214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89ED4E-EBED-4178-842A-A0864F505C31}"/>
              </a:ext>
            </a:extLst>
          </p:cNvPr>
          <p:cNvSpPr txBox="1"/>
          <p:nvPr/>
        </p:nvSpPr>
        <p:spPr>
          <a:xfrm>
            <a:off x="5486400" y="416159"/>
            <a:ext cx="94242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Implementasinya dalam Analisa Masalah &amp; Khalayak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82C6F332-C90C-438C-BCE3-756EA1EFC522}"/>
              </a:ext>
            </a:extLst>
          </p:cNvPr>
          <p:cNvSpPr/>
          <p:nvPr/>
        </p:nvSpPr>
        <p:spPr>
          <a:xfrm>
            <a:off x="377564" y="443246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FC893D27-49BE-426E-BDDD-B33B17548154}"/>
              </a:ext>
            </a:extLst>
          </p:cNvPr>
          <p:cNvSpPr/>
          <p:nvPr/>
        </p:nvSpPr>
        <p:spPr>
          <a:xfrm>
            <a:off x="15544800" y="9282986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6372C49-42BC-4F66-A450-28D3183F179E}"/>
              </a:ext>
            </a:extLst>
          </p:cNvPr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576E0C-CA9D-4B40-97C5-1CD7193F444E}"/>
              </a:ext>
            </a:extLst>
          </p:cNvPr>
          <p:cNvSpPr txBox="1"/>
          <p:nvPr/>
        </p:nvSpPr>
        <p:spPr>
          <a:xfrm>
            <a:off x="914400" y="3079302"/>
            <a:ext cx="15392400" cy="6586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98463" indent="-398463" algn="l"/>
            <a:r>
              <a:rPr lang="en-US" sz="2600" b="0" i="1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7. How much. </a:t>
            </a:r>
            <a:r>
              <a:rPr lang="en-US" sz="2600" b="0" i="1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Berapa</a:t>
            </a:r>
            <a:r>
              <a:rPr lang="en-US" sz="2600" b="0" i="1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1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banyak</a:t>
            </a:r>
            <a:r>
              <a:rPr lang="en-US" sz="2600" b="0" i="1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korban </a:t>
            </a:r>
            <a:r>
              <a:rPr lang="en-US" sz="2600" b="0" i="1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selama</a:t>
            </a:r>
            <a:r>
              <a:rPr lang="en-US" sz="2600" b="0" i="1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1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600" b="0" i="1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?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sz="2600" b="0" i="1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Seberapa</a:t>
            </a:r>
            <a:r>
              <a:rPr lang="en-US" sz="2600" b="0" i="1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1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besar</a:t>
            </a:r>
            <a:r>
              <a:rPr lang="en-US" sz="2600" b="0" i="1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/</a:t>
            </a:r>
            <a:r>
              <a:rPr lang="en-US" sz="2600" b="0" i="1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genting</a:t>
            </a:r>
            <a:r>
              <a:rPr lang="en-US" sz="2600" b="0" i="1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1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masalahnya</a:t>
            </a:r>
            <a:r>
              <a:rPr lang="en-US" sz="2600" b="0" i="1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?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 Bagian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bisa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menjadi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argumen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mengenai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urgensi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dari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topik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kampanye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Isinya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bisa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berupa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frekuensi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jumlah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alat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waktu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atau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biaya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menjadi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kerugian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atas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terjadinya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peristiwa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Berdasarkan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contoh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di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atas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, </a:t>
            </a:r>
            <a:r>
              <a:rPr lang="en-US" sz="2600" b="1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penularan</a:t>
            </a:r>
            <a:r>
              <a:rPr lang="en-US" sz="2600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Diare</a:t>
            </a:r>
            <a:r>
              <a:rPr lang="en-US" sz="2600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menyebabkan</a:t>
            </a:r>
            <a:r>
              <a:rPr lang="en-US" sz="2600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kematian</a:t>
            </a:r>
            <a:r>
              <a:rPr lang="en-US" sz="2600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pada </a:t>
            </a:r>
            <a:r>
              <a:rPr lang="en-US" sz="2600" b="1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anak</a:t>
            </a:r>
            <a:r>
              <a:rPr lang="en-US" sz="2600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berusia</a:t>
            </a:r>
            <a:r>
              <a:rPr lang="en-US" sz="2600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5-12 </a:t>
            </a:r>
            <a:r>
              <a:rPr lang="en-US" sz="2600" b="1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tahun</a:t>
            </a:r>
            <a:r>
              <a:rPr lang="en-US" sz="2600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, dan </a:t>
            </a:r>
            <a:r>
              <a:rPr lang="en-US" sz="2600" b="1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menjadi</a:t>
            </a:r>
            <a:r>
              <a:rPr lang="en-US" sz="2600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penyebab</a:t>
            </a:r>
            <a:r>
              <a:rPr lang="en-US" sz="2600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kematian</a:t>
            </a:r>
            <a:r>
              <a:rPr lang="en-US" sz="2600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kedua</a:t>
            </a:r>
            <a:r>
              <a:rPr lang="en-US" sz="2600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tertinggi</a:t>
            </a:r>
            <a:r>
              <a:rPr lang="en-US" sz="2600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di Indonesia </a:t>
            </a:r>
            <a:r>
              <a:rPr lang="en-US" sz="2600" b="1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setelah</a:t>
            </a:r>
            <a:r>
              <a:rPr lang="en-US" sz="2600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ISPA. 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Data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detil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mengenai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jumlahnya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seharusnya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bisa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disajikan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berdasarkan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data-data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sekunder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digali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dari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berbagai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sumber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yang valid. </a:t>
            </a:r>
          </a:p>
          <a:p>
            <a:pPr algn="l"/>
            <a:endParaRPr lang="en-US" sz="2600" b="0" i="0" dirty="0">
              <a:solidFill>
                <a:srgbClr val="333333"/>
              </a:solidFill>
              <a:effectLst/>
              <a:latin typeface="Verdana" panose="020B0604030504040204" pitchFamily="34" charset="0"/>
            </a:endParaRPr>
          </a:p>
          <a:p>
            <a:pPr algn="l"/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Pada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contoh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di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atas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, yang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dieksplorasi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adalah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topik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diangkat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dalam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kampanye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tidak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menjawab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bagaimana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kampanye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akan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dilakukan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tetapi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lebih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pada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tahap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Analisa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Masalah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Situasi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&amp;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Khalayak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untuk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melakukan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perencanaan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kampanye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. Solusi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dalam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bentuk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rencana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kampanye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baru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dilakukan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setelah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data-data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dikumpulkan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dan </a:t>
            </a:r>
            <a:r>
              <a:rPr lang="en-US" sz="26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dianalisa</a:t>
            </a:r>
            <a:r>
              <a:rPr lang="en-US" sz="26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.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Untuk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merencanakan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kampanye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ataupun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masalah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lainnya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ditemukan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dalam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lingkup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desain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komunikasi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visual,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perlu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memilih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dan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memilah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metodologi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tepat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.</a:t>
            </a:r>
            <a:endParaRPr lang="en-US" sz="2600" b="0" i="0" dirty="0">
              <a:solidFill>
                <a:srgbClr val="333333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229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540237" y="564814"/>
            <a:ext cx="7748897" cy="1589517"/>
          </a:xfrm>
          <a:custGeom>
            <a:avLst/>
            <a:gdLst/>
            <a:ahLst/>
            <a:cxnLst/>
            <a:rect l="l" t="t" r="r" b="b"/>
            <a:pathLst>
              <a:path w="7748897" h="1589517">
                <a:moveTo>
                  <a:pt x="0" y="0"/>
                </a:moveTo>
                <a:lnTo>
                  <a:pt x="7748897" y="0"/>
                </a:lnTo>
                <a:lnTo>
                  <a:pt x="7748897" y="1589517"/>
                </a:lnTo>
                <a:lnTo>
                  <a:pt x="0" y="15895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41106" y="2361565"/>
            <a:ext cx="14325723" cy="552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420"/>
              </a:lnSpc>
              <a:spcBef>
                <a:spcPct val="0"/>
              </a:spcBef>
            </a:pPr>
            <a:r>
              <a:rPr lang="en-US" sz="5300">
                <a:solidFill>
                  <a:srgbClr val="000000"/>
                </a:solidFill>
                <a:latin typeface="Canva Sans"/>
              </a:rPr>
              <a:t>Langkah-langkahnya:</a:t>
            </a:r>
          </a:p>
          <a:p>
            <a:pPr marL="1122683" lvl="1" indent="-561341">
              <a:lnSpc>
                <a:spcPts val="7280"/>
              </a:lnSpc>
              <a:buFont typeface="Arial"/>
              <a:buChar char="•"/>
            </a:pPr>
            <a:r>
              <a:rPr lang="en-US" sz="5200">
                <a:solidFill>
                  <a:srgbClr val="000000"/>
                </a:solidFill>
                <a:latin typeface="Canva Sans"/>
              </a:rPr>
              <a:t>Membuat suatu kelompok untuk memberikan  gagasan-gagasan serta ide-ide.</a:t>
            </a:r>
          </a:p>
          <a:p>
            <a:pPr marL="1122683" lvl="1" indent="-561341">
              <a:lnSpc>
                <a:spcPts val="7280"/>
              </a:lnSpc>
              <a:buFont typeface="Arial"/>
              <a:buChar char="•"/>
            </a:pPr>
            <a:r>
              <a:rPr lang="en-US" sz="5200">
                <a:solidFill>
                  <a:srgbClr val="000000"/>
                </a:solidFill>
                <a:latin typeface="Canva Sans"/>
              </a:rPr>
              <a:t>Seluruh gagasan dirangkum dan  diformulasikan menjadi kesimpulan tim.</a:t>
            </a:r>
          </a:p>
        </p:txBody>
      </p:sp>
      <p:sp>
        <p:nvSpPr>
          <p:cNvPr id="4" name="Freeform 4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48810B-EA45-419E-A26F-AD6806120BB0}"/>
              </a:ext>
            </a:extLst>
          </p:cNvPr>
          <p:cNvSpPr txBox="1"/>
          <p:nvPr/>
        </p:nvSpPr>
        <p:spPr>
          <a:xfrm>
            <a:off x="5486400" y="416159"/>
            <a:ext cx="94242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Implementasinya dalam Analisa Masalah &amp; Khalayak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9B3E86-15F0-4603-8A2E-9DEA28D7E5B1}"/>
              </a:ext>
            </a:extLst>
          </p:cNvPr>
          <p:cNvSpPr txBox="1"/>
          <p:nvPr/>
        </p:nvSpPr>
        <p:spPr>
          <a:xfrm>
            <a:off x="1920717" y="2299537"/>
            <a:ext cx="14953635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US" sz="2600" b="1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What</a:t>
            </a:r>
            <a:r>
              <a:rPr lang="en-US" sz="26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6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Apa</a:t>
            </a:r>
            <a:r>
              <a:rPr lang="en-US" sz="26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masalah</a:t>
            </a:r>
            <a:r>
              <a:rPr lang="en-US" sz="26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6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akan</a:t>
            </a:r>
            <a:r>
              <a:rPr lang="en-US" sz="26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dikampanyekan</a:t>
            </a:r>
            <a:r>
              <a:rPr lang="en-US" sz="26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?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Dalam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kampanye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definisikan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masalah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utama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 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dari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kampanye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ingin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dilakukan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Biasanya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bagian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didefinisikan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oleh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klien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dalam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konteks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pengerjaan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proyek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dengan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pihak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lain.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Misalnya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: 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Penularan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Diare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pada Anak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Definisi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 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operasional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dari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permasalahan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bisa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dijelaskan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secara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ringkas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600" b="1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Who</a:t>
            </a:r>
            <a:r>
              <a:rPr lang="en-US" sz="26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6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Siapa</a:t>
            </a:r>
            <a:r>
              <a:rPr lang="en-US" sz="26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target </a:t>
            </a:r>
            <a:r>
              <a:rPr lang="en-US" sz="26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kampanye</a:t>
            </a:r>
            <a:r>
              <a:rPr lang="en-US" sz="26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? 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Pihak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dimaksud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adalah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target audience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kampanye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target market,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baik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yang primer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maupun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sekunder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Misalnya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dalam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kasus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Diare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; 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Anak-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anak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orang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tua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dan guru. Target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marketnya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adalah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anak-anak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di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sekolah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dasar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Data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lebih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detil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mengenai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anak-anak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bisa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disajikan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(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terkait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demografi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geografi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dan/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atau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psikografi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).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600" b="1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Why</a:t>
            </a:r>
            <a:r>
              <a:rPr lang="en-US" sz="26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6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Mengapa</a:t>
            </a:r>
            <a:r>
              <a:rPr lang="en-US" sz="26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target </a:t>
            </a:r>
            <a:r>
              <a:rPr lang="en-US" sz="26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harus</a:t>
            </a:r>
            <a:r>
              <a:rPr lang="en-US" sz="26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mengadopsi</a:t>
            </a:r>
            <a:r>
              <a:rPr lang="en-US" sz="26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perilaku</a:t>
            </a:r>
            <a:r>
              <a:rPr lang="en-US" sz="26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6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dikampanyekan</a:t>
            </a:r>
            <a:r>
              <a:rPr lang="en-US" sz="26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? 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Bagian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menjelaskan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argumen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mengapa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ia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menjadi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target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utama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kampanye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Misalnya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berdasarkan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contoh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di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atas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: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Diare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menjadi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salah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satu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penyebab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kematian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tertinggi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pada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usia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anak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 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Diare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menular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pada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anak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karena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pada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umumnya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mereka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tidak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melakukan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cuci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tangan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sebelum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makan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sesudah</a:t>
            </a:r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BAK dan BAB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Data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sekunder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dan primer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bisa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disajikan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untuk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mendukung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argumen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271EAC-6A4A-4D58-BFCD-A9AD7330933C}"/>
              </a:ext>
            </a:extLst>
          </p:cNvPr>
          <p:cNvSpPr txBox="1"/>
          <p:nvPr/>
        </p:nvSpPr>
        <p:spPr>
          <a:xfrm>
            <a:off x="2743200" y="7086917"/>
            <a:ext cx="15321602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Metode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adalah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teknik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mengajar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cara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melontarkan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suatu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masalah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ke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peserta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kemudian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peserta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menjawab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menyatakan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pendapat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ata</a:t>
            </a:r>
            <a:r>
              <a:rPr lang="en-US" sz="2600" dirty="0" err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n-US" sz="26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memberi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komentar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sehingga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memungkinkan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masalah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tersebut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berkembang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menjadi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masalah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baru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n-US" sz="26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D3DF2A-99A8-41CD-B481-8C0EDD520364}"/>
              </a:ext>
            </a:extLst>
          </p:cNvPr>
          <p:cNvSpPr txBox="1"/>
          <p:nvPr/>
        </p:nvSpPr>
        <p:spPr>
          <a:xfrm>
            <a:off x="1107656" y="3843710"/>
            <a:ext cx="1443714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Alex Osborn 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adalah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seorang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eksekutif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periklanan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menciptakan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teknik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kita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kenal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sekarang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sebagai</a:t>
            </a:r>
            <a:r>
              <a:rPr lang="en-US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brainstorming</a:t>
            </a:r>
            <a:endParaRPr lang="en-US" sz="26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91840C-377C-4696-B641-21B76B8A5C41}"/>
              </a:ext>
            </a:extLst>
          </p:cNvPr>
          <p:cNvSpPr txBox="1"/>
          <p:nvPr/>
        </p:nvSpPr>
        <p:spPr>
          <a:xfrm>
            <a:off x="1905000" y="4983977"/>
            <a:ext cx="1501140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id-ID" sz="26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deation</a:t>
            </a:r>
            <a:r>
              <a:rPr lang="id-ID" sz="26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d-ID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juga merupakan tahap ketiga dalam proses </a:t>
            </a:r>
            <a:r>
              <a:rPr lang="id-ID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design</a:t>
            </a:r>
            <a:r>
              <a:rPr lang="id-ID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d-ID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thinking</a:t>
            </a:r>
            <a:r>
              <a:rPr lang="id-ID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Meskipun banyak orang mungkin pernah mengalami sesi </a:t>
            </a:r>
            <a:r>
              <a:rPr lang="id-ID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brainstorming</a:t>
            </a:r>
            <a:r>
              <a:rPr lang="id-ID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sebelumnya, tidak mudah untuk memfasilitasi sesi ide yang benar-benar bermanfaat. </a:t>
            </a:r>
            <a:r>
              <a:rPr lang="id-ID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Ideation</a:t>
            </a:r>
            <a:r>
              <a:rPr lang="id-ID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terdiri dari tiga tahap yaitu empati, </a:t>
            </a:r>
            <a:r>
              <a:rPr lang="id-ID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define</a:t>
            </a:r>
            <a:r>
              <a:rPr lang="id-ID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id-ID" sz="26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ideate</a:t>
            </a:r>
            <a:r>
              <a:rPr lang="id-ID" sz="26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Dam &amp; Siang.3 Jul 2022</a:t>
            </a:r>
            <a:endParaRPr lang="en-US" sz="26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2AE2F6-731D-4D97-A55D-49E514626308}"/>
              </a:ext>
            </a:extLst>
          </p:cNvPr>
          <p:cNvSpPr txBox="1"/>
          <p:nvPr/>
        </p:nvSpPr>
        <p:spPr>
          <a:xfrm>
            <a:off x="819416" y="2325308"/>
            <a:ext cx="13658583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“Brainstorming is a method design teams use to generate ideas to solve clearly defined design problems” </a:t>
            </a:r>
            <a:r>
              <a:rPr lang="en-US" sz="2600" i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https://www.interaction-design.org/literature/topics/brainstorming</a:t>
            </a:r>
            <a:r>
              <a:rPr lang="en-US" sz="2600" i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60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diakses</a:t>
            </a:r>
            <a:r>
              <a:rPr lang="en-US" sz="2600" i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20 Mei 2024</a:t>
            </a:r>
            <a:endParaRPr lang="en-US" sz="2600" i="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A2978C-7A23-4E53-AAF2-34E3EEFB06F5}"/>
              </a:ext>
            </a:extLst>
          </p:cNvPr>
          <p:cNvSpPr txBox="1"/>
          <p:nvPr/>
        </p:nvSpPr>
        <p:spPr>
          <a:xfrm>
            <a:off x="6766342" y="658478"/>
            <a:ext cx="4968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BRAINSTORMING</a:t>
            </a:r>
          </a:p>
        </p:txBody>
      </p:sp>
    </p:spTree>
    <p:extLst>
      <p:ext uri="{BB962C8B-B14F-4D97-AF65-F5344CB8AC3E}">
        <p14:creationId xmlns:p14="http://schemas.microsoft.com/office/powerpoint/2010/main" val="3930225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DEO Brainstorming Video from IDEO U">
            <a:hlinkClick r:id="" action="ppaction://media"/>
            <a:extLst>
              <a:ext uri="{FF2B5EF4-FFF2-40B4-BE49-F238E27FC236}">
                <a16:creationId xmlns:a16="http://schemas.microsoft.com/office/drawing/2014/main" id="{50158761-5C88-4C9C-A825-629317C4D2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0200" y="1441040"/>
            <a:ext cx="14633388" cy="82312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366D6A-F1AF-4144-A002-8E55227217C5}"/>
              </a:ext>
            </a:extLst>
          </p:cNvPr>
          <p:cNvSpPr txBox="1"/>
          <p:nvPr/>
        </p:nvSpPr>
        <p:spPr>
          <a:xfrm>
            <a:off x="5295900" y="588869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TEKNIK BRAINSTORMING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4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FAD4D34-3781-4B52-AE46-52AC18C1E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3" y="800100"/>
            <a:ext cx="6189405" cy="47903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5EAD102-ACF8-4BD8-94C1-4643BF3E4667}"/>
              </a:ext>
            </a:extLst>
          </p:cNvPr>
          <p:cNvSpPr txBox="1"/>
          <p:nvPr/>
        </p:nvSpPr>
        <p:spPr>
          <a:xfrm>
            <a:off x="6553200" y="647700"/>
            <a:ext cx="11447205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Tetapkan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batas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waktu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Tergantung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pada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kompleksitas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masalah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15-60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menit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adalah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waktu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yang normal.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Mulailah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target </a:t>
            </a: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masalah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ringkasan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es-E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Para </a:t>
            </a:r>
            <a:r>
              <a:rPr lang="es-E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anggota</a:t>
            </a:r>
            <a:r>
              <a:rPr lang="es-E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harus</a:t>
            </a:r>
            <a:r>
              <a:rPr lang="es-E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mendekati</a:t>
            </a:r>
            <a:r>
              <a:rPr lang="es-E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pertanyaan</a:t>
            </a:r>
            <a:r>
              <a:rPr lang="es-E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s-E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rencana</a:t>
            </a:r>
            <a:r>
              <a:rPr lang="es-E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s-E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atau</a:t>
            </a:r>
            <a:r>
              <a:rPr lang="es-E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tujuan</a:t>
            </a:r>
            <a:r>
              <a:rPr lang="es-E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s-E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jelas</a:t>
            </a:r>
            <a:r>
              <a:rPr lang="es-E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s-E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tetap</a:t>
            </a:r>
            <a:r>
              <a:rPr lang="es-E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pada </a:t>
            </a:r>
            <a:r>
              <a:rPr lang="es-E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topik</a:t>
            </a:r>
            <a:endParaRPr lang="en-US" sz="2400" b="0" i="0" dirty="0">
              <a:solidFill>
                <a:srgbClr val="2B2B2B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Menahan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diri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dari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menghakimi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mengkritik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Tidak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ada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boleh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bersikap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negatif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termasuk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melalui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bahasa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tubuh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terhadap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ide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apa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pun.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Doronglah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ide-ide yang </a:t>
            </a: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aneh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aneh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ebagai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kelanjutan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dari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larangan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frasa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pembunuh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seperti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“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terlalu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mahal”,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biarkan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pintu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air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tetap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terbuka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sehingga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semua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orang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merasa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bebas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melontarkan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ide (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asalkan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sesuai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topik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Bidiklah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kuantitas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Ingatlah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“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kuantitas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menghasilkan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kualitas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”. Proses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penyaringan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pemilahan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akan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datang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kemudian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fr-FR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Bangunlah</a:t>
            </a:r>
            <a:r>
              <a:rPr lang="fr-FR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dari ide orang </a:t>
            </a:r>
            <a:r>
              <a:rPr lang="fr-FR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lain</a:t>
            </a:r>
            <a:r>
              <a:rPr lang="fr-FR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Ini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adalah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proses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asosiasi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 mana para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anggota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mengembangkan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gagasan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orang lain dan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mendapatkan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wawasan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baru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yang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memungkinkan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ide-ide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ini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memicu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gagasan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mereka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sendiri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Katakan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“dan” -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daripada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mencegah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kata “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tetapi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” -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mendapatkan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ide yang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lebih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dekat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masalah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1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Tetaplah</a:t>
            </a:r>
            <a:r>
              <a:rPr lang="en-US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visual 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– Diagram dan Post-It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membantu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menghidupkan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ide dan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membantu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orang lain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melihat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sesuatu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cara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berbeda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fi-FI" sz="2400" b="1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Biarkan satu percakapan pada satu waktu -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mencapai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hasil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konkret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penting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tetap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berada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jalur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benar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menunjukkan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rasa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hormat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terhadap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ide-ide </a:t>
            </a:r>
            <a:r>
              <a:rPr lang="en-US" sz="2400" b="0" i="0" dirty="0" err="1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setiap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orang</a:t>
            </a:r>
          </a:p>
        </p:txBody>
      </p:sp>
      <p:sp>
        <p:nvSpPr>
          <p:cNvPr id="13" name="Freeform 4">
            <a:extLst>
              <a:ext uri="{FF2B5EF4-FFF2-40B4-BE49-F238E27FC236}">
                <a16:creationId xmlns:a16="http://schemas.microsoft.com/office/drawing/2014/main" id="{7A8F3722-400F-4F68-BC80-E930AB532E8D}"/>
              </a:ext>
            </a:extLst>
          </p:cNvPr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401678" y="1028700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12A5D8-3B6C-492D-B9A6-84B3C733C0F2}"/>
              </a:ext>
            </a:extLst>
          </p:cNvPr>
          <p:cNvSpPr txBox="1"/>
          <p:nvPr/>
        </p:nvSpPr>
        <p:spPr>
          <a:xfrm>
            <a:off x="3810000" y="505480"/>
            <a:ext cx="8138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BERFIKIR LETERAL DAN IMAGINATIF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101072-DAB3-4A85-AF9E-B1E6888111A1}"/>
              </a:ext>
            </a:extLst>
          </p:cNvPr>
          <p:cNvSpPr txBox="1"/>
          <p:nvPr/>
        </p:nvSpPr>
        <p:spPr>
          <a:xfrm>
            <a:off x="1066800" y="1942343"/>
            <a:ext cx="1134765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28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Lateral thinking</a:t>
            </a:r>
            <a:r>
              <a:rPr lang="nn-NO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adalah pemikiran yang memungkinkan kamu menemukan ide-ide secara kreatif</a:t>
            </a:r>
            <a:endParaRPr lang="en-US" sz="28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E7BB2F-444C-44DB-BE18-3928A7B0A1DE}"/>
              </a:ext>
            </a:extLst>
          </p:cNvPr>
          <p:cNvSpPr txBox="1"/>
          <p:nvPr/>
        </p:nvSpPr>
        <p:spPr>
          <a:xfrm>
            <a:off x="913723" y="3228195"/>
            <a:ext cx="149167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Lateral thinking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adalah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kemampuan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seseorang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memecahkan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sz="2800" b="0" i="0" dirty="0" err="1">
                <a:solidFill>
                  <a:srgbClr val="0000FF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masalah</a:t>
            </a:r>
            <a:r>
              <a:rPr lang="en-US" sz="2800" b="0" i="0" dirty="0">
                <a:solidFill>
                  <a:srgbClr val="0000FF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kompleks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menggunakan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solusi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kreatif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n-US" sz="28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7FAA13-97BA-42B8-8018-7279C68E1569}"/>
              </a:ext>
            </a:extLst>
          </p:cNvPr>
          <p:cNvSpPr txBox="1"/>
          <p:nvPr/>
        </p:nvSpPr>
        <p:spPr>
          <a:xfrm>
            <a:off x="2027254" y="4991100"/>
            <a:ext cx="14478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“You cannot dig a hole in a different place by digging the same hole deeper”, 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artinya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“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Kamu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tak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akan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bisa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menemukan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lubang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baru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hanya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menggali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lubang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sama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lebih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” (Edward de Bono)</a:t>
            </a:r>
            <a:endParaRPr lang="en-US" sz="28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D4D644-9EE6-409D-976B-F204BB72F5B0}"/>
              </a:ext>
            </a:extLst>
          </p:cNvPr>
          <p:cNvSpPr txBox="1"/>
          <p:nvPr/>
        </p:nvSpPr>
        <p:spPr>
          <a:xfrm>
            <a:off x="5029200" y="1028700"/>
            <a:ext cx="942421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Cara </a:t>
            </a:r>
            <a:r>
              <a:rPr lang="en-US" sz="28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Mengembangkan</a:t>
            </a:r>
            <a:r>
              <a:rPr lang="en-US" sz="28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Lateral Thinking</a:t>
            </a:r>
          </a:p>
          <a:p>
            <a:br>
              <a:rPr lang="en-US" sz="28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sz="28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4F9666-B909-4AB8-A9CD-39456395DAB3}"/>
              </a:ext>
            </a:extLst>
          </p:cNvPr>
          <p:cNvSpPr txBox="1"/>
          <p:nvPr/>
        </p:nvSpPr>
        <p:spPr>
          <a:xfrm>
            <a:off x="1815143" y="2214555"/>
            <a:ext cx="15011400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1.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Buat</a:t>
            </a:r>
            <a:r>
              <a:rPr lang="en-US" sz="2400" b="1" i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mind mapping</a:t>
            </a:r>
          </a:p>
          <a:p>
            <a:pPr marL="515938" algn="l"/>
            <a:r>
              <a:rPr lang="en-US" sz="2400" b="0" i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Mind mapping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merupakan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alat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bantu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visual, di mana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seringkali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bisa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membantu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kamu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menemukan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jawaban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secara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tidak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terduga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 </a:t>
            </a:r>
          </a:p>
          <a:p>
            <a:pPr marL="515938" algn="l"/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Mind mapping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memberi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kamu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kesempatan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meletakkan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semua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ide di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atas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kertas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memilih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pilihan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mana yang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tepat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515938" algn="l"/>
            <a:endParaRPr lang="en-US" sz="2400" b="1" i="1" dirty="0">
              <a:solidFill>
                <a:schemeClr val="accent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2.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Jangan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membatasi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diri</a:t>
            </a:r>
            <a:endParaRPr lang="en-US" sz="2400" b="1" i="0" dirty="0">
              <a:solidFill>
                <a:schemeClr val="accent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5938" algn="l"/>
            <a:r>
              <a:rPr lang="en-US" sz="2400" b="0" i="1" dirty="0">
                <a:solidFill>
                  <a:srgbClr val="00B0F0"/>
                </a:solidFill>
                <a:effectLst/>
                <a:latin typeface="PT Serif" panose="020A0603040505020204" pitchFamily="18" charset="0"/>
              </a:rPr>
              <a:t>Lateral thinking 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adalah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pemecahan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masalah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dengan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solusi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yang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tak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biasa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. </a:t>
            </a:r>
          </a:p>
          <a:p>
            <a:pPr marL="515938" algn="l"/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Teknik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ini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berasal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dari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keyakinan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bahwa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selalu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ada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cara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yang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lebih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baik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untuk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melakukan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sesuatu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,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bahkan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jika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tidak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terjadi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masalah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sekalipun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. </a:t>
            </a:r>
          </a:p>
          <a:p>
            <a:pPr marL="515938" algn="l"/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Teknik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ini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memungkinkan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kamu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menemukan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cara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baru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untuk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membuat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sebuah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hal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jadi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lebih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baik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. </a:t>
            </a:r>
          </a:p>
          <a:p>
            <a:pPr marL="515938" algn="l"/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Misalnya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,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kamu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bisa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mencoba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untuk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mengubah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plot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iklan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bahkan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jika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tidak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terjadi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masalah</a:t>
            </a:r>
            <a:endParaRPr lang="en-US" sz="2400" b="0" i="0" dirty="0">
              <a:solidFill>
                <a:schemeClr val="accent1"/>
              </a:solidFill>
              <a:effectLst/>
              <a:latin typeface="PT Serif" panose="020A0603040505020204" pitchFamily="18" charset="0"/>
            </a:endParaRPr>
          </a:p>
          <a:p>
            <a:endParaRPr lang="en-US" sz="2400" b="1" i="0" dirty="0">
              <a:solidFill>
                <a:schemeClr val="accent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3.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Menggunakan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objek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transisi</a:t>
            </a:r>
            <a:endParaRPr lang="en-US" sz="2400" b="1" i="0" dirty="0">
              <a:solidFill>
                <a:schemeClr val="accent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algn="l"/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Objek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transisi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adalah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orang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atau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benda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dengan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karakteristik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khusus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yang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bisa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menginspirasi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kamu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untuk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mendapat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ide-ide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baru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. </a:t>
            </a:r>
          </a:p>
          <a:p>
            <a:pPr marL="457200" algn="l"/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Ide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dasarnya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adalah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menggunakan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imajinasi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untuk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menghidupkan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orang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atau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objek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PT Serif" panose="020A0603040505020204" pitchFamily="18" charset="0"/>
              </a:rPr>
              <a:t>tersebut</a:t>
            </a:r>
            <a:endParaRPr lang="en-US" sz="2400" b="0" i="0" dirty="0">
              <a:solidFill>
                <a:schemeClr val="accent1"/>
              </a:solidFill>
              <a:effectLst/>
              <a:latin typeface="PT Serif" panose="020A06030405050202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028700" y="-507710"/>
            <a:ext cx="3389197" cy="3389197"/>
          </a:xfrm>
          <a:custGeom>
            <a:avLst/>
            <a:gdLst/>
            <a:ahLst/>
            <a:cxnLst/>
            <a:rect l="l" t="t" r="r" b="b"/>
            <a:pathLst>
              <a:path w="3389197" h="3389197">
                <a:moveTo>
                  <a:pt x="0" y="0"/>
                </a:moveTo>
                <a:lnTo>
                  <a:pt x="3389197" y="0"/>
                </a:lnTo>
                <a:lnTo>
                  <a:pt x="3389197" y="3389196"/>
                </a:lnTo>
                <a:lnTo>
                  <a:pt x="0" y="33891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5927907" y="-507710"/>
            <a:ext cx="3388793" cy="3388793"/>
          </a:xfrm>
          <a:custGeom>
            <a:avLst/>
            <a:gdLst/>
            <a:ahLst/>
            <a:cxnLst/>
            <a:rect l="l" t="t" r="r" b="b"/>
            <a:pathLst>
              <a:path w="3388793" h="3388793">
                <a:moveTo>
                  <a:pt x="3388793" y="0"/>
                </a:moveTo>
                <a:lnTo>
                  <a:pt x="0" y="0"/>
                </a:lnTo>
                <a:lnTo>
                  <a:pt x="0" y="3388792"/>
                </a:lnTo>
                <a:lnTo>
                  <a:pt x="3388793" y="3388792"/>
                </a:lnTo>
                <a:lnTo>
                  <a:pt x="338879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3BF7D0-45B9-46A6-8444-C7696840D52C}"/>
              </a:ext>
            </a:extLst>
          </p:cNvPr>
          <p:cNvSpPr txBox="1"/>
          <p:nvPr/>
        </p:nvSpPr>
        <p:spPr>
          <a:xfrm>
            <a:off x="4648200" y="647700"/>
            <a:ext cx="942421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Pencarian</a:t>
            </a:r>
            <a:r>
              <a:rPr lang="en-US" sz="28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Masalah</a:t>
            </a:r>
            <a:r>
              <a:rPr lang="en-US" sz="28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sz="2800" b="1" i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Problem Seeking</a:t>
            </a:r>
            <a:r>
              <a:rPr lang="en-US" sz="28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br>
              <a:rPr lang="en-US" sz="28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sz="28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77D788-43BD-4E0C-90FA-0CC6AC7A03E8}"/>
              </a:ext>
            </a:extLst>
          </p:cNvPr>
          <p:cNvSpPr txBox="1"/>
          <p:nvPr/>
        </p:nvSpPr>
        <p:spPr>
          <a:xfrm>
            <a:off x="2364307" y="2032695"/>
            <a:ext cx="135636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buAutoNum type="arabicPeriod"/>
            </a:pP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Tujuan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sasaran</a:t>
            </a:r>
            <a:r>
              <a:rPr lang="en-US" sz="24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desain</a:t>
            </a:r>
            <a:r>
              <a:rPr lang="en-US" sz="24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sz="2400" b="1" i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goal</a:t>
            </a:r>
            <a:r>
              <a:rPr lang="en-US" sz="24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457200" indent="-457200" algn="l">
              <a:buAutoNum type="arabicPeriod"/>
            </a:pP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Fakta yang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ada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sz="2400" b="1" i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fact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)’</a:t>
            </a:r>
          </a:p>
          <a:p>
            <a:pPr marL="457200" indent="-457200" algn="l">
              <a:buAutoNum type="arabicPeriod"/>
            </a:pPr>
            <a:r>
              <a:rPr lang="en-US" sz="2400" b="1" dirty="0" err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4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sz="2400" b="1" i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concept</a:t>
            </a:r>
            <a:r>
              <a:rPr lang="en-US" sz="24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457200" indent="-457200" algn="l">
              <a:buAutoNum type="arabicPeriod"/>
            </a:pP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Kebutuhan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sz="2400" b="1" i="1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needs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457200" indent="-457200" algn="l">
              <a:buAutoNum type="arabicPeriod"/>
            </a:pPr>
            <a:r>
              <a:rPr lang="en-US" sz="2400" b="1" dirty="0" err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Masalah</a:t>
            </a:r>
            <a:r>
              <a:rPr lang="en-US" sz="24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sz="2400" b="1" i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problem</a:t>
            </a:r>
            <a:r>
              <a:rPr lang="en-US" sz="24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en-US" sz="2400" b="1" i="1" dirty="0">
              <a:solidFill>
                <a:schemeClr val="accent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D0BDB3-DB37-46B0-A4D5-96B9C2369FFB}"/>
              </a:ext>
            </a:extLst>
          </p:cNvPr>
          <p:cNvSpPr txBox="1"/>
          <p:nvPr/>
        </p:nvSpPr>
        <p:spPr>
          <a:xfrm>
            <a:off x="1828800" y="4914900"/>
            <a:ext cx="15240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Elemen-elemen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masalah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ini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digunakan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matrik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silang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oleh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disiplin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desain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berbeda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termasuk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desain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komunikasi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visual</a:t>
            </a:r>
          </a:p>
          <a:p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pencarian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masalah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arau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i="1" dirty="0">
                <a:latin typeface="Verdana" panose="020B0604030504040204" pitchFamily="34" charset="0"/>
                <a:ea typeface="Verdana" panose="020B0604030504040204" pitchFamily="34" charset="0"/>
              </a:rPr>
              <a:t>problem seeking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desain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komunikasi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visual lima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elemen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ini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disilangkan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(ide/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gagasan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membedakan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perancangan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satu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yang lain).</a:t>
            </a:r>
          </a:p>
          <a:p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Kolaborasi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5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elemen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ini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4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elemen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utama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model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komunikasi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SMCR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berlo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ide/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gagasan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pesan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informasi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tentang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keunikan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perbedaan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inovasi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ataupun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nilai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ditemukan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lapangan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desain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pesan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(visual,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grafik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araupun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audio visual)</a:t>
            </a:r>
          </a:p>
          <a:p>
            <a:pPr marL="457200" indent="-457200">
              <a:buAutoNum type="arabicPeriod"/>
            </a:pP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fisik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pesan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media (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animasi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motion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grafik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iklan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komersil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istagram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i="1" dirty="0">
                <a:latin typeface="Verdana" panose="020B0604030504040204" pitchFamily="34" charset="0"/>
                <a:ea typeface="Verdana" panose="020B0604030504040204" pitchFamily="34" charset="0"/>
              </a:rPr>
              <a:t>stories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profil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poster, </a:t>
            </a:r>
            <a:r>
              <a:rPr lang="en-US" sz="2400" i="1" dirty="0" err="1">
                <a:latin typeface="Verdana" panose="020B0604030504040204" pitchFamily="34" charset="0"/>
                <a:ea typeface="Verdana" panose="020B0604030504040204" pitchFamily="34" charset="0"/>
              </a:rPr>
              <a:t>Adsense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tampilan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web (UI-UX),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karya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tipografi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tugas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akhir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dsb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pembacaan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pesan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bentuk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i="1" dirty="0">
                <a:latin typeface="Verdana" panose="020B0604030504040204" pitchFamily="34" charset="0"/>
                <a:ea typeface="Verdana" panose="020B0604030504040204" pitchFamily="34" charset="0"/>
              </a:rPr>
              <a:t>online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400" i="1" dirty="0">
                <a:latin typeface="Verdana" panose="020B0604030504040204" pitchFamily="34" charset="0"/>
                <a:ea typeface="Verdana" panose="020B0604030504040204" pitchFamily="34" charset="0"/>
              </a:rPr>
              <a:t>offline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400" i="1" dirty="0">
                <a:latin typeface="Verdana" panose="020B0604030504040204" pitchFamily="34" charset="0"/>
                <a:ea typeface="Verdana" panose="020B0604030504040204" pitchFamily="34" charset="0"/>
              </a:rPr>
              <a:t>outdoor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ataupun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i="1" dirty="0">
                <a:latin typeface="Verdana" panose="020B0604030504040204" pitchFamily="34" charset="0"/>
                <a:ea typeface="Verdana" panose="020B0604030504040204" pitchFamily="34" charset="0"/>
              </a:rPr>
              <a:t>indoor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CF72F3-F446-4721-A079-D8307A87B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38551"/>
            <a:ext cx="9960077" cy="75931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288ED2-B511-4BA0-8304-DE7074A4C322}"/>
              </a:ext>
            </a:extLst>
          </p:cNvPr>
          <p:cNvSpPr txBox="1"/>
          <p:nvPr/>
        </p:nvSpPr>
        <p:spPr>
          <a:xfrm>
            <a:off x="10188677" y="952500"/>
            <a:ext cx="7873181" cy="8279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Gambar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sistem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Komunikasi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harus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dicari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desainer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Dari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gambar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terlihat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ada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4 (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empat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)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harus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dijelaskan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desainer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(1)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ide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dari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steakholder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dan data,(2)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desain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pesan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(3)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fisik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pesan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media), 4)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pembacaan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pesan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Kekeliruan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Tugas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akhir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mahasiswa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antara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lain: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jangankan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menjelaskan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keempat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yang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diterangkan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cuma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satu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yaitu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media dan juga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itu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salah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karena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diterangkan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adalah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media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grafis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seperti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estetika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grafis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teori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warna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grafis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(CMYK)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atau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teori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warna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pigment, pada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hal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dicari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misalnya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adalah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desain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informasi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WEB.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Kekeliruan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karena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Desain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Komunikasi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Visual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dianggap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sama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desain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grafis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4CED4E-F125-4228-9E36-B02502FEEC10}"/>
              </a:ext>
            </a:extLst>
          </p:cNvPr>
          <p:cNvSpPr txBox="1"/>
          <p:nvPr/>
        </p:nvSpPr>
        <p:spPr>
          <a:xfrm>
            <a:off x="1828800" y="778311"/>
            <a:ext cx="9144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i="0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Problem Seeking </a:t>
            </a:r>
            <a:endParaRPr lang="en-US" sz="3000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018F72EA-0A5B-4CE3-B5C2-0B5C921854AC}"/>
              </a:ext>
            </a:extLst>
          </p:cNvPr>
          <p:cNvSpPr/>
          <p:nvPr/>
        </p:nvSpPr>
        <p:spPr>
          <a:xfrm>
            <a:off x="0" y="8610349"/>
            <a:ext cx="1371600" cy="1676651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545596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3852" y="-157526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0" y="0"/>
                </a:moveTo>
                <a:lnTo>
                  <a:pt x="3479082" y="0"/>
                </a:lnTo>
                <a:lnTo>
                  <a:pt x="3479082" y="4429387"/>
                </a:lnTo>
                <a:lnTo>
                  <a:pt x="0" y="4429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4365574" y="-367719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3479081" y="0"/>
                </a:moveTo>
                <a:lnTo>
                  <a:pt x="0" y="0"/>
                </a:lnTo>
                <a:lnTo>
                  <a:pt x="0" y="4429387"/>
                </a:lnTo>
                <a:lnTo>
                  <a:pt x="3479081" y="4429387"/>
                </a:lnTo>
                <a:lnTo>
                  <a:pt x="347908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977299" y="3200629"/>
            <a:ext cx="1223218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 dirty="0">
                <a:solidFill>
                  <a:srgbClr val="000000"/>
                </a:solidFill>
                <a:latin typeface="Codec Pro Bold"/>
              </a:rPr>
              <a:t>MENCARI MASALAH PENELITIAN DESAIN</a:t>
            </a:r>
          </a:p>
        </p:txBody>
      </p:sp>
      <p:sp>
        <p:nvSpPr>
          <p:cNvPr id="8" name="Freeform 8"/>
          <p:cNvSpPr/>
          <p:nvPr/>
        </p:nvSpPr>
        <p:spPr>
          <a:xfrm rot="-5326148">
            <a:off x="15940566" y="8210578"/>
            <a:ext cx="987630" cy="2799981"/>
          </a:xfrm>
          <a:custGeom>
            <a:avLst/>
            <a:gdLst/>
            <a:ahLst/>
            <a:cxnLst/>
            <a:rect l="l" t="t" r="r" b="b"/>
            <a:pathLst>
              <a:path w="987630" h="2799981">
                <a:moveTo>
                  <a:pt x="0" y="0"/>
                </a:moveTo>
                <a:lnTo>
                  <a:pt x="987630" y="0"/>
                </a:lnTo>
                <a:lnTo>
                  <a:pt x="987630" y="2799981"/>
                </a:lnTo>
                <a:lnTo>
                  <a:pt x="0" y="27999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5337415" flipH="1">
            <a:off x="1348993" y="8206023"/>
            <a:ext cx="987630" cy="2799981"/>
          </a:xfrm>
          <a:custGeom>
            <a:avLst/>
            <a:gdLst/>
            <a:ahLst/>
            <a:cxnLst/>
            <a:rect l="l" t="t" r="r" b="b"/>
            <a:pathLst>
              <a:path w="987630" h="2799981">
                <a:moveTo>
                  <a:pt x="987630" y="0"/>
                </a:moveTo>
                <a:lnTo>
                  <a:pt x="0" y="0"/>
                </a:lnTo>
                <a:lnTo>
                  <a:pt x="0" y="2799981"/>
                </a:lnTo>
                <a:lnTo>
                  <a:pt x="987630" y="2799981"/>
                </a:lnTo>
                <a:lnTo>
                  <a:pt x="98763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125665">
            <a:off x="143846" y="2928807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0" y="0"/>
                </a:moveTo>
                <a:lnTo>
                  <a:pt x="3479082" y="0"/>
                </a:lnTo>
                <a:lnTo>
                  <a:pt x="3479082" y="4429386"/>
                </a:lnTo>
                <a:lnTo>
                  <a:pt x="0" y="44293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4814997" flipH="1">
            <a:off x="14694839" y="3123706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3479081" y="0"/>
                </a:moveTo>
                <a:lnTo>
                  <a:pt x="0" y="0"/>
                </a:lnTo>
                <a:lnTo>
                  <a:pt x="0" y="4429387"/>
                </a:lnTo>
                <a:lnTo>
                  <a:pt x="3479081" y="4429387"/>
                </a:lnTo>
                <a:lnTo>
                  <a:pt x="347908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FE25E9-4620-48CF-9793-C00867C6C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876300"/>
            <a:ext cx="7515572" cy="59894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B193F0-2743-48BD-ACD3-2C8F90821D7E}"/>
              </a:ext>
            </a:extLst>
          </p:cNvPr>
          <p:cNvSpPr txBox="1"/>
          <p:nvPr/>
        </p:nvSpPr>
        <p:spPr>
          <a:xfrm>
            <a:off x="8991600" y="883920"/>
            <a:ext cx="7848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Dari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matrik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tersebut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diperoleh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35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butir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masalah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diantaranya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rgbClr val="00B0F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adalah</a:t>
            </a:r>
            <a:r>
              <a:rPr lang="en-US" sz="2400" b="0" i="0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en-US" sz="2400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4AEC2F-B16C-423A-95CA-6A2AE28A7CF6}"/>
              </a:ext>
            </a:extLst>
          </p:cNvPr>
          <p:cNvSpPr txBox="1"/>
          <p:nvPr/>
        </p:nvSpPr>
        <p:spPr>
          <a:xfrm>
            <a:off x="1143000" y="6681055"/>
            <a:ext cx="7010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Sumber</a:t>
            </a:r>
            <a:r>
              <a:rPr lang="en-US" dirty="0"/>
              <a:t> : https://nasbahrygalleryedu.blogspot.com/2014/03/metode-desain-design-method-khusus.html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0B9AEA-9D24-4006-AFB6-323D1BBF7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2066504"/>
            <a:ext cx="8462674" cy="6353596"/>
          </a:xfrm>
          <a:prstGeom prst="rect">
            <a:avLst/>
          </a:prstGeom>
        </p:spPr>
      </p:pic>
      <p:sp>
        <p:nvSpPr>
          <p:cNvPr id="11" name="Freeform 4">
            <a:extLst>
              <a:ext uri="{FF2B5EF4-FFF2-40B4-BE49-F238E27FC236}">
                <a16:creationId xmlns:a16="http://schemas.microsoft.com/office/drawing/2014/main" id="{10480125-E0CE-4338-8845-6473010A2350}"/>
              </a:ext>
            </a:extLst>
          </p:cNvPr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972353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194319" y="2903269"/>
            <a:ext cx="13899363" cy="3253139"/>
            <a:chOff x="0" y="0"/>
            <a:chExt cx="2822468" cy="66059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22468" cy="660597"/>
            </a:xfrm>
            <a:custGeom>
              <a:avLst/>
              <a:gdLst/>
              <a:ahLst/>
              <a:cxnLst/>
              <a:rect l="l" t="t" r="r" b="b"/>
              <a:pathLst>
                <a:path w="2822468" h="660597">
                  <a:moveTo>
                    <a:pt x="28407" y="0"/>
                  </a:moveTo>
                  <a:lnTo>
                    <a:pt x="2794061" y="0"/>
                  </a:lnTo>
                  <a:cubicBezTo>
                    <a:pt x="2801595" y="0"/>
                    <a:pt x="2808821" y="2993"/>
                    <a:pt x="2814148" y="8320"/>
                  </a:cubicBezTo>
                  <a:cubicBezTo>
                    <a:pt x="2819475" y="13648"/>
                    <a:pt x="2822468" y="20873"/>
                    <a:pt x="2822468" y="28407"/>
                  </a:cubicBezTo>
                  <a:lnTo>
                    <a:pt x="2822468" y="632190"/>
                  </a:lnTo>
                  <a:cubicBezTo>
                    <a:pt x="2822468" y="639724"/>
                    <a:pt x="2819475" y="646950"/>
                    <a:pt x="2814148" y="652277"/>
                  </a:cubicBezTo>
                  <a:cubicBezTo>
                    <a:pt x="2808821" y="657604"/>
                    <a:pt x="2801595" y="660597"/>
                    <a:pt x="2794061" y="660597"/>
                  </a:cubicBezTo>
                  <a:lnTo>
                    <a:pt x="28407" y="660597"/>
                  </a:lnTo>
                  <a:cubicBezTo>
                    <a:pt x="12718" y="660597"/>
                    <a:pt x="0" y="647879"/>
                    <a:pt x="0" y="632190"/>
                  </a:cubicBezTo>
                  <a:lnTo>
                    <a:pt x="0" y="28407"/>
                  </a:lnTo>
                  <a:cubicBezTo>
                    <a:pt x="0" y="12718"/>
                    <a:pt x="12718" y="0"/>
                    <a:pt x="28407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822468" cy="698697"/>
            </a:xfrm>
            <a:prstGeom prst="rect">
              <a:avLst/>
            </a:prstGeom>
          </p:spPr>
          <p:txBody>
            <a:bodyPr lIns="63735" tIns="63735" rIns="63735" bIns="63735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-1028700" y="-50771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844684" y="3581718"/>
            <a:ext cx="12598631" cy="2066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4"/>
              </a:lnSpc>
            </a:pPr>
            <a:r>
              <a:rPr lang="en-US" sz="12420">
                <a:solidFill>
                  <a:srgbClr val="FFFFFF"/>
                </a:solidFill>
                <a:latin typeface="Codec Pro Bold"/>
              </a:rPr>
              <a:t>TERIMA KASIH</a:t>
            </a:r>
          </a:p>
        </p:txBody>
      </p:sp>
      <p:sp>
        <p:nvSpPr>
          <p:cNvPr id="13" name="Freeform 13"/>
          <p:cNvSpPr/>
          <p:nvPr/>
        </p:nvSpPr>
        <p:spPr>
          <a:xfrm flipH="1">
            <a:off x="15201900" y="-50771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0"/>
                </a:moveTo>
                <a:lnTo>
                  <a:pt x="0" y="0"/>
                </a:lnTo>
                <a:lnTo>
                  <a:pt x="0" y="4114800"/>
                </a:lnTo>
                <a:lnTo>
                  <a:pt x="4114800" y="4114800"/>
                </a:lnTo>
                <a:lnTo>
                  <a:pt x="41148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057383" y="824329"/>
            <a:ext cx="10173234" cy="107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4400" b="1" dirty="0">
                <a:solidFill>
                  <a:srgbClr val="00B0F0"/>
                </a:solidFill>
                <a:latin typeface="Codec Pro Bold"/>
              </a:rPr>
              <a:t>EXSPLORASI SASARAN PENELITIAN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457511" y="3483320"/>
            <a:ext cx="12442945" cy="3911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06"/>
              </a:lnSpc>
            </a:pP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Mencari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dan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merumuskan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permasalahan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penelitian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merupakan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salah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satu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awal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yang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harus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di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tentukan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.</a:t>
            </a:r>
          </a:p>
          <a:p>
            <a:pPr>
              <a:lnSpc>
                <a:spcPts val="4506"/>
              </a:lnSpc>
            </a:pPr>
            <a:r>
              <a:rPr lang="en-US" sz="3755" dirty="0">
                <a:solidFill>
                  <a:srgbClr val="38B6FF"/>
                </a:solidFill>
                <a:latin typeface="Open Sauce"/>
              </a:rPr>
              <a:t>Hal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ini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diperlukan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, agar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penelitian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menjadi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terfokus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dan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terarah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,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termasuk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dalam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menentukan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jenis-jenis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data yang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dibutuhkan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sesuai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penelitian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yang di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lakukan</a:t>
            </a:r>
            <a:endParaRPr lang="en-US" sz="3255" dirty="0">
              <a:solidFill>
                <a:srgbClr val="737373"/>
              </a:solidFill>
              <a:latin typeface="Open Sauce"/>
            </a:endParaRPr>
          </a:p>
          <a:p>
            <a:pPr>
              <a:lnSpc>
                <a:spcPts val="3546"/>
              </a:lnSpc>
            </a:pPr>
            <a:endParaRPr lang="en-US" sz="3255" dirty="0">
              <a:solidFill>
                <a:srgbClr val="737373"/>
              </a:solidFill>
              <a:latin typeface="Open Sauce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4687977" y="-1055626"/>
            <a:ext cx="4652284" cy="465228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5046" r="-25046"/>
              </a:stretch>
            </a:blipFill>
            <a:ln w="285750" cap="sq">
              <a:solidFill>
                <a:srgbClr val="00AEEF"/>
              </a:solidFill>
              <a:prstDash val="solid"/>
              <a:miter/>
            </a:ln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057383" y="528144"/>
            <a:ext cx="10173234" cy="108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4800" dirty="0">
                <a:solidFill>
                  <a:schemeClr val="accent1"/>
                </a:solidFill>
                <a:latin typeface="Codec Pro Bold"/>
              </a:rPr>
              <a:t>PENYELIDIKAN</a:t>
            </a:r>
          </a:p>
        </p:txBody>
      </p:sp>
      <p:sp>
        <p:nvSpPr>
          <p:cNvPr id="6" name="Freeform 6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6D8BA6-EB6C-41CD-A7FE-252EF5928C06}"/>
              </a:ext>
            </a:extLst>
          </p:cNvPr>
          <p:cNvSpPr txBox="1"/>
          <p:nvPr/>
        </p:nvSpPr>
        <p:spPr>
          <a:xfrm>
            <a:off x="2286000" y="2786897"/>
            <a:ext cx="132425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1"/>
                </a:solidFill>
              </a:rPr>
              <a:t>Pentingnya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masalah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untuk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diselidiki</a:t>
            </a:r>
            <a:r>
              <a:rPr lang="en-US" sz="4000" dirty="0">
                <a:solidFill>
                  <a:schemeClr val="accent1"/>
                </a:solidFill>
              </a:rPr>
              <a:t>, pada </a:t>
            </a:r>
            <a:r>
              <a:rPr lang="en-US" sz="4000" dirty="0" err="1">
                <a:solidFill>
                  <a:schemeClr val="accent1"/>
                </a:solidFill>
              </a:rPr>
              <a:t>umumnya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dikaitkan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kepada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beberapa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hal</a:t>
            </a:r>
            <a:r>
              <a:rPr lang="en-US" sz="4000" dirty="0">
                <a:solidFill>
                  <a:schemeClr val="accent1"/>
                </a:solidFill>
              </a:rPr>
              <a:t>, </a:t>
            </a:r>
            <a:r>
              <a:rPr lang="en-US" sz="4000" dirty="0" err="1">
                <a:solidFill>
                  <a:schemeClr val="accent1"/>
                </a:solidFill>
              </a:rPr>
              <a:t>antara</a:t>
            </a:r>
            <a:r>
              <a:rPr lang="en-US" sz="4000" dirty="0">
                <a:solidFill>
                  <a:schemeClr val="accent1"/>
                </a:solidFill>
              </a:rPr>
              <a:t> lain:</a:t>
            </a:r>
          </a:p>
          <a:p>
            <a:pPr marL="742950" indent="-742950">
              <a:buAutoNum type="arabicPeriod"/>
            </a:pPr>
            <a:r>
              <a:rPr lang="en-US" sz="4000" dirty="0" err="1">
                <a:solidFill>
                  <a:schemeClr val="accent1"/>
                </a:solidFill>
              </a:rPr>
              <a:t>Masalah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menyangkut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kepentingan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umum</a:t>
            </a:r>
            <a:r>
              <a:rPr lang="en-US" sz="4000" dirty="0">
                <a:solidFill>
                  <a:schemeClr val="accent1"/>
                </a:solidFill>
              </a:rPr>
              <a:t> (</a:t>
            </a:r>
            <a:r>
              <a:rPr lang="en-US" sz="4000" dirty="0" err="1">
                <a:solidFill>
                  <a:schemeClr val="accent1"/>
                </a:solidFill>
              </a:rPr>
              <a:t>masyarakat</a:t>
            </a:r>
            <a:r>
              <a:rPr lang="en-US" sz="4000" dirty="0">
                <a:solidFill>
                  <a:schemeClr val="accent1"/>
                </a:solidFill>
              </a:rPr>
              <a:t>) </a:t>
            </a:r>
            <a:r>
              <a:rPr lang="en-US" sz="4000" dirty="0" err="1">
                <a:solidFill>
                  <a:schemeClr val="accent1"/>
                </a:solidFill>
              </a:rPr>
              <a:t>baik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mendesaik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mupun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tidak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mendesak</a:t>
            </a:r>
            <a:r>
              <a:rPr lang="en-US" sz="4000" dirty="0">
                <a:solidFill>
                  <a:schemeClr val="accent1"/>
                </a:solidFill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000" dirty="0" err="1">
                <a:solidFill>
                  <a:schemeClr val="accent1"/>
                </a:solidFill>
              </a:rPr>
              <a:t>Masalah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merupakan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mata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rantai</a:t>
            </a:r>
            <a:r>
              <a:rPr lang="en-US" sz="4000" dirty="0">
                <a:solidFill>
                  <a:schemeClr val="accent1"/>
                </a:solidFill>
              </a:rPr>
              <a:t>, </a:t>
            </a:r>
            <a:r>
              <a:rPr lang="en-US" sz="4000" dirty="0" err="1">
                <a:solidFill>
                  <a:schemeClr val="accent1"/>
                </a:solidFill>
              </a:rPr>
              <a:t>apabila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tidak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dipecahkan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banyak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masalah</a:t>
            </a:r>
            <a:r>
              <a:rPr lang="en-US" sz="4000" dirty="0">
                <a:solidFill>
                  <a:schemeClr val="accent1"/>
                </a:solidFill>
              </a:rPr>
              <a:t> yang </a:t>
            </a:r>
            <a:r>
              <a:rPr lang="en-US" sz="4000" dirty="0" err="1">
                <a:solidFill>
                  <a:schemeClr val="accent1"/>
                </a:solidFill>
              </a:rPr>
              <a:t>terbelengkalai</a:t>
            </a:r>
            <a:r>
              <a:rPr lang="en-US" sz="4000" dirty="0">
                <a:solidFill>
                  <a:schemeClr val="accent1"/>
                </a:solidFill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000" dirty="0" err="1">
                <a:solidFill>
                  <a:schemeClr val="accent1"/>
                </a:solidFill>
              </a:rPr>
              <a:t>Masalah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itu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penting</a:t>
            </a:r>
            <a:r>
              <a:rPr lang="en-US" sz="4000" dirty="0">
                <a:solidFill>
                  <a:schemeClr val="accent1"/>
                </a:solidFill>
              </a:rPr>
              <a:t> dan </a:t>
            </a:r>
            <a:r>
              <a:rPr lang="en-US" sz="4000" dirty="0" err="1">
                <a:solidFill>
                  <a:schemeClr val="accent1"/>
                </a:solidFill>
              </a:rPr>
              <a:t>pemecahan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masalahnya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dapat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mengisi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kekosongan</a:t>
            </a:r>
            <a:r>
              <a:rPr lang="en-US" sz="4000" dirty="0">
                <a:solidFill>
                  <a:schemeClr val="accent1"/>
                </a:solidFill>
              </a:rPr>
              <a:t> dan </a:t>
            </a:r>
            <a:r>
              <a:rPr lang="en-US" sz="4000" dirty="0" err="1">
                <a:solidFill>
                  <a:schemeClr val="accent1"/>
                </a:solidFill>
              </a:rPr>
              <a:t>kekurangan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ilmu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pengetahuan</a:t>
            </a:r>
            <a:r>
              <a:rPr lang="en-US" sz="4000" dirty="0">
                <a:solidFill>
                  <a:schemeClr val="accent1"/>
                </a:solidFill>
              </a:rPr>
              <a:t>, dan </a:t>
            </a:r>
            <a:r>
              <a:rPr lang="en-US" sz="4000" dirty="0" err="1">
                <a:solidFill>
                  <a:schemeClr val="accent1"/>
                </a:solidFill>
              </a:rPr>
              <a:t>sebagainya</a:t>
            </a:r>
            <a:r>
              <a:rPr lang="en-US" sz="4000" dirty="0">
                <a:solidFill>
                  <a:schemeClr val="accent1"/>
                </a:solidFill>
              </a:rPr>
              <a:t> (tanjong dan a]</a:t>
            </a:r>
            <a:r>
              <a:rPr lang="en-US" sz="4000" dirty="0" err="1">
                <a:solidFill>
                  <a:schemeClr val="accent1"/>
                </a:solidFill>
              </a:rPr>
              <a:t>Ardial</a:t>
            </a:r>
            <a:r>
              <a:rPr lang="en-US" sz="4000" dirty="0">
                <a:solidFill>
                  <a:schemeClr val="accent1"/>
                </a:solidFill>
              </a:rPr>
              <a:t>, 2005)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483222" y="904875"/>
            <a:ext cx="10173234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4800" dirty="0">
                <a:solidFill>
                  <a:srgbClr val="00B0F0"/>
                </a:solidFill>
                <a:latin typeface="Codec Pro Bold"/>
              </a:rPr>
              <a:t>TEKNIK MENEMUKAN IDE DAN MENGEKSPLORASI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027254" y="3672733"/>
            <a:ext cx="14590825" cy="4509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4350" indent="-514350" algn="just">
              <a:lnSpc>
                <a:spcPts val="5101"/>
              </a:lnSpc>
              <a:buAutoNum type="alphaUcPeriod"/>
            </a:pPr>
            <a:r>
              <a:rPr lang="en-US" sz="3200" b="1" dirty="0">
                <a:solidFill>
                  <a:srgbClr val="00AEEF"/>
                </a:solidFill>
                <a:latin typeface="Open Sauce"/>
              </a:rPr>
              <a:t>5W1H</a:t>
            </a:r>
          </a:p>
          <a:p>
            <a:pPr marL="457200" indent="-457200" algn="just">
              <a:lnSpc>
                <a:spcPts val="5101"/>
              </a:lnSpc>
              <a:buFontTx/>
              <a:buChar char="-"/>
            </a:pPr>
            <a:r>
              <a:rPr lang="en-US" sz="3200" dirty="0">
                <a:solidFill>
                  <a:srgbClr val="00AEEF"/>
                </a:solidFill>
                <a:latin typeface="Open Sauce"/>
              </a:rPr>
              <a:t>Teknik </a:t>
            </a:r>
            <a:r>
              <a:rPr lang="en-US" sz="3200" i="1" dirty="0">
                <a:solidFill>
                  <a:srgbClr val="00AEEF"/>
                </a:solidFill>
                <a:latin typeface="Open Sauce"/>
              </a:rPr>
              <a:t>Journalist’s Questions </a:t>
            </a:r>
          </a:p>
          <a:p>
            <a:pPr marL="457200" indent="-457200" algn="just">
              <a:lnSpc>
                <a:spcPts val="5101"/>
              </a:lnSpc>
              <a:buFontTx/>
              <a:buChar char="-"/>
            </a:pPr>
            <a:r>
              <a:rPr lang="en-US" sz="3200" i="1" dirty="0">
                <a:solidFill>
                  <a:srgbClr val="00AEEF"/>
                </a:solidFill>
                <a:latin typeface="Open Sauce"/>
              </a:rPr>
              <a:t>Who 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(</a:t>
            </a:r>
            <a:r>
              <a:rPr lang="en-US" sz="3200" dirty="0" err="1">
                <a:solidFill>
                  <a:srgbClr val="00AEEF"/>
                </a:solidFill>
                <a:latin typeface="Open Sauce"/>
              </a:rPr>
              <a:t>siapa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), </a:t>
            </a:r>
            <a:r>
              <a:rPr lang="en-US" sz="3200" i="1" dirty="0">
                <a:solidFill>
                  <a:srgbClr val="00AEEF"/>
                </a:solidFill>
                <a:latin typeface="Open Sauce"/>
              </a:rPr>
              <a:t>What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 (</a:t>
            </a:r>
            <a:r>
              <a:rPr lang="en-US" sz="3200" dirty="0" err="1">
                <a:solidFill>
                  <a:srgbClr val="00AEEF"/>
                </a:solidFill>
                <a:latin typeface="Open Sauce"/>
              </a:rPr>
              <a:t>apa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), </a:t>
            </a:r>
            <a:r>
              <a:rPr lang="en-US" sz="3200" i="1" dirty="0">
                <a:solidFill>
                  <a:srgbClr val="00AEEF"/>
                </a:solidFill>
                <a:latin typeface="Open Sauce"/>
              </a:rPr>
              <a:t>When 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(</a:t>
            </a:r>
            <a:r>
              <a:rPr lang="en-US" sz="3200" dirty="0" err="1">
                <a:solidFill>
                  <a:srgbClr val="00AEEF"/>
                </a:solidFill>
                <a:latin typeface="Open Sauce"/>
              </a:rPr>
              <a:t>kapan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), </a:t>
            </a:r>
            <a:r>
              <a:rPr lang="en-US" sz="3200" i="1" dirty="0">
                <a:solidFill>
                  <a:srgbClr val="00AEEF"/>
                </a:solidFill>
                <a:latin typeface="Open Sauce"/>
              </a:rPr>
              <a:t>Where 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(</a:t>
            </a:r>
            <a:r>
              <a:rPr lang="en-US" sz="3200" dirty="0" err="1">
                <a:solidFill>
                  <a:srgbClr val="00AEEF"/>
                </a:solidFill>
                <a:latin typeface="Open Sauce"/>
              </a:rPr>
              <a:t>dimana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), </a:t>
            </a:r>
            <a:r>
              <a:rPr lang="en-US" sz="3200" i="1" dirty="0">
                <a:solidFill>
                  <a:srgbClr val="00AEEF"/>
                </a:solidFill>
                <a:latin typeface="Open Sauce"/>
              </a:rPr>
              <a:t>Why 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(</a:t>
            </a:r>
            <a:r>
              <a:rPr lang="en-US" sz="3200" dirty="0" err="1">
                <a:solidFill>
                  <a:srgbClr val="00AEEF"/>
                </a:solidFill>
                <a:latin typeface="Open Sauce"/>
              </a:rPr>
              <a:t>mengapa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), dan </a:t>
            </a:r>
            <a:r>
              <a:rPr lang="en-US" sz="3200" i="1" dirty="0">
                <a:solidFill>
                  <a:srgbClr val="00AEEF"/>
                </a:solidFill>
                <a:latin typeface="Open Sauce"/>
              </a:rPr>
              <a:t>Who 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(</a:t>
            </a:r>
            <a:r>
              <a:rPr lang="en-US" sz="3200" dirty="0" err="1">
                <a:solidFill>
                  <a:srgbClr val="00AEEF"/>
                </a:solidFill>
                <a:latin typeface="Open Sauce"/>
              </a:rPr>
              <a:t>bagaimana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)</a:t>
            </a:r>
          </a:p>
          <a:p>
            <a:pPr marL="457200" indent="-457200" algn="just">
              <a:lnSpc>
                <a:spcPts val="5101"/>
              </a:lnSpc>
              <a:buFontTx/>
              <a:buChar char="-"/>
            </a:pPr>
            <a:r>
              <a:rPr lang="en-US" sz="3200" dirty="0">
                <a:solidFill>
                  <a:srgbClr val="00AEEF"/>
                </a:solidFill>
                <a:latin typeface="Open Sauce"/>
              </a:rPr>
              <a:t>Nancy R. Tague, </a:t>
            </a:r>
            <a:r>
              <a:rPr lang="en-US" sz="3200" dirty="0" err="1">
                <a:solidFill>
                  <a:srgbClr val="00AEEF"/>
                </a:solidFill>
                <a:latin typeface="Open Sauce"/>
              </a:rPr>
              <a:t>dalam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 </a:t>
            </a:r>
            <a:r>
              <a:rPr lang="en-US" sz="3200" dirty="0" err="1">
                <a:solidFill>
                  <a:srgbClr val="00AEEF"/>
                </a:solidFill>
                <a:latin typeface="Open Sauce"/>
              </a:rPr>
              <a:t>buku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 The Quality Toolbox, 5W1H </a:t>
            </a:r>
            <a:r>
              <a:rPr lang="en-US" sz="3200" dirty="0" err="1">
                <a:solidFill>
                  <a:srgbClr val="00AEEF"/>
                </a:solidFill>
                <a:latin typeface="Open Sauce"/>
              </a:rPr>
              <a:t>ada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 </a:t>
            </a:r>
            <a:r>
              <a:rPr lang="en-US" sz="3200" dirty="0" err="1">
                <a:solidFill>
                  <a:srgbClr val="00AEEF"/>
                </a:solidFill>
                <a:latin typeface="Open Sauce"/>
              </a:rPr>
              <a:t>penambahan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 1H </a:t>
            </a:r>
            <a:r>
              <a:rPr lang="en-US" sz="3200" dirty="0" err="1">
                <a:solidFill>
                  <a:srgbClr val="00AEEF"/>
                </a:solidFill>
                <a:latin typeface="Open Sauce"/>
              </a:rPr>
              <a:t>lagi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 </a:t>
            </a:r>
            <a:r>
              <a:rPr lang="en-US" sz="3200" dirty="0" err="1">
                <a:solidFill>
                  <a:srgbClr val="00AEEF"/>
                </a:solidFill>
                <a:latin typeface="Open Sauce"/>
              </a:rPr>
              <a:t>menjadi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 5W2H </a:t>
            </a:r>
            <a:r>
              <a:rPr lang="en-US" sz="3200" dirty="0" err="1">
                <a:solidFill>
                  <a:srgbClr val="00AEEF"/>
                </a:solidFill>
                <a:latin typeface="Open Sauce"/>
              </a:rPr>
              <a:t>untuk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 </a:t>
            </a:r>
            <a:r>
              <a:rPr lang="en-US" sz="3200" dirty="0" err="1">
                <a:solidFill>
                  <a:srgbClr val="00AEEF"/>
                </a:solidFill>
                <a:latin typeface="Open Sauce"/>
              </a:rPr>
              <a:t>pemetaan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 </a:t>
            </a:r>
            <a:r>
              <a:rPr lang="en-US" sz="3200" dirty="0" err="1">
                <a:solidFill>
                  <a:srgbClr val="00AEEF"/>
                </a:solidFill>
                <a:latin typeface="Open Sauce"/>
              </a:rPr>
              <a:t>jumlah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 </a:t>
            </a:r>
            <a:r>
              <a:rPr lang="en-US" sz="3200" dirty="0" err="1">
                <a:solidFill>
                  <a:srgbClr val="00AEEF"/>
                </a:solidFill>
                <a:latin typeface="Open Sauce"/>
              </a:rPr>
              <a:t>atau</a:t>
            </a:r>
            <a:r>
              <a:rPr lang="en-US" sz="3200" dirty="0">
                <a:solidFill>
                  <a:srgbClr val="00AEEF"/>
                </a:solidFill>
                <a:latin typeface="Open Sauce"/>
              </a:rPr>
              <a:t> </a:t>
            </a:r>
            <a:r>
              <a:rPr lang="en-US" sz="3200" dirty="0" err="1">
                <a:solidFill>
                  <a:srgbClr val="00AEEF"/>
                </a:solidFill>
                <a:latin typeface="Open Sauce"/>
              </a:rPr>
              <a:t>volumenya</a:t>
            </a:r>
            <a:endParaRPr lang="en-US" sz="3200" dirty="0">
              <a:solidFill>
                <a:srgbClr val="737373"/>
              </a:solidFill>
              <a:latin typeface="Open Sauce"/>
            </a:endParaRPr>
          </a:p>
        </p:txBody>
      </p:sp>
      <p:sp>
        <p:nvSpPr>
          <p:cNvPr id="7" name="Freeform 7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225684" y="0"/>
            <a:ext cx="2057400" cy="2222090"/>
          </a:xfrm>
          <a:custGeom>
            <a:avLst/>
            <a:gdLst/>
            <a:ahLst/>
            <a:cxnLst/>
            <a:rect l="l" t="t" r="r" b="b"/>
            <a:pathLst>
              <a:path w="4723765" h="4723765">
                <a:moveTo>
                  <a:pt x="0" y="0"/>
                </a:moveTo>
                <a:lnTo>
                  <a:pt x="4723765" y="0"/>
                </a:lnTo>
                <a:lnTo>
                  <a:pt x="4723765" y="4723766"/>
                </a:lnTo>
                <a:lnTo>
                  <a:pt x="0" y="47237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90600" y="1257300"/>
            <a:ext cx="15468600" cy="8309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 algn="just">
              <a:spcBef>
                <a:spcPct val="0"/>
              </a:spcBef>
              <a:buAutoNum type="arabicPeriod"/>
            </a:pPr>
            <a:r>
              <a:rPr lang="en-US" sz="3000" dirty="0">
                <a:solidFill>
                  <a:srgbClr val="00B0F0"/>
                </a:solidFill>
                <a:latin typeface="Canva Sans"/>
              </a:rPr>
              <a:t>Kanji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ulang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situasi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yang di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hadapi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dalam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sebuah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penelitian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/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penggalian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data (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memahami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unsur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5W2H)</a:t>
            </a:r>
          </a:p>
          <a:p>
            <a:pPr marL="514350" indent="-514350" algn="just">
              <a:spcBef>
                <a:spcPct val="0"/>
              </a:spcBef>
              <a:buAutoNum type="arabicPeriod"/>
            </a:pP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Kembangkan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pertanyaan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yang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relevan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untuk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setiap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unsur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dalam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5W2H</a:t>
            </a:r>
          </a:p>
          <a:p>
            <a:pPr marL="514350" indent="-514350" algn="just">
              <a:spcBef>
                <a:spcPct val="0"/>
              </a:spcBef>
              <a:buAutoNum type="arabicPeriod"/>
            </a:pP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Jawablah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setiap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pertanyaan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yang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sudah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di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kembangkan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tersebut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(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jika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ada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pertanyaan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yang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tidak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dapat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dijawab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,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artinya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datanya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masih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kurang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)</a:t>
            </a:r>
          </a:p>
          <a:p>
            <a:pPr marL="514350" indent="-514350" algn="just">
              <a:spcBef>
                <a:spcPct val="0"/>
              </a:spcBef>
              <a:buAutoNum type="arabicPeriod"/>
            </a:pP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Tergantung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situasi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dan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penggunaan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Teknik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ini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,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lanjutkan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dengan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:</a:t>
            </a:r>
          </a:p>
          <a:p>
            <a:pPr marL="855663" indent="-338138" algn="just">
              <a:spcBef>
                <a:spcPct val="0"/>
              </a:spcBef>
              <a:buFont typeface="+mj-lt"/>
              <a:buAutoNum type="alphaLcPeriod"/>
            </a:pPr>
            <a:r>
              <a:rPr lang="en-US" sz="3000" dirty="0">
                <a:solidFill>
                  <a:srgbClr val="00B0F0"/>
                </a:solidFill>
                <a:latin typeface="Canva Sans"/>
              </a:rPr>
              <a:t>	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jika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dalam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konteks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perencaan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,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kembangkan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jawaban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menjadi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strategi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perencanaan</a:t>
            </a:r>
            <a:endParaRPr lang="en-US" sz="3000" dirty="0">
              <a:solidFill>
                <a:srgbClr val="00B0F0"/>
              </a:solidFill>
              <a:latin typeface="Canva Sans"/>
            </a:endParaRPr>
          </a:p>
          <a:p>
            <a:pPr marL="855663" indent="-338138" algn="just">
              <a:spcBef>
                <a:spcPct val="0"/>
              </a:spcBef>
              <a:buFont typeface="+mj-lt"/>
              <a:buAutoNum type="alphaLcPeriod"/>
            </a:pPr>
            <a:r>
              <a:rPr lang="en-US" sz="3000" dirty="0">
                <a:solidFill>
                  <a:srgbClr val="00B0F0"/>
                </a:solidFill>
                <a:latin typeface="Canva Sans"/>
              </a:rPr>
              <a:t>Jika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dalam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konteks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Analisa proses/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proyek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,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gunakan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jawaban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dan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pertanyaan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tersebut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untuk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menggali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lebih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lanjut</a:t>
            </a:r>
            <a:endParaRPr lang="en-US" sz="3000" dirty="0">
              <a:solidFill>
                <a:srgbClr val="00B0F0"/>
              </a:solidFill>
              <a:latin typeface="Canva Sans"/>
            </a:endParaRPr>
          </a:p>
          <a:p>
            <a:pPr marL="855663" indent="-338138" algn="just">
              <a:spcBef>
                <a:spcPct val="0"/>
              </a:spcBef>
              <a:buFont typeface="+mj-lt"/>
              <a:buAutoNum type="alphaLcPeriod"/>
            </a:pPr>
            <a:r>
              <a:rPr lang="en-US" sz="3000" dirty="0">
                <a:solidFill>
                  <a:srgbClr val="00B0F0"/>
                </a:solidFill>
                <a:latin typeface="Canva Sans"/>
              </a:rPr>
              <a:t>	Jika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dalam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konteks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Analisa proses/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proyek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,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gunakan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jawaban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dan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pertanyaan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bisa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membantu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untuk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analisa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sumber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masalah</a:t>
            </a:r>
            <a:endParaRPr lang="en-US" sz="3000" dirty="0">
              <a:solidFill>
                <a:srgbClr val="00B0F0"/>
              </a:solidFill>
              <a:latin typeface="Canva Sans"/>
            </a:endParaRPr>
          </a:p>
          <a:p>
            <a:pPr marL="855663" indent="-338138" algn="just">
              <a:spcBef>
                <a:spcPct val="0"/>
              </a:spcBef>
              <a:buFont typeface="+mj-lt"/>
              <a:buAutoNum type="alphaLcPeriod"/>
            </a:pPr>
            <a:r>
              <a:rPr lang="en-US" sz="3000" dirty="0">
                <a:solidFill>
                  <a:srgbClr val="00B0F0"/>
                </a:solidFill>
                <a:latin typeface="Canva Sans"/>
              </a:rPr>
              <a:t>Jika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dalam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konteks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mengkaji-kaji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proyek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yang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sudah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berjalan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,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gunakan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pertanyaan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dan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jawaban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untuk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memodifikasi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,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mengembangkan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,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atau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menstandarisasikan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.</a:t>
            </a:r>
          </a:p>
          <a:p>
            <a:pPr marL="855663" indent="-338138" algn="just">
              <a:spcBef>
                <a:spcPct val="0"/>
              </a:spcBef>
              <a:buFont typeface="+mj-lt"/>
              <a:buAutoNum type="alphaLcPeriod"/>
            </a:pP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jika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dalam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konteks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mepersiapkan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tulisan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atau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presentasi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,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gunakan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jawab-jawaban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sebagai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isi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dari</a:t>
            </a:r>
            <a:r>
              <a:rPr lang="en-US" sz="3000" dirty="0">
                <a:solidFill>
                  <a:srgbClr val="00B0F0"/>
                </a:solidFill>
                <a:latin typeface="Canva Sans"/>
              </a:rPr>
              <a:t> tulisan dan </a:t>
            </a:r>
            <a:r>
              <a:rPr lang="en-US" sz="3000" dirty="0" err="1">
                <a:solidFill>
                  <a:srgbClr val="00B0F0"/>
                </a:solidFill>
                <a:latin typeface="Canva Sans"/>
              </a:rPr>
              <a:t>prestasi</a:t>
            </a:r>
            <a:endParaRPr lang="en-US" sz="3000" dirty="0">
              <a:solidFill>
                <a:srgbClr val="00B0F0"/>
              </a:solidFill>
              <a:latin typeface="Canva Sans"/>
            </a:endParaRPr>
          </a:p>
          <a:p>
            <a:pPr algn="just">
              <a:spcBef>
                <a:spcPct val="0"/>
              </a:spcBef>
            </a:pPr>
            <a:endParaRPr lang="en-US" sz="3000" dirty="0">
              <a:solidFill>
                <a:srgbClr val="00B0F0"/>
              </a:solidFill>
              <a:latin typeface="Canva San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1FB8C3-C658-469C-8B51-1064D37A1CFD}"/>
              </a:ext>
            </a:extLst>
          </p:cNvPr>
          <p:cNvSpPr txBox="1"/>
          <p:nvPr/>
        </p:nvSpPr>
        <p:spPr>
          <a:xfrm>
            <a:off x="722671" y="403159"/>
            <a:ext cx="922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B0F0"/>
                </a:solidFill>
              </a:rPr>
              <a:t>4 Langkah </a:t>
            </a:r>
            <a:r>
              <a:rPr lang="en-US" sz="4000" b="1" dirty="0" err="1">
                <a:solidFill>
                  <a:srgbClr val="00B0F0"/>
                </a:solidFill>
              </a:rPr>
              <a:t>Rekomendasi</a:t>
            </a:r>
            <a:r>
              <a:rPr lang="en-US" sz="4000" b="1" dirty="0">
                <a:solidFill>
                  <a:srgbClr val="00B0F0"/>
                </a:solidFill>
              </a:rPr>
              <a:t> Nancy R. Tague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61999" y="5218394"/>
            <a:ext cx="3981160" cy="5068606"/>
          </a:xfrm>
          <a:custGeom>
            <a:avLst/>
            <a:gdLst/>
            <a:ahLst/>
            <a:cxnLst/>
            <a:rect l="l" t="t" r="r" b="b"/>
            <a:pathLst>
              <a:path w="3981160" h="5068606">
                <a:moveTo>
                  <a:pt x="0" y="0"/>
                </a:moveTo>
                <a:lnTo>
                  <a:pt x="3981160" y="0"/>
                </a:lnTo>
                <a:lnTo>
                  <a:pt x="3981160" y="5068606"/>
                </a:lnTo>
                <a:lnTo>
                  <a:pt x="0" y="50686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5506989" y="5218394"/>
            <a:ext cx="3981160" cy="5068606"/>
          </a:xfrm>
          <a:custGeom>
            <a:avLst/>
            <a:gdLst/>
            <a:ahLst/>
            <a:cxnLst/>
            <a:rect l="l" t="t" r="r" b="b"/>
            <a:pathLst>
              <a:path w="3981160" h="5068606">
                <a:moveTo>
                  <a:pt x="3981160" y="0"/>
                </a:moveTo>
                <a:lnTo>
                  <a:pt x="0" y="0"/>
                </a:lnTo>
                <a:lnTo>
                  <a:pt x="0" y="5068606"/>
                </a:lnTo>
                <a:lnTo>
                  <a:pt x="3981160" y="5068606"/>
                </a:lnTo>
                <a:lnTo>
                  <a:pt x="3981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7E0641-2923-4D31-9D21-4C398CF408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83633"/>
            <a:ext cx="8991600" cy="60031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80594E-206A-4D42-BCF2-D604ED84059D}"/>
              </a:ext>
            </a:extLst>
          </p:cNvPr>
          <p:cNvSpPr txBox="1"/>
          <p:nvPr/>
        </p:nvSpPr>
        <p:spPr>
          <a:xfrm>
            <a:off x="3533775" y="6410629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5W2H Nancy (Tague 2005)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EB4184-E212-4523-83CB-E5CF09AF3362}"/>
              </a:ext>
            </a:extLst>
          </p:cNvPr>
          <p:cNvSpPr txBox="1"/>
          <p:nvPr/>
        </p:nvSpPr>
        <p:spPr>
          <a:xfrm>
            <a:off x="10058400" y="1028700"/>
            <a:ext cx="7620000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Pertimbangan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lebih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lanjut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dalam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menggunakan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metode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: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Pertanyaan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pada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tabel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di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atas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hanyalah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contoh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saja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Pada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kolom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ketiga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ada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pertanyaan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untuk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tindak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lanjut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hanya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digunakan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jika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memang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konteksnya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sesuai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dengan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situasi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yang Anda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hadapi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Metode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pada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dasarnya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merupakan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alat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untuk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mendaftarkan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informasi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sudah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kita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miliki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Pertanyaan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intinya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hanya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terdiri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dari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satu-dua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kata,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sehingga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Anda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harus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kembangkan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pertanyaan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detilnya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sesuai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kebutuhan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Pertanyaan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How much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atau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how many 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bisa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disesuaikan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untuk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konteks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permasalahan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Jawabannya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bisa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berupa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volume,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biaya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waktu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atau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sumberdaya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lain yang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relevan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8200" y="982329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82800" y="8766373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78390" y="6708973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14003608" y="-536773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06656D5-D301-49DF-A5A6-8D6A4E52DF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4362" y="3167302"/>
            <a:ext cx="9980085" cy="65481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E0A9E0F-89EA-4C89-8E66-30C2C1A70D86}"/>
              </a:ext>
            </a:extLst>
          </p:cNvPr>
          <p:cNvSpPr txBox="1"/>
          <p:nvPr/>
        </p:nvSpPr>
        <p:spPr>
          <a:xfrm>
            <a:off x="4796567" y="571500"/>
            <a:ext cx="94242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Implementasinya</a:t>
            </a:r>
            <a:r>
              <a:rPr lang="en-US" sz="28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8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dalam</a:t>
            </a:r>
            <a:r>
              <a:rPr lang="en-US" sz="28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8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pemeriksaan</a:t>
            </a:r>
            <a:r>
              <a:rPr lang="en-US" sz="28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proses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3902B7-51C6-49E0-8C5D-E3CF823274B8}"/>
              </a:ext>
            </a:extLst>
          </p:cNvPr>
          <p:cNvSpPr txBox="1"/>
          <p:nvPr/>
        </p:nvSpPr>
        <p:spPr>
          <a:xfrm>
            <a:off x="3318896" y="1837145"/>
            <a:ext cx="114639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Jika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akan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digunakan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dalam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pemeriksaan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proses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sebuah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proyek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metode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bisa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bermanfaat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dengan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memodifikasi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pertanyaannya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seperti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contoh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di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bawah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(</a:t>
            </a:r>
            <a:r>
              <a:rPr lang="en-US" sz="2000" b="1" i="0" u="none" strike="noStrike" dirty="0">
                <a:solidFill>
                  <a:srgbClr val="5F7C9C"/>
                </a:solidFill>
                <a:effectLst/>
                <a:latin typeface="Verdana" panose="020B0604030504040204" pitchFamily="34" charset="0"/>
                <a:hlinkClick r:id="rId7"/>
              </a:rPr>
              <a:t>Strategi Six Sigma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, oleh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Anang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Hidayat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halaman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360):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F45D50-BA14-4B0D-86CB-CEB95FF9B0E8}"/>
              </a:ext>
            </a:extLst>
          </p:cNvPr>
          <p:cNvSpPr txBox="1"/>
          <p:nvPr/>
        </p:nvSpPr>
        <p:spPr>
          <a:xfrm>
            <a:off x="5486400" y="416159"/>
            <a:ext cx="94242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Implementasinya dalam Analisa Masalah &amp; Khalayak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1EFB188D-0167-4598-8207-67DED8B02A3B}"/>
              </a:ext>
            </a:extLst>
          </p:cNvPr>
          <p:cNvSpPr/>
          <p:nvPr/>
        </p:nvSpPr>
        <p:spPr>
          <a:xfrm>
            <a:off x="377564" y="443246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F6FC395-4660-4346-BB09-7F205A600184}"/>
              </a:ext>
            </a:extLst>
          </p:cNvPr>
          <p:cNvSpPr/>
          <p:nvPr/>
        </p:nvSpPr>
        <p:spPr>
          <a:xfrm>
            <a:off x="15544800" y="9282986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017BE3E-31A2-4D50-8133-93F012E0C83B}"/>
              </a:ext>
            </a:extLst>
          </p:cNvPr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279F80-6E28-4B90-BC31-05833305945C}"/>
              </a:ext>
            </a:extLst>
          </p:cNvPr>
          <p:cNvSpPr txBox="1"/>
          <p:nvPr/>
        </p:nvSpPr>
        <p:spPr>
          <a:xfrm>
            <a:off x="685800" y="1899362"/>
            <a:ext cx="15413873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/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4. </a:t>
            </a:r>
            <a:r>
              <a:rPr lang="en-US" sz="2400" b="1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When</a:t>
            </a:r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Kapan </a:t>
            </a:r>
            <a:r>
              <a:rPr lang="en-US" sz="24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permasalahan</a:t>
            </a:r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itu</a:t>
            </a:r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biasanya</a:t>
            </a:r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terjadi</a:t>
            </a:r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? 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Waktu yang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krusial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dalam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mendukung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terjadinya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perilaku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dipermasalahkan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Bagian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berdasarkan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berbagai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penelitian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sebelumnya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atau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perilaku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ideal yang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disarankan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oleh para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ahli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Dalam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contoh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di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atas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 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penularan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terjadi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saat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makan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/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memasukkan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sesuatu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ke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dalam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mulut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Data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detil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mengenai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proses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terjadinya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penularan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bisa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disajikan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beserta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sumber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kredibel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/valid.</a:t>
            </a:r>
          </a:p>
          <a:p>
            <a:pPr marL="398463" indent="-398463" algn="l"/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</a:rPr>
              <a:t>5. </a:t>
            </a:r>
            <a:r>
              <a:rPr lang="en-US" sz="2400" b="1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Where</a:t>
            </a:r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Dimana </a:t>
            </a:r>
            <a:r>
              <a:rPr lang="en-US" sz="24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permasalahan</a:t>
            </a:r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itu</a:t>
            </a:r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terjadi</a:t>
            </a:r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? 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Mengacu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pada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konteks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permasalahan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bisanya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berupa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perilaku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membutuhkan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penjelasan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detil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kapan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biasanya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terjadi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Dalam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contoh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kasus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penularan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Diare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bisa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terjadi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dimana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saja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saat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jajan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di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pinggir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jalan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makan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di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rumah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atau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di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warung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Intinya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lokasi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memungkinkan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anak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makan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/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memasukkan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sesuatu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ke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dalam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mulut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</a:t>
            </a:r>
          </a:p>
          <a:p>
            <a:pPr marL="398463" indent="-398463" algn="l"/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</a:rPr>
              <a:t>6. </a:t>
            </a:r>
            <a:r>
              <a:rPr lang="en-US" sz="2400" b="1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How</a:t>
            </a:r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4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Bagaimana</a:t>
            </a:r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proses </a:t>
            </a:r>
            <a:r>
              <a:rPr lang="en-US" sz="24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terjadinya</a:t>
            </a:r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permasalahan</a:t>
            </a:r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1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tersebut</a:t>
            </a:r>
            <a:r>
              <a:rPr lang="en-US" sz="2400" b="0" i="1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?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Permasalahan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diatasi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harus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dapat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didefinisikan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prosesnya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agar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dapat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dicarikan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/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ditemukan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solusinya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Semakin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rumit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perilaku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disarankan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semakin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besar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tantangan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kampanyenya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Dalam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contoh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 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penularan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 yang paling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sering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terjadi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adalah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saat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tangan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tidak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dicuci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kemudian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anak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memegang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makanan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maka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 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kuman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/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bakteri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terbawa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ke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dalam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mulut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hingga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masuk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ke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perut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 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Kuman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utamanya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datang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dari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kotoran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manusia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yang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bisa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mencemari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udara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atau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tangan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ketika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BAB/BAK. Kuman/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bakteri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inilah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yang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menyebabkan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Diare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dan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bisa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berakibar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kematian</a:t>
            </a:r>
            <a:r>
              <a:rPr lang="en-US" sz="2400" b="1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pada </a:t>
            </a:r>
            <a:r>
              <a:rPr lang="en-US" sz="2400" b="1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anak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Informasi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tentang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proses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terjadinya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permasalahan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ini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harus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sudah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tersedia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baik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dari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referensi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maupun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wawancara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dengan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 para </a:t>
            </a:r>
            <a:r>
              <a:rPr lang="en-US" sz="2400" b="0" i="0" dirty="0" err="1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ahli</a:t>
            </a:r>
            <a:r>
              <a:rPr lang="en-US" sz="2400" b="0" i="0" dirty="0">
                <a:solidFill>
                  <a:schemeClr val="accent1"/>
                </a:solidFill>
                <a:effectLst/>
                <a:latin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103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2035</Words>
  <Application>Microsoft Office PowerPoint</Application>
  <PresentationFormat>Custom</PresentationFormat>
  <Paragraphs>104</Paragraphs>
  <Slides>21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Open Sauce</vt:lpstr>
      <vt:lpstr>PT Serif</vt:lpstr>
      <vt:lpstr>Codec Pro Bold</vt:lpstr>
      <vt:lpstr>Canva Sans</vt:lpstr>
      <vt:lpstr>Verdana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Biru Profesional Periklanan Presentasi</dc:title>
  <dc:creator>THIS-PC</dc:creator>
  <cp:lastModifiedBy>Abdi Darmawan</cp:lastModifiedBy>
  <cp:revision>6</cp:revision>
  <dcterms:created xsi:type="dcterms:W3CDTF">2006-08-16T00:00:00Z</dcterms:created>
  <dcterms:modified xsi:type="dcterms:W3CDTF">2024-05-27T02:11:32Z</dcterms:modified>
  <dc:identifier>DAGDGkKbmjs</dc:identifier>
</cp:coreProperties>
</file>