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6858000" cx="9144000"/>
  <p:notesSz cx="6858000" cy="9144000"/>
  <p:embeddedFontLst>
    <p:embeddedFont>
      <p:font typeface="Corbel"/>
      <p:regular r:id="rId23"/>
      <p:bold r:id="rId24"/>
      <p:italic r:id="rId25"/>
      <p:boldItalic r:id="rId26"/>
    </p:embeddedFont>
    <p:embeddedFont>
      <p:font typeface="Arial Black"/>
      <p:regular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28" roundtripDataSignature="AMtx7mg4eMiiZet5bFchtyOtdUE9+6tST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Corbel-bold.fntdata"/><Relationship Id="rId23" Type="http://schemas.openxmlformats.org/officeDocument/2006/relationships/font" Target="fonts/Corbel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Corbel-boldItalic.fntdata"/><Relationship Id="rId25" Type="http://schemas.openxmlformats.org/officeDocument/2006/relationships/font" Target="fonts/Corbel-italic.fntdata"/><Relationship Id="rId28" Type="http://customschemas.google.com/relationships/presentationmetadata" Target="metadata"/><Relationship Id="rId27" Type="http://schemas.openxmlformats.org/officeDocument/2006/relationships/font" Target="fonts/ArialBlack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26" name="Google Shape;22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9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8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9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9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8" name="Google Shape;28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2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2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2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2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6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6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6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0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>
    <p:wedg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1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0" y="1428736"/>
            <a:ext cx="8858280" cy="50475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C00000"/>
                </a:solidFill>
                <a:latin typeface="Cambria"/>
                <a:ea typeface="Cambria"/>
                <a:cs typeface="Cambria"/>
                <a:sym typeface="Cambria"/>
              </a:rPr>
              <a:t>Pertemuan ke-1</a:t>
            </a:r>
            <a:r>
              <a:rPr b="1" lang="en-US" sz="3200">
                <a:solidFill>
                  <a:srgbClr val="C00000"/>
                </a:solidFill>
                <a:latin typeface="Cambria"/>
                <a:ea typeface="Cambria"/>
                <a:cs typeface="Cambria"/>
                <a:sym typeface="Cambria"/>
              </a:rPr>
              <a:t>5</a:t>
            </a:r>
            <a:endParaRPr b="1" i="0" sz="3200" u="none" cap="none" strike="noStrike">
              <a:solidFill>
                <a:srgbClr val="C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200" u="none" cap="none" strike="noStrike">
              <a:solidFill>
                <a:srgbClr val="C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C00000"/>
                </a:solidFill>
                <a:latin typeface="Cambria"/>
                <a:ea typeface="Cambria"/>
                <a:cs typeface="Cambria"/>
                <a:sym typeface="Cambria"/>
              </a:rPr>
              <a:t>PANCASILA SEBAGAI PENANGKAL KORUPSI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800" u="none" cap="none" strike="noStrike">
              <a:solidFill>
                <a:srgbClr val="C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800" u="none" cap="none" strike="noStrike">
              <a:solidFill>
                <a:srgbClr val="C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Dosen : Riyadini Riyan Utami, S.IP., M.M</a:t>
            </a:r>
            <a:endParaRPr b="1" i="0" sz="18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800" u="none" cap="none" strike="noStrike">
              <a:solidFill>
                <a:srgbClr val="FFC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D:\Picture\logo ibi small.gif" id="89" name="Google Shape;89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20/9/2010</a:t>
            </a:r>
            <a:endParaRPr/>
          </a:p>
        </p:txBody>
      </p:sp>
      <p:sp>
        <p:nvSpPr>
          <p:cNvPr id="91" name="Google Shape;91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2" name="Google Shape;92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Pendidikan Pancasila</a:t>
            </a:r>
            <a:endParaRPr/>
          </a:p>
        </p:txBody>
      </p:sp>
    </p:spTree>
  </p:cSld>
  <p:clrMapOvr>
    <a:masterClrMapping/>
  </p:clrMapOvr>
  <p:transition spd="slow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20/9/2010</a:t>
            </a:r>
            <a:endParaRPr/>
          </a:p>
        </p:txBody>
      </p:sp>
      <p:sp>
        <p:nvSpPr>
          <p:cNvPr id="173" name="Google Shape;173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Pendidikan Pancasila</a:t>
            </a:r>
            <a:endParaRPr/>
          </a:p>
        </p:txBody>
      </p:sp>
      <p:sp>
        <p:nvSpPr>
          <p:cNvPr id="174" name="Google Shape;174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USER\Downloads\WhatsApp Image 2022-01-03 at 19.39.29 (9).jpeg" id="175" name="Google Shape;17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85750" y="-185738"/>
            <a:ext cx="9715500" cy="7229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20/9/2010</a:t>
            </a:r>
            <a:endParaRPr/>
          </a:p>
        </p:txBody>
      </p:sp>
      <p:sp>
        <p:nvSpPr>
          <p:cNvPr id="181" name="Google Shape;181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Pendidikan Pancasila</a:t>
            </a:r>
            <a:endParaRPr/>
          </a:p>
        </p:txBody>
      </p:sp>
      <p:sp>
        <p:nvSpPr>
          <p:cNvPr id="182" name="Google Shape;182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USER\Downloads\WhatsApp Image 2022-01-03 at 19.39.29 (1).jpeg" id="183" name="Google Shape;18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47663" y="-347663"/>
            <a:ext cx="9839326" cy="7553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20/9/2010</a:t>
            </a:r>
            <a:endParaRPr/>
          </a:p>
        </p:txBody>
      </p:sp>
      <p:sp>
        <p:nvSpPr>
          <p:cNvPr id="189" name="Google Shape;189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Pendidikan Pancasila</a:t>
            </a:r>
            <a:endParaRPr/>
          </a:p>
        </p:txBody>
      </p:sp>
      <p:sp>
        <p:nvSpPr>
          <p:cNvPr id="190" name="Google Shape;190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USER\Downloads\WhatsApp Image 2022-01-03 at 19.39.29 (6).jpeg" id="191" name="Google Shape;19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23838" y="-390525"/>
            <a:ext cx="9591676" cy="7639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20/9/2010</a:t>
            </a:r>
            <a:endParaRPr/>
          </a:p>
        </p:txBody>
      </p:sp>
      <p:sp>
        <p:nvSpPr>
          <p:cNvPr id="197" name="Google Shape;197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Pendidikan Pancasila</a:t>
            </a:r>
            <a:endParaRPr/>
          </a:p>
        </p:txBody>
      </p:sp>
      <p:sp>
        <p:nvSpPr>
          <p:cNvPr id="198" name="Google Shape;198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USER\Downloads\WhatsApp Image 2022-01-03 at 19.39.29.jpeg" id="199" name="Google Shape;19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14313" y="-361950"/>
            <a:ext cx="9572626" cy="758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20/9/2010</a:t>
            </a:r>
            <a:endParaRPr/>
          </a:p>
        </p:txBody>
      </p:sp>
      <p:sp>
        <p:nvSpPr>
          <p:cNvPr id="205" name="Google Shape;205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Pendidikan Pancasila</a:t>
            </a:r>
            <a:endParaRPr/>
          </a:p>
        </p:txBody>
      </p:sp>
      <p:sp>
        <p:nvSpPr>
          <p:cNvPr id="206" name="Google Shape;206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USER\Downloads\WhatsApp Image 2022-01-03 at 19.39.29 (2).jpeg" id="207" name="Google Shape;20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28600" y="-247650"/>
            <a:ext cx="9601200" cy="735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20/9/2010</a:t>
            </a:r>
            <a:endParaRPr/>
          </a:p>
        </p:txBody>
      </p:sp>
      <p:sp>
        <p:nvSpPr>
          <p:cNvPr id="213" name="Google Shape;213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Pendidikan Pancasila</a:t>
            </a:r>
            <a:endParaRPr/>
          </a:p>
        </p:txBody>
      </p:sp>
      <p:sp>
        <p:nvSpPr>
          <p:cNvPr id="214" name="Google Shape;214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USER\Downloads\WhatsApp Image 2022-01-03 at 19.39.29 (3).jpeg" id="215" name="Google Shape;21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1463" y="-338138"/>
            <a:ext cx="9686926" cy="7534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20/9/2010</a:t>
            </a:r>
            <a:endParaRPr/>
          </a:p>
        </p:txBody>
      </p:sp>
      <p:sp>
        <p:nvSpPr>
          <p:cNvPr id="221" name="Google Shape;221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Pendidikan Pancasila</a:t>
            </a:r>
            <a:endParaRPr/>
          </a:p>
        </p:txBody>
      </p:sp>
      <p:sp>
        <p:nvSpPr>
          <p:cNvPr id="222" name="Google Shape;222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USER\Downloads\WhatsApp Image 2022-01-03 at 19.39.29 (4).jpeg" id="223" name="Google Shape;22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04800" y="-157163"/>
            <a:ext cx="9753600" cy="7172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7"/>
          <p:cNvSpPr txBox="1"/>
          <p:nvPr>
            <p:ph type="title"/>
          </p:nvPr>
        </p:nvSpPr>
        <p:spPr>
          <a:xfrm>
            <a:off x="3500430" y="1071547"/>
            <a:ext cx="2428892" cy="16430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7200" cap="none">
                <a:solidFill>
                  <a:srgbClr val="FFFF00"/>
                </a:solidFill>
                <a:latin typeface="Arial Black"/>
                <a:ea typeface="Arial Black"/>
                <a:cs typeface="Arial Black"/>
                <a:sym typeface="Arial Black"/>
              </a:rPr>
              <a:t>end</a:t>
            </a:r>
            <a:endParaRPr b="0" sz="7200" cap="none">
              <a:solidFill>
                <a:srgbClr val="FFFF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29" name="Google Shape;229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Pendidikan Pancasila</a:t>
            </a:r>
            <a:endParaRPr/>
          </a:p>
        </p:txBody>
      </p:sp>
      <p:sp>
        <p:nvSpPr>
          <p:cNvPr id="230" name="Google Shape;230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20/9/2010</a:t>
            </a:r>
            <a:endParaRPr/>
          </a:p>
        </p:txBody>
      </p:sp>
      <p:sp>
        <p:nvSpPr>
          <p:cNvPr id="231" name="Google Shape;231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USER\Downloads\WhatsApp Image 2022-01-03 at 19.39.29 (10).jpeg" id="232" name="Google Shape;23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2400" y="-271463"/>
            <a:ext cx="9448800" cy="7400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20/9/2010</a:t>
            </a:r>
            <a:endParaRPr/>
          </a:p>
        </p:txBody>
      </p:sp>
      <p:sp>
        <p:nvSpPr>
          <p:cNvPr id="98" name="Google Shape;98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Pendidikan Pancasila</a:t>
            </a:r>
            <a:endParaRPr/>
          </a:p>
        </p:txBody>
      </p:sp>
      <p:sp>
        <p:nvSpPr>
          <p:cNvPr id="99" name="Google Shape;99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0" name="Google Shape;100;p2"/>
          <p:cNvSpPr txBox="1"/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20/8/2010</a:t>
            </a:r>
            <a:endParaRPr b="0" i="0" sz="1200" u="none" cap="none" strike="noStrik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Revisi 01 Pendidikan Kewarganegaraan</a:t>
            </a:r>
            <a:endParaRPr b="0" i="0" sz="1200" u="none" cap="none" strike="noStrik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AB1 2.jpg" id="103" name="Google Shape;10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"/>
          <p:cNvSpPr/>
          <p:nvPr/>
        </p:nvSpPr>
        <p:spPr>
          <a:xfrm>
            <a:off x="2514600" y="457200"/>
            <a:ext cx="6629400" cy="5943600"/>
          </a:xfrm>
          <a:prstGeom prst="rect">
            <a:avLst/>
          </a:prstGeom>
          <a:solidFill>
            <a:srgbClr val="1D1B10">
              <a:alpha val="6784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"/>
          <p:cNvSpPr txBox="1"/>
          <p:nvPr/>
        </p:nvSpPr>
        <p:spPr>
          <a:xfrm>
            <a:off x="2971800" y="1295400"/>
            <a:ext cx="54102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b="0" i="0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b="1" i="0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KORUPSI</a:t>
            </a:r>
            <a:r>
              <a:rPr b="0" i="0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 dari bahasa Latin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b="0" i="1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b="1" i="1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corruptio</a:t>
            </a:r>
            <a:r>
              <a:rPr b="0" i="1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 atau  “</a:t>
            </a:r>
            <a:r>
              <a:rPr b="1" i="1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corruptus</a:t>
            </a:r>
            <a:r>
              <a:rPr b="0" i="1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  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b="0" i="1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“corruptio” </a:t>
            </a:r>
            <a:r>
              <a:rPr b="0" i="0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dari  kata </a:t>
            </a:r>
            <a:r>
              <a:rPr b="0" i="1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“corrumpere”, </a:t>
            </a:r>
            <a:r>
              <a:rPr b="0" i="1" lang="en-US" sz="2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🡺</a:t>
            </a:r>
            <a:r>
              <a:rPr b="0" i="1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“corruption, corrupt” (Inggris), “corruption” (Perancis)  </a:t>
            </a:r>
            <a:r>
              <a:rPr b="0" i="0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dan </a:t>
            </a:r>
            <a:r>
              <a:rPr b="0" i="1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“corruptie/korruptie” (Belanda).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1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609600" y="4191000"/>
            <a:ext cx="8077200" cy="1828800"/>
          </a:xfrm>
          <a:prstGeom prst="roundRect">
            <a:avLst>
              <a:gd fmla="val 16667" name="adj"/>
            </a:avLst>
          </a:prstGeom>
          <a:solidFill>
            <a:srgbClr val="FF0000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kebusukan, keburukan, kebejatan, ketidakjujuran, dapat disuap, tidak bermoral, penyimpangan dari kesucian</a:t>
            </a:r>
            <a:endParaRPr b="1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"/>
          <p:cNvSpPr/>
          <p:nvPr/>
        </p:nvSpPr>
        <p:spPr>
          <a:xfrm>
            <a:off x="1143000" y="4495800"/>
            <a:ext cx="304800" cy="304800"/>
          </a:xfrm>
          <a:prstGeom prst="chevron">
            <a:avLst>
              <a:gd fmla="val 50000" name="adj"/>
            </a:avLst>
          </a:prstGeom>
          <a:solidFill>
            <a:srgbClr val="FF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"/>
          <p:cNvSpPr/>
          <p:nvPr/>
        </p:nvSpPr>
        <p:spPr>
          <a:xfrm>
            <a:off x="914400" y="4495800"/>
            <a:ext cx="304800" cy="304800"/>
          </a:xfrm>
          <a:prstGeom prst="chevron">
            <a:avLst>
              <a:gd fmla="val 50000" name="adj"/>
            </a:avLst>
          </a:prstGeom>
          <a:solidFill>
            <a:srgbClr val="FF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"/>
          <p:cNvSpPr txBox="1"/>
          <p:nvPr/>
        </p:nvSpPr>
        <p:spPr>
          <a:xfrm>
            <a:off x="381000" y="533400"/>
            <a:ext cx="2133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DEFINISI </a:t>
            </a:r>
            <a:br>
              <a:rPr b="1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KORUPSI</a:t>
            </a:r>
            <a:endParaRPr/>
          </a:p>
        </p:txBody>
      </p:sp>
      <p:sp>
        <p:nvSpPr>
          <p:cNvPr id="110" name="Google Shape;110;p2"/>
          <p:cNvSpPr/>
          <p:nvPr/>
        </p:nvSpPr>
        <p:spPr>
          <a:xfrm>
            <a:off x="457200" y="1752600"/>
            <a:ext cx="1981200" cy="762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ANG CANGKIR.jpg" id="115" name="Google Shape;11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LAS.jpg" id="116" name="Google Shape;116;p3"/>
          <p:cNvPicPr preferRelativeResize="0"/>
          <p:nvPr/>
        </p:nvPicPr>
        <p:blipFill rotWithShape="1">
          <a:blip r:embed="rId4">
            <a:alphaModFix/>
          </a:blip>
          <a:srcRect b="3309" l="25000" r="56538" t="28438"/>
          <a:stretch/>
        </p:blipFill>
        <p:spPr>
          <a:xfrm>
            <a:off x="0" y="1500174"/>
            <a:ext cx="2143108" cy="535777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3"/>
          <p:cNvSpPr/>
          <p:nvPr/>
        </p:nvSpPr>
        <p:spPr>
          <a:xfrm>
            <a:off x="2143125" y="642938"/>
            <a:ext cx="6500813" cy="1000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PENYEBAB KORUPSI</a:t>
            </a:r>
            <a:endParaRPr/>
          </a:p>
        </p:txBody>
      </p:sp>
      <p:sp>
        <p:nvSpPr>
          <p:cNvPr id="118" name="Google Shape;118;p3"/>
          <p:cNvSpPr/>
          <p:nvPr/>
        </p:nvSpPr>
        <p:spPr>
          <a:xfrm>
            <a:off x="2071670" y="1785926"/>
            <a:ext cx="7072330" cy="5000636"/>
          </a:xfrm>
          <a:prstGeom prst="rect">
            <a:avLst/>
          </a:prstGeom>
          <a:solidFill>
            <a:srgbClr val="494429">
              <a:alpha val="8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3"/>
          <p:cNvSpPr txBox="1"/>
          <p:nvPr/>
        </p:nvSpPr>
        <p:spPr>
          <a:xfrm>
            <a:off x="2209800" y="2428868"/>
            <a:ext cx="6934200" cy="3840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Faktor internal sangat ditentukan oleh kuat tidaknya nilai-nilai anti korupsi tertanam dalam diri setiap individu. </a:t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Nilai-nilai anti korupsi itu perlu diterapkan oleh setiap individu untuk dapat mengatasi faktor eksternal agar korupsi tidak terjadi. </a:t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Untuk mencegah terjadinya faktor eksternal, selain memiliki nilai-nilai anti korupsi, setiap individu perlu memahami dengan mendalam prinsip-prinsip anti korupsi</a:t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20/9/2010</a:t>
            </a:r>
            <a:endParaRPr/>
          </a:p>
        </p:txBody>
      </p:sp>
      <p:sp>
        <p:nvSpPr>
          <p:cNvPr id="125" name="Google Shape;1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Pendidikan Pancasila</a:t>
            </a:r>
            <a:endParaRPr/>
          </a:p>
        </p:txBody>
      </p:sp>
      <p:sp>
        <p:nvSpPr>
          <p:cNvPr id="126" name="Google Shape;1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USER\Downloads\WhatsApp Image 2022-01-03 at 19.39.29 (11).jpeg" id="127" name="Google Shape;12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85784" y="0"/>
            <a:ext cx="9429784" cy="752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20/9/2010</a:t>
            </a:r>
            <a:endParaRPr/>
          </a:p>
        </p:txBody>
      </p:sp>
      <p:sp>
        <p:nvSpPr>
          <p:cNvPr id="133" name="Google Shape;133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Pendidikan Pancasila</a:t>
            </a:r>
            <a:endParaRPr/>
          </a:p>
        </p:txBody>
      </p:sp>
      <p:sp>
        <p:nvSpPr>
          <p:cNvPr id="134" name="Google Shape;134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USER\Downloads\WhatsApp Image 2022-01-03 at 19.39.29 (13).jpeg" id="135" name="Google Shape;13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90513" y="-442913"/>
            <a:ext cx="9725026" cy="7743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20/9/2010</a:t>
            </a:r>
            <a:endParaRPr/>
          </a:p>
        </p:txBody>
      </p:sp>
      <p:sp>
        <p:nvSpPr>
          <p:cNvPr id="141" name="Google Shape;141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Pendidikan Pancasila</a:t>
            </a:r>
            <a:endParaRPr/>
          </a:p>
        </p:txBody>
      </p:sp>
      <p:sp>
        <p:nvSpPr>
          <p:cNvPr id="142" name="Google Shape;142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USER\Downloads\WhatsApp Image 2022-01-03 at 19.39.29 (12).jpeg" id="143" name="Google Shape;14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28613" y="-371475"/>
            <a:ext cx="9801226" cy="760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20/9/2010</a:t>
            </a:r>
            <a:endParaRPr/>
          </a:p>
        </p:txBody>
      </p:sp>
      <p:sp>
        <p:nvSpPr>
          <p:cNvPr id="149" name="Google Shape;149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Pendidikan Pancasila</a:t>
            </a:r>
            <a:endParaRPr/>
          </a:p>
        </p:txBody>
      </p:sp>
      <p:sp>
        <p:nvSpPr>
          <p:cNvPr id="150" name="Google Shape;150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USER\Downloads\WhatsApp Image 2022-01-03 at 19.39.29 (7).jpeg" id="151" name="Google Shape;15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42888" y="-247650"/>
            <a:ext cx="9629776" cy="735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20/9/2010</a:t>
            </a:r>
            <a:endParaRPr/>
          </a:p>
        </p:txBody>
      </p:sp>
      <p:sp>
        <p:nvSpPr>
          <p:cNvPr id="157" name="Google Shape;157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Pendidikan Pancasila</a:t>
            </a:r>
            <a:endParaRPr/>
          </a:p>
        </p:txBody>
      </p:sp>
      <p:sp>
        <p:nvSpPr>
          <p:cNvPr id="158" name="Google Shape;158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USER\Downloads\WhatsApp Image 2022-01-03 at 19.39.29 (5).jpeg" id="159" name="Google Shape;15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400050" y="-238125"/>
            <a:ext cx="9944100" cy="733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20/9/2010</a:t>
            </a:r>
            <a:endParaRPr/>
          </a:p>
        </p:txBody>
      </p:sp>
      <p:sp>
        <p:nvSpPr>
          <p:cNvPr id="165" name="Google Shape;165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Pendidikan Pancasila</a:t>
            </a:r>
            <a:endParaRPr/>
          </a:p>
        </p:txBody>
      </p:sp>
      <p:sp>
        <p:nvSpPr>
          <p:cNvPr id="166" name="Google Shape;166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USER\Downloads\WhatsApp Image 2022-01-03 at 19.39.29 (8).jpeg" id="167" name="Google Shape;16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1463" y="-376238"/>
            <a:ext cx="9686926" cy="7610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edge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2010-04-18T12:06:30Z</dcterms:created>
  <dc:creator>CTC</dc:creator>
</cp:coreProperties>
</file>