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7"/>
    <p:restoredTop sz="94729"/>
  </p:normalViewPr>
  <p:slideViewPr>
    <p:cSldViewPr>
      <p:cViewPr varScale="1">
        <p:scale>
          <a:sx n="112" d="100"/>
          <a:sy n="112" d="100"/>
        </p:scale>
        <p:origin x="25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4695" y="237743"/>
            <a:ext cx="11722735" cy="6383020"/>
          </a:xfrm>
          <a:custGeom>
            <a:avLst/>
            <a:gdLst/>
            <a:ahLst/>
            <a:cxnLst/>
            <a:rect l="l" t="t" r="r" b="b"/>
            <a:pathLst>
              <a:path w="11722735" h="6383020">
                <a:moveTo>
                  <a:pt x="11722608" y="0"/>
                </a:moveTo>
                <a:lnTo>
                  <a:pt x="0" y="0"/>
                </a:lnTo>
                <a:lnTo>
                  <a:pt x="0" y="6382511"/>
                </a:lnTo>
                <a:lnTo>
                  <a:pt x="11722608" y="6382511"/>
                </a:lnTo>
                <a:lnTo>
                  <a:pt x="11722608" y="0"/>
                </a:lnTo>
                <a:close/>
              </a:path>
            </a:pathLst>
          </a:custGeom>
          <a:solidFill>
            <a:srgbClr val="BEBEBE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71855" y="374904"/>
            <a:ext cx="11448415" cy="6108700"/>
          </a:xfrm>
          <a:custGeom>
            <a:avLst/>
            <a:gdLst/>
            <a:ahLst/>
            <a:cxnLst/>
            <a:rect l="l" t="t" r="r" b="b"/>
            <a:pathLst>
              <a:path w="11448415" h="6108700">
                <a:moveTo>
                  <a:pt x="0" y="6108192"/>
                </a:moveTo>
                <a:lnTo>
                  <a:pt x="11448288" y="6108192"/>
                </a:lnTo>
                <a:lnTo>
                  <a:pt x="11448288" y="0"/>
                </a:lnTo>
                <a:lnTo>
                  <a:pt x="0" y="0"/>
                </a:lnTo>
                <a:lnTo>
                  <a:pt x="0" y="6108192"/>
                </a:lnTo>
                <a:close/>
              </a:path>
            </a:pathLst>
          </a:custGeom>
          <a:ln w="6350">
            <a:solidFill>
              <a:srgbClr val="25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04639" y="2309241"/>
            <a:ext cx="2982721" cy="1140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252525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5539" y="1349347"/>
            <a:ext cx="9728835" cy="2440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merahputih.com/media/8d/2b/42/8d2b42243b9400950bf646ca253d2187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9A574BF-FE58-8A4F-8842-2DD0B464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" y="-1"/>
            <a:ext cx="434968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" descr="Batik Gorga, Kebanggaan Orang Batak - MerahPutih">
            <a:extLst>
              <a:ext uri="{FF2B5EF4-FFF2-40B4-BE49-F238E27FC236}">
                <a16:creationId xmlns:a16="http://schemas.microsoft.com/office/drawing/2014/main" id="{27E97D33-D9FE-514E-B90F-0717D128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0"/>
            <a:ext cx="12188190" cy="684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BDA160F5-75E0-F84F-98C0-38039F503C14}"/>
              </a:ext>
            </a:extLst>
          </p:cNvPr>
          <p:cNvSpPr/>
          <p:nvPr/>
        </p:nvSpPr>
        <p:spPr>
          <a:xfrm>
            <a:off x="1307591" y="1267967"/>
            <a:ext cx="9577070" cy="4308475"/>
          </a:xfrm>
          <a:custGeom>
            <a:avLst/>
            <a:gdLst/>
            <a:ahLst/>
            <a:cxnLst/>
            <a:rect l="l" t="t" r="r" b="b"/>
            <a:pathLst>
              <a:path w="9577070" h="4308475">
                <a:moveTo>
                  <a:pt x="9576816" y="0"/>
                </a:moveTo>
                <a:lnTo>
                  <a:pt x="0" y="0"/>
                </a:lnTo>
                <a:lnTo>
                  <a:pt x="0" y="4308348"/>
                </a:lnTo>
                <a:lnTo>
                  <a:pt x="9576816" y="4308348"/>
                </a:lnTo>
                <a:lnTo>
                  <a:pt x="95768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6C30F698-0319-2D43-9680-994BD8F2C8FC}"/>
              </a:ext>
            </a:extLst>
          </p:cNvPr>
          <p:cNvSpPr txBox="1">
            <a:spLocks/>
          </p:cNvSpPr>
          <p:nvPr/>
        </p:nvSpPr>
        <p:spPr>
          <a:xfrm>
            <a:off x="4474019" y="2514600"/>
            <a:ext cx="3243961" cy="1142620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7940" marR="5080" indent="403860" algn="ctr">
              <a:lnSpc>
                <a:spcPts val="3979"/>
              </a:lnSpc>
              <a:spcBef>
                <a:spcPts val="910"/>
              </a:spcBef>
            </a:pPr>
            <a:r>
              <a:rPr lang="en-ID" sz="3600" spc="-10" dirty="0"/>
              <a:t>ESTETIKA </a:t>
            </a:r>
            <a:r>
              <a:rPr lang="en-ID" sz="3600" spc="70" dirty="0"/>
              <a:t>NUSANTARA</a:t>
            </a:r>
          </a:p>
        </p:txBody>
      </p:sp>
    </p:spTree>
    <p:extLst>
      <p:ext uri="{BB962C8B-B14F-4D97-AF65-F5344CB8AC3E}">
        <p14:creationId xmlns:p14="http://schemas.microsoft.com/office/powerpoint/2010/main" val="271033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581406"/>
            <a:ext cx="2428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35" dirty="0"/>
              <a:t>Pendahuluan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dirty="0" err="1"/>
              <a:t>Estetika</a:t>
            </a:r>
            <a:r>
              <a:rPr spc="-95" dirty="0"/>
              <a:t> </a:t>
            </a:r>
            <a:r>
              <a:rPr lang="en-US" spc="-95" dirty="0" err="1"/>
              <a:t>merupakan</a:t>
            </a:r>
            <a:r>
              <a:rPr spc="-105" dirty="0"/>
              <a:t> </a:t>
            </a:r>
            <a:r>
              <a:rPr dirty="0"/>
              <a:t>suatu</a:t>
            </a:r>
            <a:r>
              <a:rPr spc="-85" dirty="0"/>
              <a:t> </a:t>
            </a:r>
            <a:r>
              <a:rPr spc="50" dirty="0"/>
              <a:t>keadaan</a:t>
            </a:r>
            <a:r>
              <a:rPr spc="-75" dirty="0"/>
              <a:t> </a:t>
            </a:r>
            <a:r>
              <a:rPr spc="50" dirty="0"/>
              <a:t>yang</a:t>
            </a:r>
            <a:r>
              <a:rPr spc="-95" dirty="0"/>
              <a:t> </a:t>
            </a:r>
            <a:r>
              <a:rPr spc="80" dirty="0"/>
              <a:t>berhubungan</a:t>
            </a:r>
            <a:r>
              <a:rPr spc="-75" dirty="0"/>
              <a:t> </a:t>
            </a:r>
            <a:r>
              <a:rPr spc="95" dirty="0"/>
              <a:t>dengan</a:t>
            </a:r>
            <a:r>
              <a:rPr spc="-80" dirty="0"/>
              <a:t> </a:t>
            </a:r>
            <a:r>
              <a:rPr spc="-10" dirty="0"/>
              <a:t>sensasi </a:t>
            </a:r>
            <a:r>
              <a:rPr spc="55" dirty="0"/>
              <a:t>keindahan</a:t>
            </a:r>
            <a:r>
              <a:rPr spc="-70" dirty="0"/>
              <a:t> </a:t>
            </a:r>
            <a:r>
              <a:rPr spc="50" dirty="0"/>
              <a:t>yang</a:t>
            </a:r>
            <a:r>
              <a:rPr spc="-85" dirty="0"/>
              <a:t> </a:t>
            </a:r>
            <a:r>
              <a:rPr spc="55" dirty="0"/>
              <a:t>baru</a:t>
            </a:r>
            <a:r>
              <a:rPr spc="-90" dirty="0"/>
              <a:t> </a:t>
            </a:r>
            <a:r>
              <a:rPr spc="55" dirty="0"/>
              <a:t>bisa</a:t>
            </a:r>
            <a:r>
              <a:rPr spc="-110" dirty="0"/>
              <a:t> </a:t>
            </a:r>
            <a:r>
              <a:rPr dirty="0"/>
              <a:t>dirasakan</a:t>
            </a:r>
            <a:r>
              <a:rPr spc="-85" dirty="0"/>
              <a:t> </a:t>
            </a:r>
            <a:r>
              <a:rPr spc="60" dirty="0"/>
              <a:t>seseorang</a:t>
            </a:r>
            <a:r>
              <a:rPr spc="-90" dirty="0"/>
              <a:t> </a:t>
            </a:r>
            <a:r>
              <a:rPr dirty="0"/>
              <a:t>jika</a:t>
            </a:r>
            <a:r>
              <a:rPr spc="-90" dirty="0"/>
              <a:t> </a:t>
            </a:r>
            <a:r>
              <a:rPr dirty="0"/>
              <a:t>terjalin</a:t>
            </a:r>
            <a:r>
              <a:rPr spc="-70" dirty="0"/>
              <a:t> </a:t>
            </a:r>
            <a:r>
              <a:rPr spc="70" dirty="0"/>
              <a:t>perpaduan </a:t>
            </a:r>
            <a:r>
              <a:rPr spc="50" dirty="0"/>
              <a:t>yang</a:t>
            </a:r>
            <a:r>
              <a:rPr spc="-100" dirty="0"/>
              <a:t> </a:t>
            </a:r>
            <a:r>
              <a:rPr spc="50" dirty="0"/>
              <a:t>harmonis</a:t>
            </a:r>
            <a:r>
              <a:rPr spc="-110" dirty="0"/>
              <a:t> </a:t>
            </a:r>
            <a:r>
              <a:rPr dirty="0"/>
              <a:t>antar</a:t>
            </a:r>
            <a:r>
              <a:rPr spc="-80" dirty="0"/>
              <a:t> </a:t>
            </a:r>
            <a:r>
              <a:rPr spc="80" dirty="0"/>
              <a:t>elemen</a:t>
            </a:r>
            <a:r>
              <a:rPr spc="-85" dirty="0"/>
              <a:t> </a:t>
            </a:r>
            <a:r>
              <a:rPr spc="50" dirty="0"/>
              <a:t>yang</a:t>
            </a:r>
            <a:r>
              <a:rPr spc="-100" dirty="0"/>
              <a:t> </a:t>
            </a:r>
            <a:r>
              <a:rPr spc="70" dirty="0"/>
              <a:t>ada</a:t>
            </a:r>
            <a:r>
              <a:rPr spc="-90" dirty="0"/>
              <a:t> </a:t>
            </a:r>
            <a:r>
              <a:rPr spc="75" dirty="0"/>
              <a:t>dalam</a:t>
            </a:r>
            <a:r>
              <a:rPr spc="-110" dirty="0"/>
              <a:t> </a:t>
            </a:r>
            <a:r>
              <a:rPr dirty="0"/>
              <a:t>suatu</a:t>
            </a:r>
            <a:r>
              <a:rPr spc="-85" dirty="0"/>
              <a:t> </a:t>
            </a:r>
            <a:r>
              <a:rPr dirty="0"/>
              <a:t>objek.</a:t>
            </a:r>
            <a:r>
              <a:rPr spc="-170" dirty="0"/>
              <a:t> </a:t>
            </a:r>
            <a:r>
              <a:rPr spc="50" dirty="0"/>
              <a:t>Menurut </a:t>
            </a:r>
            <a:r>
              <a:rPr dirty="0"/>
              <a:t>Kamus</a:t>
            </a:r>
            <a:r>
              <a:rPr spc="5" dirty="0"/>
              <a:t> </a:t>
            </a:r>
            <a:r>
              <a:rPr dirty="0"/>
              <a:t>Besar</a:t>
            </a:r>
            <a:r>
              <a:rPr spc="35" dirty="0"/>
              <a:t> </a:t>
            </a:r>
            <a:r>
              <a:rPr dirty="0"/>
              <a:t>Bahasa</a:t>
            </a:r>
            <a:r>
              <a:rPr spc="25" dirty="0"/>
              <a:t> </a:t>
            </a:r>
            <a:r>
              <a:rPr dirty="0"/>
              <a:t>Indonesia</a:t>
            </a:r>
            <a:r>
              <a:rPr spc="45" dirty="0"/>
              <a:t> </a:t>
            </a:r>
            <a:r>
              <a:rPr spc="-80" dirty="0"/>
              <a:t>“KBBI”,</a:t>
            </a:r>
            <a:r>
              <a:rPr spc="-60" dirty="0"/>
              <a:t> </a:t>
            </a:r>
            <a:r>
              <a:rPr dirty="0"/>
              <a:t>estetika</a:t>
            </a:r>
            <a:r>
              <a:rPr spc="45" dirty="0"/>
              <a:t> </a:t>
            </a:r>
            <a:r>
              <a:rPr dirty="0"/>
              <a:t>ialah</a:t>
            </a:r>
            <a:r>
              <a:rPr spc="15" dirty="0"/>
              <a:t> </a:t>
            </a:r>
            <a:r>
              <a:rPr dirty="0"/>
              <a:t>suatu</a:t>
            </a:r>
            <a:r>
              <a:rPr spc="50" dirty="0"/>
              <a:t> </a:t>
            </a:r>
            <a:r>
              <a:rPr spc="75" dirty="0"/>
              <a:t>cabang </a:t>
            </a:r>
            <a:r>
              <a:rPr spc="-10" dirty="0"/>
              <a:t>filsafat</a:t>
            </a:r>
            <a:r>
              <a:rPr spc="-30" dirty="0"/>
              <a:t> </a:t>
            </a:r>
            <a:r>
              <a:rPr spc="50" dirty="0"/>
              <a:t>yang</a:t>
            </a:r>
            <a:r>
              <a:rPr spc="-20" dirty="0"/>
              <a:t> </a:t>
            </a:r>
            <a:r>
              <a:rPr spc="60" dirty="0"/>
              <a:t>membahas</a:t>
            </a:r>
            <a:r>
              <a:rPr spc="-5" dirty="0"/>
              <a:t> </a:t>
            </a:r>
            <a:r>
              <a:rPr dirty="0"/>
              <a:t>tentang seni,</a:t>
            </a:r>
            <a:r>
              <a:rPr spc="-100" dirty="0"/>
              <a:t> </a:t>
            </a:r>
            <a:r>
              <a:rPr dirty="0"/>
              <a:t>nilai</a:t>
            </a:r>
            <a:r>
              <a:rPr spc="-15" dirty="0"/>
              <a:t> </a:t>
            </a:r>
            <a:r>
              <a:rPr dirty="0"/>
              <a:t>keindahan</a:t>
            </a:r>
            <a:r>
              <a:rPr spc="15" dirty="0"/>
              <a:t> </a:t>
            </a:r>
            <a:r>
              <a:rPr spc="85" dirty="0"/>
              <a:t>dan</a:t>
            </a:r>
            <a:r>
              <a:rPr spc="-25" dirty="0"/>
              <a:t> </a:t>
            </a:r>
            <a:r>
              <a:rPr spc="55" dirty="0"/>
              <a:t>tanggapan </a:t>
            </a:r>
            <a:r>
              <a:rPr dirty="0"/>
              <a:t>manusia</a:t>
            </a:r>
            <a:r>
              <a:rPr spc="120" dirty="0"/>
              <a:t> </a:t>
            </a:r>
            <a:r>
              <a:rPr spc="-10" dirty="0"/>
              <a:t>terhadapnya.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524263"/>
            <a:ext cx="9349105" cy="333819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252525"/>
                </a:solidFill>
                <a:latin typeface="Tahoma"/>
                <a:cs typeface="Tahoma"/>
              </a:rPr>
              <a:t>Estetika</a:t>
            </a:r>
            <a:r>
              <a:rPr sz="2400" spc="-75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ahoma"/>
                <a:cs typeface="Tahoma"/>
              </a:rPr>
              <a:t>nusantara</a:t>
            </a:r>
            <a:r>
              <a:rPr sz="2400" spc="-6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252525"/>
                </a:solidFill>
                <a:latin typeface="Tahoma"/>
                <a:cs typeface="Tahoma"/>
              </a:rPr>
              <a:t>menurut</a:t>
            </a:r>
            <a:r>
              <a:rPr sz="2400" spc="-80" dirty="0">
                <a:solidFill>
                  <a:srgbClr val="252525"/>
                </a:solidFill>
                <a:latin typeface="Tahoma"/>
                <a:cs typeface="Tahoma"/>
              </a:rPr>
              <a:t> </a:t>
            </a:r>
            <a:r>
              <a:rPr sz="2400" spc="50" dirty="0">
                <a:solidFill>
                  <a:srgbClr val="252525"/>
                </a:solidFill>
                <a:latin typeface="Tahoma"/>
                <a:cs typeface="Tahoma"/>
              </a:rPr>
              <a:t>Dharsono</a:t>
            </a:r>
            <a:endParaRPr sz="2400">
              <a:latin typeface="Tahoma"/>
              <a:cs typeface="Tahoma"/>
            </a:endParaRPr>
          </a:p>
          <a:p>
            <a:pPr marL="195580" marR="5080" indent="-183515">
              <a:lnSpc>
                <a:spcPct val="110000"/>
              </a:lnSpc>
              <a:spcBef>
                <a:spcPts val="370"/>
              </a:spcBef>
              <a:buClr>
                <a:srgbClr val="252525"/>
              </a:buClr>
              <a:buFont typeface="Microsoft Sans Serif"/>
              <a:buChar char="◦"/>
              <a:tabLst>
                <a:tab pos="195580" algn="l"/>
              </a:tabLst>
            </a:pPr>
            <a:r>
              <a:rPr sz="2400" spc="65" dirty="0">
                <a:latin typeface="Tahoma"/>
                <a:cs typeface="Tahoma"/>
              </a:rPr>
              <a:t>Dharsono</a:t>
            </a:r>
            <a:r>
              <a:rPr sz="2400" spc="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menjelaskan</a:t>
            </a:r>
            <a:r>
              <a:rPr sz="2400" spc="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tentang</a:t>
            </a:r>
            <a:r>
              <a:rPr sz="2400" spc="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adanya</a:t>
            </a:r>
            <a:r>
              <a:rPr sz="2400" spc="30" dirty="0">
                <a:latin typeface="Tahoma"/>
                <a:cs typeface="Tahoma"/>
              </a:rPr>
              <a:t> </a:t>
            </a:r>
            <a:r>
              <a:rPr sz="2400" spc="90" dirty="0">
                <a:latin typeface="Tahoma"/>
                <a:cs typeface="Tahoma"/>
              </a:rPr>
              <a:t>perbedaan</a:t>
            </a:r>
            <a:r>
              <a:rPr sz="2400" spc="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antara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estetika </a:t>
            </a:r>
            <a:r>
              <a:rPr sz="2400" dirty="0">
                <a:latin typeface="Tahoma"/>
                <a:cs typeface="Tahoma"/>
              </a:rPr>
              <a:t>nusantara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spc="85" dirty="0">
                <a:latin typeface="Tahoma"/>
                <a:cs typeface="Tahoma"/>
              </a:rPr>
              <a:t>dan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estetika</a:t>
            </a:r>
            <a:r>
              <a:rPr sz="2400" spc="-4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barat,</a:t>
            </a:r>
            <a:r>
              <a:rPr sz="2400" spc="-1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terutama</a:t>
            </a:r>
            <a:r>
              <a:rPr sz="2400" spc="-25" dirty="0">
                <a:latin typeface="Tahoma"/>
                <a:cs typeface="Tahoma"/>
              </a:rPr>
              <a:t> </a:t>
            </a:r>
            <a:r>
              <a:rPr sz="2400" spc="120" dirty="0">
                <a:latin typeface="Tahoma"/>
                <a:cs typeface="Tahoma"/>
              </a:rPr>
              <a:t>di</a:t>
            </a:r>
            <a:r>
              <a:rPr sz="2400" spc="-85" dirty="0">
                <a:latin typeface="Tahoma"/>
                <a:cs typeface="Tahoma"/>
              </a:rPr>
              <a:t> </a:t>
            </a:r>
            <a:r>
              <a:rPr sz="2400" spc="75" dirty="0">
                <a:latin typeface="Tahoma"/>
                <a:cs typeface="Tahoma"/>
              </a:rPr>
              <a:t>dalam</a:t>
            </a:r>
            <a:r>
              <a:rPr sz="2400" spc="-6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kesenian.</a:t>
            </a:r>
            <a:r>
              <a:rPr sz="2400" spc="-120" dirty="0">
                <a:latin typeface="Tahoma"/>
                <a:cs typeface="Tahoma"/>
              </a:rPr>
              <a:t> </a:t>
            </a:r>
            <a:r>
              <a:rPr sz="2400" spc="-20" dirty="0">
                <a:latin typeface="Tahoma"/>
                <a:cs typeface="Tahoma"/>
              </a:rPr>
              <a:t>Pada </a:t>
            </a:r>
            <a:r>
              <a:rPr sz="2400" dirty="0">
                <a:latin typeface="Tahoma"/>
                <a:cs typeface="Tahoma"/>
              </a:rPr>
              <a:t>estetika </a:t>
            </a:r>
            <a:r>
              <a:rPr sz="2400" spc="-10" dirty="0">
                <a:latin typeface="Tahoma"/>
                <a:cs typeface="Tahoma"/>
              </a:rPr>
              <a:t>nusantara,</a:t>
            </a:r>
            <a:r>
              <a:rPr sz="2400" spc="-8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seni</a:t>
            </a:r>
            <a:r>
              <a:rPr sz="2400" spc="-3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akan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selalu</a:t>
            </a:r>
            <a:r>
              <a:rPr sz="2400" spc="-10" dirty="0">
                <a:latin typeface="Tahoma"/>
                <a:cs typeface="Tahoma"/>
              </a:rPr>
              <a:t> </a:t>
            </a:r>
            <a:r>
              <a:rPr sz="2400" spc="65" dirty="0">
                <a:latin typeface="Tahoma"/>
                <a:cs typeface="Tahoma"/>
              </a:rPr>
              <a:t>menggunakan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simbol-</a:t>
            </a:r>
            <a:r>
              <a:rPr sz="2400" spc="80" dirty="0">
                <a:latin typeface="Tahoma"/>
                <a:cs typeface="Tahoma"/>
              </a:rPr>
              <a:t>simbol </a:t>
            </a:r>
            <a:r>
              <a:rPr sz="2400" dirty="0">
                <a:latin typeface="Tahoma"/>
                <a:cs typeface="Tahoma"/>
              </a:rPr>
              <a:t>ekspresi</a:t>
            </a:r>
            <a:r>
              <a:rPr sz="2400" spc="-5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kultural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(budaya)</a:t>
            </a:r>
            <a:r>
              <a:rPr sz="2400" spc="-1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atau</a:t>
            </a:r>
            <a:r>
              <a:rPr sz="2400" spc="-20" dirty="0">
                <a:latin typeface="Tahoma"/>
                <a:cs typeface="Tahoma"/>
              </a:rPr>
              <a:t> </a:t>
            </a:r>
            <a:r>
              <a:rPr sz="2400" spc="60" dirty="0">
                <a:latin typeface="Tahoma"/>
                <a:cs typeface="Tahoma"/>
              </a:rPr>
              <a:t>penyembahan.</a:t>
            </a:r>
            <a:r>
              <a:rPr sz="2400" spc="-90" dirty="0"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F2023"/>
                </a:solidFill>
                <a:latin typeface="Tahoma"/>
                <a:cs typeface="Tahoma"/>
              </a:rPr>
              <a:t>estetika</a:t>
            </a:r>
            <a:r>
              <a:rPr sz="2400" spc="-10" dirty="0">
                <a:solidFill>
                  <a:srgbClr val="1F2023"/>
                </a:solidFill>
                <a:latin typeface="Tahoma"/>
                <a:cs typeface="Tahoma"/>
              </a:rPr>
              <a:t> barat </a:t>
            </a:r>
            <a:r>
              <a:rPr sz="2400" spc="70" dirty="0">
                <a:solidFill>
                  <a:srgbClr val="1F2023"/>
                </a:solidFill>
                <a:latin typeface="Tahoma"/>
                <a:cs typeface="Tahoma"/>
              </a:rPr>
              <a:t>berbicara</a:t>
            </a:r>
            <a:r>
              <a:rPr sz="2400" spc="-4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2023"/>
                </a:solidFill>
                <a:latin typeface="Tahoma"/>
                <a:cs typeface="Tahoma"/>
              </a:rPr>
              <a:t>mengenai</a:t>
            </a:r>
            <a:r>
              <a:rPr sz="2400" spc="-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F2023"/>
                </a:solidFill>
                <a:latin typeface="Tahoma"/>
                <a:cs typeface="Tahoma"/>
              </a:rPr>
              <a:t>manusia</a:t>
            </a:r>
            <a:r>
              <a:rPr sz="2400" spc="-3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1F2023"/>
                </a:solidFill>
                <a:latin typeface="Tahoma"/>
                <a:cs typeface="Tahoma"/>
              </a:rPr>
              <a:t>dengan</a:t>
            </a:r>
            <a:r>
              <a:rPr sz="2400" spc="-2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F2023"/>
                </a:solidFill>
                <a:latin typeface="Tahoma"/>
                <a:cs typeface="Tahoma"/>
              </a:rPr>
              <a:t>ciptaannya</a:t>
            </a:r>
            <a:r>
              <a:rPr sz="2400" spc="-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1F2023"/>
                </a:solidFill>
                <a:latin typeface="Tahoma"/>
                <a:cs typeface="Tahoma"/>
              </a:rPr>
              <a:t>(ratio,</a:t>
            </a:r>
            <a:r>
              <a:rPr sz="2400" spc="-13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Tahoma"/>
                <a:cs typeface="Tahoma"/>
              </a:rPr>
              <a:t>akal), </a:t>
            </a:r>
            <a:r>
              <a:rPr sz="2400" spc="60" dirty="0">
                <a:solidFill>
                  <a:srgbClr val="1F2023"/>
                </a:solidFill>
                <a:latin typeface="Tahoma"/>
                <a:cs typeface="Tahoma"/>
              </a:rPr>
              <a:t>sedangkan</a:t>
            </a:r>
            <a:r>
              <a:rPr sz="2400" spc="-8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F2023"/>
                </a:solidFill>
                <a:latin typeface="Tahoma"/>
                <a:cs typeface="Tahoma"/>
              </a:rPr>
              <a:t>estetika</a:t>
            </a:r>
            <a:r>
              <a:rPr sz="2400" spc="-8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F2023"/>
                </a:solidFill>
                <a:latin typeface="Tahoma"/>
                <a:cs typeface="Tahoma"/>
              </a:rPr>
              <a:t>nusantara</a:t>
            </a:r>
            <a:r>
              <a:rPr sz="2400" spc="-8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55" dirty="0">
                <a:solidFill>
                  <a:srgbClr val="1F2023"/>
                </a:solidFill>
                <a:latin typeface="Tahoma"/>
                <a:cs typeface="Tahoma"/>
              </a:rPr>
              <a:t>membicarakan</a:t>
            </a:r>
            <a:r>
              <a:rPr sz="2400" spc="-8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75" dirty="0">
                <a:solidFill>
                  <a:srgbClr val="1F2023"/>
                </a:solidFill>
                <a:latin typeface="Tahoma"/>
                <a:cs typeface="Tahoma"/>
              </a:rPr>
              <a:t>mengenai</a:t>
            </a:r>
            <a:r>
              <a:rPr sz="2400" spc="-6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Tahoma"/>
                <a:cs typeface="Tahoma"/>
              </a:rPr>
              <a:t>filsafat </a:t>
            </a:r>
            <a:r>
              <a:rPr sz="2400" spc="95" dirty="0">
                <a:solidFill>
                  <a:srgbClr val="1F2023"/>
                </a:solidFill>
                <a:latin typeface="Tahoma"/>
                <a:cs typeface="Tahoma"/>
              </a:rPr>
              <a:t>dengan</a:t>
            </a:r>
            <a:r>
              <a:rPr sz="2400" spc="-30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65" dirty="0">
                <a:solidFill>
                  <a:srgbClr val="1F2023"/>
                </a:solidFill>
                <a:latin typeface="Tahoma"/>
                <a:cs typeface="Tahoma"/>
              </a:rPr>
              <a:t>pengetahuan</a:t>
            </a:r>
            <a:r>
              <a:rPr sz="2400" spc="1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dirty="0">
                <a:solidFill>
                  <a:srgbClr val="1F2023"/>
                </a:solidFill>
                <a:latin typeface="Tahoma"/>
                <a:cs typeface="Tahoma"/>
              </a:rPr>
              <a:t>tentang</a:t>
            </a:r>
            <a:r>
              <a:rPr sz="2400" spc="-75" dirty="0">
                <a:solidFill>
                  <a:srgbClr val="1F2023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1F2023"/>
                </a:solidFill>
                <a:latin typeface="Tahoma"/>
                <a:cs typeface="Tahoma"/>
              </a:rPr>
              <a:t>Tuhan.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ri Tortor: Sejarah, Asal Daerah, Gerakan, dan Fungsi Halaman all -  Kompas.com">
            <a:extLst>
              <a:ext uri="{FF2B5EF4-FFF2-40B4-BE49-F238E27FC236}">
                <a16:creationId xmlns:a16="http://schemas.microsoft.com/office/drawing/2014/main" id="{2880C1AE-B6B2-764C-9A71-F75EB27A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609600"/>
            <a:ext cx="8039100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9871" y="237743"/>
            <a:ext cx="3827145" cy="6383020"/>
          </a:xfrm>
          <a:custGeom>
            <a:avLst/>
            <a:gdLst/>
            <a:ahLst/>
            <a:cxnLst/>
            <a:rect l="l" t="t" r="r" b="b"/>
            <a:pathLst>
              <a:path w="3827145" h="6383020">
                <a:moveTo>
                  <a:pt x="3826764" y="0"/>
                </a:moveTo>
                <a:lnTo>
                  <a:pt x="0" y="0"/>
                </a:lnTo>
                <a:lnTo>
                  <a:pt x="0" y="6382511"/>
                </a:lnTo>
                <a:lnTo>
                  <a:pt x="3826764" y="6382511"/>
                </a:lnTo>
                <a:lnTo>
                  <a:pt x="3826764" y="0"/>
                </a:lnTo>
                <a:close/>
              </a:path>
            </a:pathLst>
          </a:custGeom>
          <a:solidFill>
            <a:srgbClr val="D9D9D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3983" y="374904"/>
            <a:ext cx="3557270" cy="6108700"/>
          </a:xfrm>
          <a:prstGeom prst="rect">
            <a:avLst/>
          </a:prstGeom>
          <a:solidFill>
            <a:srgbClr val="D9D9D9">
              <a:alpha val="59999"/>
            </a:srgbClr>
          </a:solidFill>
          <a:ln w="6350">
            <a:solidFill>
              <a:srgbClr val="404040"/>
            </a:solidFill>
          </a:ln>
        </p:spPr>
        <p:txBody>
          <a:bodyPr vert="horz" wrap="square" lIns="0" tIns="2863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55"/>
              </a:spcBef>
            </a:pPr>
            <a:endParaRPr sz="2000">
              <a:latin typeface="Times New Roman"/>
              <a:cs typeface="Times New Roman"/>
            </a:endParaRPr>
          </a:p>
          <a:p>
            <a:pPr marL="296545">
              <a:lnSpc>
                <a:spcPct val="100000"/>
              </a:lnSpc>
            </a:pPr>
            <a:r>
              <a:rPr sz="2000" spc="85" dirty="0">
                <a:latin typeface="Tahoma"/>
                <a:cs typeface="Tahoma"/>
              </a:rPr>
              <a:t>Menonton</a:t>
            </a:r>
            <a:r>
              <a:rPr sz="2000" spc="-14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Pertunjukan</a:t>
            </a:r>
            <a:endParaRPr sz="2000">
              <a:latin typeface="Tahoma"/>
              <a:cs typeface="Tahoma"/>
            </a:endParaRPr>
          </a:p>
          <a:p>
            <a:pPr marL="296545" marR="295275">
              <a:lnSpc>
                <a:spcPct val="110000"/>
              </a:lnSpc>
              <a:spcBef>
                <a:spcPts val="1620"/>
              </a:spcBef>
            </a:pPr>
            <a:r>
              <a:rPr sz="1700" dirty="0">
                <a:latin typeface="Tahoma"/>
                <a:cs typeface="Tahoma"/>
              </a:rPr>
              <a:t>Pertunjukan</a:t>
            </a:r>
            <a:r>
              <a:rPr sz="1700" spc="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adalah</a:t>
            </a:r>
            <a:r>
              <a:rPr sz="1700" spc="2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salah</a:t>
            </a:r>
            <a:r>
              <a:rPr sz="1700" spc="2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satu </a:t>
            </a:r>
            <a:r>
              <a:rPr sz="1700" dirty="0">
                <a:latin typeface="Tahoma"/>
                <a:cs typeface="Tahoma"/>
              </a:rPr>
              <a:t>bentuk</a:t>
            </a:r>
            <a:r>
              <a:rPr sz="1700" spc="6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estetika</a:t>
            </a:r>
            <a:r>
              <a:rPr sz="1700" spc="7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yang</a:t>
            </a:r>
            <a:r>
              <a:rPr sz="1700" spc="6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bisa</a:t>
            </a:r>
            <a:r>
              <a:rPr sz="1700" spc="90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kita </a:t>
            </a:r>
            <a:r>
              <a:rPr sz="1700" dirty="0">
                <a:latin typeface="Tahoma"/>
                <a:cs typeface="Tahoma"/>
              </a:rPr>
              <a:t>nikmati.</a:t>
            </a:r>
            <a:r>
              <a:rPr sz="1700" spc="-14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Pertunjukan</a:t>
            </a:r>
            <a:r>
              <a:rPr sz="1700" spc="-5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pada </a:t>
            </a:r>
            <a:r>
              <a:rPr sz="1700" dirty="0">
                <a:latin typeface="Tahoma"/>
                <a:cs typeface="Tahoma"/>
              </a:rPr>
              <a:t>dasarnya</a:t>
            </a:r>
            <a:r>
              <a:rPr sz="1700" spc="14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berupaya</a:t>
            </a:r>
            <a:r>
              <a:rPr sz="1700" spc="160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untuk </a:t>
            </a:r>
            <a:r>
              <a:rPr sz="1700" spc="45" dirty="0">
                <a:latin typeface="Tahoma"/>
                <a:cs typeface="Tahoma"/>
              </a:rPr>
              <a:t>menampilkan</a:t>
            </a:r>
            <a:r>
              <a:rPr sz="1700" spc="-10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hal-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hal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yang </a:t>
            </a:r>
            <a:r>
              <a:rPr sz="1700" dirty="0">
                <a:latin typeface="Tahoma"/>
                <a:cs typeface="Tahoma"/>
              </a:rPr>
              <a:t>memiliki</a:t>
            </a:r>
            <a:r>
              <a:rPr sz="1700" spc="14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nilai</a:t>
            </a:r>
            <a:r>
              <a:rPr sz="1700" spc="170" dirty="0">
                <a:latin typeface="Tahoma"/>
                <a:cs typeface="Tahoma"/>
              </a:rPr>
              <a:t> </a:t>
            </a:r>
            <a:r>
              <a:rPr sz="1700" spc="60" dirty="0">
                <a:latin typeface="Tahoma"/>
                <a:cs typeface="Tahoma"/>
              </a:rPr>
              <a:t>dengan beragam</a:t>
            </a:r>
            <a:r>
              <a:rPr sz="1700" spc="-6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tema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atau</a:t>
            </a:r>
            <a:r>
              <a:rPr sz="1700" spc="-7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konteks. </a:t>
            </a:r>
            <a:r>
              <a:rPr sz="1700" dirty="0">
                <a:latin typeface="Tahoma"/>
                <a:cs typeface="Tahoma"/>
              </a:rPr>
              <a:t>Misalnya</a:t>
            </a:r>
            <a:r>
              <a:rPr sz="1700" spc="13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pertunjukan</a:t>
            </a:r>
            <a:r>
              <a:rPr sz="1700" spc="14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arak- </a:t>
            </a:r>
            <a:r>
              <a:rPr sz="1700" dirty="0">
                <a:latin typeface="Tahoma"/>
                <a:cs typeface="Tahoma"/>
              </a:rPr>
              <a:t>arakan</a:t>
            </a:r>
            <a:r>
              <a:rPr sz="1700" spc="-75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dugderan</a:t>
            </a:r>
            <a:r>
              <a:rPr sz="1700" spc="-60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yang </a:t>
            </a:r>
            <a:r>
              <a:rPr sz="1700" dirty="0">
                <a:latin typeface="Tahoma"/>
                <a:cs typeface="Tahoma"/>
              </a:rPr>
              <a:t>menunjukan</a:t>
            </a:r>
            <a:r>
              <a:rPr sz="1700" spc="11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bentuk</a:t>
            </a:r>
            <a:r>
              <a:rPr sz="1700" spc="13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akulturasi </a:t>
            </a:r>
            <a:r>
              <a:rPr sz="1700" spc="50" dirty="0">
                <a:latin typeface="Tahoma"/>
                <a:cs typeface="Tahoma"/>
              </a:rPr>
              <a:t>budaya</a:t>
            </a:r>
            <a:r>
              <a:rPr sz="1700" spc="-3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yang</a:t>
            </a:r>
            <a:r>
              <a:rPr sz="1700" spc="-5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dimiliki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spc="40" dirty="0">
                <a:latin typeface="Tahoma"/>
                <a:cs typeface="Tahoma"/>
              </a:rPr>
              <a:t>oleh </a:t>
            </a:r>
            <a:r>
              <a:rPr sz="1700" dirty="0">
                <a:latin typeface="Tahoma"/>
                <a:cs typeface="Tahoma"/>
              </a:rPr>
              <a:t>suatu</a:t>
            </a:r>
            <a:r>
              <a:rPr sz="1700" spc="-110" dirty="0">
                <a:latin typeface="Tahoma"/>
                <a:cs typeface="Tahoma"/>
              </a:rPr>
              <a:t> </a:t>
            </a:r>
            <a:r>
              <a:rPr sz="1700" spc="65" dirty="0">
                <a:latin typeface="Tahoma"/>
                <a:cs typeface="Tahoma"/>
              </a:rPr>
              <a:t>kelompok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masyarakat </a:t>
            </a:r>
            <a:r>
              <a:rPr sz="1700" spc="55" dirty="0">
                <a:latin typeface="Tahoma"/>
                <a:cs typeface="Tahoma"/>
              </a:rPr>
              <a:t>sebagai</a:t>
            </a:r>
            <a:r>
              <a:rPr sz="1700" spc="-9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identitas </a:t>
            </a:r>
            <a:r>
              <a:rPr sz="1700" spc="10" dirty="0">
                <a:latin typeface="Tahoma"/>
                <a:cs typeface="Tahoma"/>
              </a:rPr>
              <a:t>keberadaannya</a:t>
            </a:r>
            <a:r>
              <a:rPr sz="1700" spc="55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di</a:t>
            </a:r>
            <a:r>
              <a:rPr sz="1700" spc="9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dalam </a:t>
            </a:r>
            <a:r>
              <a:rPr sz="1700" dirty="0">
                <a:latin typeface="Tahoma"/>
                <a:cs typeface="Tahoma"/>
              </a:rPr>
              <a:t>suatu</a:t>
            </a:r>
            <a:r>
              <a:rPr sz="1700" spc="-5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sistem</a:t>
            </a:r>
            <a:r>
              <a:rPr sz="1700" spc="-4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sosial.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85928"/>
            <a:ext cx="5676900" cy="63901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854786"/>
            <a:ext cx="3056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70" dirty="0"/>
              <a:t>Menurut</a:t>
            </a:r>
            <a:r>
              <a:rPr sz="2800" spc="-210" dirty="0"/>
              <a:t> </a:t>
            </a:r>
            <a:r>
              <a:rPr sz="2800" spc="35" dirty="0"/>
              <a:t>Prijotomo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45539" y="1211325"/>
            <a:ext cx="9834245" cy="3575050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270"/>
              </a:spcBef>
              <a:buClr>
                <a:srgbClr val="252525"/>
              </a:buClr>
              <a:buFont typeface="Microsoft Sans Serif"/>
              <a:buChar char="◦"/>
              <a:tabLst>
                <a:tab pos="195580" algn="l"/>
              </a:tabLst>
            </a:pPr>
            <a:r>
              <a:rPr sz="2200" dirty="0">
                <a:latin typeface="Tahoma"/>
                <a:cs typeface="Tahoma"/>
              </a:rPr>
              <a:t>Estetika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5" dirty="0">
                <a:latin typeface="Tahoma"/>
                <a:cs typeface="Tahoma"/>
              </a:rPr>
              <a:t>bangunan</a:t>
            </a:r>
            <a:endParaRPr sz="2200">
              <a:latin typeface="Tahoma"/>
              <a:cs typeface="Tahoma"/>
            </a:endParaRPr>
          </a:p>
          <a:p>
            <a:pPr marL="12700" marR="5080">
              <a:lnSpc>
                <a:spcPct val="110000"/>
              </a:lnSpc>
              <a:spcBef>
                <a:spcPts val="900"/>
              </a:spcBef>
            </a:pPr>
            <a:r>
              <a:rPr sz="2200" spc="55" dirty="0">
                <a:latin typeface="Tahoma"/>
                <a:cs typeface="Tahoma"/>
              </a:rPr>
              <a:t>Menurut</a:t>
            </a:r>
            <a:r>
              <a:rPr sz="2200" spc="-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Prijotomo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dalam</a:t>
            </a:r>
            <a:r>
              <a:rPr sz="2200" spc="-1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Sejarah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Arsitektur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2009</a:t>
            </a:r>
            <a:r>
              <a:rPr sz="2200" spc="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bahwa arsitektur</a:t>
            </a:r>
            <a:r>
              <a:rPr sz="2200" spc="20" dirty="0">
                <a:latin typeface="Tahoma"/>
                <a:cs typeface="Tahoma"/>
              </a:rPr>
              <a:t> </a:t>
            </a:r>
            <a:r>
              <a:rPr sz="2200" spc="40" dirty="0">
                <a:latin typeface="Tahoma"/>
                <a:cs typeface="Tahoma"/>
              </a:rPr>
              <a:t>adalah </a:t>
            </a:r>
            <a:r>
              <a:rPr sz="2200" spc="65" dirty="0">
                <a:latin typeface="Tahoma"/>
                <a:cs typeface="Tahoma"/>
              </a:rPr>
              <a:t>bangunan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yang</a:t>
            </a:r>
            <a:r>
              <a:rPr sz="2200" spc="-45" dirty="0">
                <a:latin typeface="Tahoma"/>
                <a:cs typeface="Tahoma"/>
              </a:rPr>
              <a:t> </a:t>
            </a:r>
            <a:r>
              <a:rPr sz="2200" spc="55" dirty="0">
                <a:latin typeface="Tahoma"/>
                <a:cs typeface="Tahoma"/>
              </a:rPr>
              <a:t>memiliki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nilai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estetika,</a:t>
            </a:r>
            <a:r>
              <a:rPr sz="2200" spc="-9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atau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60" dirty="0">
                <a:latin typeface="Tahoma"/>
                <a:cs typeface="Tahoma"/>
              </a:rPr>
              <a:t>dapat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dikatakan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spc="60" dirty="0">
                <a:latin typeface="Tahoma"/>
                <a:cs typeface="Tahoma"/>
              </a:rPr>
              <a:t>sebagai </a:t>
            </a:r>
            <a:r>
              <a:rPr sz="2200" spc="65" dirty="0">
                <a:latin typeface="Tahoma"/>
                <a:cs typeface="Tahoma"/>
              </a:rPr>
              <a:t>bangunan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yang</a:t>
            </a:r>
            <a:r>
              <a:rPr sz="2200" spc="-3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elok.</a:t>
            </a:r>
            <a:r>
              <a:rPr sz="2200" spc="-8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Estetika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berkaitan</a:t>
            </a:r>
            <a:r>
              <a:rPr sz="2200" spc="-15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dengan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keindahan</a:t>
            </a:r>
            <a:r>
              <a:rPr sz="2200" spc="-25" dirty="0">
                <a:latin typeface="Tahoma"/>
                <a:cs typeface="Tahoma"/>
              </a:rPr>
              <a:t> </a:t>
            </a:r>
            <a:r>
              <a:rPr sz="2200" spc="80" dirty="0">
                <a:latin typeface="Tahoma"/>
                <a:cs typeface="Tahoma"/>
              </a:rPr>
              <a:t>dan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keindahan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-25" dirty="0">
                <a:latin typeface="Tahoma"/>
                <a:cs typeface="Tahoma"/>
              </a:rPr>
              <a:t>itu </a:t>
            </a:r>
            <a:r>
              <a:rPr sz="2200" spc="60" dirty="0">
                <a:latin typeface="Tahoma"/>
                <a:cs typeface="Tahoma"/>
              </a:rPr>
              <a:t>dapat</a:t>
            </a:r>
            <a:r>
              <a:rPr sz="2200" spc="-35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dirasakan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90" dirty="0">
                <a:latin typeface="Tahoma"/>
                <a:cs typeface="Tahoma"/>
              </a:rPr>
              <a:t>dengan</a:t>
            </a:r>
            <a:r>
              <a:rPr sz="2200" spc="-40" dirty="0">
                <a:latin typeface="Tahoma"/>
                <a:cs typeface="Tahoma"/>
              </a:rPr>
              <a:t> </a:t>
            </a:r>
            <a:r>
              <a:rPr sz="2200" spc="50" dirty="0">
                <a:latin typeface="Tahoma"/>
                <a:cs typeface="Tahoma"/>
              </a:rPr>
              <a:t>indra</a:t>
            </a:r>
            <a:r>
              <a:rPr sz="2200" spc="-60" dirty="0">
                <a:latin typeface="Tahoma"/>
                <a:cs typeface="Tahoma"/>
              </a:rPr>
              <a:t> </a:t>
            </a:r>
            <a:r>
              <a:rPr sz="2200" spc="45" dirty="0">
                <a:latin typeface="Tahoma"/>
                <a:cs typeface="Tahoma"/>
              </a:rPr>
              <a:t>pengelihatan.</a:t>
            </a:r>
            <a:r>
              <a:rPr sz="2200" spc="-150" dirty="0">
                <a:latin typeface="Tahoma"/>
                <a:cs typeface="Tahoma"/>
              </a:rPr>
              <a:t> </a:t>
            </a:r>
            <a:r>
              <a:rPr sz="2200" dirty="0">
                <a:latin typeface="Tahoma"/>
                <a:cs typeface="Tahoma"/>
              </a:rPr>
              <a:t>Arsitektur</a:t>
            </a:r>
            <a:r>
              <a:rPr sz="2200" spc="-20" dirty="0">
                <a:latin typeface="Tahoma"/>
                <a:cs typeface="Tahoma"/>
              </a:rPr>
              <a:t> </a:t>
            </a:r>
            <a:r>
              <a:rPr sz="2200" spc="65" dirty="0">
                <a:latin typeface="Tahoma"/>
                <a:cs typeface="Tahoma"/>
              </a:rPr>
              <a:t>bangunan</a:t>
            </a:r>
            <a:r>
              <a:rPr sz="2200" spc="-50" dirty="0">
                <a:latin typeface="Tahoma"/>
                <a:cs typeface="Tahoma"/>
              </a:rPr>
              <a:t> </a:t>
            </a:r>
            <a:r>
              <a:rPr sz="2200" spc="-10" dirty="0">
                <a:latin typeface="Tahoma"/>
                <a:cs typeface="Tahoma"/>
              </a:rPr>
              <a:t>nusantara </a:t>
            </a:r>
            <a:r>
              <a:rPr sz="2200" spc="60" dirty="0">
                <a:latin typeface="Tahoma"/>
                <a:cs typeface="Tahoma"/>
              </a:rPr>
              <a:t>dapat</a:t>
            </a:r>
            <a:r>
              <a:rPr sz="2200" spc="15" dirty="0">
                <a:latin typeface="Tahoma"/>
                <a:cs typeface="Tahoma"/>
              </a:rPr>
              <a:t> </a:t>
            </a:r>
            <a:r>
              <a:rPr sz="2200" dirty="0">
                <a:latin typeface="Cambria"/>
                <a:cs typeface="Cambria"/>
              </a:rPr>
              <a:t>dipengaruhi</a:t>
            </a:r>
            <a:r>
              <a:rPr sz="2200" spc="254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oleh</a:t>
            </a:r>
            <a:r>
              <a:rPr sz="2200" spc="20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adat</a:t>
            </a:r>
            <a:r>
              <a:rPr sz="2200" spc="204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istiadat,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budaya,</a:t>
            </a:r>
            <a:r>
              <a:rPr sz="2200" spc="120" dirty="0">
                <a:latin typeface="Cambria"/>
                <a:cs typeface="Cambria"/>
              </a:rPr>
              <a:t> </a:t>
            </a:r>
            <a:r>
              <a:rPr sz="2200" spc="50" dirty="0">
                <a:latin typeface="Cambria"/>
                <a:cs typeface="Cambria"/>
              </a:rPr>
              <a:t>lingkungan</a:t>
            </a:r>
            <a:r>
              <a:rPr sz="2200" spc="265" dirty="0">
                <a:latin typeface="Cambria"/>
                <a:cs typeface="Cambria"/>
              </a:rPr>
              <a:t> </a:t>
            </a:r>
            <a:r>
              <a:rPr sz="2200" spc="45" dirty="0">
                <a:latin typeface="Cambria"/>
                <a:cs typeface="Cambria"/>
              </a:rPr>
              <a:t>sosial,</a:t>
            </a:r>
            <a:r>
              <a:rPr sz="2200" spc="11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kondisi </a:t>
            </a:r>
            <a:r>
              <a:rPr sz="2200" dirty="0">
                <a:latin typeface="Cambria"/>
                <a:cs typeface="Cambria"/>
              </a:rPr>
              <a:t>geografis,</a:t>
            </a:r>
            <a:r>
              <a:rPr sz="2200" spc="16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dan</a:t>
            </a:r>
            <a:r>
              <a:rPr sz="2200" spc="24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latar</a:t>
            </a:r>
            <a:r>
              <a:rPr sz="2200" spc="254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belakang</a:t>
            </a:r>
            <a:r>
              <a:rPr sz="2200" spc="29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sejarah</a:t>
            </a:r>
            <a:r>
              <a:rPr sz="2200" spc="26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daerah</a:t>
            </a:r>
            <a:r>
              <a:rPr sz="2200" spc="2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asalnya.</a:t>
            </a:r>
            <a:r>
              <a:rPr sz="2200" spc="16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Setiap</a:t>
            </a:r>
            <a:r>
              <a:rPr sz="2200" spc="24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jenis</a:t>
            </a:r>
            <a:r>
              <a:rPr sz="2200" spc="25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karya</a:t>
            </a:r>
            <a:r>
              <a:rPr sz="2200" spc="260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seni </a:t>
            </a:r>
            <a:r>
              <a:rPr sz="2200" dirty="0">
                <a:latin typeface="Cambria"/>
                <a:cs typeface="Cambria"/>
              </a:rPr>
              <a:t>rupa</a:t>
            </a:r>
            <a:r>
              <a:rPr sz="2200" spc="21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dari</a:t>
            </a:r>
            <a:r>
              <a:rPr sz="2200" spc="19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berbagai</a:t>
            </a:r>
            <a:r>
              <a:rPr sz="2200" spc="25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daerah</a:t>
            </a:r>
            <a:r>
              <a:rPr sz="2200" spc="22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di</a:t>
            </a:r>
            <a:r>
              <a:rPr sz="2200" spc="19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Indonesia</a:t>
            </a:r>
            <a:r>
              <a:rPr sz="2200" spc="22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menonjolkan</a:t>
            </a:r>
            <a:r>
              <a:rPr sz="2200" spc="22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corak</a:t>
            </a:r>
            <a:r>
              <a:rPr sz="2200" spc="22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tradisional</a:t>
            </a:r>
            <a:r>
              <a:rPr sz="2200" spc="229" dirty="0">
                <a:latin typeface="Cambria"/>
                <a:cs typeface="Cambria"/>
              </a:rPr>
              <a:t> </a:t>
            </a:r>
            <a:r>
              <a:rPr sz="2200" spc="-20" dirty="0">
                <a:latin typeface="Cambria"/>
                <a:cs typeface="Cambria"/>
              </a:rPr>
              <a:t>yang </a:t>
            </a:r>
            <a:r>
              <a:rPr sz="2200" dirty="0">
                <a:latin typeface="Cambria"/>
                <a:cs typeface="Cambria"/>
              </a:rPr>
              <a:t>menjadi</a:t>
            </a:r>
            <a:r>
              <a:rPr sz="2200" spc="18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ciri</a:t>
            </a:r>
            <a:r>
              <a:rPr sz="2200" spc="195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khas</a:t>
            </a:r>
            <a:r>
              <a:rPr sz="2200" spc="190" dirty="0">
                <a:latin typeface="Cambria"/>
                <a:cs typeface="Cambria"/>
              </a:rPr>
              <a:t> </a:t>
            </a:r>
            <a:r>
              <a:rPr sz="2200" dirty="0">
                <a:latin typeface="Cambria"/>
                <a:cs typeface="Cambria"/>
              </a:rPr>
              <a:t>daerah</a:t>
            </a:r>
            <a:r>
              <a:rPr sz="2200" spc="204" dirty="0">
                <a:latin typeface="Cambria"/>
                <a:cs typeface="Cambria"/>
              </a:rPr>
              <a:t> </a:t>
            </a:r>
            <a:r>
              <a:rPr sz="2200" spc="60" dirty="0">
                <a:latin typeface="Cambria"/>
                <a:cs typeface="Cambria"/>
              </a:rPr>
              <a:t>masing-</a:t>
            </a:r>
            <a:r>
              <a:rPr sz="2200" spc="45" dirty="0">
                <a:latin typeface="Cambria"/>
                <a:cs typeface="Cambria"/>
              </a:rPr>
              <a:t>masing.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681" y="371729"/>
            <a:ext cx="11454765" cy="6115050"/>
            <a:chOff x="368681" y="371729"/>
            <a:chExt cx="11454765" cy="6115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243" y="2107692"/>
              <a:ext cx="4872228" cy="2994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2408" y="2540508"/>
              <a:ext cx="4738116" cy="35539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8681" y="371729"/>
            <a:ext cx="11454765" cy="6115050"/>
            <a:chOff x="368681" y="371729"/>
            <a:chExt cx="11454765" cy="61150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952500"/>
              <a:ext cx="4951476" cy="35173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4096" y="858012"/>
              <a:ext cx="3750563" cy="504748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79728" y="4558029"/>
            <a:ext cx="190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80" dirty="0">
                <a:latin typeface="Tahoma"/>
                <a:cs typeface="Tahoma"/>
              </a:rPr>
              <a:t>Candi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prambanan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44359" y="6046723"/>
            <a:ext cx="36569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Tahoma"/>
                <a:cs typeface="Tahoma"/>
              </a:rPr>
              <a:t>Gapura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pada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rumah</a:t>
            </a:r>
            <a:r>
              <a:rPr sz="1800" spc="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tradisonal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Bali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19871" y="237743"/>
            <a:ext cx="3827145" cy="6383020"/>
          </a:xfrm>
          <a:custGeom>
            <a:avLst/>
            <a:gdLst/>
            <a:ahLst/>
            <a:cxnLst/>
            <a:rect l="l" t="t" r="r" b="b"/>
            <a:pathLst>
              <a:path w="3827145" h="6383020">
                <a:moveTo>
                  <a:pt x="3826764" y="0"/>
                </a:moveTo>
                <a:lnTo>
                  <a:pt x="0" y="0"/>
                </a:lnTo>
                <a:lnTo>
                  <a:pt x="0" y="6382511"/>
                </a:lnTo>
                <a:lnTo>
                  <a:pt x="3826764" y="6382511"/>
                </a:lnTo>
                <a:lnTo>
                  <a:pt x="3826764" y="0"/>
                </a:lnTo>
                <a:close/>
              </a:path>
            </a:pathLst>
          </a:custGeom>
          <a:solidFill>
            <a:srgbClr val="D9D9D9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53983" y="374904"/>
            <a:ext cx="3557270" cy="6108700"/>
          </a:xfrm>
          <a:prstGeom prst="rect">
            <a:avLst/>
          </a:prstGeom>
          <a:solidFill>
            <a:srgbClr val="D9D9D9">
              <a:alpha val="59999"/>
            </a:srgbClr>
          </a:solidFill>
          <a:ln w="6350">
            <a:solidFill>
              <a:srgbClr val="404040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Times New Roman"/>
              <a:cs typeface="Times New Roman"/>
            </a:endParaRPr>
          </a:p>
          <a:p>
            <a:pPr marL="296545" marR="332105">
              <a:lnSpc>
                <a:spcPct val="200000"/>
              </a:lnSpc>
            </a:pPr>
            <a:r>
              <a:rPr sz="2400" dirty="0">
                <a:latin typeface="Tahoma"/>
                <a:cs typeface="Tahoma"/>
              </a:rPr>
              <a:t>Keindahan</a:t>
            </a:r>
            <a:r>
              <a:rPr sz="2400" spc="21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Lukisan Teori</a:t>
            </a:r>
            <a:r>
              <a:rPr sz="2400" spc="-16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Estetika</a:t>
            </a:r>
            <a:r>
              <a:rPr sz="2400" spc="-165" dirty="0">
                <a:latin typeface="Tahoma"/>
                <a:cs typeface="Tahoma"/>
              </a:rPr>
              <a:t> </a:t>
            </a:r>
            <a:r>
              <a:rPr sz="2400" spc="-10" dirty="0">
                <a:latin typeface="Tahoma"/>
                <a:cs typeface="Tahoma"/>
              </a:rPr>
              <a:t>Lukisan</a:t>
            </a:r>
            <a:endParaRPr sz="2400">
              <a:latin typeface="Tahoma"/>
              <a:cs typeface="Tahoma"/>
            </a:endParaRPr>
          </a:p>
          <a:p>
            <a:pPr marL="296545" marR="298450">
              <a:lnSpc>
                <a:spcPct val="90000"/>
              </a:lnSpc>
              <a:spcBef>
                <a:spcPts val="1510"/>
              </a:spcBef>
            </a:pPr>
            <a:r>
              <a:rPr sz="1700" spc="55" dirty="0">
                <a:latin typeface="Tahoma"/>
                <a:cs typeface="Tahoma"/>
              </a:rPr>
              <a:t>Komposisi</a:t>
            </a:r>
            <a:r>
              <a:rPr sz="1700" spc="-13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unsur-</a:t>
            </a:r>
            <a:r>
              <a:rPr sz="1700" spc="-12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unsur </a:t>
            </a:r>
            <a:r>
              <a:rPr sz="1700" dirty="0">
                <a:latin typeface="Tahoma"/>
                <a:cs typeface="Tahoma"/>
              </a:rPr>
              <a:t>estetika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80" dirty="0">
                <a:latin typeface="Tahoma"/>
                <a:cs typeface="Tahoma"/>
              </a:rPr>
              <a:t>di</a:t>
            </a:r>
            <a:r>
              <a:rPr sz="1700" spc="-40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dalam</a:t>
            </a:r>
            <a:r>
              <a:rPr sz="1700" spc="-5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lukisan </a:t>
            </a:r>
            <a:r>
              <a:rPr sz="1700" dirty="0">
                <a:latin typeface="Tahoma"/>
                <a:cs typeface="Tahoma"/>
              </a:rPr>
              <a:t>tersebut</a:t>
            </a:r>
            <a:r>
              <a:rPr sz="1700" spc="12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dapat</a:t>
            </a:r>
            <a:r>
              <a:rPr sz="1700" spc="13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memperluas </a:t>
            </a:r>
            <a:r>
              <a:rPr sz="1700" spc="45" dirty="0">
                <a:latin typeface="Tahoma"/>
                <a:cs typeface="Tahoma"/>
              </a:rPr>
              <a:t>pemaknaan</a:t>
            </a:r>
            <a:r>
              <a:rPr sz="1700" spc="-12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bagi </a:t>
            </a:r>
            <a:r>
              <a:rPr sz="1700" dirty="0">
                <a:latin typeface="Tahoma"/>
                <a:cs typeface="Tahoma"/>
              </a:rPr>
              <a:t>penikmatnya.</a:t>
            </a:r>
            <a:r>
              <a:rPr sz="1700" spc="8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Misalnya</a:t>
            </a:r>
            <a:r>
              <a:rPr sz="1700" spc="19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karena </a:t>
            </a:r>
            <a:r>
              <a:rPr sz="1700" spc="45" dirty="0">
                <a:latin typeface="Tahoma"/>
                <a:cs typeface="Tahoma"/>
              </a:rPr>
              <a:t>kombinasi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warnanya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yang </a:t>
            </a:r>
            <a:r>
              <a:rPr sz="1700" dirty="0">
                <a:latin typeface="Tahoma"/>
                <a:cs typeface="Tahoma"/>
              </a:rPr>
              <a:t>bagus,</a:t>
            </a:r>
            <a:r>
              <a:rPr sz="1700" spc="6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bentuk</a:t>
            </a:r>
            <a:r>
              <a:rPr sz="1700" spc="14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lukisannya</a:t>
            </a:r>
            <a:r>
              <a:rPr sz="1700" spc="50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yang</a:t>
            </a:r>
            <a:r>
              <a:rPr sz="1700" spc="-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menawan,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atau</a:t>
            </a:r>
            <a:r>
              <a:rPr sz="1700" spc="5" dirty="0">
                <a:latin typeface="Tahoma"/>
                <a:cs typeface="Tahoma"/>
              </a:rPr>
              <a:t> </a:t>
            </a:r>
            <a:r>
              <a:rPr sz="1700" spc="45" dirty="0">
                <a:latin typeface="Tahoma"/>
                <a:cs typeface="Tahoma"/>
              </a:rPr>
              <a:t>konsep </a:t>
            </a:r>
            <a:r>
              <a:rPr sz="1700" spc="50" dirty="0">
                <a:latin typeface="Tahoma"/>
                <a:cs typeface="Tahoma"/>
              </a:rPr>
              <a:t>gagasan</a:t>
            </a:r>
            <a:r>
              <a:rPr sz="1700" spc="-135" dirty="0">
                <a:latin typeface="Tahoma"/>
                <a:cs typeface="Tahoma"/>
              </a:rPr>
              <a:t> </a:t>
            </a:r>
            <a:r>
              <a:rPr sz="1700" spc="55" dirty="0">
                <a:latin typeface="Tahoma"/>
                <a:cs typeface="Tahoma"/>
              </a:rPr>
              <a:t>dalam</a:t>
            </a:r>
            <a:r>
              <a:rPr sz="1700" spc="-10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lukisan </a:t>
            </a:r>
            <a:r>
              <a:rPr sz="1700" dirty="0">
                <a:latin typeface="Tahoma"/>
                <a:cs typeface="Tahoma"/>
              </a:rPr>
              <a:t>tersebut</a:t>
            </a:r>
            <a:r>
              <a:rPr sz="1700" spc="9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yang</a:t>
            </a:r>
            <a:r>
              <a:rPr sz="1700" spc="95" dirty="0">
                <a:latin typeface="Tahoma"/>
                <a:cs typeface="Tahoma"/>
              </a:rPr>
              <a:t> </a:t>
            </a:r>
            <a:r>
              <a:rPr sz="1700" spc="35" dirty="0">
                <a:latin typeface="Tahoma"/>
                <a:cs typeface="Tahoma"/>
              </a:rPr>
              <a:t>membawa </a:t>
            </a:r>
            <a:r>
              <a:rPr sz="1700" dirty="0">
                <a:latin typeface="Tahoma"/>
                <a:cs typeface="Tahoma"/>
              </a:rPr>
              <a:t>pesan</a:t>
            </a:r>
            <a:r>
              <a:rPr sz="1700" spc="16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tersendiri.</a:t>
            </a:r>
            <a:r>
              <a:rPr sz="1700" spc="55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Itulah </a:t>
            </a:r>
            <a:r>
              <a:rPr sz="1700" dirty="0">
                <a:latin typeface="Tahoma"/>
                <a:cs typeface="Tahoma"/>
              </a:rPr>
              <a:t>sebabnya</a:t>
            </a:r>
            <a:r>
              <a:rPr sz="1700" spc="9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lukisan</a:t>
            </a:r>
            <a:r>
              <a:rPr sz="1700" spc="5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ini</a:t>
            </a:r>
            <a:r>
              <a:rPr sz="1700" spc="70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sudah</a:t>
            </a:r>
            <a:r>
              <a:rPr sz="1700" spc="50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jadi</a:t>
            </a:r>
            <a:r>
              <a:rPr sz="1700" spc="5" dirty="0">
                <a:latin typeface="Tahoma"/>
                <a:cs typeface="Tahoma"/>
              </a:rPr>
              <a:t> </a:t>
            </a:r>
            <a:r>
              <a:rPr sz="1700" spc="50" dirty="0">
                <a:latin typeface="Tahoma"/>
                <a:cs typeface="Tahoma"/>
              </a:rPr>
              <a:t>barang</a:t>
            </a:r>
            <a:r>
              <a:rPr sz="1700" spc="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yang</a:t>
            </a:r>
            <a:r>
              <a:rPr sz="1700" spc="-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wajar </a:t>
            </a:r>
            <a:r>
              <a:rPr sz="1700" spc="55" dirty="0">
                <a:latin typeface="Tahoma"/>
                <a:cs typeface="Tahoma"/>
              </a:rPr>
              <a:t>sebagai</a:t>
            </a:r>
            <a:r>
              <a:rPr sz="1700" spc="2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hiasan</a:t>
            </a:r>
            <a:r>
              <a:rPr sz="1700" spc="20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ruangan</a:t>
            </a:r>
            <a:r>
              <a:rPr sz="1700" spc="15" dirty="0">
                <a:latin typeface="Tahoma"/>
                <a:cs typeface="Tahoma"/>
              </a:rPr>
              <a:t> </a:t>
            </a:r>
            <a:r>
              <a:rPr sz="1700" spc="-20" dirty="0">
                <a:latin typeface="Tahoma"/>
                <a:cs typeface="Tahoma"/>
              </a:rPr>
              <a:t>untuk </a:t>
            </a:r>
            <a:r>
              <a:rPr sz="1700" spc="60" dirty="0">
                <a:latin typeface="Tahoma"/>
                <a:cs typeface="Tahoma"/>
              </a:rPr>
              <a:t>memperindah</a:t>
            </a:r>
            <a:r>
              <a:rPr sz="1700" spc="-95" dirty="0">
                <a:latin typeface="Tahoma"/>
                <a:cs typeface="Tahoma"/>
              </a:rPr>
              <a:t> </a:t>
            </a:r>
            <a:r>
              <a:rPr sz="1700" spc="30" dirty="0">
                <a:latin typeface="Tahoma"/>
                <a:cs typeface="Tahoma"/>
              </a:rPr>
              <a:t>dan </a:t>
            </a:r>
            <a:r>
              <a:rPr sz="1700" spc="50" dirty="0">
                <a:latin typeface="Tahoma"/>
                <a:cs typeface="Tahoma"/>
              </a:rPr>
              <a:t>memberikan</a:t>
            </a:r>
            <a:r>
              <a:rPr sz="1700" spc="-85" dirty="0">
                <a:latin typeface="Tahoma"/>
                <a:cs typeface="Tahoma"/>
              </a:rPr>
              <a:t> </a:t>
            </a:r>
            <a:r>
              <a:rPr sz="1700" dirty="0">
                <a:latin typeface="Tahoma"/>
                <a:cs typeface="Tahoma"/>
              </a:rPr>
              <a:t>kesan</a:t>
            </a:r>
            <a:r>
              <a:rPr sz="1700" spc="-80" dirty="0">
                <a:latin typeface="Tahoma"/>
                <a:cs typeface="Tahoma"/>
              </a:rPr>
              <a:t> </a:t>
            </a:r>
            <a:r>
              <a:rPr sz="1700" spc="-10" dirty="0">
                <a:latin typeface="Tahoma"/>
                <a:cs typeface="Tahoma"/>
              </a:rPr>
              <a:t>tertentu.</a:t>
            </a:r>
            <a:endParaRPr sz="17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907" y="495300"/>
            <a:ext cx="4815840" cy="28483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0907" y="3429000"/>
            <a:ext cx="4815840" cy="3191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323</Words>
  <Application>Microsoft Macintosh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Microsoft Sans Serif</vt:lpstr>
      <vt:lpstr>Tahoma</vt:lpstr>
      <vt:lpstr>Times New Roman</vt:lpstr>
      <vt:lpstr>Office Theme</vt:lpstr>
      <vt:lpstr>PowerPoint Presentation</vt:lpstr>
      <vt:lpstr>Pendahuluan</vt:lpstr>
      <vt:lpstr>PowerPoint Presentation</vt:lpstr>
      <vt:lpstr>PowerPoint Presentation</vt:lpstr>
      <vt:lpstr>PowerPoint Presentation</vt:lpstr>
      <vt:lpstr>Menurut Prijotomo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Estetika  nusantara</dc:title>
  <dc:creator>Wina Acer</dc:creator>
  <cp:lastModifiedBy>Microsoft Office User</cp:lastModifiedBy>
  <cp:revision>1</cp:revision>
  <dcterms:created xsi:type="dcterms:W3CDTF">2023-11-02T00:54:44Z</dcterms:created>
  <dcterms:modified xsi:type="dcterms:W3CDTF">2023-11-02T01:11:11Z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2023-11-02T00:00:00Z</vt:filetime>
  </property>
  <property fmtid="{D5CDD505-2E9C-101B-9397-08002B2CF9AE}" pid="5" name="Producer">
    <vt:lpwstr>Microsoft® PowerPoint® 2021</vt:lpwstr>
  </property>
</Properties>
</file>