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3" r:id="rId3"/>
    <p:sldId id="342" r:id="rId4"/>
    <p:sldId id="337" r:id="rId5"/>
    <p:sldId id="339" r:id="rId6"/>
    <p:sldId id="330" r:id="rId7"/>
    <p:sldId id="340" r:id="rId8"/>
    <p:sldId id="341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KxEEVNU69GoqDt0hDXW0FA==" hashData="T6vuU5Zf18urUqPeJzfRXwUKyws="/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OPERATOR GROUP BY, HAVING BY 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GROUP BY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 </a:t>
            </a:r>
            <a:r>
              <a:rPr lang="id-ID" i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GROUP BY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sering digunakan dengan fungsi agregat </a:t>
            </a:r>
            <a:r>
              <a:rPr lang="id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(COUNT, MAX, MIN, SUM, AVG)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mengelompokkan hasil berdasarkan satu atau beberapa kolom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Count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menghitung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banyaknya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Max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encari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terbesar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encari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Terkecil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encari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Total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AVG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encari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Rata-rat</a:t>
            </a:r>
          </a:p>
        </p:txBody>
      </p:sp>
    </p:spTree>
    <p:extLst>
      <p:ext uri="{BB962C8B-B14F-4D97-AF65-F5344CB8AC3E}">
        <p14:creationId xmlns:p14="http://schemas.microsoft.com/office/powerpoint/2010/main" val="8239190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GROUP BY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entuk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enulisan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GROUP BY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5384" y="2665095"/>
            <a:ext cx="80752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table_name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condition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GROUP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br>
              <a:rPr lang="en-US" i="1" dirty="0">
                <a:solidFill>
                  <a:srgbClr val="000000"/>
                </a:solidFill>
                <a:latin typeface="Consolas"/>
              </a:rPr>
            </a:br>
            <a:r>
              <a:rPr lang="en-US" dirty="0">
                <a:solidFill>
                  <a:srgbClr val="0000CD"/>
                </a:solidFill>
                <a:latin typeface="Consolas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56059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GROUP BY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267727"/>
              </p:ext>
            </p:extLst>
          </p:nvPr>
        </p:nvGraphicFramePr>
        <p:xfrm>
          <a:off x="457200" y="1700808"/>
          <a:ext cx="3682751" cy="2080886"/>
        </p:xfrm>
        <a:graphic>
          <a:graphicData uri="http://schemas.openxmlformats.org/drawingml/2006/table">
            <a:tbl>
              <a:tblPr/>
              <a:tblGrid>
                <a:gridCol w="514400"/>
                <a:gridCol w="864096"/>
                <a:gridCol w="2304255"/>
              </a:tblGrid>
              <a:tr h="413899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Customers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nama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Alamat</a:t>
                      </a:r>
                      <a:r>
                        <a:rPr lang="en-US" sz="1700" dirty="0" smtClean="0">
                          <a:effectLst/>
                        </a:rPr>
                        <a:t> 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Arman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Bandar Lampung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886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2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smtClean="0">
                          <a:effectLst/>
                        </a:rPr>
                        <a:t>Al </a:t>
                      </a:r>
                      <a:r>
                        <a:rPr lang="es-ES" sz="1700" dirty="0" err="1" smtClean="0">
                          <a:effectLst/>
                        </a:rPr>
                        <a:t>Fatih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err="1" smtClean="0">
                          <a:effectLst/>
                        </a:rPr>
                        <a:t>Sukabumi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4705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3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Tari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Tanjung</a:t>
                      </a:r>
                      <a:r>
                        <a:rPr lang="en-US" sz="1700" baseline="0" dirty="0" smtClean="0">
                          <a:effectLst/>
                        </a:rPr>
                        <a:t> </a:t>
                      </a:r>
                      <a:r>
                        <a:rPr lang="en-US" sz="1700" baseline="0" dirty="0" err="1" smtClean="0">
                          <a:effectLst/>
                        </a:rPr>
                        <a:t>Karang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156421"/>
              </p:ext>
            </p:extLst>
          </p:nvPr>
        </p:nvGraphicFramePr>
        <p:xfrm>
          <a:off x="4494820" y="1700808"/>
          <a:ext cx="3682751" cy="2030210"/>
        </p:xfrm>
        <a:graphic>
          <a:graphicData uri="http://schemas.openxmlformats.org/drawingml/2006/table">
            <a:tbl>
              <a:tblPr/>
              <a:tblGrid>
                <a:gridCol w="1232627"/>
                <a:gridCol w="577916"/>
                <a:gridCol w="1872208"/>
              </a:tblGrid>
              <a:tr h="406042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No_Order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>
                          <a:effectLst/>
                        </a:rPr>
                        <a:t>OrderDate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1996-09-18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102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3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1996-09-19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103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9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1996-09-20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93186" y="414908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COUNT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(Customer.ID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GROUP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590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GROUP BY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552" y="1844824"/>
            <a:ext cx="75486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COUNT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(Customer.ID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Customers</a:t>
            </a:r>
          </a:p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=‘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Tanjung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Karang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’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GROUP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51711" y="3263016"/>
            <a:ext cx="75486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COUNT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(Customer.ID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Customers</a:t>
            </a:r>
          </a:p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=‘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Tanjung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Karang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’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GROUP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11560" y="4581128"/>
            <a:ext cx="75486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COUNT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(Customer.ID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Customers</a:t>
            </a:r>
          </a:p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=‘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Tanjung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Karang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’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GROUP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29413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HAVING BY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sv-SE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Klausa </a:t>
            </a:r>
            <a:r>
              <a:rPr lang="sv-SE" i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HAVING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ditambahkan ke SQL karena kata kunci WHERE tidak dapat digunakan dengan fungsi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agregat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1560" y="342589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table_name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condition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GROUP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br>
              <a:rPr lang="en-US" i="1" dirty="0">
                <a:solidFill>
                  <a:srgbClr val="000000"/>
                </a:solidFill>
                <a:latin typeface="Consolas"/>
              </a:rPr>
            </a:br>
            <a:r>
              <a:rPr lang="en-US" dirty="0">
                <a:solidFill>
                  <a:srgbClr val="0000CD"/>
                </a:solidFill>
                <a:latin typeface="Consolas"/>
              </a:rPr>
              <a:t>HAVING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condition</a:t>
            </a:r>
            <a:br>
              <a:rPr lang="en-US" i="1" dirty="0">
                <a:solidFill>
                  <a:srgbClr val="000000"/>
                </a:solidFill>
                <a:latin typeface="Consolas"/>
              </a:rPr>
            </a:br>
            <a:r>
              <a:rPr lang="en-US" dirty="0">
                <a:solidFill>
                  <a:srgbClr val="0000CD"/>
                </a:solidFill>
                <a:latin typeface="Consolas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7830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HAVING BY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915345"/>
              </p:ext>
            </p:extLst>
          </p:nvPr>
        </p:nvGraphicFramePr>
        <p:xfrm>
          <a:off x="457200" y="1700808"/>
          <a:ext cx="3682751" cy="2080886"/>
        </p:xfrm>
        <a:graphic>
          <a:graphicData uri="http://schemas.openxmlformats.org/drawingml/2006/table">
            <a:tbl>
              <a:tblPr/>
              <a:tblGrid>
                <a:gridCol w="514400"/>
                <a:gridCol w="864096"/>
                <a:gridCol w="2304255"/>
              </a:tblGrid>
              <a:tr h="413899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Customers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nama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Alamat</a:t>
                      </a:r>
                      <a:r>
                        <a:rPr lang="en-US" sz="1700" dirty="0" smtClean="0">
                          <a:effectLst/>
                        </a:rPr>
                        <a:t> 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Arman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Bandar Lampung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886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2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smtClean="0">
                          <a:effectLst/>
                        </a:rPr>
                        <a:t>Al </a:t>
                      </a:r>
                      <a:r>
                        <a:rPr lang="es-ES" sz="1700" dirty="0" err="1" smtClean="0">
                          <a:effectLst/>
                        </a:rPr>
                        <a:t>Fatih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err="1" smtClean="0">
                          <a:effectLst/>
                        </a:rPr>
                        <a:t>Sukabumi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4705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3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Tari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Tanjung</a:t>
                      </a:r>
                      <a:r>
                        <a:rPr lang="en-US" sz="1700" baseline="0" dirty="0" smtClean="0">
                          <a:effectLst/>
                        </a:rPr>
                        <a:t> </a:t>
                      </a:r>
                      <a:r>
                        <a:rPr lang="en-US" sz="1700" baseline="0" dirty="0" err="1" smtClean="0">
                          <a:effectLst/>
                        </a:rPr>
                        <a:t>Karang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198299"/>
              </p:ext>
            </p:extLst>
          </p:nvPr>
        </p:nvGraphicFramePr>
        <p:xfrm>
          <a:off x="4494820" y="1700808"/>
          <a:ext cx="3682751" cy="2030210"/>
        </p:xfrm>
        <a:graphic>
          <a:graphicData uri="http://schemas.openxmlformats.org/drawingml/2006/table">
            <a:tbl>
              <a:tblPr/>
              <a:tblGrid>
                <a:gridCol w="1232627"/>
                <a:gridCol w="577916"/>
                <a:gridCol w="1872208"/>
              </a:tblGrid>
              <a:tr h="406042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No_Order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>
                          <a:effectLst/>
                        </a:rPr>
                        <a:t>OrderDate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1996-09-18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102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3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1996-09-19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103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9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1996-09-20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422108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COUNT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CustomerID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GROUP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HAVING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COUNT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CustomerID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&gt; 5;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693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HAVING BY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2772" y="1759718"/>
            <a:ext cx="767364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COUNT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CustomerID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GROUP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Alamat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HAVING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COUNT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CustomerID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 &gt; 5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COUNT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CustomerID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DESC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1560" y="3474874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Customers.Alamat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COUNT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Orders.OrderID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Jumlah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Orders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INNER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JOIN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Orders.OrderID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Customers.ID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Nama=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'Arman'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OR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Nama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 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'</a:t>
            </a:r>
            <a:r>
              <a:rPr lang="en-US" dirty="0" err="1" smtClean="0">
                <a:solidFill>
                  <a:srgbClr val="A52A2A"/>
                </a:solidFill>
                <a:latin typeface="Consolas"/>
              </a:rPr>
              <a:t>tari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'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GROUP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Nama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HAVING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COUNT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Orders.OrderID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 &gt; 25;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080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3690</TotalTime>
  <Words>179</Words>
  <Application>Microsoft Office PowerPoint</Application>
  <PresentationFormat>On-screen Show (4:3)</PresentationFormat>
  <Paragraphs>86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514</cp:revision>
  <cp:lastPrinted>2017-08-29T02:54:51Z</cp:lastPrinted>
  <dcterms:created xsi:type="dcterms:W3CDTF">2010-04-18T12:06:30Z</dcterms:created>
  <dcterms:modified xsi:type="dcterms:W3CDTF">2018-03-13T05:57:42Z</dcterms:modified>
</cp:coreProperties>
</file>