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351" r:id="rId3"/>
    <p:sldId id="352" r:id="rId4"/>
    <p:sldId id="332" r:id="rId5"/>
    <p:sldId id="353" r:id="rId6"/>
    <p:sldId id="348" r:id="rId7"/>
    <p:sldId id="346" r:id="rId8"/>
    <p:sldId id="347" r:id="rId9"/>
    <p:sldId id="354" r:id="rId10"/>
    <p:sldId id="350" r:id="rId11"/>
    <p:sldId id="300" r:id="rId12"/>
  </p:sldIdLst>
  <p:sldSz cx="9144000" cy="6858000" type="screen4x3"/>
  <p:notesSz cx="7045325" cy="9345613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0" autoAdjust="0"/>
    <p:restoredTop sz="94580" autoAdjust="0"/>
  </p:normalViewPr>
  <p:slideViewPr>
    <p:cSldViewPr>
      <p:cViewPr varScale="1">
        <p:scale>
          <a:sx n="70" d="100"/>
          <a:sy n="70" d="100"/>
        </p:scale>
        <p:origin x="120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HUKUM PERLINDUNGAN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KONSUMEN</a:t>
            </a:r>
          </a:p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ASPEK HUKUM PERLINDUNGAN KONSUMEN</a:t>
            </a:r>
            <a:endParaRPr 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6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467544" y="620688"/>
            <a:ext cx="7488832" cy="5306144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b="1" dirty="0" err="1" smtClean="0">
                <a:solidFill>
                  <a:schemeClr val="tx1"/>
                </a:solidFill>
              </a:rPr>
              <a:t>Kepentingan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konsumen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menurut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Resolusi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Perserikatan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Bangsa-bangsa</a:t>
            </a:r>
            <a:r>
              <a:rPr lang="en-US" b="1" dirty="0" smtClean="0">
                <a:solidFill>
                  <a:schemeClr val="tx1"/>
                </a:solidFill>
              </a:rPr>
              <a:t> N0.39/248:</a:t>
            </a: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Perlindungan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konsumen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bahaya-bahaya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terhadap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kesehatan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keamanan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Promosi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perlindungan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kepentingan</a:t>
            </a:r>
            <a:r>
              <a:rPr lang="en-US" dirty="0" smtClean="0">
                <a:solidFill>
                  <a:schemeClr val="tx1"/>
                </a:solidFill>
              </a:rPr>
              <a:t> social </a:t>
            </a:r>
            <a:r>
              <a:rPr lang="en-US" dirty="0" err="1" smtClean="0">
                <a:solidFill>
                  <a:schemeClr val="tx1"/>
                </a:solidFill>
              </a:rPr>
              <a:t>ekonomi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konsumen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Tersedianya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informasi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memadai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bagi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konsumen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memberikan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kemampuan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melakukan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pilihan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tepat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sesuai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kehendak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kebutuhan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pribadi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Pendidikan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konsumen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Tersedianya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upaya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ganti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rugi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efektif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Kebebasan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untuk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membentuk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organisasi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konsumen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atau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lainnya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1328994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</a:p>
          <a:p>
            <a:endParaRPr lang="en-US" sz="4000" b="1" dirty="0"/>
          </a:p>
          <a:p>
            <a:endParaRPr lang="id-ID" sz="2400" b="1" dirty="0">
              <a:sym typeface="Wingdings" panose="05000000000000000000" pitchFamily="2" charset="2"/>
            </a:endParaRPr>
          </a:p>
          <a:p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 </a:t>
            </a:r>
            <a:r>
              <a:rPr lang="en-US" sz="4000" b="1" dirty="0">
                <a:solidFill>
                  <a:schemeClr val="tx1"/>
                </a:solidFill>
              </a:rPr>
              <a:t>END</a:t>
            </a:r>
            <a:r>
              <a:rPr lang="id-ID" sz="4000" b="1" dirty="0">
                <a:solidFill>
                  <a:schemeClr val="tx1"/>
                </a:solidFill>
              </a:rPr>
              <a:t> </a:t>
            </a:r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620688"/>
            <a:ext cx="7272808" cy="5018112"/>
          </a:xfrm>
        </p:spPr>
        <p:txBody>
          <a:bodyPr/>
          <a:lstStyle/>
          <a:p>
            <a:pPr algn="l"/>
            <a:r>
              <a:rPr lang="en-US" b="1" dirty="0" err="1">
                <a:solidFill>
                  <a:schemeClr val="tx1"/>
                </a:solidFill>
              </a:rPr>
              <a:t>Prinsip-Prinsip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tangung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jawab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dalam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hukum</a:t>
            </a:r>
            <a:r>
              <a:rPr lang="en-US" b="1" dirty="0" smtClean="0">
                <a:solidFill>
                  <a:schemeClr val="tx1"/>
                </a:solidFill>
              </a:rPr>
              <a:t> di </a:t>
            </a:r>
            <a:r>
              <a:rPr lang="en-US" b="1" dirty="0" err="1" smtClean="0">
                <a:solidFill>
                  <a:schemeClr val="tx1"/>
                </a:solidFill>
              </a:rPr>
              <a:t>bedakan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sbb</a:t>
            </a:r>
            <a:r>
              <a:rPr lang="en-US" b="1" dirty="0" smtClean="0">
                <a:solidFill>
                  <a:schemeClr val="tx1"/>
                </a:solidFill>
              </a:rPr>
              <a:t> :</a:t>
            </a: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Kesalahan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Praduga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selalu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bertanggung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jawab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Praduga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selalu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tidak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bertanggung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jwb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Tanggung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jawab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mutlak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Pembatasan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tanggung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jawab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622643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908720"/>
            <a:ext cx="7200800" cy="4730080"/>
          </a:xfrm>
        </p:spPr>
        <p:txBody>
          <a:bodyPr/>
          <a:lstStyle/>
          <a:p>
            <a:pPr algn="l"/>
            <a:r>
              <a:rPr lang="en-US" dirty="0" err="1" smtClean="0">
                <a:solidFill>
                  <a:schemeClr val="tx1"/>
                </a:solidFill>
              </a:rPr>
              <a:t>Pasal</a:t>
            </a:r>
            <a:r>
              <a:rPr lang="en-US" dirty="0" smtClean="0">
                <a:solidFill>
                  <a:schemeClr val="tx1"/>
                </a:solidFill>
              </a:rPr>
              <a:t> 1365 KUH </a:t>
            </a:r>
            <a:r>
              <a:rPr lang="en-US" dirty="0" err="1" smtClean="0">
                <a:solidFill>
                  <a:schemeClr val="tx1"/>
                </a:solidFill>
              </a:rPr>
              <a:t>Perdata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sebagai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pasal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tentang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perbuatan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melawan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hukum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terdapat</a:t>
            </a:r>
            <a:r>
              <a:rPr lang="en-US" dirty="0" smtClean="0">
                <a:solidFill>
                  <a:schemeClr val="tx1"/>
                </a:solidFill>
              </a:rPr>
              <a:t> 4 </a:t>
            </a:r>
            <a:r>
              <a:rPr lang="en-US" dirty="0" err="1" smtClean="0">
                <a:solidFill>
                  <a:schemeClr val="tx1"/>
                </a:solidFill>
              </a:rPr>
              <a:t>unsur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pokok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Adanya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perbuatan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Adanya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unsur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kesalahan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Adanya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kerugian</a:t>
            </a:r>
            <a:r>
              <a:rPr lang="en-US" dirty="0" smtClean="0">
                <a:solidFill>
                  <a:schemeClr val="tx1"/>
                </a:solidFill>
              </a:rPr>
              <a:t> yang di </a:t>
            </a:r>
            <a:r>
              <a:rPr lang="en-US" dirty="0" err="1" smtClean="0">
                <a:solidFill>
                  <a:schemeClr val="tx1"/>
                </a:solidFill>
              </a:rPr>
              <a:t>derita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Adanya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hubungan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Kausalitas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antara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kesalahan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503754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548680"/>
            <a:ext cx="7488832" cy="5494784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n-US" sz="9600" b="1" dirty="0" err="1">
                <a:solidFill>
                  <a:schemeClr val="tx1"/>
                </a:solidFill>
              </a:rPr>
              <a:t>Prinsip</a:t>
            </a:r>
            <a:r>
              <a:rPr lang="en-US" sz="9600" b="1" dirty="0">
                <a:solidFill>
                  <a:schemeClr val="tx1"/>
                </a:solidFill>
              </a:rPr>
              <a:t> </a:t>
            </a:r>
            <a:r>
              <a:rPr lang="en-US" sz="9600" b="1" dirty="0" err="1">
                <a:solidFill>
                  <a:schemeClr val="tx1"/>
                </a:solidFill>
              </a:rPr>
              <a:t>Tanggung</a:t>
            </a:r>
            <a:r>
              <a:rPr lang="en-US" sz="9600" b="1" dirty="0">
                <a:solidFill>
                  <a:schemeClr val="tx1"/>
                </a:solidFill>
              </a:rPr>
              <a:t> </a:t>
            </a:r>
            <a:r>
              <a:rPr lang="en-US" sz="9600" b="1" dirty="0" err="1">
                <a:solidFill>
                  <a:schemeClr val="tx1"/>
                </a:solidFill>
              </a:rPr>
              <a:t>Jawab</a:t>
            </a:r>
            <a:r>
              <a:rPr lang="en-US" sz="9600" b="1" dirty="0">
                <a:solidFill>
                  <a:schemeClr val="tx1"/>
                </a:solidFill>
              </a:rPr>
              <a:t> </a:t>
            </a:r>
            <a:r>
              <a:rPr lang="en-US" sz="9600" b="1" dirty="0" err="1">
                <a:solidFill>
                  <a:schemeClr val="tx1"/>
                </a:solidFill>
              </a:rPr>
              <a:t>Penyalahgunaan</a:t>
            </a:r>
            <a:r>
              <a:rPr lang="en-US" sz="9600" b="1" dirty="0">
                <a:solidFill>
                  <a:schemeClr val="tx1"/>
                </a:solidFill>
              </a:rPr>
              <a:t> </a:t>
            </a:r>
            <a:r>
              <a:rPr lang="en-US" sz="9600" b="1" dirty="0" err="1" smtClean="0">
                <a:solidFill>
                  <a:schemeClr val="tx1"/>
                </a:solidFill>
              </a:rPr>
              <a:t>Keadaan</a:t>
            </a:r>
            <a:endParaRPr lang="en-US" sz="9600" b="1" dirty="0" smtClean="0">
              <a:solidFill>
                <a:schemeClr val="tx1"/>
              </a:solidFill>
            </a:endParaRPr>
          </a:p>
          <a:p>
            <a:pPr algn="l"/>
            <a:endParaRPr lang="en-US" sz="9600" dirty="0" smtClean="0">
              <a:solidFill>
                <a:schemeClr val="tx1"/>
              </a:solidFill>
            </a:endParaRPr>
          </a:p>
          <a:p>
            <a:pPr algn="l"/>
            <a:r>
              <a:rPr lang="en-US" sz="9600" dirty="0" err="1">
                <a:solidFill>
                  <a:schemeClr val="tx1"/>
                </a:solidFill>
              </a:rPr>
              <a:t>Penyalahgunaan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 smtClean="0">
                <a:solidFill>
                  <a:schemeClr val="tx1"/>
                </a:solidFill>
              </a:rPr>
              <a:t>Keadaan</a:t>
            </a:r>
            <a:r>
              <a:rPr lang="en-US" sz="9600" dirty="0">
                <a:solidFill>
                  <a:schemeClr val="tx1"/>
                </a:solidFill>
              </a:rPr>
              <a:t> : </a:t>
            </a:r>
            <a:r>
              <a:rPr lang="en-US" sz="9600" dirty="0" err="1">
                <a:solidFill>
                  <a:schemeClr val="tx1"/>
                </a:solidFill>
              </a:rPr>
              <a:t>Keadaan</a:t>
            </a:r>
            <a:r>
              <a:rPr lang="en-US" sz="9600" dirty="0">
                <a:solidFill>
                  <a:schemeClr val="tx1"/>
                </a:solidFill>
              </a:rPr>
              <a:t> di mana </a:t>
            </a:r>
            <a:r>
              <a:rPr lang="en-US" sz="9600" dirty="0" err="1">
                <a:solidFill>
                  <a:schemeClr val="tx1"/>
                </a:solidFill>
              </a:rPr>
              <a:t>pelaku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usaha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mengambil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keuntungan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dari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posisi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lemah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konsumen</a:t>
            </a:r>
            <a:r>
              <a:rPr lang="en-US" sz="9600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9600" dirty="0" smtClean="0">
              <a:solidFill>
                <a:schemeClr val="tx1"/>
              </a:solidFill>
            </a:endParaRPr>
          </a:p>
          <a:p>
            <a:pPr algn="l"/>
            <a:r>
              <a:rPr lang="en-US" sz="9600" dirty="0" err="1">
                <a:solidFill>
                  <a:schemeClr val="tx1"/>
                </a:solidFill>
              </a:rPr>
              <a:t>Contoh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Kasus</a:t>
            </a:r>
            <a:r>
              <a:rPr lang="en-US" sz="9600" dirty="0">
                <a:solidFill>
                  <a:schemeClr val="tx1"/>
                </a:solidFill>
              </a:rPr>
              <a:t/>
            </a:r>
            <a:br>
              <a:rPr lang="en-US" sz="9600" dirty="0">
                <a:solidFill>
                  <a:schemeClr val="tx1"/>
                </a:solidFill>
              </a:rPr>
            </a:br>
            <a:r>
              <a:rPr lang="en-US" sz="9600" dirty="0">
                <a:solidFill>
                  <a:schemeClr val="tx1"/>
                </a:solidFill>
              </a:rPr>
              <a:t>➤ </a:t>
            </a:r>
            <a:r>
              <a:rPr lang="en-US" sz="9600" dirty="0" err="1">
                <a:solidFill>
                  <a:schemeClr val="tx1"/>
                </a:solidFill>
              </a:rPr>
              <a:t>Konsumen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terpaksa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membeli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produk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karena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situasi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darurat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atau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ketidaktahuan</a:t>
            </a:r>
            <a:r>
              <a:rPr lang="en-US" sz="9600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9600" dirty="0" smtClean="0">
              <a:solidFill>
                <a:schemeClr val="tx1"/>
              </a:solidFill>
            </a:endParaRPr>
          </a:p>
          <a:p>
            <a:pPr algn="l"/>
            <a:r>
              <a:rPr lang="en-US" sz="9600" dirty="0" err="1" smtClean="0">
                <a:solidFill>
                  <a:schemeClr val="tx1"/>
                </a:solidFill>
              </a:rPr>
              <a:t>Tanggung</a:t>
            </a:r>
            <a:r>
              <a:rPr lang="en-US" sz="9600" dirty="0" smtClean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Jawab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Pelaku</a:t>
            </a:r>
            <a:r>
              <a:rPr lang="en-US" sz="9600" dirty="0">
                <a:solidFill>
                  <a:schemeClr val="tx1"/>
                </a:solidFill>
              </a:rPr>
              <a:t> Usaha</a:t>
            </a:r>
            <a:br>
              <a:rPr lang="en-US" sz="9600" dirty="0">
                <a:solidFill>
                  <a:schemeClr val="tx1"/>
                </a:solidFill>
              </a:rPr>
            </a:br>
            <a:r>
              <a:rPr lang="en-US" sz="9600" dirty="0">
                <a:solidFill>
                  <a:schemeClr val="tx1"/>
                </a:solidFill>
              </a:rPr>
              <a:t>➤ </a:t>
            </a:r>
            <a:r>
              <a:rPr lang="en-US" sz="9600" dirty="0" err="1">
                <a:solidFill>
                  <a:schemeClr val="tx1"/>
                </a:solidFill>
              </a:rPr>
              <a:t>Bertanggung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jawab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atas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akibat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hukum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jika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terbukti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menyalahgunakan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keadaan</a:t>
            </a:r>
            <a:r>
              <a:rPr lang="en-US" sz="9600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9600" dirty="0" smtClean="0">
              <a:solidFill>
                <a:schemeClr val="tx1"/>
              </a:solidFill>
            </a:endParaRPr>
          </a:p>
          <a:p>
            <a:pPr algn="l"/>
            <a:r>
              <a:rPr lang="en-US" sz="9600" dirty="0" err="1">
                <a:solidFill>
                  <a:schemeClr val="tx1"/>
                </a:solidFill>
              </a:rPr>
              <a:t>Bentuk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Perlindungan</a:t>
            </a:r>
            <a:r>
              <a:rPr lang="en-US" sz="9600" dirty="0">
                <a:solidFill>
                  <a:schemeClr val="tx1"/>
                </a:solidFill>
              </a:rPr>
              <a:t/>
            </a:r>
            <a:br>
              <a:rPr lang="en-US" sz="9600" dirty="0">
                <a:solidFill>
                  <a:schemeClr val="tx1"/>
                </a:solidFill>
              </a:rPr>
            </a:br>
            <a:r>
              <a:rPr lang="en-US" sz="9600" dirty="0">
                <a:solidFill>
                  <a:schemeClr val="tx1"/>
                </a:solidFill>
              </a:rPr>
              <a:t>➤ </a:t>
            </a:r>
            <a:r>
              <a:rPr lang="en-US" sz="9600" dirty="0" err="1">
                <a:solidFill>
                  <a:schemeClr val="tx1"/>
                </a:solidFill>
              </a:rPr>
              <a:t>Gugatan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perdata</a:t>
            </a:r>
            <a:r>
              <a:rPr lang="en-US" sz="9600" dirty="0">
                <a:solidFill>
                  <a:schemeClr val="tx1"/>
                </a:solidFill>
              </a:rPr>
              <a:t>, </a:t>
            </a:r>
            <a:r>
              <a:rPr lang="en-US" sz="9600" dirty="0" err="1">
                <a:solidFill>
                  <a:schemeClr val="tx1"/>
                </a:solidFill>
              </a:rPr>
              <a:t>ganti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rugi</a:t>
            </a:r>
            <a:r>
              <a:rPr lang="en-US" sz="9600" dirty="0">
                <a:solidFill>
                  <a:schemeClr val="tx1"/>
                </a:solidFill>
              </a:rPr>
              <a:t>, </a:t>
            </a:r>
            <a:r>
              <a:rPr lang="en-US" sz="9600" dirty="0" err="1">
                <a:solidFill>
                  <a:schemeClr val="tx1"/>
                </a:solidFill>
              </a:rPr>
              <a:t>pembatalan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perjanjian</a:t>
            </a:r>
            <a:r>
              <a:rPr lang="en-US" sz="9600" dirty="0"/>
              <a:t>.</a:t>
            </a:r>
          </a:p>
          <a:p>
            <a:pPr algn="l"/>
            <a:endParaRPr lang="en-US" sz="9600" dirty="0" smtClean="0">
              <a:solidFill>
                <a:schemeClr val="tx1"/>
              </a:solidFill>
            </a:endParaRPr>
          </a:p>
          <a:p>
            <a:pPr algn="l"/>
            <a:endParaRPr lang="en-US" sz="9600" b="1" dirty="0">
              <a:solidFill>
                <a:schemeClr val="tx1"/>
              </a:solidFill>
            </a:endParaRPr>
          </a:p>
          <a:p>
            <a:pPr algn="just"/>
            <a:endParaRPr lang="en-US" sz="9600" b="1" dirty="0">
              <a:solidFill>
                <a:schemeClr val="tx1"/>
              </a:solidFill>
              <a:ea typeface="Martel Sans" pitchFamily="34" charset="-122"/>
            </a:endParaRPr>
          </a:p>
          <a:p>
            <a:pPr algn="just"/>
            <a:endParaRPr lang="en-US" sz="8000" dirty="0">
              <a:solidFill>
                <a:srgbClr val="2C3249"/>
              </a:solidFill>
              <a:ea typeface="Martel Sans" pitchFamily="34" charset="-122"/>
            </a:endParaRPr>
          </a:p>
          <a:p>
            <a:pPr algn="just"/>
            <a:endParaRPr lang="en-US" sz="8000" dirty="0">
              <a:solidFill>
                <a:srgbClr val="2C3249"/>
              </a:solidFill>
              <a:ea typeface="Martel Sans" pitchFamily="34" charset="-122"/>
            </a:endParaRPr>
          </a:p>
          <a:p>
            <a:pPr marL="571500" indent="-571500" algn="just">
              <a:buFont typeface="Wingdings" panose="05000000000000000000" pitchFamily="2" charset="2"/>
              <a:buChar char="Ø"/>
            </a:pPr>
            <a:endParaRPr lang="en-US" sz="4200" dirty="0">
              <a:solidFill>
                <a:srgbClr val="2C3249"/>
              </a:solidFill>
              <a:latin typeface="Martel Sans" pitchFamily="34" charset="0"/>
              <a:cs typeface="Martel Sans" pitchFamily="34" charset="-120"/>
            </a:endParaRPr>
          </a:p>
          <a:p>
            <a:pPr algn="just"/>
            <a:endParaRPr lang="en-US" sz="4200" dirty="0"/>
          </a:p>
          <a:p>
            <a:pPr algn="l"/>
            <a:endParaRPr lang="en-US" sz="4200" dirty="0">
              <a:solidFill>
                <a:schemeClr val="tx1"/>
              </a:solidFill>
            </a:endParaRPr>
          </a:p>
          <a:p>
            <a:pPr algn="l"/>
            <a:endParaRPr lang="en-US" sz="5000" dirty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  <a:latin typeface="Instrument Sans Medium" pitchFamily="34" charset="0"/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dirty="0">
                <a:solidFill>
                  <a:schemeClr val="tx1"/>
                </a:solidFill>
                <a:latin typeface="Arial" panose="020B0604020202020204" pitchFamily="34" charset="0"/>
              </a:rPr>
              <a:t>.</a:t>
            </a: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692446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971600" y="764704"/>
            <a:ext cx="6800800" cy="4874096"/>
          </a:xfrm>
        </p:spPr>
        <p:txBody>
          <a:bodyPr>
            <a:normAutofit/>
          </a:bodyPr>
          <a:lstStyle/>
          <a:p>
            <a:pPr algn="l"/>
            <a:endParaRPr lang="en-US" dirty="0" smtClean="0"/>
          </a:p>
          <a:p>
            <a:pPr algn="l"/>
            <a:r>
              <a:rPr lang="en-US" dirty="0" err="1" smtClean="0">
                <a:solidFill>
                  <a:schemeClr val="tx1"/>
                </a:solidFill>
              </a:rPr>
              <a:t>Pasal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1321 </a:t>
            </a:r>
            <a:r>
              <a:rPr lang="en-US" dirty="0" err="1" smtClean="0">
                <a:solidFill>
                  <a:schemeClr val="tx1"/>
                </a:solidFill>
              </a:rPr>
              <a:t>KUHperdata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3 </a:t>
            </a:r>
            <a:r>
              <a:rPr lang="en-US" dirty="0" err="1" smtClean="0">
                <a:solidFill>
                  <a:schemeClr val="tx1"/>
                </a:solidFill>
              </a:rPr>
              <a:t>alasan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untu</a:t>
            </a:r>
            <a:r>
              <a:rPr lang="en-US" dirty="0" err="1" smtClean="0">
                <a:solidFill>
                  <a:schemeClr val="tx1"/>
                </a:solidFill>
              </a:rPr>
              <a:t>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melakukan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pembatalan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perjanjian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Kekhilafan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atau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kesesuaian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Paksaan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Penipuan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6662875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11560" y="620688"/>
            <a:ext cx="7160840" cy="5018112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b="1" dirty="0" err="1" smtClean="0">
                <a:solidFill>
                  <a:schemeClr val="tx1"/>
                </a:solidFill>
              </a:rPr>
              <a:t>Faktor</a:t>
            </a:r>
            <a:r>
              <a:rPr lang="en-US" b="1" dirty="0" smtClean="0">
                <a:solidFill>
                  <a:schemeClr val="tx1"/>
                </a:solidFill>
              </a:rPr>
              <a:t>-factor yang di </a:t>
            </a:r>
            <a:r>
              <a:rPr lang="en-US" b="1" dirty="0" err="1" smtClean="0">
                <a:solidFill>
                  <a:schemeClr val="tx1"/>
                </a:solidFill>
              </a:rPr>
              <a:t>anggap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sebagai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ciri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dari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penyalahgunaan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keadaan</a:t>
            </a:r>
            <a:r>
              <a:rPr lang="en-US" b="1" dirty="0" smtClean="0">
                <a:solidFill>
                  <a:schemeClr val="tx1"/>
                </a:solidFill>
              </a:rPr>
              <a:t> :</a:t>
            </a: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Pada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waktu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menutup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perjanjian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salah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satu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pihak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keadaan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terjepit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Karena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keadaan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ekonomi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kesulitan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keuangan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mendesak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Karena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hubungan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atasan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bawahan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Karena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keadaan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seperti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pasien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membutuhkan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pertolongan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dokter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ahli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Perjanjian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itu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mengandung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hubungan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timpang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kewajiban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timbal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balik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antara</a:t>
            </a:r>
            <a:r>
              <a:rPr lang="en-US" dirty="0" smtClean="0">
                <a:solidFill>
                  <a:schemeClr val="tx1"/>
                </a:solidFill>
              </a:rPr>
              <a:t> para </a:t>
            </a:r>
            <a:r>
              <a:rPr lang="en-US" dirty="0" err="1" smtClean="0">
                <a:solidFill>
                  <a:schemeClr val="tx1"/>
                </a:solidFill>
              </a:rPr>
              <a:t>pihak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Kerugian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sangat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besar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salah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satu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pihak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9688536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476672"/>
            <a:ext cx="7272808" cy="5760640"/>
          </a:xfrm>
        </p:spPr>
        <p:txBody>
          <a:bodyPr>
            <a:normAutofit/>
          </a:bodyPr>
          <a:lstStyle/>
          <a:p>
            <a:pPr algn="just"/>
            <a:endParaRPr lang="en-US" b="1" dirty="0" smtClean="0">
              <a:solidFill>
                <a:schemeClr val="tx1"/>
              </a:solidFill>
            </a:endParaRPr>
          </a:p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Pasal</a:t>
            </a:r>
            <a:r>
              <a:rPr lang="en-US" dirty="0" smtClean="0">
                <a:solidFill>
                  <a:schemeClr val="tx1"/>
                </a:solidFill>
              </a:rPr>
              <a:t> 2 UUPK </a:t>
            </a:r>
            <a:r>
              <a:rPr lang="en-US" dirty="0" err="1" smtClean="0">
                <a:solidFill>
                  <a:schemeClr val="tx1"/>
                </a:solidFill>
              </a:rPr>
              <a:t>menyebutkan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ada</a:t>
            </a:r>
            <a:r>
              <a:rPr lang="en-US" dirty="0" smtClean="0">
                <a:solidFill>
                  <a:schemeClr val="tx1"/>
                </a:solidFill>
              </a:rPr>
              <a:t> 5 </a:t>
            </a:r>
            <a:r>
              <a:rPr lang="en-US" dirty="0" err="1" smtClean="0">
                <a:solidFill>
                  <a:schemeClr val="tx1"/>
                </a:solidFill>
              </a:rPr>
              <a:t>asas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perlindungan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konsumen</a:t>
            </a:r>
            <a:r>
              <a:rPr lang="en-US" dirty="0" smtClean="0">
                <a:solidFill>
                  <a:schemeClr val="tx1"/>
                </a:solidFill>
              </a:rPr>
              <a:t> :</a:t>
            </a:r>
          </a:p>
          <a:p>
            <a:pPr marL="514350" indent="-514350" algn="just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Manfaat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Keadilan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Keseimbangan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Keamanan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keselamatan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Kepastian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Hukum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algn="just"/>
            <a:endParaRPr lang="nl-NL" dirty="0" smtClean="0"/>
          </a:p>
          <a:p>
            <a:pPr marL="514350" indent="-514350" algn="just">
              <a:buAutoNum type="arabicPeriod"/>
            </a:pPr>
            <a:endParaRPr lang="en-US" dirty="0">
              <a:solidFill>
                <a:schemeClr val="tx1"/>
              </a:solidFill>
            </a:endParaRPr>
          </a:p>
          <a:p>
            <a:pPr algn="just"/>
            <a:endParaRPr lang="en-US" sz="1500" dirty="0" smtClean="0">
              <a:solidFill>
                <a:schemeClr val="tx1"/>
              </a:solidFill>
            </a:endParaRPr>
          </a:p>
          <a:p>
            <a:pPr algn="just"/>
            <a:endParaRPr lang="en-US" sz="1500" dirty="0">
              <a:solidFill>
                <a:schemeClr val="tx1"/>
              </a:solidFill>
            </a:endParaRPr>
          </a:p>
          <a:p>
            <a:pPr algn="just"/>
            <a:endParaRPr lang="en-US" sz="1500" dirty="0">
              <a:solidFill>
                <a:schemeClr val="tx1"/>
              </a:solidFill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8194039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548680"/>
            <a:ext cx="7272808" cy="5256584"/>
          </a:xfrm>
        </p:spPr>
        <p:txBody>
          <a:bodyPr>
            <a:normAutofit/>
          </a:bodyPr>
          <a:lstStyle/>
          <a:p>
            <a:pPr algn="l"/>
            <a:r>
              <a:rPr lang="en-US" b="1" dirty="0">
                <a:solidFill>
                  <a:schemeClr val="tx1"/>
                </a:solidFill>
              </a:rPr>
              <a:t>Norma-Norma </a:t>
            </a:r>
            <a:r>
              <a:rPr lang="en-US" b="1" dirty="0" err="1">
                <a:solidFill>
                  <a:schemeClr val="tx1"/>
                </a:solidFill>
              </a:rPr>
              <a:t>Perlindungan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Konsumen</a:t>
            </a:r>
            <a:r>
              <a:rPr lang="en-US" b="1" dirty="0" smtClean="0">
                <a:solidFill>
                  <a:schemeClr val="tx1"/>
                </a:solidFill>
              </a:rPr>
              <a:t> :</a:t>
            </a:r>
          </a:p>
          <a:p>
            <a:pPr marL="514350" indent="-514350" algn="l"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Norma </a:t>
            </a:r>
            <a:r>
              <a:rPr lang="en-US" dirty="0" err="1" smtClean="0">
                <a:solidFill>
                  <a:schemeClr val="tx1"/>
                </a:solidFill>
              </a:rPr>
              <a:t>Etika</a:t>
            </a:r>
            <a:r>
              <a:rPr lang="en-US" dirty="0">
                <a:solidFill>
                  <a:schemeClr val="tx1"/>
                </a:solidFill>
              </a:rPr>
              <a:t> :</a:t>
            </a:r>
            <a:r>
              <a:rPr lang="en-US" dirty="0" err="1">
                <a:solidFill>
                  <a:schemeClr val="tx1"/>
                </a:solidFill>
              </a:rPr>
              <a:t>Berdasarkan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moralitas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berbisnis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Norma </a:t>
            </a:r>
            <a:r>
              <a:rPr lang="en-US" dirty="0" err="1" smtClean="0">
                <a:solidFill>
                  <a:schemeClr val="tx1"/>
                </a:solidFill>
              </a:rPr>
              <a:t>Hukum</a:t>
            </a:r>
            <a:r>
              <a:rPr lang="en-US" dirty="0" smtClean="0">
                <a:solidFill>
                  <a:schemeClr val="tx1"/>
                </a:solidFill>
              </a:rPr>
              <a:t> : </a:t>
            </a:r>
            <a:r>
              <a:rPr lang="es-ES" dirty="0" err="1">
                <a:solidFill>
                  <a:schemeClr val="tx1"/>
                </a:solidFill>
              </a:rPr>
              <a:t>Berdasarkan</a:t>
            </a:r>
            <a:r>
              <a:rPr lang="es-ES" dirty="0">
                <a:solidFill>
                  <a:schemeClr val="tx1"/>
                </a:solidFill>
              </a:rPr>
              <a:t> UU </a:t>
            </a:r>
            <a:r>
              <a:rPr lang="es-ES" dirty="0" err="1">
                <a:solidFill>
                  <a:schemeClr val="tx1"/>
                </a:solidFill>
              </a:rPr>
              <a:t>Perlindungan</a:t>
            </a:r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>
                <a:solidFill>
                  <a:schemeClr val="tx1"/>
                </a:solidFill>
              </a:rPr>
              <a:t>Konsumen</a:t>
            </a:r>
            <a:r>
              <a:rPr lang="es-ES" dirty="0">
                <a:solidFill>
                  <a:schemeClr val="tx1"/>
                </a:solidFill>
              </a:rPr>
              <a:t> (UU No. 8 </a:t>
            </a:r>
            <a:r>
              <a:rPr lang="es-ES" dirty="0" err="1">
                <a:solidFill>
                  <a:schemeClr val="tx1"/>
                </a:solidFill>
              </a:rPr>
              <a:t>Tahun</a:t>
            </a:r>
            <a:r>
              <a:rPr lang="es-ES" dirty="0">
                <a:solidFill>
                  <a:schemeClr val="tx1"/>
                </a:solidFill>
              </a:rPr>
              <a:t> 1999</a:t>
            </a:r>
            <a:r>
              <a:rPr lang="es-ES" dirty="0" smtClean="0">
                <a:solidFill>
                  <a:schemeClr val="tx1"/>
                </a:solidFill>
              </a:rPr>
              <a:t>).</a:t>
            </a:r>
          </a:p>
          <a:p>
            <a:pPr marL="514350" indent="-514350" algn="l"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Norma </a:t>
            </a:r>
            <a:r>
              <a:rPr lang="en-US" dirty="0" err="1" smtClean="0">
                <a:solidFill>
                  <a:schemeClr val="tx1"/>
                </a:solidFill>
              </a:rPr>
              <a:t>Sosial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Adat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istiadat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nilai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masyarakat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menentukan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kewajiban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Font typeface="Arial" pitchFamily="34" charset="0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Norma </a:t>
            </a:r>
            <a:r>
              <a:rPr lang="en-US" dirty="0" err="1" smtClean="0">
                <a:solidFill>
                  <a:schemeClr val="tx1"/>
                </a:solidFill>
              </a:rPr>
              <a:t>Keagamaan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Berdasarkan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ajaran</a:t>
            </a:r>
            <a:r>
              <a:rPr lang="en-US" dirty="0">
                <a:solidFill>
                  <a:schemeClr val="tx1"/>
                </a:solidFill>
              </a:rPr>
              <a:t> agama yang </a:t>
            </a:r>
            <a:r>
              <a:rPr lang="en-US" dirty="0" err="1">
                <a:solidFill>
                  <a:schemeClr val="tx1"/>
                </a:solidFill>
              </a:rPr>
              <a:t>menjunjung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tinggi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kejujuran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tanggung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jawab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endParaRPr lang="sv-SE" dirty="0" smtClean="0"/>
          </a:p>
          <a:p>
            <a:pPr algn="l"/>
            <a:endParaRPr 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15875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204929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11560" y="764704"/>
            <a:ext cx="7488832" cy="4874096"/>
          </a:xfrm>
        </p:spPr>
        <p:txBody>
          <a:bodyPr>
            <a:normAutofit lnSpcReduction="10000"/>
          </a:bodyPr>
          <a:lstStyle/>
          <a:p>
            <a:pPr algn="l"/>
            <a:r>
              <a:rPr lang="en-US" b="1" dirty="0" smtClean="0">
                <a:solidFill>
                  <a:schemeClr val="tx1"/>
                </a:solidFill>
              </a:rPr>
              <a:t>3 </a:t>
            </a:r>
            <a:r>
              <a:rPr lang="en-US" b="1" dirty="0" err="1" smtClean="0">
                <a:solidFill>
                  <a:schemeClr val="tx1"/>
                </a:solidFill>
              </a:rPr>
              <a:t>penyebab</a:t>
            </a:r>
            <a:r>
              <a:rPr lang="en-US" b="1" dirty="0" smtClean="0">
                <a:solidFill>
                  <a:schemeClr val="tx1"/>
                </a:solidFill>
              </a:rPr>
              <a:t> yang </a:t>
            </a:r>
            <a:r>
              <a:rPr lang="en-US" b="1" dirty="0" err="1" smtClean="0">
                <a:solidFill>
                  <a:schemeClr val="tx1"/>
                </a:solidFill>
              </a:rPr>
              <a:t>dapat</a:t>
            </a:r>
            <a:r>
              <a:rPr lang="en-US" b="1" dirty="0" smtClean="0">
                <a:solidFill>
                  <a:schemeClr val="tx1"/>
                </a:solidFill>
              </a:rPr>
              <a:t> di </a:t>
            </a:r>
            <a:r>
              <a:rPr lang="en-US" b="1" dirty="0" err="1" smtClean="0">
                <a:solidFill>
                  <a:schemeClr val="tx1"/>
                </a:solidFill>
              </a:rPr>
              <a:t>kategorikan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sebagai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hambatan-hambatan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dalam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perdagangan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bebas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Tidak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konsistennya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peradilan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atas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putusan-putusan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Konsumrn</a:t>
            </a:r>
            <a:r>
              <a:rPr lang="en-US" dirty="0" smtClean="0">
                <a:solidFill>
                  <a:schemeClr val="tx1"/>
                </a:solidFill>
              </a:rPr>
              <a:t> Indonesia </a:t>
            </a:r>
            <a:r>
              <a:rPr lang="en-US" dirty="0" err="1" smtClean="0">
                <a:solidFill>
                  <a:schemeClr val="tx1"/>
                </a:solidFill>
              </a:rPr>
              <a:t>enggan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berperkara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pengadilan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marL="514350" indent="-514350" algn="l"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Tarik </a:t>
            </a:r>
            <a:r>
              <a:rPr lang="en-US" dirty="0" err="1" smtClean="0">
                <a:solidFill>
                  <a:schemeClr val="tx1"/>
                </a:solidFill>
              </a:rPr>
              <a:t>menarik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berbagai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kepentingan</a:t>
            </a:r>
            <a:r>
              <a:rPr lang="en-US" dirty="0" smtClean="0">
                <a:solidFill>
                  <a:schemeClr val="tx1"/>
                </a:solidFill>
              </a:rPr>
              <a:t> di </a:t>
            </a:r>
            <a:r>
              <a:rPr lang="en-US" dirty="0" err="1" smtClean="0">
                <a:solidFill>
                  <a:schemeClr val="tx1"/>
                </a:solidFill>
              </a:rPr>
              <a:t>antara</a:t>
            </a:r>
            <a:r>
              <a:rPr lang="en-US" dirty="0" smtClean="0">
                <a:solidFill>
                  <a:schemeClr val="tx1"/>
                </a:solidFill>
              </a:rPr>
              <a:t> para </a:t>
            </a:r>
            <a:r>
              <a:rPr lang="en-US" dirty="0" err="1" smtClean="0">
                <a:solidFill>
                  <a:schemeClr val="tx1"/>
                </a:solidFill>
              </a:rPr>
              <a:t>pelaku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ekonomi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memiliki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akses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kuat</a:t>
            </a:r>
            <a:r>
              <a:rPr lang="en-US" dirty="0" smtClean="0">
                <a:solidFill>
                  <a:schemeClr val="tx1"/>
                </a:solidFill>
              </a:rPr>
              <a:t> di </a:t>
            </a:r>
            <a:r>
              <a:rPr lang="en-US" dirty="0" err="1" smtClean="0">
                <a:solidFill>
                  <a:schemeClr val="tx1"/>
                </a:solidFill>
              </a:rPr>
              <a:t>berbagai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bidang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termasuk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akses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kepada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pengambilan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keputusan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616339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6540</TotalTime>
  <Words>345</Words>
  <Application>Microsoft Office PowerPoint</Application>
  <PresentationFormat>On-screen Show (4:3)</PresentationFormat>
  <Paragraphs>86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Cambria</vt:lpstr>
      <vt:lpstr>Instrument Sans Medium</vt:lpstr>
      <vt:lpstr>Martel Sans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Adminbsm</cp:lastModifiedBy>
  <cp:revision>607</cp:revision>
  <cp:lastPrinted>2017-08-29T02:54:51Z</cp:lastPrinted>
  <dcterms:created xsi:type="dcterms:W3CDTF">2010-04-18T12:06:30Z</dcterms:created>
  <dcterms:modified xsi:type="dcterms:W3CDTF">2025-04-22T20:53:57Z</dcterms:modified>
</cp:coreProperties>
</file>