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7" r:id="rId5"/>
    <p:sldId id="268" r:id="rId6"/>
    <p:sldId id="269" r:id="rId7"/>
    <p:sldId id="278" r:id="rId8"/>
    <p:sldId id="279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E85286A-D098-44EC-93CA-001BD6BBF7CB}">
          <p14:sldIdLst>
            <p14:sldId id="256"/>
            <p14:sldId id="257"/>
            <p14:sldId id="258"/>
            <p14:sldId id="267"/>
            <p14:sldId id="268"/>
            <p14:sldId id="269"/>
            <p14:sldId id="278"/>
            <p14:sldId id="279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48" autoAdjust="0"/>
    <p:restoredTop sz="94660"/>
  </p:normalViewPr>
  <p:slideViewPr>
    <p:cSldViewPr snapToGrid="0">
      <p:cViewPr varScale="1">
        <p:scale>
          <a:sx n="33" d="100"/>
          <a:sy n="33" d="100"/>
        </p:scale>
        <p:origin x="78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4A164-56CA-47C8-A44A-0F3002D20447}" type="datetimeFigureOut">
              <a:rPr lang="en-US" smtClean="0"/>
              <a:t>10/22/2019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67AE6-1640-4B0F-9378-790E2B8F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42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t>10/22/2019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TATA KELOLA SISTEM DAN TEKNOLOGI INFORMASI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PERTEMUAN 14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547" y="2133600"/>
            <a:ext cx="9772065" cy="377762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Area </a:t>
            </a:r>
            <a:r>
              <a:rPr lang="en-US" sz="4000" b="1" dirty="0" err="1" smtClean="0">
                <a:solidFill>
                  <a:srgbClr val="0070C0"/>
                </a:solidFill>
              </a:rPr>
              <a:t>Fokus</a:t>
            </a:r>
            <a:r>
              <a:rPr lang="en-US" sz="4000" b="1" dirty="0" smtClean="0">
                <a:solidFill>
                  <a:srgbClr val="0070C0"/>
                </a:solidFill>
              </a:rPr>
              <a:t> IT Governance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4535" y="691761"/>
            <a:ext cx="8911590" cy="67818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4535" y="1710055"/>
            <a:ext cx="9450213" cy="32749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Strategic Alignment</a:t>
            </a:r>
          </a:p>
          <a:p>
            <a:r>
              <a:rPr lang="en-US" sz="3200" dirty="0" smtClean="0"/>
              <a:t>Value Delivery</a:t>
            </a:r>
          </a:p>
          <a:p>
            <a:r>
              <a:rPr lang="en-US" sz="3200" dirty="0" smtClean="0"/>
              <a:t>Resource Management</a:t>
            </a:r>
          </a:p>
          <a:p>
            <a:r>
              <a:rPr lang="en-US" sz="3200" dirty="0" smtClean="0"/>
              <a:t>Risk Management</a:t>
            </a:r>
          </a:p>
          <a:p>
            <a:r>
              <a:rPr lang="en-US" sz="3200" dirty="0" smtClean="0"/>
              <a:t>Performance Management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0401" y="624110"/>
            <a:ext cx="9574212" cy="823690"/>
          </a:xfrm>
        </p:spPr>
        <p:txBody>
          <a:bodyPr/>
          <a:lstStyle/>
          <a:p>
            <a:r>
              <a:rPr lang="en-US" dirty="0"/>
              <a:t>Strategic Alignment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1388805"/>
            <a:ext cx="9878695" cy="474652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Menyatakan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peranan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</a:rPr>
              <a:t> TI </a:t>
            </a:r>
            <a:r>
              <a:rPr lang="en-US" sz="2400" dirty="0" err="1" smtClean="0">
                <a:solidFill>
                  <a:schemeClr val="tx1"/>
                </a:solidFill>
              </a:rPr>
              <a:t>secara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jelas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tegas</a:t>
            </a:r>
            <a:r>
              <a:rPr lang="en-US" sz="2400" dirty="0" smtClean="0">
                <a:solidFill>
                  <a:schemeClr val="tx1"/>
                </a:solidFill>
              </a:rPr>
              <a:t> di </a:t>
            </a:r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rencana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bisnis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korporasi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Mentargetkan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obyektif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bisnis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hanya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bisa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dicapai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dengan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keberadaan</a:t>
            </a:r>
            <a:r>
              <a:rPr lang="en-US" sz="2400" dirty="0" smtClean="0">
                <a:solidFill>
                  <a:schemeClr val="tx1"/>
                </a:solidFill>
              </a:rPr>
              <a:t> TI yang </a:t>
            </a:r>
            <a:r>
              <a:rPr lang="en-US" sz="2400" dirty="0" err="1" smtClean="0">
                <a:solidFill>
                  <a:schemeClr val="tx1"/>
                </a:solidFill>
              </a:rPr>
              <a:t>handal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Membuat</a:t>
            </a:r>
            <a:r>
              <a:rPr lang="en-US" sz="2400" dirty="0" smtClean="0">
                <a:solidFill>
                  <a:schemeClr val="tx1"/>
                </a:solidFill>
              </a:rPr>
              <a:t> indicator </a:t>
            </a:r>
            <a:r>
              <a:rPr lang="en-US" sz="2400" dirty="0" err="1" smtClean="0">
                <a:solidFill>
                  <a:schemeClr val="tx1"/>
                </a:solidFill>
              </a:rPr>
              <a:t>kinerja</a:t>
            </a:r>
            <a:r>
              <a:rPr lang="en-US" sz="2400" dirty="0" smtClean="0">
                <a:solidFill>
                  <a:schemeClr val="tx1"/>
                </a:solidFill>
              </a:rPr>
              <a:t> TI yang </a:t>
            </a:r>
            <a:r>
              <a:rPr lang="en-US" sz="2400" dirty="0" err="1" smtClean="0">
                <a:solidFill>
                  <a:schemeClr val="tx1"/>
                </a:solidFill>
              </a:rPr>
              <a:t>diturunkan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ukuran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keberhasilan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bisnis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Menyepakati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proyek-proyek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inisiatif</a:t>
            </a:r>
            <a:r>
              <a:rPr lang="en-US" sz="2400" dirty="0" smtClean="0">
                <a:solidFill>
                  <a:schemeClr val="tx1"/>
                </a:solidFill>
              </a:rPr>
              <a:t> program TI yang </a:t>
            </a:r>
            <a:r>
              <a:rPr lang="en-US" sz="2400" dirty="0" err="1" smtClean="0">
                <a:solidFill>
                  <a:schemeClr val="tx1"/>
                </a:solidFill>
              </a:rPr>
              <a:t>boleh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dikembangkan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jangka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pendek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menengah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panjang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Menetapkan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prinsip-prinsip</a:t>
            </a:r>
            <a:r>
              <a:rPr lang="en-US" sz="2400" dirty="0" smtClean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harus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dijadikan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pegangan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dalam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mengembangkan</a:t>
            </a:r>
            <a:r>
              <a:rPr lang="en-US" sz="2400" dirty="0" smtClean="0">
                <a:solidFill>
                  <a:schemeClr val="tx1"/>
                </a:solidFill>
              </a:rPr>
              <a:t> TI;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lain </a:t>
            </a:r>
            <a:r>
              <a:rPr lang="en-US" sz="2400" dirty="0" err="1" smtClean="0">
                <a:solidFill>
                  <a:schemeClr val="tx1"/>
                </a:solidFill>
              </a:rPr>
              <a:t>sebagainya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648928"/>
            <a:ext cx="10134599" cy="740697"/>
          </a:xfrm>
        </p:spPr>
        <p:txBody>
          <a:bodyPr/>
          <a:lstStyle/>
          <a:p>
            <a:r>
              <a:rPr lang="en-US" dirty="0"/>
              <a:t>Value Delivery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78000" y="1419121"/>
            <a:ext cx="9726612" cy="4673600"/>
          </a:xfrm>
        </p:spPr>
        <p:txBody>
          <a:bodyPr>
            <a:noAutofit/>
          </a:bodyPr>
          <a:lstStyle/>
          <a:p>
            <a:r>
              <a:rPr lang="en-US" sz="2600" dirty="0" err="1" smtClean="0">
                <a:solidFill>
                  <a:schemeClr val="tx1"/>
                </a:solidFill>
              </a:rPr>
              <a:t>Mempercepat</a:t>
            </a:r>
            <a:r>
              <a:rPr lang="en-US" sz="2600" dirty="0" smtClean="0">
                <a:solidFill>
                  <a:schemeClr val="tx1"/>
                </a:solidFill>
              </a:rPr>
              <a:t> proses </a:t>
            </a:r>
            <a:r>
              <a:rPr lang="en-US" sz="2600" dirty="0" err="1" smtClean="0">
                <a:solidFill>
                  <a:schemeClr val="tx1"/>
                </a:solidFill>
              </a:rPr>
              <a:t>pengambilan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keputusan</a:t>
            </a:r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err="1" smtClean="0">
                <a:solidFill>
                  <a:schemeClr val="tx1"/>
                </a:solidFill>
              </a:rPr>
              <a:t>Memperbaiki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kualitas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konsolidasi</a:t>
            </a:r>
            <a:r>
              <a:rPr lang="en-US" sz="2600" dirty="0" smtClean="0">
                <a:solidFill>
                  <a:schemeClr val="tx1"/>
                </a:solidFill>
              </a:rPr>
              <a:t> data</a:t>
            </a:r>
          </a:p>
          <a:p>
            <a:r>
              <a:rPr lang="en-US" sz="2600" dirty="0" err="1" smtClean="0">
                <a:solidFill>
                  <a:schemeClr val="tx1"/>
                </a:solidFill>
              </a:rPr>
              <a:t>Meningkatkan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produktivitas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kerja</a:t>
            </a:r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err="1" smtClean="0">
                <a:solidFill>
                  <a:schemeClr val="tx1"/>
                </a:solidFill>
              </a:rPr>
              <a:t>Mereduksi</a:t>
            </a:r>
            <a:r>
              <a:rPr lang="en-US" sz="2600" dirty="0" smtClean="0">
                <a:solidFill>
                  <a:schemeClr val="tx1"/>
                </a:solidFill>
              </a:rPr>
              <a:t> total </a:t>
            </a:r>
            <a:r>
              <a:rPr lang="en-US" sz="2600" dirty="0" err="1" smtClean="0">
                <a:solidFill>
                  <a:schemeClr val="tx1"/>
                </a:solidFill>
              </a:rPr>
              <a:t>biaya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operasional</a:t>
            </a:r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err="1" smtClean="0">
                <a:solidFill>
                  <a:schemeClr val="tx1"/>
                </a:solidFill>
              </a:rPr>
              <a:t>Memutakhirkan</a:t>
            </a:r>
            <a:r>
              <a:rPr lang="en-US" sz="2600" dirty="0" smtClean="0">
                <a:solidFill>
                  <a:schemeClr val="tx1"/>
                </a:solidFill>
              </a:rPr>
              <a:t> proses </a:t>
            </a:r>
            <a:r>
              <a:rPr lang="en-US" sz="2600" dirty="0" err="1" smtClean="0">
                <a:solidFill>
                  <a:schemeClr val="tx1"/>
                </a:solidFill>
              </a:rPr>
              <a:t>pengendalian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otomatis</a:t>
            </a:r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err="1" smtClean="0">
                <a:solidFill>
                  <a:schemeClr val="tx1"/>
                </a:solidFill>
              </a:rPr>
              <a:t>Mengintegrasikan</a:t>
            </a:r>
            <a:r>
              <a:rPr lang="en-US" sz="2600" dirty="0" smtClean="0">
                <a:solidFill>
                  <a:schemeClr val="tx1"/>
                </a:solidFill>
              </a:rPr>
              <a:t> proses </a:t>
            </a:r>
            <a:r>
              <a:rPr lang="en-US" sz="2600" dirty="0" err="1" smtClean="0">
                <a:solidFill>
                  <a:schemeClr val="tx1"/>
                </a:solidFill>
              </a:rPr>
              <a:t>bisnis</a:t>
            </a:r>
            <a:r>
              <a:rPr lang="en-US" sz="2600" dirty="0" smtClean="0">
                <a:solidFill>
                  <a:schemeClr val="tx1"/>
                </a:solidFill>
              </a:rPr>
              <a:t> yang </a:t>
            </a:r>
            <a:r>
              <a:rPr lang="en-US" sz="2600" dirty="0" err="1" smtClean="0">
                <a:solidFill>
                  <a:schemeClr val="tx1"/>
                </a:solidFill>
              </a:rPr>
              <a:t>berdiri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sendiri-sendiri</a:t>
            </a:r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err="1" smtClean="0">
                <a:solidFill>
                  <a:schemeClr val="tx1"/>
                </a:solidFill>
              </a:rPr>
              <a:t>Menaikkan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citra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perusahaan</a:t>
            </a:r>
            <a:endParaRPr lang="en-US" sz="2600" dirty="0" smtClean="0">
              <a:solidFill>
                <a:schemeClr val="tx1"/>
              </a:solidFill>
            </a:endParaRPr>
          </a:p>
          <a:p>
            <a:r>
              <a:rPr lang="en-US" sz="2600" dirty="0" err="1" smtClean="0">
                <a:solidFill>
                  <a:schemeClr val="tx1"/>
                </a:solidFill>
              </a:rPr>
              <a:t>Mencegah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terjadinya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tindakan</a:t>
            </a:r>
            <a:r>
              <a:rPr lang="en-US" sz="2600" dirty="0" smtClean="0">
                <a:solidFill>
                  <a:schemeClr val="tx1"/>
                </a:solidFill>
              </a:rPr>
              <a:t> criminal internal</a:t>
            </a:r>
          </a:p>
          <a:p>
            <a:r>
              <a:rPr lang="en-US" sz="2600" dirty="0" err="1" smtClean="0">
                <a:solidFill>
                  <a:schemeClr val="tx1"/>
                </a:solidFill>
              </a:rPr>
              <a:t>Mempromosikan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aspek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akuntabilitas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dan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transparansi</a:t>
            </a:r>
            <a:r>
              <a:rPr lang="en-US" sz="2600" dirty="0" smtClean="0">
                <a:solidFill>
                  <a:schemeClr val="tx1"/>
                </a:solidFill>
              </a:rPr>
              <a:t>; </a:t>
            </a:r>
            <a:r>
              <a:rPr lang="en-US" sz="2600" dirty="0" err="1" smtClean="0">
                <a:solidFill>
                  <a:schemeClr val="tx1"/>
                </a:solidFill>
              </a:rPr>
              <a:t>dan</a:t>
            </a:r>
            <a:r>
              <a:rPr lang="en-US" sz="2600" dirty="0" smtClean="0">
                <a:solidFill>
                  <a:schemeClr val="tx1"/>
                </a:solidFill>
              </a:rPr>
              <a:t> lain </a:t>
            </a:r>
            <a:r>
              <a:rPr lang="en-US" sz="2600" dirty="0" err="1" smtClean="0">
                <a:solidFill>
                  <a:schemeClr val="tx1"/>
                </a:solidFill>
              </a:rPr>
              <a:t>sebagainya</a:t>
            </a:r>
            <a:r>
              <a:rPr lang="en-US" sz="2600" dirty="0" smtClean="0">
                <a:solidFill>
                  <a:schemeClr val="tx1"/>
                </a:solidFill>
              </a:rPr>
              <a:t>.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Resource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10029"/>
            <a:ext cx="8915400" cy="4377815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</a:t>
            </a:r>
            <a:r>
              <a:rPr lang="en-US" sz="2000" dirty="0" err="1" smtClean="0"/>
              <a:t>teknologi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bersama-sama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saling</a:t>
            </a:r>
            <a:r>
              <a:rPr lang="en-US" sz="2000" dirty="0" smtClean="0"/>
              <a:t> </a:t>
            </a:r>
            <a:r>
              <a:rPr lang="en-US" sz="2000" dirty="0" err="1" smtClean="0"/>
              <a:t>berbagi</a:t>
            </a:r>
            <a:r>
              <a:rPr lang="en-US" sz="2000" dirty="0" smtClean="0"/>
              <a:t> (shared service)</a:t>
            </a:r>
          </a:p>
          <a:p>
            <a:r>
              <a:rPr lang="en-US" sz="2000" dirty="0" err="1" smtClean="0"/>
              <a:t>Penjadwalan</a:t>
            </a:r>
            <a:r>
              <a:rPr lang="en-US" sz="2000" dirty="0" smtClean="0"/>
              <a:t> </a:t>
            </a:r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</a:t>
            </a:r>
            <a:r>
              <a:rPr lang="en-US" sz="2000" dirty="0" err="1" smtClean="0"/>
              <a:t>teknologi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prioritas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/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endParaRPr lang="en-US" sz="2000" dirty="0" smtClean="0"/>
          </a:p>
          <a:p>
            <a:r>
              <a:rPr lang="en-US" sz="2000" dirty="0" err="1" smtClean="0"/>
              <a:t>Penerapan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 </a:t>
            </a:r>
            <a:r>
              <a:rPr lang="en-US" sz="2000" dirty="0" err="1" smtClean="0"/>
              <a:t>hemat</a:t>
            </a:r>
            <a:r>
              <a:rPr lang="en-US" sz="2000" dirty="0" smtClean="0"/>
              <a:t> energy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mengatur</a:t>
            </a:r>
            <a:r>
              <a:rPr lang="en-US" sz="2000" dirty="0" smtClean="0"/>
              <a:t> parameter </a:t>
            </a:r>
            <a:r>
              <a:rPr lang="en-US" sz="2000" dirty="0" err="1" smtClean="0"/>
              <a:t>pemanfaatan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agar </a:t>
            </a:r>
            <a:r>
              <a:rPr lang="en-US" sz="2000" dirty="0" err="1" smtClean="0"/>
              <a:t>hemat</a:t>
            </a:r>
            <a:r>
              <a:rPr lang="en-US" sz="2000" dirty="0" smtClean="0"/>
              <a:t> </a:t>
            </a:r>
            <a:r>
              <a:rPr lang="en-US" sz="2000" dirty="0" err="1" smtClean="0"/>
              <a:t>pemakaiannya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awet</a:t>
            </a:r>
            <a:r>
              <a:rPr lang="en-US" sz="2000" dirty="0" smtClean="0"/>
              <a:t> </a:t>
            </a:r>
            <a:r>
              <a:rPr lang="en-US" sz="2000" dirty="0" err="1" smtClean="0"/>
              <a:t>usianya</a:t>
            </a:r>
            <a:endParaRPr lang="en-US" sz="2000" dirty="0" smtClean="0"/>
          </a:p>
          <a:p>
            <a:r>
              <a:rPr lang="en-US" sz="2000" dirty="0" err="1" smtClean="0"/>
              <a:t>Pelaksanaan</a:t>
            </a:r>
            <a:r>
              <a:rPr lang="en-US" sz="2000" dirty="0" smtClean="0"/>
              <a:t> </a:t>
            </a:r>
            <a:r>
              <a:rPr lang="en-US" sz="2000" dirty="0" err="1" smtClean="0"/>
              <a:t>pemeliharaan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</a:t>
            </a:r>
            <a:r>
              <a:rPr lang="en-US" sz="2000" dirty="0" err="1" smtClean="0"/>
              <a:t>teknologi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memperpanjang</a:t>
            </a:r>
            <a:r>
              <a:rPr lang="en-US" sz="2000" dirty="0" smtClean="0"/>
              <a:t> </a:t>
            </a:r>
            <a:r>
              <a:rPr lang="en-US" sz="2000" dirty="0" err="1" smtClean="0"/>
              <a:t>usia</a:t>
            </a:r>
            <a:r>
              <a:rPr lang="en-US" sz="2000" dirty="0" smtClean="0"/>
              <a:t> </a:t>
            </a:r>
            <a:r>
              <a:rPr lang="en-US" sz="2000" dirty="0" err="1" smtClean="0"/>
              <a:t>produktif</a:t>
            </a:r>
            <a:r>
              <a:rPr lang="en-US" sz="2000" dirty="0" smtClean="0"/>
              <a:t> asset </a:t>
            </a:r>
            <a:r>
              <a:rPr lang="en-US" sz="2000" dirty="0" err="1" smtClean="0"/>
              <a:t>dimaksud</a:t>
            </a:r>
            <a:endParaRPr lang="en-US" sz="2000" dirty="0" smtClean="0"/>
          </a:p>
          <a:p>
            <a:r>
              <a:rPr lang="en-US" sz="2000" dirty="0" err="1" smtClean="0"/>
              <a:t>Pengalihdayaan</a:t>
            </a:r>
            <a:r>
              <a:rPr lang="en-US" sz="2000" dirty="0" smtClean="0"/>
              <a:t> proses yang </a:t>
            </a:r>
            <a:r>
              <a:rPr lang="en-US" sz="2000" dirty="0" err="1" smtClean="0"/>
              <a:t>membutuhkan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</a:t>
            </a:r>
            <a:r>
              <a:rPr lang="en-US" sz="2000" dirty="0" err="1" smtClean="0"/>
              <a:t>mahal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pihak</a:t>
            </a:r>
            <a:r>
              <a:rPr lang="en-US" sz="2000" dirty="0" smtClean="0"/>
              <a:t> lain yang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mampu</a:t>
            </a:r>
            <a:r>
              <a:rPr lang="en-US" sz="2000" dirty="0" smtClean="0"/>
              <a:t> </a:t>
            </a:r>
            <a:r>
              <a:rPr lang="en-US" sz="2000" dirty="0" err="1" smtClean="0"/>
              <a:t>mengelolanya</a:t>
            </a:r>
            <a:r>
              <a:rPr lang="en-US" sz="2000" dirty="0" smtClean="0"/>
              <a:t>; </a:t>
            </a:r>
            <a:r>
              <a:rPr lang="en-US" sz="2000" dirty="0" err="1" smtClean="0"/>
              <a:t>dan</a:t>
            </a:r>
            <a:r>
              <a:rPr lang="en-US" sz="2000" dirty="0" smtClean="0"/>
              <a:t> lain </a:t>
            </a:r>
            <a:r>
              <a:rPr lang="en-US" sz="2000" dirty="0" err="1" smtClean="0"/>
              <a:t>sebagainya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5598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Management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74723"/>
            <a:ext cx="8915400" cy="44196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bersaing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kompetitor</a:t>
            </a:r>
            <a:r>
              <a:rPr lang="en-US" sz="2800" dirty="0" smtClean="0"/>
              <a:t> lain</a:t>
            </a:r>
          </a:p>
          <a:p>
            <a:r>
              <a:rPr lang="en-US" sz="2800" dirty="0" err="1" smtClean="0"/>
              <a:t>Kepatuhan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aturan</a:t>
            </a:r>
            <a:r>
              <a:rPr lang="en-US" sz="2800" dirty="0" smtClean="0"/>
              <a:t> </a:t>
            </a:r>
            <a:r>
              <a:rPr lang="en-US" sz="2800" dirty="0" err="1" smtClean="0"/>
              <a:t>transparansi</a:t>
            </a:r>
            <a:r>
              <a:rPr lang="en-US" sz="2800" dirty="0" smtClean="0"/>
              <a:t>, </a:t>
            </a:r>
            <a:r>
              <a:rPr lang="en-US" sz="2800" dirty="0" err="1" smtClean="0"/>
              <a:t>akuntabilitas</a:t>
            </a:r>
            <a:r>
              <a:rPr lang="en-US" sz="2800" dirty="0" smtClean="0"/>
              <a:t>, </a:t>
            </a:r>
            <a:r>
              <a:rPr lang="en-US" sz="2800" dirty="0" err="1" smtClean="0"/>
              <a:t>responsibilitas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hal-hal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endParaRPr lang="en-US" sz="2800" dirty="0" smtClean="0"/>
          </a:p>
          <a:p>
            <a:r>
              <a:rPr lang="en-US" sz="2800" dirty="0" err="1" smtClean="0"/>
              <a:t>Kapabilitas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komunikasi</a:t>
            </a:r>
            <a:r>
              <a:rPr lang="en-US" sz="2800" dirty="0" smtClean="0"/>
              <a:t>, </a:t>
            </a:r>
            <a:r>
              <a:rPr lang="en-US" sz="2800" dirty="0" err="1" smtClean="0"/>
              <a:t>kolaborasi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efektif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efisien</a:t>
            </a:r>
            <a:r>
              <a:rPr lang="en-US" sz="2800" dirty="0" smtClean="0"/>
              <a:t>; </a:t>
            </a:r>
            <a:r>
              <a:rPr lang="en-US" sz="2800" dirty="0" err="1" smtClean="0"/>
              <a:t>dan</a:t>
            </a:r>
            <a:r>
              <a:rPr lang="en-US" sz="2800" dirty="0" smtClean="0"/>
              <a:t> lain </a:t>
            </a:r>
            <a:r>
              <a:rPr lang="en-US" sz="2800" dirty="0" err="1" smtClean="0"/>
              <a:t>sebagainya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94544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4244" y="1514167"/>
            <a:ext cx="8915400" cy="5004620"/>
          </a:xfrm>
        </p:spPr>
        <p:txBody>
          <a:bodyPr>
            <a:noAutofit/>
          </a:bodyPr>
          <a:lstStyle/>
          <a:p>
            <a:r>
              <a:rPr lang="en-US" sz="2400" dirty="0" smtClean="0"/>
              <a:t>Dashboard  Management System yang </a:t>
            </a:r>
            <a:r>
              <a:rPr lang="en-US" sz="2400" dirty="0" err="1" smtClean="0"/>
              <a:t>berfungsi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memperlihatkan</a:t>
            </a:r>
            <a:r>
              <a:rPr lang="en-US" sz="2400" dirty="0" smtClean="0"/>
              <a:t> </a:t>
            </a:r>
            <a:r>
              <a:rPr lang="en-US" sz="2400" dirty="0" err="1" smtClean="0"/>
              <a:t>situasi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kondisi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dilihat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indicator </a:t>
            </a:r>
            <a:r>
              <a:rPr lang="en-US" sz="2400" dirty="0" err="1" smtClean="0"/>
              <a:t>kunci</a:t>
            </a:r>
            <a:r>
              <a:rPr lang="en-US" sz="2400" dirty="0" smtClean="0"/>
              <a:t> </a:t>
            </a:r>
            <a:r>
              <a:rPr lang="en-US" sz="2400" dirty="0" err="1" smtClean="0"/>
              <a:t>keberhasilan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pencapaian</a:t>
            </a:r>
            <a:r>
              <a:rPr lang="en-US" sz="2400" dirty="0" smtClean="0"/>
              <a:t> </a:t>
            </a:r>
            <a:r>
              <a:rPr lang="en-US" sz="2400" dirty="0" err="1" smtClean="0"/>
              <a:t>obyektif</a:t>
            </a:r>
            <a:endParaRPr lang="en-US" sz="2400" dirty="0" smtClean="0"/>
          </a:p>
          <a:p>
            <a:r>
              <a:rPr lang="en-US" sz="2400" dirty="0" smtClean="0"/>
              <a:t>Management Information System (MIS) yang </a:t>
            </a:r>
            <a:r>
              <a:rPr lang="en-US" sz="2400" dirty="0" err="1" smtClean="0"/>
              <a:t>berisi</a:t>
            </a:r>
            <a:r>
              <a:rPr lang="en-US" sz="2400" dirty="0" smtClean="0"/>
              <a:t> </a:t>
            </a:r>
            <a:r>
              <a:rPr lang="en-US" sz="2400" dirty="0" err="1" smtClean="0"/>
              <a:t>sekumpulan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grafis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menggambarkan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status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,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: </a:t>
            </a:r>
            <a:r>
              <a:rPr lang="en-US" sz="2400" dirty="0" err="1" smtClean="0"/>
              <a:t>pangsa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,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portofolio</a:t>
            </a:r>
            <a:r>
              <a:rPr lang="en-US" sz="2400" dirty="0" smtClean="0"/>
              <a:t>, </a:t>
            </a:r>
            <a:r>
              <a:rPr lang="en-US" sz="2400" dirty="0" err="1" smtClean="0"/>
              <a:t>tren</a:t>
            </a:r>
            <a:r>
              <a:rPr lang="en-US" sz="2400" dirty="0" smtClean="0"/>
              <a:t> </a:t>
            </a:r>
            <a:r>
              <a:rPr lang="en-US" sz="2400" dirty="0" err="1" smtClean="0"/>
              <a:t>penjualan</a:t>
            </a:r>
            <a:r>
              <a:rPr lang="en-US" sz="2400" dirty="0" smtClean="0"/>
              <a:t>,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pelanggan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lain </a:t>
            </a:r>
            <a:r>
              <a:rPr lang="en-US" sz="2400" dirty="0" err="1" smtClean="0"/>
              <a:t>sebagainya</a:t>
            </a:r>
            <a:endParaRPr lang="en-US" sz="2400" dirty="0" smtClean="0"/>
          </a:p>
          <a:p>
            <a:r>
              <a:rPr lang="en-US" sz="2400" dirty="0" smtClean="0"/>
              <a:t>Decision Support System (DSS) yang </a:t>
            </a:r>
            <a:r>
              <a:rPr lang="en-US" sz="2400" dirty="0" err="1" smtClean="0"/>
              <a:t>menyediakan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lengkap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Executive Information System (EIS) yang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system </a:t>
            </a:r>
            <a:r>
              <a:rPr lang="en-US" sz="2400" dirty="0" err="1" smtClean="0"/>
              <a:t>pelaporan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para </a:t>
            </a:r>
            <a:r>
              <a:rPr lang="en-US" sz="2400" dirty="0" err="1" smtClean="0"/>
              <a:t>eksekutif</a:t>
            </a:r>
            <a:r>
              <a:rPr lang="en-US" sz="2400" dirty="0" smtClean="0"/>
              <a:t> </a:t>
            </a:r>
            <a:r>
              <a:rPr lang="en-US" sz="2400" dirty="0" err="1" smtClean="0"/>
              <a:t>pemilik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pimpinan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6553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795810"/>
            <a:ext cx="8911687" cy="128089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8000" b="1" dirty="0" smtClean="0"/>
              <a:t>END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670</TotalTime>
  <Words>339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Wisp</vt:lpstr>
      <vt:lpstr>TATA KELOLA SISTEM DAN TEKNOLOGI INFORMASI</vt:lpstr>
      <vt:lpstr>PERTEMUAN 14</vt:lpstr>
      <vt:lpstr>OUTLINE</vt:lpstr>
      <vt:lpstr>Strategic Alignment</vt:lpstr>
      <vt:lpstr>Value Delivery</vt:lpstr>
      <vt:lpstr>Resource Management</vt:lpstr>
      <vt:lpstr>Risk Management </vt:lpstr>
      <vt:lpstr>Performance Management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KELOLA SISTEM DAN TEKNOLOGI INFORMASI</dc:title>
  <dc:creator>asus</dc:creator>
  <cp:lastModifiedBy>asus</cp:lastModifiedBy>
  <cp:revision>173</cp:revision>
  <dcterms:created xsi:type="dcterms:W3CDTF">2019-10-11T13:22:00Z</dcterms:created>
  <dcterms:modified xsi:type="dcterms:W3CDTF">2019-10-22T05:28:09Z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1033-10.2.0.5838</vt:lpwstr>
  </property>
</Properties>
</file>