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55" r:id="rId3"/>
    <p:sldId id="357" r:id="rId4"/>
    <p:sldId id="383" r:id="rId5"/>
    <p:sldId id="384" r:id="rId6"/>
    <p:sldId id="385" r:id="rId7"/>
    <p:sldId id="386" r:id="rId8"/>
    <p:sldId id="387" r:id="rId9"/>
    <p:sldId id="388" r:id="rId10"/>
    <p:sldId id="389" r:id="rId11"/>
    <p:sldId id="390" r:id="rId12"/>
    <p:sldId id="391" r:id="rId13"/>
    <p:sldId id="392" r:id="rId14"/>
    <p:sldId id="393" r:id="rId15"/>
    <p:sldId id="394" r:id="rId16"/>
    <p:sldId id="395" r:id="rId17"/>
    <p:sldId id="300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45" d="100"/>
          <a:sy n="45" d="100"/>
        </p:scale>
        <p:origin x="23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2763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518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5993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Misal</a:t>
            </a:r>
            <a:r>
              <a:rPr lang="en-US" dirty="0"/>
              <a:t> A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kepailitan</a:t>
            </a:r>
            <a:r>
              <a:rPr lang="en-US" dirty="0"/>
              <a:t>, ayah A </a:t>
            </a:r>
            <a:r>
              <a:rPr lang="en-US" dirty="0" err="1"/>
              <a:t>meninggal</a:t>
            </a:r>
            <a:r>
              <a:rPr lang="en-US" dirty="0"/>
              <a:t> dunia dan </a:t>
            </a:r>
            <a:r>
              <a:rPr lang="en-US" dirty="0" err="1"/>
              <a:t>meninggalkan</a:t>
            </a:r>
            <a:r>
              <a:rPr lang="en-US" dirty="0"/>
              <a:t> </a:t>
            </a:r>
            <a:r>
              <a:rPr lang="en-US" dirty="0" err="1"/>
              <a:t>warisan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dan utang yang </a:t>
            </a:r>
            <a:r>
              <a:rPr lang="en-US" dirty="0" err="1"/>
              <a:t>besar</a:t>
            </a:r>
            <a:r>
              <a:rPr lang="en-US" dirty="0"/>
              <a:t>. A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/>
              <a:t>warisan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utangnya</a:t>
            </a:r>
            <a:r>
              <a:rPr lang="en-US" dirty="0"/>
              <a:t>. </a:t>
            </a:r>
            <a:r>
              <a:rPr lang="en-US" dirty="0" err="1"/>
              <a:t>Penolakan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dan </a:t>
            </a:r>
            <a:r>
              <a:rPr lang="en-US" dirty="0" err="1"/>
              <a:t>dicatat</a:t>
            </a:r>
            <a:r>
              <a:rPr lang="en-US" dirty="0"/>
              <a:t> oleh </a:t>
            </a:r>
            <a:r>
              <a:rPr lang="en-US" dirty="0" err="1"/>
              <a:t>notaris</a:t>
            </a:r>
            <a:r>
              <a:rPr lang="en-US" dirty="0"/>
              <a:t>. </a:t>
            </a:r>
            <a:r>
              <a:rPr lang="en-US" dirty="0" err="1"/>
              <a:t>Kurator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menagih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warisan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A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pemilik</a:t>
            </a:r>
            <a:r>
              <a:rPr lang="en-US" dirty="0"/>
              <a:t> </a:t>
            </a:r>
            <a:r>
              <a:rPr lang="en-US" dirty="0" err="1"/>
              <a:t>warisan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8275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251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0474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573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469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935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Boedel</a:t>
            </a:r>
            <a:r>
              <a:rPr lang="en-US" dirty="0"/>
              <a:t> </a:t>
            </a:r>
            <a:r>
              <a:rPr lang="en-US" dirty="0" err="1"/>
              <a:t>pailit</a:t>
            </a:r>
            <a:r>
              <a:rPr lang="en-US" dirty="0"/>
              <a:t>: </a:t>
            </a:r>
            <a:r>
              <a:rPr lang="en-US" dirty="0" err="1"/>
              <a:t>semua</a:t>
            </a:r>
            <a:r>
              <a:rPr lang="en-US" dirty="0"/>
              <a:t> asset </a:t>
            </a:r>
            <a:r>
              <a:rPr lang="en-US" dirty="0" err="1"/>
              <a:t>bergerak</a:t>
            </a:r>
            <a:r>
              <a:rPr lang="en-US" dirty="0"/>
              <a:t> dan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.</a:t>
            </a:r>
          </a:p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boedelm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Tindakan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asset yang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boedel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curator (</a:t>
            </a:r>
            <a:r>
              <a:rPr lang="en-US" dirty="0" err="1"/>
              <a:t>jual</a:t>
            </a:r>
            <a:r>
              <a:rPr lang="en-US" dirty="0"/>
              <a:t>, </a:t>
            </a:r>
            <a:r>
              <a:rPr lang="en-US" dirty="0" err="1"/>
              <a:t>sewa</a:t>
            </a:r>
            <a:r>
              <a:rPr lang="en-US" dirty="0"/>
              <a:t>, </a:t>
            </a:r>
            <a:r>
              <a:rPr lang="en-US" dirty="0" err="1"/>
              <a:t>mengalihkan</a:t>
            </a:r>
            <a:r>
              <a:rPr lang="en-US" dirty="0"/>
              <a:t>). Even </a:t>
            </a:r>
            <a:r>
              <a:rPr lang="en-US" dirty="0" err="1"/>
              <a:t>kreditur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penagihan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thd</a:t>
            </a:r>
            <a:r>
              <a:rPr lang="en-US" dirty="0"/>
              <a:t> asset </a:t>
            </a:r>
            <a:r>
              <a:rPr lang="en-US" dirty="0" err="1"/>
              <a:t>boedel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4388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6077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30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ID" dirty="0" err="1"/>
              <a:t>ujuannya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b="1" dirty="0" err="1"/>
              <a:t>menentukan</a:t>
            </a:r>
            <a:r>
              <a:rPr lang="en-ID" b="1" dirty="0"/>
              <a:t> </a:t>
            </a:r>
            <a:r>
              <a:rPr lang="en-ID" b="1" dirty="0" err="1"/>
              <a:t>piutang</a:t>
            </a:r>
            <a:r>
              <a:rPr lang="en-ID" b="1" dirty="0"/>
              <a:t> mana </a:t>
            </a:r>
            <a:r>
              <a:rPr lang="en-ID" b="1" dirty="0" err="1"/>
              <a:t>saja</a:t>
            </a:r>
            <a:r>
              <a:rPr lang="en-ID" b="1" dirty="0"/>
              <a:t> yang </a:t>
            </a:r>
            <a:r>
              <a:rPr lang="en-ID" b="1" dirty="0" err="1"/>
              <a:t>sah</a:t>
            </a:r>
            <a:r>
              <a:rPr lang="en-ID" b="1" dirty="0"/>
              <a:t> dan </a:t>
            </a:r>
            <a:r>
              <a:rPr lang="en-ID" b="1" dirty="0" err="1"/>
              <a:t>berhak</a:t>
            </a:r>
            <a:r>
              <a:rPr lang="en-ID" b="1" dirty="0"/>
              <a:t> </a:t>
            </a:r>
            <a:r>
              <a:rPr lang="en-ID" b="1" dirty="0" err="1"/>
              <a:t>dibayar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boedel</a:t>
            </a:r>
            <a:r>
              <a:rPr lang="en-ID" dirty="0"/>
              <a:t> </a:t>
            </a:r>
            <a:r>
              <a:rPr lang="en-ID" dirty="0" err="1"/>
              <a:t>pailit</a:t>
            </a:r>
            <a:r>
              <a:rPr lang="en-ID" dirty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8902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445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n-NO" dirty="0"/>
              <a:t>Hak keperdataan adalah hak-hak yang dimiliki seseorang berdasarkan hukum perdata: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mengurus</a:t>
            </a:r>
            <a:r>
              <a:rPr lang="en-ID" dirty="0"/>
              <a:t> dan </a:t>
            </a:r>
            <a:r>
              <a:rPr lang="en-ID" dirty="0" err="1"/>
              <a:t>menguasai</a:t>
            </a:r>
            <a:r>
              <a:rPr lang="en-ID" dirty="0"/>
              <a:t> </a:t>
            </a:r>
            <a:r>
              <a:rPr lang="en-ID" dirty="0" err="1"/>
              <a:t>harta</a:t>
            </a:r>
            <a:r>
              <a:rPr lang="en-ID" dirty="0"/>
              <a:t> </a:t>
            </a:r>
            <a:r>
              <a:rPr lang="en-ID" dirty="0" err="1"/>
              <a:t>miliknya</a:t>
            </a:r>
            <a:r>
              <a:rPr lang="en-ID" dirty="0"/>
              <a:t>, buat </a:t>
            </a:r>
            <a:r>
              <a:rPr lang="en-ID" dirty="0" err="1"/>
              <a:t>pjj</a:t>
            </a:r>
            <a:r>
              <a:rPr lang="en-ID" dirty="0"/>
              <a:t>, </a:t>
            </a:r>
            <a:r>
              <a:rPr lang="en-ID" dirty="0" err="1"/>
              <a:t>mengelola</a:t>
            </a:r>
            <a:r>
              <a:rPr lang="en-ID" dirty="0"/>
              <a:t> </a:t>
            </a:r>
            <a:r>
              <a:rPr lang="en-ID" dirty="0" err="1"/>
              <a:t>usaha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52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HKB24221: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KEPAILITAN – AKIBAT HUKUM KEPAILITAN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HKB24221: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KEPAILITAN – AKIBAT HUKUM KEPAILITAN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AKIBAT HUKUM KEPAILITAN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Akibat Kepailitan Secara Khusus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 Kreditur</a:t>
            </a:r>
          </a:p>
          <a:p>
            <a:pPr algn="l"/>
            <a:endParaRPr lang="nn-NO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 tidak bisa lagi menagih secara langsung kepada debitur</a:t>
            </a: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Semua hak tagih dilakukan melalui kurator dan piutang kreditur akan dibayar sesuai dengan tingkatan prioritasnya.</a:t>
            </a:r>
          </a:p>
        </p:txBody>
      </p:sp>
    </p:spTree>
    <p:extLst>
      <p:ext uri="{BB962C8B-B14F-4D97-AF65-F5344CB8AC3E}">
        <p14:creationId xmlns:p14="http://schemas.microsoft.com/office/powerpoint/2010/main" val="118497021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Akibat Kepailitan Secara Khusus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 Perjanjian Debitur Sebelumnya</a:t>
            </a:r>
          </a:p>
          <a:p>
            <a:pPr algn="l"/>
            <a:endParaRPr lang="nn-NO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 yang belum dijalankan dapat dinyatakan batal atau tetap dilaksanakan, tergantung keputusan kurator. </a:t>
            </a:r>
          </a:p>
          <a:p>
            <a:pPr algn="l"/>
            <a:endParaRPr lang="sv-SE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 yang bersifat berkelanjutan (misalnya sewa) bisa dihentikan atau diteruskan atas dasar pertimbangan kepentingan boedel</a:t>
            </a:r>
          </a:p>
        </p:txBody>
      </p:sp>
    </p:spTree>
    <p:extLst>
      <p:ext uri="{BB962C8B-B14F-4D97-AF65-F5344CB8AC3E}">
        <p14:creationId xmlns:p14="http://schemas.microsoft.com/office/powerpoint/2010/main" val="45281464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Akibat Kepailitan Secara Khusus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 Gugatan atau Proses Hukum</a:t>
            </a:r>
          </a:p>
          <a:p>
            <a:pPr algn="l"/>
            <a:endParaRPr lang="nn-NO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 perkara perdata mengenai harta debitur hanya dapat diajukan terhadap kurator. Proses hukum terkait utang piutang dibekukan sementara sampai proses kepailitan selesai, kecuali untuk: </a:t>
            </a:r>
          </a:p>
          <a:p>
            <a:pPr marL="457200" indent="-457200" algn="l">
              <a:buAutoNum type="arabicPeriod"/>
            </a:pPr>
            <a:r>
              <a:rPr lang="sv-SE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 separatis </a:t>
            </a:r>
          </a:p>
          <a:p>
            <a:pPr marL="457200" indent="-457200" algn="l">
              <a:buAutoNum type="arabicPeriod"/>
            </a:pPr>
            <a:r>
              <a:rPr lang="sv-SE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pidana </a:t>
            </a: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(tidak terganggu)</a:t>
            </a:r>
          </a:p>
        </p:txBody>
      </p:sp>
    </p:spTree>
    <p:extLst>
      <p:ext uri="{BB962C8B-B14F-4D97-AF65-F5344CB8AC3E}">
        <p14:creationId xmlns:p14="http://schemas.microsoft.com/office/powerpoint/2010/main" val="98281248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Akibat Kepailitan Secara Khusus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 Harta Debitur</a:t>
            </a:r>
          </a:p>
          <a:p>
            <a:pPr algn="l"/>
            <a:endParaRPr lang="nn-NO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 harta kekayaan yang dimiliki debitur sebelum dan setelah pernyataan pailit, masuk dalam boedel, kecuali:</a:t>
            </a:r>
          </a:p>
          <a:p>
            <a:pPr marL="457200" indent="-457200" algn="l">
              <a:buAutoNum type="arabicPeriod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 yang diperoleh karena warisan namun ditolak</a:t>
            </a:r>
          </a:p>
          <a:p>
            <a:pPr marL="457200" indent="-457200" algn="l">
              <a:buAutoNum type="arabicPeriod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 untuk kebutuhan hidup dasar debitur dan keluarganya</a:t>
            </a:r>
          </a:p>
        </p:txBody>
      </p:sp>
    </p:spTree>
    <p:extLst>
      <p:ext uri="{BB962C8B-B14F-4D97-AF65-F5344CB8AC3E}">
        <p14:creationId xmlns:p14="http://schemas.microsoft.com/office/powerpoint/2010/main" val="3911401714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Akibat Kepailitan Secara Khusus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 Kurator dan Hakim Pengawas</a:t>
            </a:r>
          </a:p>
          <a:p>
            <a:pPr algn="l"/>
            <a:endParaRPr lang="nn-NO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Kurator bertanggung jawab melakukan pemberesan secara adil dan proporsional. Hakim pengawas mengawasi jalannya proses, memberi izin terhadap tindakan tertentu kurator (misal menjual aset tetap), dan menyelesaikan sengketa kecil</a:t>
            </a:r>
          </a:p>
        </p:txBody>
      </p:sp>
    </p:spTree>
    <p:extLst>
      <p:ext uri="{BB962C8B-B14F-4D97-AF65-F5344CB8AC3E}">
        <p14:creationId xmlns:p14="http://schemas.microsoft.com/office/powerpoint/2010/main" val="970954142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Akibat Hukum Khusus pada Jenis Debitur Tertentu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 Badan Usaha (PT)</a:t>
            </a:r>
            <a:endParaRPr lang="nn-NO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 dapat mengakibatkan likuidasi badan usaha. Direksi tidak lagi memiliki kewenangan manajerial terhadap PT.</a:t>
            </a:r>
          </a:p>
          <a:p>
            <a:pPr algn="l"/>
            <a:endParaRPr lang="sv-SE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 Orang Perseorangan</a:t>
            </a:r>
          </a:p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 dapat melakukan aktivitas pribadi, tetapi dibatasi dalam tindakan hukum terhadap harta kekayaan</a:t>
            </a:r>
          </a:p>
        </p:txBody>
      </p:sp>
    </p:spTree>
    <p:extLst>
      <p:ext uri="{BB962C8B-B14F-4D97-AF65-F5344CB8AC3E}">
        <p14:creationId xmlns:p14="http://schemas.microsoft.com/office/powerpoint/2010/main" val="3877930915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Akibat Hukum Khusus pada Jenis Debitur Tertentu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 yang Memiliki Kewajiban Kepada Negara</a:t>
            </a:r>
          </a:p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Piutang negara termasuk kreditur preferen, maka negara memiliki hak prioritas atas hasil pemberesan.</a:t>
            </a:r>
          </a:p>
        </p:txBody>
      </p:sp>
    </p:spTree>
    <p:extLst>
      <p:ext uri="{BB962C8B-B14F-4D97-AF65-F5344CB8AC3E}">
        <p14:creationId xmlns:p14="http://schemas.microsoft.com/office/powerpoint/2010/main" val="1028670732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80728"/>
            <a:ext cx="8229600" cy="514543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 konsekuensi yuridis yang timbul terhadap debitur, kreditur, dan pihak ketiga, sebagai akibat dari ditetapkannya putusan pailit oleh pengadilan.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Terbagi atas dua:</a:t>
            </a:r>
          </a:p>
          <a:p>
            <a:pPr marL="514350" indent="-514350" algn="l">
              <a:buFont typeface="+mj-lt"/>
              <a:buAutoNum type="arabicPeriod"/>
            </a:pPr>
            <a:r>
              <a:rPr lang="fi-FI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 kepailitan secara umum</a:t>
            </a:r>
          </a:p>
          <a:p>
            <a:pPr algn="l"/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 terhadap semua pihak yang terlibat dalam proses kepailitan, baik debitur, kreditur, maupun pihak ketiga</a:t>
            </a:r>
          </a:p>
          <a:p>
            <a:pPr marL="514350" indent="-514350" algn="l">
              <a:buFont typeface="+mj-lt"/>
              <a:buAutoNum type="arabicPeriod" startAt="2"/>
            </a:pPr>
            <a:r>
              <a:rPr lang="fi-FI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 kepailitan secara khusus</a:t>
            </a:r>
          </a:p>
          <a:p>
            <a:pPr algn="l"/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bergantung pada subjek yang terkena dampaknya, yaitu debitur, kreditur, pihak ketiga, dan perjanjian yang telah dibuat sebelumnya.</a:t>
            </a:r>
          </a:p>
        </p:txBody>
      </p:sp>
    </p:spTree>
    <p:extLst>
      <p:ext uri="{BB962C8B-B14F-4D97-AF65-F5344CB8AC3E}">
        <p14:creationId xmlns:p14="http://schemas.microsoft.com/office/powerpoint/2010/main" val="544249787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Akibat Kepailitan Secara Umum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 Kehilangan Hak Menguasai dan Mengurus Harta Kekayaannya</a:t>
            </a:r>
          </a:p>
          <a:p>
            <a:pPr algn="l"/>
            <a:endParaRPr lang="nn-NO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 dinyatakan pailit, debitur tidak lagi berwenang untuk menguasai dan mengurus harta kekayaannya yang masuk dalam boedel pailit (Pasal 24 UU Kepailitan).</a:t>
            </a:r>
          </a:p>
          <a:p>
            <a:pPr algn="l"/>
            <a:endParaRPr lang="nn-NO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 kewenangan tersebut beralih ke kurator, yang bertugas melakukan pengurusan dan pemberesan.</a:t>
            </a:r>
          </a:p>
        </p:txBody>
      </p:sp>
    </p:spTree>
    <p:extLst>
      <p:ext uri="{BB962C8B-B14F-4D97-AF65-F5344CB8AC3E}">
        <p14:creationId xmlns:p14="http://schemas.microsoft.com/office/powerpoint/2010/main" val="42647817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Akibat Kepailitan Secara Umum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Terbentuknya Boedel Pailit</a:t>
            </a:r>
          </a:p>
          <a:p>
            <a:pPr algn="l"/>
            <a:endParaRPr lang="nn-NO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Boedel pailit adalah seluruh kekayaan debitur pada saat putusan pailit diucapkan ditambah dengan apa yang diperoleh selama proses kepailitan.</a:t>
            </a:r>
          </a:p>
          <a:p>
            <a:pPr algn="l"/>
            <a:endParaRPr lang="nn-NO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Boedel pailit inilah yang akan digunakan untuk membayar utang kepada para kreditur.</a:t>
            </a:r>
          </a:p>
        </p:txBody>
      </p:sp>
    </p:spTree>
    <p:extLst>
      <p:ext uri="{BB962C8B-B14F-4D97-AF65-F5344CB8AC3E}">
        <p14:creationId xmlns:p14="http://schemas.microsoft.com/office/powerpoint/2010/main" val="3386114211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Akibat Kepailitan Secara Umum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Dilakukannya Pengurusan dan Pemberesan oleh Kurator</a:t>
            </a:r>
          </a:p>
          <a:p>
            <a:pPr algn="l"/>
            <a:endParaRPr lang="nn-NO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Kurator bertugas menginventarisasi, mengelola, dan menjual aset boedel pailit. Hasil pemberesan digunakan untuk membayar kreditur sesuai dengan urutannya.</a:t>
            </a:r>
          </a:p>
        </p:txBody>
      </p:sp>
    </p:spTree>
    <p:extLst>
      <p:ext uri="{BB962C8B-B14F-4D97-AF65-F5344CB8AC3E}">
        <p14:creationId xmlns:p14="http://schemas.microsoft.com/office/powerpoint/2010/main" val="426324108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Akibat Kepailitan Secara Umum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Dihentikannya Semua Tindakan Eksekusi oleh Kreditur Individual</a:t>
            </a:r>
          </a:p>
          <a:p>
            <a:pPr algn="l"/>
            <a:endParaRPr lang="nn-NO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 terhadap boedel dilakukan secara koletif melalui proses kepailitan. Dengan kata lain, semua tindakan eksekusi dari semua kreditur dihentikan.</a:t>
            </a:r>
          </a:p>
        </p:txBody>
      </p:sp>
    </p:spTree>
    <p:extLst>
      <p:ext uri="{BB962C8B-B14F-4D97-AF65-F5344CB8AC3E}">
        <p14:creationId xmlns:p14="http://schemas.microsoft.com/office/powerpoint/2010/main" val="68076208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Akibat Kepailitan Secara Umum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Verifikasi Piutang</a:t>
            </a:r>
          </a:p>
          <a:p>
            <a:pPr algn="l"/>
            <a:endParaRPr lang="nn-NO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 proses pencocokan, pemeriksaan, dan pengesahan piutang para kreditur oleh kurator dalam suatu rapat pencocokan utang, dengan pengawasan dari hakim pengawas.</a:t>
            </a:r>
          </a:p>
          <a:p>
            <a:pPr algn="l"/>
            <a:endParaRPr lang="nn-NO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kreditur wajib mengajukan tagihan dalam masa pencocokan utang. Hak atas pembayaran hanya diakui apabila diakui dan dicocokkan secara sah dalam rapat pencocokan piutang.</a:t>
            </a:r>
          </a:p>
        </p:txBody>
      </p:sp>
    </p:spTree>
    <p:extLst>
      <p:ext uri="{BB962C8B-B14F-4D97-AF65-F5344CB8AC3E}">
        <p14:creationId xmlns:p14="http://schemas.microsoft.com/office/powerpoint/2010/main" val="27055642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Akibat Kepailitan Secara Umum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Verifikasi Piutang</a:t>
            </a:r>
          </a:p>
          <a:p>
            <a:pPr algn="l"/>
            <a:endParaRPr lang="nn-NO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 proses verifikasi, piutang kreditur dapat memiliki status:</a:t>
            </a:r>
          </a:p>
          <a:p>
            <a:pPr marL="457200" indent="-457200" algn="l">
              <a:buAutoNum type="arabicPeriod"/>
            </a:pPr>
            <a:r>
              <a:rPr lang="nn-NO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 seluruhnya</a:t>
            </a: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Kreditur akan dimasukkan dalam daftar pembagian</a:t>
            </a:r>
            <a:endParaRPr lang="nn-NO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nn-NO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 sebagian</a:t>
            </a: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Hanya sebagian nilai yang diakui, sisanya tidak</a:t>
            </a:r>
            <a:endParaRPr lang="nn-NO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nn-NO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Ditolak</a:t>
            </a: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Piutang dianggap tidak sah atau tidak terbukti. Kreditur dapat mengajukan keberatan ke pengadilan.</a:t>
            </a:r>
          </a:p>
        </p:txBody>
      </p:sp>
    </p:spTree>
    <p:extLst>
      <p:ext uri="{BB962C8B-B14F-4D97-AF65-F5344CB8AC3E}">
        <p14:creationId xmlns:p14="http://schemas.microsoft.com/office/powerpoint/2010/main" val="221733199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Akibat Kepailitan Secara Khusus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 Debitur</a:t>
            </a:r>
          </a:p>
          <a:p>
            <a:pPr algn="l"/>
            <a:endParaRPr lang="nn-NO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 kehilangan kendali atas harta kekayaan yang menjadi boedel pailit.</a:t>
            </a:r>
          </a:p>
          <a:p>
            <a:pPr algn="l"/>
            <a:endParaRPr lang="nn-NO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 dapat dikenai pembatasan hak keperdataan dalam hal tertentu, misalnya jika terbukti melakukan penggelapan, maka ia bisa dikenai larangan hukum untuk melakukan tindakan-tindakan keperdataan tertentu.</a:t>
            </a:r>
          </a:p>
        </p:txBody>
      </p:sp>
    </p:spTree>
    <p:extLst>
      <p:ext uri="{BB962C8B-B14F-4D97-AF65-F5344CB8AC3E}">
        <p14:creationId xmlns:p14="http://schemas.microsoft.com/office/powerpoint/2010/main" val="346589639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11642</TotalTime>
  <Words>815</Words>
  <Application>Microsoft Office PowerPoint</Application>
  <PresentationFormat>On-screen Show (4:3)</PresentationFormat>
  <Paragraphs>91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520</cp:revision>
  <cp:lastPrinted>2017-08-29T02:54:51Z</cp:lastPrinted>
  <dcterms:created xsi:type="dcterms:W3CDTF">2010-04-18T12:06:30Z</dcterms:created>
  <dcterms:modified xsi:type="dcterms:W3CDTF">2025-05-22T09:35:55Z</dcterms:modified>
</cp:coreProperties>
</file>