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Quattrocento Sans" panose="020B0604020202020204" charset="0"/>
      <p:regular r:id="rId22"/>
      <p:bold r:id="rId23"/>
      <p:italic r:id="rId24"/>
      <p:boldItalic r:id="rId25"/>
    </p:embeddedFont>
    <p:embeddedFont>
      <p:font typeface="Roboto"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i2bVnoPVAY9lxf0Y5TqZkblpi27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D"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95809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8834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833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024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4396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5943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9127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6868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2098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4723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4273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5138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4458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6104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9137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16"/>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6"/>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6"/>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6"/>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3" name="Google Shape;23;p1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cxnSp>
        <p:nvCxnSpPr>
          <p:cNvPr id="26" name="Google Shape;26;p16"/>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2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5"/>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0" name="Google Shape;90;p2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26"/>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6"/>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6"/>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26"/>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8" name="Google Shape;98;p2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7"/>
        <p:cNvGrpSpPr/>
        <p:nvPr/>
      </p:nvGrpSpPr>
      <p:grpSpPr>
        <a:xfrm>
          <a:off x="0" y="0"/>
          <a:ext cx="0" cy="0"/>
          <a:chOff x="0" y="0"/>
          <a:chExt cx="0" cy="0"/>
        </a:xfrm>
      </p:grpSpPr>
      <p:sp>
        <p:nvSpPr>
          <p:cNvPr id="108" name="Google Shape;108;p28"/>
          <p:cNvSpPr txBox="1">
            <a:spLocks noGrp="1"/>
          </p:cNvSpPr>
          <p:nvPr>
            <p:ph type="ctrTitle"/>
          </p:nvPr>
        </p:nvSpPr>
        <p:spPr>
          <a:xfrm>
            <a:off x="1524000" y="1124530"/>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3F3F3F"/>
              </a:buClr>
              <a:buSzPts val="2400"/>
              <a:buNone/>
              <a:defRPr sz="2400">
                <a:solidFill>
                  <a:srgbClr val="3F3F3F"/>
                </a:solidFill>
              </a:defRPr>
            </a:lvl1pPr>
            <a:lvl2pPr lvl="1" algn="ctr">
              <a:lnSpc>
                <a:spcPct val="90000"/>
              </a:lnSpc>
              <a:spcBef>
                <a:spcPts val="500"/>
              </a:spcBef>
              <a:spcAft>
                <a:spcPts val="0"/>
              </a:spcAft>
              <a:buClr>
                <a:schemeClr val="dk1"/>
              </a:buClr>
              <a:buSzPts val="2800"/>
              <a:buNone/>
              <a:defRPr sz="2800"/>
            </a:lvl2pPr>
            <a:lvl3pPr lvl="2" algn="ctr">
              <a:lnSpc>
                <a:spcPct val="90000"/>
              </a:lnSpc>
              <a:spcBef>
                <a:spcPts val="500"/>
              </a:spcBef>
              <a:spcAft>
                <a:spcPts val="0"/>
              </a:spcAft>
              <a:buClr>
                <a:schemeClr val="dk1"/>
              </a:buClr>
              <a:buSzPts val="2400"/>
              <a:buNone/>
              <a:defRPr sz="2400"/>
            </a:lvl3pPr>
            <a:lvl4pPr lvl="3" algn="ctr">
              <a:lnSpc>
                <a:spcPct val="90000"/>
              </a:lnSpc>
              <a:spcBef>
                <a:spcPts val="500"/>
              </a:spcBef>
              <a:spcAft>
                <a:spcPts val="0"/>
              </a:spcAft>
              <a:buClr>
                <a:schemeClr val="dk1"/>
              </a:buClr>
              <a:buSzPts val="2000"/>
              <a:buNone/>
              <a:defRPr sz="2000"/>
            </a:lvl4pPr>
            <a:lvl5pPr lvl="4" algn="ctr">
              <a:lnSpc>
                <a:spcPct val="90000"/>
              </a:lnSpc>
              <a:spcBef>
                <a:spcPts val="500"/>
              </a:spcBef>
              <a:spcAft>
                <a:spcPts val="0"/>
              </a:spcAft>
              <a:buClr>
                <a:schemeClr val="dk1"/>
              </a:buClr>
              <a:buSzPts val="2000"/>
              <a:buNone/>
              <a:defRPr sz="2000"/>
            </a:lvl5pPr>
            <a:lvl6pPr lvl="5" algn="ctr">
              <a:spcBef>
                <a:spcPts val="400"/>
              </a:spcBef>
              <a:spcAft>
                <a:spcPts val="0"/>
              </a:spcAft>
              <a:buClr>
                <a:schemeClr val="dk1"/>
              </a:buClr>
              <a:buSzPts val="2000"/>
              <a:buNone/>
              <a:defRPr sz="2000"/>
            </a:lvl6pPr>
            <a:lvl7pPr lvl="6" algn="ctr">
              <a:spcBef>
                <a:spcPts val="400"/>
              </a:spcBef>
              <a:spcAft>
                <a:spcPts val="0"/>
              </a:spcAft>
              <a:buClr>
                <a:schemeClr val="dk1"/>
              </a:buClr>
              <a:buSzPts val="2000"/>
              <a:buNone/>
              <a:defRPr sz="2000"/>
            </a:lvl7pPr>
            <a:lvl8pPr lvl="7" algn="ctr">
              <a:spcBef>
                <a:spcPts val="400"/>
              </a:spcBef>
              <a:spcAft>
                <a:spcPts val="0"/>
              </a:spcAft>
              <a:buClr>
                <a:schemeClr val="dk1"/>
              </a:buClr>
              <a:buSzPts val="2000"/>
              <a:buNone/>
              <a:defRPr sz="2000"/>
            </a:lvl8pPr>
            <a:lvl9pPr lvl="8" algn="ctr">
              <a:spcBef>
                <a:spcPts val="400"/>
              </a:spcBef>
              <a:spcAft>
                <a:spcPts val="0"/>
              </a:spcAft>
              <a:buClr>
                <a:schemeClr val="dk1"/>
              </a:buClr>
              <a:buSzPts val="2000"/>
              <a:buNone/>
              <a:defRPr sz="2000"/>
            </a:lvl9pPr>
          </a:lstStyle>
          <a:p>
            <a:endParaRPr/>
          </a:p>
        </p:txBody>
      </p:sp>
      <p:sp>
        <p:nvSpPr>
          <p:cNvPr id="110" name="Google Shape;11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8"/>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3"/>
        <p:cNvGrpSpPr/>
        <p:nvPr/>
      </p:nvGrpSpPr>
      <p:grpSpPr>
        <a:xfrm>
          <a:off x="0" y="0"/>
          <a:ext cx="0" cy="0"/>
          <a:chOff x="0" y="0"/>
          <a:chExt cx="0" cy="0"/>
        </a:xfrm>
      </p:grpSpPr>
      <p:sp>
        <p:nvSpPr>
          <p:cNvPr id="114" name="Google Shape;114;p29"/>
          <p:cNvSpPr txBox="1">
            <a:spLocks noGrp="1"/>
          </p:cNvSpPr>
          <p:nvPr>
            <p:ph type="title"/>
          </p:nvPr>
        </p:nvSpPr>
        <p:spPr>
          <a:xfrm>
            <a:off x="845127" y="365760"/>
            <a:ext cx="10515600" cy="13255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29"/>
          <p:cNvSpPr txBox="1">
            <a:spLocks noGrp="1"/>
          </p:cNvSpPr>
          <p:nvPr>
            <p:ph type="body" idx="1"/>
          </p:nvPr>
        </p:nvSpPr>
        <p:spPr>
          <a:xfrm>
            <a:off x="845127" y="1828800"/>
            <a:ext cx="10515600" cy="43513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9"/>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9"/>
        <p:cNvGrpSpPr/>
        <p:nvPr/>
      </p:nvGrpSpPr>
      <p:grpSpPr>
        <a:xfrm>
          <a:off x="0" y="0"/>
          <a:ext cx="0" cy="0"/>
          <a:chOff x="0" y="0"/>
          <a:chExt cx="0" cy="0"/>
        </a:xfrm>
      </p:grpSpPr>
      <p:sp>
        <p:nvSpPr>
          <p:cNvPr id="120" name="Google Shape;120;p30"/>
          <p:cNvSpPr txBox="1">
            <a:spLocks noGrp="1"/>
          </p:cNvSpPr>
          <p:nvPr>
            <p:ph type="title"/>
          </p:nvPr>
        </p:nvSpPr>
        <p:spPr>
          <a:xfrm>
            <a:off x="831850" y="1712423"/>
            <a:ext cx="10515600" cy="285120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30"/>
          <p:cNvSpPr txBox="1">
            <a:spLocks noGrp="1"/>
          </p:cNvSpPr>
          <p:nvPr>
            <p:ph type="body" idx="1"/>
          </p:nvPr>
        </p:nvSpPr>
        <p:spPr>
          <a:xfrm>
            <a:off x="831850" y="455263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400"/>
              <a:buNone/>
              <a:defRPr sz="2400">
                <a:solidFill>
                  <a:srgbClr val="3F3F3F"/>
                </a:solidFill>
              </a:defRPr>
            </a:lvl1pPr>
            <a:lvl2pPr marL="914400" lvl="1" indent="-228600" algn="l">
              <a:lnSpc>
                <a:spcPct val="90000"/>
              </a:lnSpc>
              <a:spcBef>
                <a:spcPts val="500"/>
              </a:spcBef>
              <a:spcAft>
                <a:spcPts val="0"/>
              </a:spcAft>
              <a:buClr>
                <a:srgbClr val="888888"/>
              </a:buClr>
              <a:buSzPts val="1800"/>
              <a:buNone/>
              <a:defRPr sz="1800">
                <a:solidFill>
                  <a:srgbClr val="888888"/>
                </a:solidFill>
              </a:defRPr>
            </a:lvl2pPr>
            <a:lvl3pPr marL="1371600" lvl="2" indent="-228600" algn="l">
              <a:lnSpc>
                <a:spcPct val="90000"/>
              </a:lnSpc>
              <a:spcBef>
                <a:spcPts val="500"/>
              </a:spcBef>
              <a:spcAft>
                <a:spcPts val="0"/>
              </a:spcAft>
              <a:buClr>
                <a:srgbClr val="888888"/>
              </a:buClr>
              <a:buSzPts val="1600"/>
              <a:buNone/>
              <a:defRPr sz="1600">
                <a:solidFill>
                  <a:srgbClr val="888888"/>
                </a:solidFill>
              </a:defRPr>
            </a:lvl3pPr>
            <a:lvl4pPr marL="1828800" lvl="3" indent="-228600" algn="l">
              <a:lnSpc>
                <a:spcPct val="90000"/>
              </a:lnSpc>
              <a:spcBef>
                <a:spcPts val="500"/>
              </a:spcBef>
              <a:spcAft>
                <a:spcPts val="0"/>
              </a:spcAft>
              <a:buClr>
                <a:srgbClr val="888888"/>
              </a:buClr>
              <a:buSzPts val="1400"/>
              <a:buNone/>
              <a:defRPr sz="1400">
                <a:solidFill>
                  <a:srgbClr val="888888"/>
                </a:solidFill>
              </a:defRPr>
            </a:lvl4pPr>
            <a:lvl5pPr marL="2286000" lvl="4" indent="-228600" algn="l">
              <a:lnSpc>
                <a:spcPct val="90000"/>
              </a:lnSpc>
              <a:spcBef>
                <a:spcPts val="50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22" name="Google Shape;12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30"/>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5"/>
        <p:cNvGrpSpPr/>
        <p:nvPr/>
      </p:nvGrpSpPr>
      <p:grpSpPr>
        <a:xfrm>
          <a:off x="0" y="0"/>
          <a:ext cx="0" cy="0"/>
          <a:chOff x="0" y="0"/>
          <a:chExt cx="0" cy="0"/>
        </a:xfrm>
      </p:grpSpPr>
      <p:sp>
        <p:nvSpPr>
          <p:cNvPr id="126" name="Google Shape;126;p31"/>
          <p:cNvSpPr txBox="1">
            <a:spLocks noGrp="1"/>
          </p:cNvSpPr>
          <p:nvPr>
            <p:ph type="title"/>
          </p:nvPr>
        </p:nvSpPr>
        <p:spPr>
          <a:xfrm>
            <a:off x="845127" y="365760"/>
            <a:ext cx="10515600" cy="13255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31"/>
          <p:cNvSpPr txBox="1">
            <a:spLocks noGrp="1"/>
          </p:cNvSpPr>
          <p:nvPr>
            <p:ph type="body" idx="1"/>
          </p:nvPr>
        </p:nvSpPr>
        <p:spPr>
          <a:xfrm>
            <a:off x="845127" y="1828800"/>
            <a:ext cx="5181600" cy="43513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8" name="Google Shape;128;p31"/>
          <p:cNvSpPr txBox="1">
            <a:spLocks noGrp="1"/>
          </p:cNvSpPr>
          <p:nvPr>
            <p:ph type="body" idx="2"/>
          </p:nvPr>
        </p:nvSpPr>
        <p:spPr>
          <a:xfrm>
            <a:off x="6172200" y="1828800"/>
            <a:ext cx="5181600" cy="43513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9" name="Google Shape;129;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1"/>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32"/>
        <p:cNvGrpSpPr/>
        <p:nvPr/>
      </p:nvGrpSpPr>
      <p:grpSpPr>
        <a:xfrm>
          <a:off x="0" y="0"/>
          <a:ext cx="0" cy="0"/>
          <a:chOff x="0" y="0"/>
          <a:chExt cx="0" cy="0"/>
        </a:xfrm>
      </p:grpSpPr>
      <p:sp>
        <p:nvSpPr>
          <p:cNvPr id="133" name="Google Shape;133;p32"/>
          <p:cNvSpPr txBox="1">
            <a:spLocks noGrp="1"/>
          </p:cNvSpPr>
          <p:nvPr>
            <p:ph type="body" idx="1"/>
          </p:nvPr>
        </p:nvSpPr>
        <p:spPr>
          <a:xfrm>
            <a:off x="845127" y="1681850"/>
            <a:ext cx="5156200" cy="82569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34" name="Google Shape;134;p32"/>
          <p:cNvSpPr txBox="1">
            <a:spLocks noGrp="1"/>
          </p:cNvSpPr>
          <p:nvPr>
            <p:ph type="body" idx="2"/>
          </p:nvPr>
        </p:nvSpPr>
        <p:spPr>
          <a:xfrm>
            <a:off x="845127" y="2507550"/>
            <a:ext cx="5156200" cy="36805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5" name="Google Shape;135;p32"/>
          <p:cNvSpPr txBox="1">
            <a:spLocks noGrp="1"/>
          </p:cNvSpPr>
          <p:nvPr>
            <p:ph type="body" idx="3"/>
          </p:nvPr>
        </p:nvSpPr>
        <p:spPr>
          <a:xfrm>
            <a:off x="6172200" y="1681851"/>
            <a:ext cx="5181601" cy="82569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36" name="Google Shape;136;p32"/>
          <p:cNvSpPr txBox="1">
            <a:spLocks noGrp="1"/>
          </p:cNvSpPr>
          <p:nvPr>
            <p:ph type="body" idx="4"/>
          </p:nvPr>
        </p:nvSpPr>
        <p:spPr>
          <a:xfrm>
            <a:off x="6172200" y="2507550"/>
            <a:ext cx="5181601" cy="36805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7" name="Google Shape;13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2"/>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
        <p:nvSpPr>
          <p:cNvPr id="140" name="Google Shape;140;p32"/>
          <p:cNvSpPr txBox="1">
            <a:spLocks noGrp="1"/>
          </p:cNvSpPr>
          <p:nvPr>
            <p:ph type="title"/>
          </p:nvPr>
        </p:nvSpPr>
        <p:spPr>
          <a:xfrm>
            <a:off x="845127" y="365760"/>
            <a:ext cx="10515600" cy="13255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41"/>
        <p:cNvGrpSpPr/>
        <p:nvPr/>
      </p:nvGrpSpPr>
      <p:grpSpPr>
        <a:xfrm>
          <a:off x="0" y="0"/>
          <a:ext cx="0" cy="0"/>
          <a:chOff x="0" y="0"/>
          <a:chExt cx="0" cy="0"/>
        </a:xfrm>
      </p:grpSpPr>
      <p:sp>
        <p:nvSpPr>
          <p:cNvPr id="142" name="Google Shape;14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33"/>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
        <p:nvSpPr>
          <p:cNvPr id="145" name="Google Shape;145;p33"/>
          <p:cNvSpPr txBox="1">
            <a:spLocks noGrp="1"/>
          </p:cNvSpPr>
          <p:nvPr>
            <p:ph type="title"/>
          </p:nvPr>
        </p:nvSpPr>
        <p:spPr>
          <a:xfrm>
            <a:off x="845127" y="365760"/>
            <a:ext cx="10515600" cy="13255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6"/>
        <p:cNvGrpSpPr/>
        <p:nvPr/>
      </p:nvGrpSpPr>
      <p:grpSpPr>
        <a:xfrm>
          <a:off x="0" y="0"/>
          <a:ext cx="0" cy="0"/>
          <a:chOff x="0" y="0"/>
          <a:chExt cx="0" cy="0"/>
        </a:xfrm>
      </p:grpSpPr>
      <p:sp>
        <p:nvSpPr>
          <p:cNvPr id="147" name="Google Shape;147;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34"/>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0"/>
        <p:cNvGrpSpPr/>
        <p:nvPr/>
      </p:nvGrpSpPr>
      <p:grpSpPr>
        <a:xfrm>
          <a:off x="0" y="0"/>
          <a:ext cx="0" cy="0"/>
          <a:chOff x="0" y="0"/>
          <a:chExt cx="0" cy="0"/>
        </a:xfrm>
      </p:grpSpPr>
      <p:sp>
        <p:nvSpPr>
          <p:cNvPr id="151" name="Google Shape;151;p35"/>
          <p:cNvSpPr txBox="1">
            <a:spLocks noGrp="1"/>
          </p:cNvSpPr>
          <p:nvPr>
            <p:ph type="title"/>
          </p:nvPr>
        </p:nvSpPr>
        <p:spPr>
          <a:xfrm>
            <a:off x="841248" y="457200"/>
            <a:ext cx="3931920" cy="160019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35"/>
          <p:cNvSpPr txBox="1">
            <a:spLocks noGrp="1"/>
          </p:cNvSpPr>
          <p:nvPr>
            <p:ph type="body" idx="1"/>
          </p:nvPr>
        </p:nvSpPr>
        <p:spPr>
          <a:xfrm>
            <a:off x="5181600" y="990600"/>
            <a:ext cx="6172200" cy="48768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53" name="Google Shape;153;p35"/>
          <p:cNvSpPr txBox="1">
            <a:spLocks noGrp="1"/>
          </p:cNvSpPr>
          <p:nvPr>
            <p:ph type="body" idx="2"/>
          </p:nvPr>
        </p:nvSpPr>
        <p:spPr>
          <a:xfrm>
            <a:off x="841248" y="2057399"/>
            <a:ext cx="3931920" cy="38100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54" name="Google Shape;15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35"/>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7"/>
        <p:cNvGrpSpPr/>
        <p:nvPr/>
      </p:nvGrpSpPr>
      <p:grpSpPr>
        <a:xfrm>
          <a:off x="0" y="0"/>
          <a:ext cx="0" cy="0"/>
          <a:chOff x="0" y="0"/>
          <a:chExt cx="0" cy="0"/>
        </a:xfrm>
      </p:grpSpPr>
      <p:sp>
        <p:nvSpPr>
          <p:cNvPr id="28" name="Google Shape;28;p17"/>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17"/>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1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7"/>
        <p:cNvGrpSpPr/>
        <p:nvPr/>
      </p:nvGrpSpPr>
      <p:grpSpPr>
        <a:xfrm>
          <a:off x="0" y="0"/>
          <a:ext cx="0" cy="0"/>
          <a:chOff x="0" y="0"/>
          <a:chExt cx="0" cy="0"/>
        </a:xfrm>
      </p:grpSpPr>
      <p:sp>
        <p:nvSpPr>
          <p:cNvPr id="158" name="Google Shape;158;p36"/>
          <p:cNvSpPr txBox="1">
            <a:spLocks noGrp="1"/>
          </p:cNvSpPr>
          <p:nvPr>
            <p:ph type="title"/>
          </p:nvPr>
        </p:nvSpPr>
        <p:spPr>
          <a:xfrm>
            <a:off x="841248" y="457200"/>
            <a:ext cx="393192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36"/>
          <p:cNvSpPr>
            <a:spLocks noGrp="1"/>
          </p:cNvSpPr>
          <p:nvPr>
            <p:ph type="pic" idx="2"/>
          </p:nvPr>
        </p:nvSpPr>
        <p:spPr>
          <a:xfrm>
            <a:off x="5181600" y="990600"/>
            <a:ext cx="6172200" cy="48768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Noto Sans Symbols"/>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Noto Sans Symbols"/>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Noto Sans Symbols"/>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9pPr>
          </a:lstStyle>
          <a:p>
            <a:endParaRPr/>
          </a:p>
        </p:txBody>
      </p:sp>
      <p:sp>
        <p:nvSpPr>
          <p:cNvPr id="160" name="Google Shape;160;p36"/>
          <p:cNvSpPr txBox="1">
            <a:spLocks noGrp="1"/>
          </p:cNvSpPr>
          <p:nvPr>
            <p:ph type="body" idx="1"/>
          </p:nvPr>
        </p:nvSpPr>
        <p:spPr>
          <a:xfrm>
            <a:off x="841248" y="2057400"/>
            <a:ext cx="3931920" cy="3810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61" name="Google Shape;16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36"/>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4"/>
        <p:cNvGrpSpPr/>
        <p:nvPr/>
      </p:nvGrpSpPr>
      <p:grpSpPr>
        <a:xfrm>
          <a:off x="0" y="0"/>
          <a:ext cx="0" cy="0"/>
          <a:chOff x="0" y="0"/>
          <a:chExt cx="0" cy="0"/>
        </a:xfrm>
      </p:grpSpPr>
      <p:sp>
        <p:nvSpPr>
          <p:cNvPr id="165" name="Google Shape;165;p37"/>
          <p:cNvSpPr txBox="1">
            <a:spLocks noGrp="1"/>
          </p:cNvSpPr>
          <p:nvPr>
            <p:ph type="title"/>
          </p:nvPr>
        </p:nvSpPr>
        <p:spPr>
          <a:xfrm>
            <a:off x="845127" y="365760"/>
            <a:ext cx="10515600" cy="13255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37"/>
          <p:cNvSpPr txBox="1">
            <a:spLocks noGrp="1"/>
          </p:cNvSpPr>
          <p:nvPr>
            <p:ph type="body" idx="1"/>
          </p:nvPr>
        </p:nvSpPr>
        <p:spPr>
          <a:xfrm rot="5400000">
            <a:off x="3927259" y="-1253331"/>
            <a:ext cx="4351337"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7" name="Google Shape;167;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37"/>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0"/>
        <p:cNvGrpSpPr/>
        <p:nvPr/>
      </p:nvGrpSpPr>
      <p:grpSpPr>
        <a:xfrm>
          <a:off x="0" y="0"/>
          <a:ext cx="0" cy="0"/>
          <a:chOff x="0" y="0"/>
          <a:chExt cx="0" cy="0"/>
        </a:xfrm>
      </p:grpSpPr>
      <p:sp>
        <p:nvSpPr>
          <p:cNvPr id="171" name="Google Shape;171;p38"/>
          <p:cNvSpPr txBox="1">
            <a:spLocks noGrp="1"/>
          </p:cNvSpPr>
          <p:nvPr>
            <p:ph type="title"/>
          </p:nvPr>
        </p:nvSpPr>
        <p:spPr>
          <a:xfrm rot="5400000">
            <a:off x="7133431" y="1951831"/>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38"/>
          <p:cNvSpPr txBox="1">
            <a:spLocks noGrp="1"/>
          </p:cNvSpPr>
          <p:nvPr>
            <p:ph type="body" idx="1"/>
          </p:nvPr>
        </p:nvSpPr>
        <p:spPr>
          <a:xfrm rot="5400000">
            <a:off x="1799432" y="-600869"/>
            <a:ext cx="5811837"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3" name="Google Shape;173;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38"/>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sp>
        <p:nvSpPr>
          <p:cNvPr id="34" name="Google Shape;34;p1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8"/>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6" name="Google Shape;36;p1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39"/>
        <p:cNvGrpSpPr/>
        <p:nvPr/>
      </p:nvGrpSpPr>
      <p:grpSpPr>
        <a:xfrm>
          <a:off x="0" y="0"/>
          <a:ext cx="0" cy="0"/>
          <a:chOff x="0" y="0"/>
          <a:chExt cx="0" cy="0"/>
        </a:xfrm>
      </p:grpSpPr>
      <p:sp>
        <p:nvSpPr>
          <p:cNvPr id="40" name="Google Shape;40;p19"/>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19"/>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19"/>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9"/>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44" name="Google Shape;44;p1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cxnSp>
        <p:nvCxnSpPr>
          <p:cNvPr id="47" name="Google Shape;47;p19"/>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2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0"/>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1" name="Google Shape;51;p20"/>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2" name="Google Shape;52;p2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2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1"/>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8" name="Google Shape;58;p21"/>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9" name="Google Shape;59;p21"/>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0" name="Google Shape;60;p21"/>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1" name="Google Shape;61;p2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2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9"/>
        <p:cNvGrpSpPr/>
        <p:nvPr/>
      </p:nvGrpSpPr>
      <p:grpSpPr>
        <a:xfrm>
          <a:off x="0" y="0"/>
          <a:ext cx="0" cy="0"/>
          <a:chOff x="0" y="0"/>
          <a:chExt cx="0" cy="0"/>
        </a:xfrm>
      </p:grpSpPr>
      <p:sp>
        <p:nvSpPr>
          <p:cNvPr id="70" name="Google Shape;70;p23"/>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3"/>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3"/>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3"/>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4" name="Google Shape;74;p23"/>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5" name="Google Shape;75;p23"/>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dk2"/>
                </a:solidFill>
                <a:latin typeface="Calibri"/>
                <a:ea typeface="Calibri"/>
                <a:cs typeface="Calibri"/>
                <a:sym typeface="Calibri"/>
              </a:defRPr>
            </a:lvl1pPr>
            <a:lvl2pPr marL="0" lvl="1" indent="0" algn="r">
              <a:spcBef>
                <a:spcPts val="0"/>
              </a:spcBef>
              <a:buNone/>
              <a:defRPr sz="1050">
                <a:solidFill>
                  <a:schemeClr val="dk2"/>
                </a:solidFill>
                <a:latin typeface="Calibri"/>
                <a:ea typeface="Calibri"/>
                <a:cs typeface="Calibri"/>
                <a:sym typeface="Calibri"/>
              </a:defRPr>
            </a:lvl2pPr>
            <a:lvl3pPr marL="0" lvl="2" indent="0" algn="r">
              <a:spcBef>
                <a:spcPts val="0"/>
              </a:spcBef>
              <a:buNone/>
              <a:defRPr sz="1050">
                <a:solidFill>
                  <a:schemeClr val="dk2"/>
                </a:solidFill>
                <a:latin typeface="Calibri"/>
                <a:ea typeface="Calibri"/>
                <a:cs typeface="Calibri"/>
                <a:sym typeface="Calibri"/>
              </a:defRPr>
            </a:lvl3pPr>
            <a:lvl4pPr marL="0" lvl="3" indent="0" algn="r">
              <a:spcBef>
                <a:spcPts val="0"/>
              </a:spcBef>
              <a:buNone/>
              <a:defRPr sz="1050">
                <a:solidFill>
                  <a:schemeClr val="dk2"/>
                </a:solidFill>
                <a:latin typeface="Calibri"/>
                <a:ea typeface="Calibri"/>
                <a:cs typeface="Calibri"/>
                <a:sym typeface="Calibri"/>
              </a:defRPr>
            </a:lvl4pPr>
            <a:lvl5pPr marL="0" lvl="4" indent="0" algn="r">
              <a:spcBef>
                <a:spcPts val="0"/>
              </a:spcBef>
              <a:buNone/>
              <a:defRPr sz="1050">
                <a:solidFill>
                  <a:schemeClr val="dk2"/>
                </a:solidFill>
                <a:latin typeface="Calibri"/>
                <a:ea typeface="Calibri"/>
                <a:cs typeface="Calibri"/>
                <a:sym typeface="Calibri"/>
              </a:defRPr>
            </a:lvl5pPr>
            <a:lvl6pPr marL="0" lvl="5" indent="0" algn="r">
              <a:spcBef>
                <a:spcPts val="0"/>
              </a:spcBef>
              <a:buNone/>
              <a:defRPr sz="1050">
                <a:solidFill>
                  <a:schemeClr val="dk2"/>
                </a:solidFill>
                <a:latin typeface="Calibri"/>
                <a:ea typeface="Calibri"/>
                <a:cs typeface="Calibri"/>
                <a:sym typeface="Calibri"/>
              </a:defRPr>
            </a:lvl6pPr>
            <a:lvl7pPr marL="0" lvl="6" indent="0" algn="r">
              <a:spcBef>
                <a:spcPts val="0"/>
              </a:spcBef>
              <a:buNone/>
              <a:defRPr sz="1050">
                <a:solidFill>
                  <a:schemeClr val="dk2"/>
                </a:solidFill>
                <a:latin typeface="Calibri"/>
                <a:ea typeface="Calibri"/>
                <a:cs typeface="Calibri"/>
                <a:sym typeface="Calibri"/>
              </a:defRPr>
            </a:lvl7pPr>
            <a:lvl8pPr marL="0" lvl="7" indent="0" algn="r">
              <a:spcBef>
                <a:spcPts val="0"/>
              </a:spcBef>
              <a:buNone/>
              <a:defRPr sz="1050">
                <a:solidFill>
                  <a:schemeClr val="dk2"/>
                </a:solidFill>
                <a:latin typeface="Calibri"/>
                <a:ea typeface="Calibri"/>
                <a:cs typeface="Calibri"/>
                <a:sym typeface="Calibri"/>
              </a:defRPr>
            </a:lvl8pPr>
            <a:lvl9pPr marL="0" lvl="8" indent="0" algn="r">
              <a:spcBef>
                <a:spcPts val="0"/>
              </a:spcBef>
              <a:buNone/>
              <a:defRPr sz="105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8"/>
        <p:cNvGrpSpPr/>
        <p:nvPr/>
      </p:nvGrpSpPr>
      <p:grpSpPr>
        <a:xfrm>
          <a:off x="0" y="0"/>
          <a:ext cx="0" cy="0"/>
          <a:chOff x="0" y="0"/>
          <a:chExt cx="0" cy="0"/>
        </a:xfrm>
      </p:grpSpPr>
      <p:sp>
        <p:nvSpPr>
          <p:cNvPr id="79" name="Google Shape;79;p24"/>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4"/>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4"/>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4"/>
          <p:cNvSpPr>
            <a:spLocks noGrp="1"/>
          </p:cNvSpPr>
          <p:nvPr>
            <p:ph type="pic" idx="2"/>
          </p:nvPr>
        </p:nvSpPr>
        <p:spPr>
          <a:xfrm>
            <a:off x="15" y="0"/>
            <a:ext cx="12191985" cy="4915076"/>
          </a:xfrm>
          <a:prstGeom prst="rect">
            <a:avLst/>
          </a:prstGeom>
          <a:blipFill rotWithShape="1">
            <a:blip r:embed="rId2">
              <a:alphaModFix/>
            </a:blip>
            <a:stretch>
              <a:fillRect/>
            </a:stretch>
          </a:blipFill>
          <a:ln>
            <a:noFill/>
          </a:ln>
        </p:spPr>
        <p:txBody>
          <a:bodyPr spcFirstLastPara="1" wrap="square" lIns="457200" tIns="457200" rIns="0" bIns="45700" anchor="t" anchorCtr="0">
            <a:normAutofit/>
          </a:bodyPr>
          <a:lstStyle>
            <a:lvl1pPr marR="0" lvl="0" algn="l" rtl="0">
              <a:lnSpc>
                <a:spcPct val="90000"/>
              </a:lnSpc>
              <a:spcBef>
                <a:spcPts val="1200"/>
              </a:spcBef>
              <a:spcAft>
                <a:spcPts val="0"/>
              </a:spcAft>
              <a:buClr>
                <a:schemeClr val="accent1"/>
              </a:buClr>
              <a:buSzPts val="3200"/>
              <a:buFont typeface="Calibri"/>
              <a:buNone/>
              <a:defRPr sz="3200" b="0" i="0" u="none" strike="noStrike" cap="none">
                <a:solidFill>
                  <a:schemeClr val="lt1"/>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2800"/>
              <a:buFont typeface="Calibri"/>
              <a:buNone/>
              <a:defRPr sz="2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83" name="Google Shape;83;p24"/>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4" name="Google Shape;84;p2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5"/>
          <p:cNvSpPr/>
          <p:nvPr/>
        </p:nvSpPr>
        <p:spPr>
          <a:xfrm>
            <a:off x="0" y="6334316"/>
            <a:ext cx="12192000"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5"/>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1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D"/>
              <a:t>‹#›</a:t>
            </a:fld>
            <a:endParaRPr/>
          </a:p>
        </p:txBody>
      </p:sp>
      <p:cxnSp>
        <p:nvCxnSpPr>
          <p:cNvPr id="17" name="Google Shape;17;p15"/>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27"/>
          <p:cNvSpPr txBox="1">
            <a:spLocks noGrp="1"/>
          </p:cNvSpPr>
          <p:nvPr>
            <p:ph type="title"/>
          </p:nvPr>
        </p:nvSpPr>
        <p:spPr>
          <a:xfrm>
            <a:off x="845127" y="365760"/>
            <a:ext cx="10515600" cy="132556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3" name="Google Shape;103;p27"/>
          <p:cNvSpPr txBox="1">
            <a:spLocks noGrp="1"/>
          </p:cNvSpPr>
          <p:nvPr>
            <p:ph type="body" idx="1"/>
          </p:nvPr>
        </p:nvSpPr>
        <p:spPr>
          <a:xfrm>
            <a:off x="845127" y="1828800"/>
            <a:ext cx="10515600" cy="435133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100">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p27"/>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a:solidFill>
                  <a:srgbClr val="888888"/>
                </a:solidFill>
                <a:latin typeface="Calibri"/>
                <a:ea typeface="Calibri"/>
                <a:cs typeface="Calibri"/>
                <a:sym typeface="Calibri"/>
              </a:defRPr>
            </a:lvl1pPr>
            <a:lvl2pPr marL="0" marR="0" lvl="1" indent="0" algn="r" rtl="0">
              <a:spcBef>
                <a:spcPts val="0"/>
              </a:spcBef>
              <a:buNone/>
              <a:defRPr sz="1100">
                <a:solidFill>
                  <a:srgbClr val="888888"/>
                </a:solidFill>
                <a:latin typeface="Calibri"/>
                <a:ea typeface="Calibri"/>
                <a:cs typeface="Calibri"/>
                <a:sym typeface="Calibri"/>
              </a:defRPr>
            </a:lvl2pPr>
            <a:lvl3pPr marL="0" marR="0" lvl="2" indent="0" algn="r" rtl="0">
              <a:spcBef>
                <a:spcPts val="0"/>
              </a:spcBef>
              <a:buNone/>
              <a:defRPr sz="1100">
                <a:solidFill>
                  <a:srgbClr val="888888"/>
                </a:solidFill>
                <a:latin typeface="Calibri"/>
                <a:ea typeface="Calibri"/>
                <a:cs typeface="Calibri"/>
                <a:sym typeface="Calibri"/>
              </a:defRPr>
            </a:lvl3pPr>
            <a:lvl4pPr marL="0" marR="0" lvl="3" indent="0" algn="r" rtl="0">
              <a:spcBef>
                <a:spcPts val="0"/>
              </a:spcBef>
              <a:buNone/>
              <a:defRPr sz="1100">
                <a:solidFill>
                  <a:srgbClr val="888888"/>
                </a:solidFill>
                <a:latin typeface="Calibri"/>
                <a:ea typeface="Calibri"/>
                <a:cs typeface="Calibri"/>
                <a:sym typeface="Calibri"/>
              </a:defRPr>
            </a:lvl4pPr>
            <a:lvl5pPr marL="0" marR="0" lvl="4" indent="0" algn="r" rtl="0">
              <a:spcBef>
                <a:spcPts val="0"/>
              </a:spcBef>
              <a:buNone/>
              <a:defRPr sz="1100">
                <a:solidFill>
                  <a:srgbClr val="888888"/>
                </a:solidFill>
                <a:latin typeface="Calibri"/>
                <a:ea typeface="Calibri"/>
                <a:cs typeface="Calibri"/>
                <a:sym typeface="Calibri"/>
              </a:defRPr>
            </a:lvl5pPr>
            <a:lvl6pPr marL="0" marR="0" lvl="5" indent="0" algn="r" rtl="0">
              <a:spcBef>
                <a:spcPts val="0"/>
              </a:spcBef>
              <a:buNone/>
              <a:defRPr sz="1100">
                <a:solidFill>
                  <a:srgbClr val="888888"/>
                </a:solidFill>
                <a:latin typeface="Calibri"/>
                <a:ea typeface="Calibri"/>
                <a:cs typeface="Calibri"/>
                <a:sym typeface="Calibri"/>
              </a:defRPr>
            </a:lvl6pPr>
            <a:lvl7pPr marL="0" marR="0" lvl="6" indent="0" algn="r" rtl="0">
              <a:spcBef>
                <a:spcPts val="0"/>
              </a:spcBef>
              <a:buNone/>
              <a:defRPr sz="1100">
                <a:solidFill>
                  <a:srgbClr val="888888"/>
                </a:solidFill>
                <a:latin typeface="Calibri"/>
                <a:ea typeface="Calibri"/>
                <a:cs typeface="Calibri"/>
                <a:sym typeface="Calibri"/>
              </a:defRPr>
            </a:lvl7pPr>
            <a:lvl8pPr marL="0" marR="0" lvl="7" indent="0" algn="r" rtl="0">
              <a:spcBef>
                <a:spcPts val="0"/>
              </a:spcBef>
              <a:buNone/>
              <a:defRPr sz="1100">
                <a:solidFill>
                  <a:srgbClr val="888888"/>
                </a:solidFill>
                <a:latin typeface="Calibri"/>
                <a:ea typeface="Calibri"/>
                <a:cs typeface="Calibri"/>
                <a:sym typeface="Calibri"/>
              </a:defRPr>
            </a:lvl8pPr>
            <a:lvl9pPr marL="0" marR="0" lvl="8" indent="0" algn="r" rtl="0">
              <a:spcBef>
                <a:spcPts val="0"/>
              </a:spcBef>
              <a:buNone/>
              <a:defRPr sz="11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D"/>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hyperlink" Target="mailto:arizaeka@darmajaya.ac.id" TargetMode="External"/><Relationship Id="rId4" Type="http://schemas.openxmlformats.org/officeDocument/2006/relationships/image" Target="../media/image3.jp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jpg"/><Relationship Id="rId7"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
          <p:cNvSpPr txBox="1">
            <a:spLocks noGrp="1"/>
          </p:cNvSpPr>
          <p:nvPr>
            <p:ph type="ctrTitle"/>
          </p:nvPr>
        </p:nvSpPr>
        <p:spPr>
          <a:xfrm>
            <a:off x="358734" y="2254740"/>
            <a:ext cx="11474531" cy="1802675"/>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262626"/>
              </a:buClr>
              <a:buSzPts val="5400"/>
              <a:buFont typeface="Arial"/>
              <a:buNone/>
            </a:pPr>
            <a:r>
              <a:rPr lang="en-ID" sz="5400" b="1">
                <a:latin typeface="Arial"/>
                <a:ea typeface="Arial"/>
                <a:cs typeface="Arial"/>
                <a:sym typeface="Arial"/>
              </a:rPr>
              <a:t>TEKNOLOGI DALAM BISNIS</a:t>
            </a:r>
            <a:endParaRPr sz="5400">
              <a:latin typeface="Arial"/>
              <a:ea typeface="Arial"/>
              <a:cs typeface="Arial"/>
              <a:sym typeface="Arial"/>
            </a:endParaRPr>
          </a:p>
        </p:txBody>
      </p:sp>
      <p:sp>
        <p:nvSpPr>
          <p:cNvPr id="181" name="Google Shape;181;p1"/>
          <p:cNvSpPr txBox="1">
            <a:spLocks noGrp="1"/>
          </p:cNvSpPr>
          <p:nvPr>
            <p:ph type="subTitle" idx="1"/>
          </p:nvPr>
        </p:nvSpPr>
        <p:spPr>
          <a:xfrm>
            <a:off x="923526" y="4309734"/>
            <a:ext cx="10058400" cy="204605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400"/>
              <a:buNone/>
            </a:pPr>
            <a:r>
              <a:rPr lang="en-ID" b="1"/>
              <a:t>DISUSUN OLEH:</a:t>
            </a:r>
            <a:endParaRPr/>
          </a:p>
          <a:p>
            <a:pPr marL="0" lvl="0" indent="0" algn="ctr" rtl="0">
              <a:lnSpc>
                <a:spcPct val="90000"/>
              </a:lnSpc>
              <a:spcBef>
                <a:spcPts val="1400"/>
              </a:spcBef>
              <a:spcAft>
                <a:spcPts val="0"/>
              </a:spcAft>
              <a:buSzPts val="2400"/>
              <a:buNone/>
            </a:pPr>
            <a:r>
              <a:rPr lang="en-ID" b="1"/>
              <a:t>M. ARIZA EKA YUSENDRA</a:t>
            </a:r>
            <a:endParaRPr b="1"/>
          </a:p>
          <a:p>
            <a:pPr marL="0" lvl="0" indent="0" algn="ctr" rtl="0">
              <a:lnSpc>
                <a:spcPct val="90000"/>
              </a:lnSpc>
              <a:spcBef>
                <a:spcPts val="1400"/>
              </a:spcBef>
              <a:spcAft>
                <a:spcPts val="0"/>
              </a:spcAft>
              <a:buSzPts val="2400"/>
              <a:buNone/>
            </a:pPr>
            <a:endParaRPr b="1"/>
          </a:p>
        </p:txBody>
      </p:sp>
      <p:pic>
        <p:nvPicPr>
          <p:cNvPr id="182" name="Google Shape;182;p1" descr="D:\Picture\logo ibi small.gif"/>
          <p:cNvPicPr preferRelativeResize="0"/>
          <p:nvPr/>
        </p:nvPicPr>
        <p:blipFill rotWithShape="1">
          <a:blip r:embed="rId3">
            <a:alphaModFix/>
          </a:blip>
          <a:srcRect/>
          <a:stretch/>
        </p:blipFill>
        <p:spPr>
          <a:xfrm>
            <a:off x="10013490" y="4418917"/>
            <a:ext cx="1936873" cy="1936873"/>
          </a:xfrm>
          <a:prstGeom prst="rect">
            <a:avLst/>
          </a:prstGeom>
          <a:noFill/>
          <a:ln>
            <a:noFill/>
          </a:ln>
        </p:spPr>
      </p:pic>
      <p:sp>
        <p:nvSpPr>
          <p:cNvPr id="183" name="Google Shape;183;p1"/>
          <p:cNvSpPr txBox="1"/>
          <p:nvPr/>
        </p:nvSpPr>
        <p:spPr>
          <a:xfrm>
            <a:off x="103031" y="6446489"/>
            <a:ext cx="544700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D" sz="2000" b="1" i="1" u="none" strike="noStrike" cap="none">
                <a:solidFill>
                  <a:schemeClr val="lt1"/>
                </a:solidFill>
                <a:latin typeface="Calibri"/>
                <a:ea typeface="Calibri"/>
                <a:cs typeface="Calibri"/>
                <a:sym typeface="Calibri"/>
              </a:rPr>
              <a:t>Institut Informatika &amp; Bisnis Darmajaya Lampung</a:t>
            </a:r>
            <a:endParaRPr sz="2000" b="1" i="1">
              <a:solidFill>
                <a:schemeClr val="lt1"/>
              </a:solidFill>
              <a:latin typeface="Calibri"/>
              <a:ea typeface="Calibri"/>
              <a:cs typeface="Calibri"/>
              <a:sym typeface="Calibri"/>
            </a:endParaRPr>
          </a:p>
        </p:txBody>
      </p:sp>
      <p:sp>
        <p:nvSpPr>
          <p:cNvPr id="184" name="Google Shape;184;p1"/>
          <p:cNvSpPr txBox="1"/>
          <p:nvPr/>
        </p:nvSpPr>
        <p:spPr>
          <a:xfrm>
            <a:off x="475832" y="3798800"/>
            <a:ext cx="10823912" cy="538733"/>
          </a:xfrm>
          <a:prstGeom prst="rect">
            <a:avLst/>
          </a:prstGeom>
          <a:noFill/>
          <a:ln>
            <a:noFill/>
          </a:ln>
        </p:spPr>
        <p:txBody>
          <a:bodyPr spcFirstLastPara="1" wrap="square" lIns="91425" tIns="45700" rIns="91425" bIns="45700" anchor="b" anchorCtr="0">
            <a:normAutofit/>
          </a:bodyPr>
          <a:lstStyle/>
          <a:p>
            <a:pPr marL="0" marR="0" lvl="0" indent="0" algn="ctr" rtl="0">
              <a:lnSpc>
                <a:spcPct val="85000"/>
              </a:lnSpc>
              <a:spcBef>
                <a:spcPts val="0"/>
              </a:spcBef>
              <a:spcAft>
                <a:spcPts val="0"/>
              </a:spcAft>
              <a:buClr>
                <a:srgbClr val="262626"/>
              </a:buClr>
              <a:buSzPts val="2400"/>
              <a:buFont typeface="Calibri"/>
              <a:buNone/>
            </a:pPr>
            <a:r>
              <a:rPr lang="en-ID" sz="2400" b="1" u="none">
                <a:solidFill>
                  <a:srgbClr val="262626"/>
                </a:solidFill>
                <a:latin typeface="Calibri"/>
                <a:ea typeface="Calibri"/>
                <a:cs typeface="Calibri"/>
                <a:sym typeface="Calibri"/>
              </a:rPr>
              <a:t>Menjadi Game Changer di Dunia Bisnis Dengan Teknologi</a:t>
            </a:r>
            <a:endParaRPr sz="2400" b="0" u="none">
              <a:solidFill>
                <a:srgbClr val="262626"/>
              </a:solidFill>
              <a:latin typeface="Calibri"/>
              <a:ea typeface="Calibri"/>
              <a:cs typeface="Calibri"/>
              <a:sym typeface="Calibri"/>
            </a:endParaRPr>
          </a:p>
        </p:txBody>
      </p:sp>
      <p:pic>
        <p:nvPicPr>
          <p:cNvPr id="185" name="Google Shape;185;p1"/>
          <p:cNvPicPr preferRelativeResize="0"/>
          <p:nvPr/>
        </p:nvPicPr>
        <p:blipFill rotWithShape="1">
          <a:blip r:embed="rId4">
            <a:alphaModFix/>
          </a:blip>
          <a:srcRect/>
          <a:stretch/>
        </p:blipFill>
        <p:spPr>
          <a:xfrm>
            <a:off x="247717" y="4564776"/>
            <a:ext cx="2181584" cy="1731208"/>
          </a:xfrm>
          <a:prstGeom prst="rect">
            <a:avLst/>
          </a:prstGeom>
          <a:noFill/>
          <a:ln>
            <a:noFill/>
          </a:ln>
        </p:spPr>
      </p:pic>
      <p:sp>
        <p:nvSpPr>
          <p:cNvPr id="186" name="Google Shape;186;p1"/>
          <p:cNvSpPr txBox="1"/>
          <p:nvPr/>
        </p:nvSpPr>
        <p:spPr>
          <a:xfrm>
            <a:off x="3702062" y="5200810"/>
            <a:ext cx="498289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D" sz="1800">
                <a:solidFill>
                  <a:schemeClr val="dk1"/>
                </a:solidFill>
                <a:latin typeface="Calibri"/>
                <a:ea typeface="Calibri"/>
                <a:cs typeface="Calibri"/>
                <a:sym typeface="Calibri"/>
              </a:rPr>
              <a:t>Dosen Program Studi Manajemen</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ID" sz="1800">
                <a:solidFill>
                  <a:schemeClr val="dk1"/>
                </a:solidFill>
                <a:latin typeface="Calibri"/>
                <a:ea typeface="Calibri"/>
                <a:cs typeface="Calibri"/>
                <a:sym typeface="Calibri"/>
              </a:rPr>
              <a:t>Fakultas Ekonomi dan Bisnis (FEB) Darmajaya</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ID" sz="1800"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arizaeka@darmajaya.ac.id</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ID" sz="1800">
                <a:solidFill>
                  <a:schemeClr val="dk1"/>
                </a:solidFill>
                <a:latin typeface="Calibri"/>
                <a:ea typeface="Calibri"/>
                <a:cs typeface="Calibri"/>
                <a:sym typeface="Calibri"/>
              </a:rPr>
              <a:t>IG: @Mister Yusen </a:t>
            </a:r>
            <a:endParaRPr sz="1800">
              <a:solidFill>
                <a:schemeClr val="dk1"/>
              </a:solidFill>
              <a:latin typeface="Calibri"/>
              <a:ea typeface="Calibri"/>
              <a:cs typeface="Calibri"/>
              <a:sym typeface="Calibri"/>
            </a:endParaRPr>
          </a:p>
        </p:txBody>
      </p:sp>
      <p:pic>
        <p:nvPicPr>
          <p:cNvPr id="187" name="Google Shape;187;p1"/>
          <p:cNvPicPr preferRelativeResize="0"/>
          <p:nvPr/>
        </p:nvPicPr>
        <p:blipFill rotWithShape="1">
          <a:blip r:embed="rId6">
            <a:alphaModFix/>
          </a:blip>
          <a:srcRect l="13768"/>
          <a:stretch/>
        </p:blipFill>
        <p:spPr>
          <a:xfrm>
            <a:off x="0" y="-2140"/>
            <a:ext cx="3121891" cy="2557388"/>
          </a:xfrm>
          <a:prstGeom prst="rect">
            <a:avLst/>
          </a:prstGeom>
          <a:noFill/>
          <a:ln>
            <a:noFill/>
          </a:ln>
        </p:spPr>
      </p:pic>
      <p:pic>
        <p:nvPicPr>
          <p:cNvPr id="188" name="Google Shape;188;p1"/>
          <p:cNvPicPr preferRelativeResize="0"/>
          <p:nvPr/>
        </p:nvPicPr>
        <p:blipFill rotWithShape="1">
          <a:blip r:embed="rId7">
            <a:alphaModFix/>
          </a:blip>
          <a:srcRect/>
          <a:stretch/>
        </p:blipFill>
        <p:spPr>
          <a:xfrm>
            <a:off x="3121891" y="0"/>
            <a:ext cx="3269673" cy="2555248"/>
          </a:xfrm>
          <a:prstGeom prst="rect">
            <a:avLst/>
          </a:prstGeom>
          <a:noFill/>
          <a:ln>
            <a:noFill/>
          </a:ln>
        </p:spPr>
      </p:pic>
      <p:pic>
        <p:nvPicPr>
          <p:cNvPr id="189" name="Google Shape;189;p1"/>
          <p:cNvPicPr preferRelativeResize="0"/>
          <p:nvPr/>
        </p:nvPicPr>
        <p:blipFill rotWithShape="1">
          <a:blip r:embed="rId8">
            <a:alphaModFix/>
          </a:blip>
          <a:srcRect/>
          <a:stretch/>
        </p:blipFill>
        <p:spPr>
          <a:xfrm>
            <a:off x="6391563" y="-3329"/>
            <a:ext cx="2636183" cy="2555248"/>
          </a:xfrm>
          <a:prstGeom prst="rect">
            <a:avLst/>
          </a:prstGeom>
          <a:noFill/>
          <a:ln>
            <a:noFill/>
          </a:ln>
        </p:spPr>
      </p:pic>
      <p:pic>
        <p:nvPicPr>
          <p:cNvPr id="190" name="Google Shape;190;p1"/>
          <p:cNvPicPr preferRelativeResize="0"/>
          <p:nvPr/>
        </p:nvPicPr>
        <p:blipFill rotWithShape="1">
          <a:blip r:embed="rId9">
            <a:alphaModFix/>
          </a:blip>
          <a:srcRect/>
          <a:stretch/>
        </p:blipFill>
        <p:spPr>
          <a:xfrm>
            <a:off x="9027747" y="-9911"/>
            <a:ext cx="3164254" cy="256183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0"/>
          <p:cNvSpPr txBox="1"/>
          <p:nvPr/>
        </p:nvSpPr>
        <p:spPr>
          <a:xfrm>
            <a:off x="103031" y="6446489"/>
            <a:ext cx="544700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D" sz="2000" b="1" i="1">
                <a:solidFill>
                  <a:schemeClr val="lt1"/>
                </a:solidFill>
                <a:latin typeface="Calibri"/>
                <a:ea typeface="Calibri"/>
                <a:cs typeface="Calibri"/>
                <a:sym typeface="Calibri"/>
              </a:rPr>
              <a:t>Institut Informatika &amp; Bisnis Darmajaya Lampung</a:t>
            </a:r>
            <a:endParaRPr sz="2000" b="1" i="1">
              <a:solidFill>
                <a:schemeClr val="lt1"/>
              </a:solidFill>
              <a:latin typeface="Calibri"/>
              <a:ea typeface="Calibri"/>
              <a:cs typeface="Calibri"/>
              <a:sym typeface="Calibri"/>
            </a:endParaRPr>
          </a:p>
        </p:txBody>
      </p:sp>
      <p:pic>
        <p:nvPicPr>
          <p:cNvPr id="305" name="Google Shape;305;p10"/>
          <p:cNvPicPr preferRelativeResize="0"/>
          <p:nvPr/>
        </p:nvPicPr>
        <p:blipFill rotWithShape="1">
          <a:blip r:embed="rId3">
            <a:alphaModFix/>
          </a:blip>
          <a:srcRect/>
          <a:stretch/>
        </p:blipFill>
        <p:spPr>
          <a:xfrm>
            <a:off x="111239" y="0"/>
            <a:ext cx="986041" cy="1050878"/>
          </a:xfrm>
          <a:prstGeom prst="rect">
            <a:avLst/>
          </a:prstGeom>
          <a:noFill/>
          <a:ln>
            <a:noFill/>
          </a:ln>
        </p:spPr>
      </p:pic>
      <p:pic>
        <p:nvPicPr>
          <p:cNvPr id="306" name="Google Shape;306;p10" descr="D:\Picture\logo ibi small.gif"/>
          <p:cNvPicPr preferRelativeResize="0"/>
          <p:nvPr/>
        </p:nvPicPr>
        <p:blipFill rotWithShape="1">
          <a:blip r:embed="rId4">
            <a:alphaModFix/>
          </a:blip>
          <a:srcRect/>
          <a:stretch/>
        </p:blipFill>
        <p:spPr>
          <a:xfrm>
            <a:off x="11019203" y="69136"/>
            <a:ext cx="1077922" cy="1077922"/>
          </a:xfrm>
          <a:prstGeom prst="rect">
            <a:avLst/>
          </a:prstGeom>
          <a:noFill/>
          <a:ln>
            <a:noFill/>
          </a:ln>
        </p:spPr>
      </p:pic>
      <p:sp>
        <p:nvSpPr>
          <p:cNvPr id="307" name="Google Shape;307;p10"/>
          <p:cNvSpPr txBox="1"/>
          <p:nvPr/>
        </p:nvSpPr>
        <p:spPr>
          <a:xfrm>
            <a:off x="4370607" y="233050"/>
            <a:ext cx="4900500" cy="584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D" sz="3200" b="1">
                <a:solidFill>
                  <a:schemeClr val="dk1"/>
                </a:solidFill>
                <a:latin typeface="Arial"/>
                <a:ea typeface="Arial"/>
                <a:cs typeface="Arial"/>
                <a:sym typeface="Arial"/>
              </a:rPr>
              <a:t>ZOOM Meeting</a:t>
            </a:r>
            <a:endParaRPr sz="3200" b="1">
              <a:solidFill>
                <a:schemeClr val="dk1"/>
              </a:solidFill>
              <a:latin typeface="Arial"/>
              <a:ea typeface="Arial"/>
              <a:cs typeface="Arial"/>
              <a:sym typeface="Arial"/>
            </a:endParaRPr>
          </a:p>
        </p:txBody>
      </p:sp>
      <p:pic>
        <p:nvPicPr>
          <p:cNvPr id="308" name="Google Shape;308;p10"/>
          <p:cNvPicPr preferRelativeResize="0"/>
          <p:nvPr/>
        </p:nvPicPr>
        <p:blipFill rotWithShape="1">
          <a:blip r:embed="rId5">
            <a:alphaModFix/>
          </a:blip>
          <a:srcRect/>
          <a:stretch/>
        </p:blipFill>
        <p:spPr>
          <a:xfrm>
            <a:off x="358314" y="3620654"/>
            <a:ext cx="3816522" cy="2618508"/>
          </a:xfrm>
          <a:prstGeom prst="rect">
            <a:avLst/>
          </a:prstGeom>
          <a:noFill/>
          <a:ln>
            <a:noFill/>
          </a:ln>
        </p:spPr>
      </p:pic>
      <p:pic>
        <p:nvPicPr>
          <p:cNvPr id="309" name="Google Shape;309;p10"/>
          <p:cNvPicPr preferRelativeResize="0"/>
          <p:nvPr/>
        </p:nvPicPr>
        <p:blipFill rotWithShape="1">
          <a:blip r:embed="rId6">
            <a:alphaModFix/>
          </a:blip>
          <a:srcRect/>
          <a:stretch/>
        </p:blipFill>
        <p:spPr>
          <a:xfrm>
            <a:off x="358313" y="1085081"/>
            <a:ext cx="3816521" cy="2431909"/>
          </a:xfrm>
          <a:prstGeom prst="rect">
            <a:avLst/>
          </a:prstGeom>
          <a:noFill/>
          <a:ln>
            <a:noFill/>
          </a:ln>
        </p:spPr>
      </p:pic>
      <p:sp>
        <p:nvSpPr>
          <p:cNvPr id="310" name="Google Shape;310;p10"/>
          <p:cNvSpPr/>
          <p:nvPr/>
        </p:nvSpPr>
        <p:spPr>
          <a:xfrm>
            <a:off x="4724402" y="2882619"/>
            <a:ext cx="6585527" cy="1476069"/>
          </a:xfrm>
          <a:prstGeom prst="rect">
            <a:avLst/>
          </a:prstGeom>
          <a:solidFill>
            <a:srgbClr val="0070C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D" sz="1800">
                <a:solidFill>
                  <a:schemeClr val="lt1"/>
                </a:solidFill>
                <a:latin typeface="Calibri"/>
                <a:ea typeface="Calibri"/>
                <a:cs typeface="Calibri"/>
                <a:sym typeface="Calibri"/>
              </a:rPr>
              <a:t>Zoom menyatakan diri sebagai perusahaan modern yang berbasis communication video, dengan platform cloud yang mudah dan cukup handal untuk obrolan secara video yang dapat digunakan di seluruh perangkat seluler, desktop, telepon, maupun room systems.</a:t>
            </a:r>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11" name="Google Shape;311;p10"/>
          <p:cNvSpPr txBox="1"/>
          <p:nvPr/>
        </p:nvSpPr>
        <p:spPr>
          <a:xfrm>
            <a:off x="4923203" y="964493"/>
            <a:ext cx="6096000" cy="23083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1" i="1">
              <a:solidFill>
                <a:srgbClr val="7030A0"/>
              </a:solidFill>
              <a:latin typeface="Calibri"/>
              <a:ea typeface="Calibri"/>
              <a:cs typeface="Calibri"/>
              <a:sym typeface="Calibri"/>
            </a:endParaRPr>
          </a:p>
          <a:p>
            <a:pPr marL="0" marR="0" lvl="0" indent="0" algn="ctr" rtl="0">
              <a:spcBef>
                <a:spcPts val="0"/>
              </a:spcBef>
              <a:spcAft>
                <a:spcPts val="0"/>
              </a:spcAft>
              <a:buNone/>
            </a:pPr>
            <a:r>
              <a:rPr lang="en-ID" sz="1800" b="1" i="1">
                <a:solidFill>
                  <a:srgbClr val="7030A0"/>
                </a:solidFill>
                <a:latin typeface="Calibri"/>
                <a:ea typeface="Calibri"/>
                <a:cs typeface="Calibri"/>
                <a:sym typeface="Calibri"/>
              </a:rPr>
              <a:t>“Zoom menjadi salah satu aplikasi yang banyak digunakan orang-orang saat physical distancing karena pandemi virus corona COVID-19. Biasanya Zoom digunakan di antara kalangan para pekerja untuk melakukan meeting secara online”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12" name="Google Shape;312;p10"/>
          <p:cNvSpPr txBox="1"/>
          <p:nvPr/>
        </p:nvSpPr>
        <p:spPr>
          <a:xfrm>
            <a:off x="4724402" y="4663924"/>
            <a:ext cx="6096000"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D" sz="1800">
                <a:solidFill>
                  <a:schemeClr val="dk1"/>
                </a:solidFill>
                <a:latin typeface="Calibri"/>
                <a:ea typeface="Calibri"/>
                <a:cs typeface="Calibri"/>
                <a:sym typeface="Calibri"/>
              </a:rPr>
              <a:t>Didirikan oleh </a:t>
            </a:r>
            <a:r>
              <a:rPr lang="en-ID" sz="1800" b="1">
                <a:solidFill>
                  <a:schemeClr val="dk1"/>
                </a:solidFill>
                <a:latin typeface="Calibri"/>
                <a:ea typeface="Calibri"/>
                <a:cs typeface="Calibri"/>
                <a:sym typeface="Calibri"/>
              </a:rPr>
              <a:t>ERIC YUAN </a:t>
            </a:r>
            <a:r>
              <a:rPr lang="en-ID" sz="1800">
                <a:solidFill>
                  <a:schemeClr val="dk1"/>
                </a:solidFill>
                <a:latin typeface="Calibri"/>
                <a:ea typeface="Calibri"/>
                <a:cs typeface="Calibri"/>
                <a:sym typeface="Calibri"/>
              </a:rPr>
              <a:t>Kekayaan miliarder muda tersebut melonjak 1112% menjadi $7,57 miliar dalam tiga bulan terakhir, ketika seluruh dunia sedang menghadapi krisis ekonomi yang disebabkan oleh pandemi virus corona.</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1"/>
          <p:cNvSpPr txBox="1"/>
          <p:nvPr/>
        </p:nvSpPr>
        <p:spPr>
          <a:xfrm>
            <a:off x="103031" y="6446489"/>
            <a:ext cx="544700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D" sz="2000" b="1" i="1">
                <a:solidFill>
                  <a:schemeClr val="lt1"/>
                </a:solidFill>
                <a:latin typeface="Calibri"/>
                <a:ea typeface="Calibri"/>
                <a:cs typeface="Calibri"/>
                <a:sym typeface="Calibri"/>
              </a:rPr>
              <a:t>Institut Informatika &amp; Bisnis Darmajaya Lampung</a:t>
            </a:r>
            <a:endParaRPr sz="2000" b="1" i="1">
              <a:solidFill>
                <a:schemeClr val="lt1"/>
              </a:solidFill>
              <a:latin typeface="Calibri"/>
              <a:ea typeface="Calibri"/>
              <a:cs typeface="Calibri"/>
              <a:sym typeface="Calibri"/>
            </a:endParaRPr>
          </a:p>
        </p:txBody>
      </p:sp>
      <p:pic>
        <p:nvPicPr>
          <p:cNvPr id="318" name="Google Shape;318;p11"/>
          <p:cNvPicPr preferRelativeResize="0"/>
          <p:nvPr/>
        </p:nvPicPr>
        <p:blipFill rotWithShape="1">
          <a:blip r:embed="rId3">
            <a:alphaModFix/>
          </a:blip>
          <a:srcRect/>
          <a:stretch/>
        </p:blipFill>
        <p:spPr>
          <a:xfrm>
            <a:off x="111239" y="0"/>
            <a:ext cx="986041" cy="1050878"/>
          </a:xfrm>
          <a:prstGeom prst="rect">
            <a:avLst/>
          </a:prstGeom>
          <a:noFill/>
          <a:ln>
            <a:noFill/>
          </a:ln>
        </p:spPr>
      </p:pic>
      <p:pic>
        <p:nvPicPr>
          <p:cNvPr id="319" name="Google Shape;319;p11" descr="D:\Picture\logo ibi small.gif"/>
          <p:cNvPicPr preferRelativeResize="0"/>
          <p:nvPr/>
        </p:nvPicPr>
        <p:blipFill rotWithShape="1">
          <a:blip r:embed="rId4">
            <a:alphaModFix/>
          </a:blip>
          <a:srcRect/>
          <a:stretch/>
        </p:blipFill>
        <p:spPr>
          <a:xfrm>
            <a:off x="11019203" y="69136"/>
            <a:ext cx="1077922" cy="1077922"/>
          </a:xfrm>
          <a:prstGeom prst="rect">
            <a:avLst/>
          </a:prstGeom>
          <a:noFill/>
          <a:ln>
            <a:noFill/>
          </a:ln>
        </p:spPr>
      </p:pic>
      <p:sp>
        <p:nvSpPr>
          <p:cNvPr id="320" name="Google Shape;320;p11"/>
          <p:cNvSpPr txBox="1"/>
          <p:nvPr/>
        </p:nvSpPr>
        <p:spPr>
          <a:xfrm>
            <a:off x="4952471" y="233050"/>
            <a:ext cx="3688200" cy="584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D" sz="3200" b="1">
                <a:solidFill>
                  <a:schemeClr val="dk1"/>
                </a:solidFill>
                <a:latin typeface="Arial"/>
                <a:ea typeface="Arial"/>
                <a:cs typeface="Arial"/>
                <a:sym typeface="Arial"/>
              </a:rPr>
              <a:t>Tani Hub</a:t>
            </a:r>
            <a:endParaRPr sz="3200" b="1">
              <a:solidFill>
                <a:schemeClr val="dk1"/>
              </a:solidFill>
              <a:latin typeface="Arial"/>
              <a:ea typeface="Arial"/>
              <a:cs typeface="Arial"/>
              <a:sym typeface="Arial"/>
            </a:endParaRPr>
          </a:p>
        </p:txBody>
      </p:sp>
      <p:pic>
        <p:nvPicPr>
          <p:cNvPr id="321" name="Google Shape;321;p11"/>
          <p:cNvPicPr preferRelativeResize="0"/>
          <p:nvPr/>
        </p:nvPicPr>
        <p:blipFill rotWithShape="1">
          <a:blip r:embed="rId5">
            <a:alphaModFix/>
          </a:blip>
          <a:srcRect/>
          <a:stretch/>
        </p:blipFill>
        <p:spPr>
          <a:xfrm>
            <a:off x="198002" y="3717168"/>
            <a:ext cx="4124616" cy="2443694"/>
          </a:xfrm>
          <a:prstGeom prst="rect">
            <a:avLst/>
          </a:prstGeom>
          <a:noFill/>
          <a:ln>
            <a:noFill/>
          </a:ln>
        </p:spPr>
      </p:pic>
      <p:pic>
        <p:nvPicPr>
          <p:cNvPr id="322" name="Google Shape;322;p11"/>
          <p:cNvPicPr preferRelativeResize="0"/>
          <p:nvPr/>
        </p:nvPicPr>
        <p:blipFill rotWithShape="1">
          <a:blip r:embed="rId6">
            <a:alphaModFix/>
          </a:blip>
          <a:srcRect/>
          <a:stretch/>
        </p:blipFill>
        <p:spPr>
          <a:xfrm>
            <a:off x="282286" y="1050878"/>
            <a:ext cx="4040332" cy="2431829"/>
          </a:xfrm>
          <a:prstGeom prst="rect">
            <a:avLst/>
          </a:prstGeom>
          <a:noFill/>
          <a:ln>
            <a:noFill/>
          </a:ln>
        </p:spPr>
      </p:pic>
      <p:sp>
        <p:nvSpPr>
          <p:cNvPr id="323" name="Google Shape;323;p11"/>
          <p:cNvSpPr/>
          <p:nvPr/>
        </p:nvSpPr>
        <p:spPr>
          <a:xfrm>
            <a:off x="4576620" y="1097358"/>
            <a:ext cx="6585527" cy="1476069"/>
          </a:xfrm>
          <a:prstGeom prst="rect">
            <a:avLst/>
          </a:prstGeom>
          <a:solidFill>
            <a:srgbClr val="0070C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D" sz="1800">
                <a:solidFill>
                  <a:schemeClr val="lt1"/>
                </a:solidFill>
                <a:latin typeface="Calibri"/>
                <a:ea typeface="Calibri"/>
                <a:cs typeface="Calibri"/>
                <a:sym typeface="Calibri"/>
              </a:rPr>
              <a:t>TaniHub adalah adalah platform perdagangan elektronik (e-commerce) untuk produk-produk pertanian. Dengan aplikasi TaniHub, konsumen bisa memesan sayur-sayuran, buah-buahan hingga daging tanpa harus pergi ke pasar.</a:t>
            </a:r>
            <a:endParaRPr/>
          </a:p>
        </p:txBody>
      </p:sp>
      <p:sp>
        <p:nvSpPr>
          <p:cNvPr id="324" name="Google Shape;324;p11"/>
          <p:cNvSpPr txBox="1"/>
          <p:nvPr/>
        </p:nvSpPr>
        <p:spPr>
          <a:xfrm>
            <a:off x="5343238" y="2882542"/>
            <a:ext cx="60960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D" sz="1800" b="1" i="1">
                <a:solidFill>
                  <a:srgbClr val="7030A0"/>
                </a:solidFill>
                <a:latin typeface="Calibri"/>
                <a:ea typeface="Calibri"/>
                <a:cs typeface="Calibri"/>
                <a:sym typeface="Calibri"/>
              </a:rPr>
              <a:t>“TaniHub menyatakan penjualan untuk segmen ritel melesat 300% selama masa pandemi dimana peningkatan paling banyak dari wilayah Jabodetabek atau wilayah awal yang dikenai kebijakan kerja dari rumah”</a:t>
            </a:r>
            <a:endParaRPr sz="1800">
              <a:solidFill>
                <a:schemeClr val="dk1"/>
              </a:solidFill>
              <a:latin typeface="Calibri"/>
              <a:ea typeface="Calibri"/>
              <a:cs typeface="Calibri"/>
              <a:sym typeface="Calibri"/>
            </a:endParaRPr>
          </a:p>
        </p:txBody>
      </p:sp>
      <p:sp>
        <p:nvSpPr>
          <p:cNvPr id="325" name="Google Shape;325;p11"/>
          <p:cNvSpPr txBox="1"/>
          <p:nvPr/>
        </p:nvSpPr>
        <p:spPr>
          <a:xfrm>
            <a:off x="4821383" y="4613879"/>
            <a:ext cx="609600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D" sz="1800" b="1">
                <a:solidFill>
                  <a:schemeClr val="dk1"/>
                </a:solidFill>
                <a:latin typeface="Calibri"/>
                <a:ea typeface="Calibri"/>
                <a:cs typeface="Calibri"/>
                <a:sym typeface="Calibri"/>
              </a:rPr>
              <a:t>Didirikan oleh IVAN ARIE, pada saat ini, konsumen individu TaniHub mencapai lebih dari 100.000 orang. TaniHub didanai oleh sejumlah investor, mulai dari Openspace Ventures hingga BRI Ventures.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2"/>
          <p:cNvSpPr txBox="1"/>
          <p:nvPr/>
        </p:nvSpPr>
        <p:spPr>
          <a:xfrm>
            <a:off x="103031" y="6446489"/>
            <a:ext cx="544700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D" sz="2000" b="1" i="1">
                <a:solidFill>
                  <a:schemeClr val="lt1"/>
                </a:solidFill>
                <a:latin typeface="Calibri"/>
                <a:ea typeface="Calibri"/>
                <a:cs typeface="Calibri"/>
                <a:sym typeface="Calibri"/>
              </a:rPr>
              <a:t>Institut Informatika &amp; Bisnis Darmajaya Lampung</a:t>
            </a:r>
            <a:endParaRPr sz="2000" b="1" i="1">
              <a:solidFill>
                <a:schemeClr val="lt1"/>
              </a:solidFill>
              <a:latin typeface="Calibri"/>
              <a:ea typeface="Calibri"/>
              <a:cs typeface="Calibri"/>
              <a:sym typeface="Calibri"/>
            </a:endParaRPr>
          </a:p>
        </p:txBody>
      </p:sp>
      <p:pic>
        <p:nvPicPr>
          <p:cNvPr id="331" name="Google Shape;331;p12"/>
          <p:cNvPicPr preferRelativeResize="0"/>
          <p:nvPr/>
        </p:nvPicPr>
        <p:blipFill rotWithShape="1">
          <a:blip r:embed="rId3">
            <a:alphaModFix/>
          </a:blip>
          <a:srcRect/>
          <a:stretch/>
        </p:blipFill>
        <p:spPr>
          <a:xfrm>
            <a:off x="111239" y="0"/>
            <a:ext cx="986041" cy="1050878"/>
          </a:xfrm>
          <a:prstGeom prst="rect">
            <a:avLst/>
          </a:prstGeom>
          <a:noFill/>
          <a:ln>
            <a:noFill/>
          </a:ln>
        </p:spPr>
      </p:pic>
      <p:pic>
        <p:nvPicPr>
          <p:cNvPr id="332" name="Google Shape;332;p12" descr="D:\Picture\logo ibi small.gif"/>
          <p:cNvPicPr preferRelativeResize="0"/>
          <p:nvPr/>
        </p:nvPicPr>
        <p:blipFill rotWithShape="1">
          <a:blip r:embed="rId4">
            <a:alphaModFix/>
          </a:blip>
          <a:srcRect/>
          <a:stretch/>
        </p:blipFill>
        <p:spPr>
          <a:xfrm>
            <a:off x="11019203" y="69136"/>
            <a:ext cx="1077922" cy="1077922"/>
          </a:xfrm>
          <a:prstGeom prst="rect">
            <a:avLst/>
          </a:prstGeom>
          <a:noFill/>
          <a:ln>
            <a:noFill/>
          </a:ln>
        </p:spPr>
      </p:pic>
      <p:sp>
        <p:nvSpPr>
          <p:cNvPr id="333" name="Google Shape;333;p12"/>
          <p:cNvSpPr txBox="1"/>
          <p:nvPr/>
        </p:nvSpPr>
        <p:spPr>
          <a:xfrm>
            <a:off x="4675143" y="233050"/>
            <a:ext cx="4029900" cy="584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D" sz="3200" b="1">
                <a:solidFill>
                  <a:schemeClr val="dk1"/>
                </a:solidFill>
                <a:latin typeface="Arial"/>
                <a:ea typeface="Arial"/>
                <a:cs typeface="Arial"/>
                <a:sym typeface="Arial"/>
              </a:rPr>
              <a:t>Ruang Guru</a:t>
            </a:r>
            <a:endParaRPr sz="3200" b="1">
              <a:solidFill>
                <a:schemeClr val="dk1"/>
              </a:solidFill>
              <a:latin typeface="Arial"/>
              <a:ea typeface="Arial"/>
              <a:cs typeface="Arial"/>
              <a:sym typeface="Arial"/>
            </a:endParaRPr>
          </a:p>
        </p:txBody>
      </p:sp>
      <p:pic>
        <p:nvPicPr>
          <p:cNvPr id="334" name="Google Shape;334;p12"/>
          <p:cNvPicPr preferRelativeResize="0"/>
          <p:nvPr/>
        </p:nvPicPr>
        <p:blipFill rotWithShape="1">
          <a:blip r:embed="rId5">
            <a:alphaModFix/>
          </a:blip>
          <a:srcRect/>
          <a:stretch/>
        </p:blipFill>
        <p:spPr>
          <a:xfrm>
            <a:off x="206278" y="1027337"/>
            <a:ext cx="4468883" cy="2621028"/>
          </a:xfrm>
          <a:prstGeom prst="rect">
            <a:avLst/>
          </a:prstGeom>
          <a:noFill/>
          <a:ln>
            <a:noFill/>
          </a:ln>
        </p:spPr>
      </p:pic>
      <p:pic>
        <p:nvPicPr>
          <p:cNvPr id="335" name="Google Shape;335;p12"/>
          <p:cNvPicPr preferRelativeResize="0"/>
          <p:nvPr/>
        </p:nvPicPr>
        <p:blipFill rotWithShape="1">
          <a:blip r:embed="rId6">
            <a:alphaModFix/>
          </a:blip>
          <a:srcRect/>
          <a:stretch/>
        </p:blipFill>
        <p:spPr>
          <a:xfrm>
            <a:off x="206277" y="3849002"/>
            <a:ext cx="4468883" cy="2459434"/>
          </a:xfrm>
          <a:prstGeom prst="rect">
            <a:avLst/>
          </a:prstGeom>
          <a:noFill/>
          <a:ln>
            <a:noFill/>
          </a:ln>
        </p:spPr>
      </p:pic>
      <p:sp>
        <p:nvSpPr>
          <p:cNvPr id="336" name="Google Shape;336;p12"/>
          <p:cNvSpPr/>
          <p:nvPr/>
        </p:nvSpPr>
        <p:spPr>
          <a:xfrm>
            <a:off x="4972637" y="2678438"/>
            <a:ext cx="7013085" cy="1847272"/>
          </a:xfrm>
          <a:prstGeom prst="rect">
            <a:avLst/>
          </a:prstGeom>
          <a:solidFill>
            <a:srgbClr val="0070C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D" sz="1800">
                <a:solidFill>
                  <a:schemeClr val="lt1"/>
                </a:solidFill>
                <a:latin typeface="Calibri"/>
                <a:ea typeface="Calibri"/>
                <a:cs typeface="Calibri"/>
                <a:sym typeface="Calibri"/>
              </a:rPr>
              <a:t>Ruangguru merupakan perusahaan teknologi yang berfokus pada layanan berbasis pendidikan. Ruangguru mengembangkan berbagai layanan belajar berbasis teknologi, termasuk layanan kelas virtual, platform ujian online, video belajar berlangganan, marketplace les privat, serta konten-konten pendidikan lainnya yang bisa diakses melalui web dan aplikasi Ruangguru.</a:t>
            </a:r>
            <a:endParaRPr/>
          </a:p>
        </p:txBody>
      </p:sp>
      <p:sp>
        <p:nvSpPr>
          <p:cNvPr id="337" name="Google Shape;337;p12"/>
          <p:cNvSpPr txBox="1"/>
          <p:nvPr/>
        </p:nvSpPr>
        <p:spPr>
          <a:xfrm>
            <a:off x="5135419" y="4738688"/>
            <a:ext cx="6961706"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D" sz="1800">
                <a:solidFill>
                  <a:schemeClr val="dk1"/>
                </a:solidFill>
                <a:latin typeface="Calibri"/>
                <a:ea typeface="Calibri"/>
                <a:cs typeface="Calibri"/>
                <a:sym typeface="Calibri"/>
              </a:rPr>
              <a:t>Perusahaan ini didirikan sejak tahun 2014 oleh </a:t>
            </a:r>
            <a:r>
              <a:rPr lang="en-ID" sz="1800" b="1">
                <a:solidFill>
                  <a:schemeClr val="dk1"/>
                </a:solidFill>
                <a:latin typeface="Calibri"/>
                <a:ea typeface="Calibri"/>
                <a:cs typeface="Calibri"/>
                <a:sym typeface="Calibri"/>
              </a:rPr>
              <a:t>Belva Devara </a:t>
            </a:r>
            <a:r>
              <a:rPr lang="en-ID" sz="1800">
                <a:solidFill>
                  <a:schemeClr val="dk1"/>
                </a:solidFill>
                <a:latin typeface="Calibri"/>
                <a:ea typeface="Calibri"/>
                <a:cs typeface="Calibri"/>
                <a:sym typeface="Calibri"/>
              </a:rPr>
              <a:t>dan </a:t>
            </a:r>
            <a:r>
              <a:rPr lang="en-ID" sz="1800" b="1">
                <a:solidFill>
                  <a:schemeClr val="dk1"/>
                </a:solidFill>
                <a:latin typeface="Calibri"/>
                <a:ea typeface="Calibri"/>
                <a:cs typeface="Calibri"/>
                <a:sym typeface="Calibri"/>
              </a:rPr>
              <a:t>Iman Usman</a:t>
            </a:r>
            <a:r>
              <a:rPr lang="en-ID" sz="1800">
                <a:solidFill>
                  <a:schemeClr val="dk1"/>
                </a:solidFill>
                <a:latin typeface="Calibri"/>
                <a:ea typeface="Calibri"/>
                <a:cs typeface="Calibri"/>
                <a:sym typeface="Calibri"/>
              </a:rPr>
              <a:t>, yang keduanya berhasil masuk dalam jajaran pengusaha sukses di bawah 30 tahun melalui Forbes 30 under 30 untuk sektor teknologi konsumen di Asia. Di tahun 2019, mereka mendapat penghargaan sebagai Emerging Entrepreneur dari Ernst &amp; Young.</a:t>
            </a:r>
            <a:endParaRPr/>
          </a:p>
        </p:txBody>
      </p:sp>
      <p:sp>
        <p:nvSpPr>
          <p:cNvPr id="338" name="Google Shape;338;p12"/>
          <p:cNvSpPr txBox="1"/>
          <p:nvPr/>
        </p:nvSpPr>
        <p:spPr>
          <a:xfrm>
            <a:off x="5135419" y="1172711"/>
            <a:ext cx="6428508"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D" sz="1800" b="1" i="1">
                <a:solidFill>
                  <a:srgbClr val="777777"/>
                </a:solidFill>
                <a:latin typeface="Roboto"/>
                <a:ea typeface="Roboto"/>
                <a:cs typeface="Roboto"/>
                <a:sym typeface="Roboto"/>
              </a:rPr>
              <a:t>“Pada Masa Pandemi, Jumlah unduhan Ruangguru pernah mencapai 2 juta di Google Play Store pada Maret 2020 atau lebih banyak dibandingkan dengan WhatsApp dan Tiktok pada saat itu.”</a:t>
            </a:r>
            <a:endParaRPr sz="1800" b="1" i="1">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3"/>
          <p:cNvSpPr txBox="1"/>
          <p:nvPr/>
        </p:nvSpPr>
        <p:spPr>
          <a:xfrm>
            <a:off x="103031" y="6446489"/>
            <a:ext cx="544700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D" sz="2000" b="1" i="1">
                <a:solidFill>
                  <a:schemeClr val="lt1"/>
                </a:solidFill>
                <a:latin typeface="Calibri"/>
                <a:ea typeface="Calibri"/>
                <a:cs typeface="Calibri"/>
                <a:sym typeface="Calibri"/>
              </a:rPr>
              <a:t>Institut Informatika &amp; Bisnis Darmajaya Lampung</a:t>
            </a:r>
            <a:endParaRPr sz="2000" b="1" i="1">
              <a:solidFill>
                <a:schemeClr val="lt1"/>
              </a:solidFill>
              <a:latin typeface="Calibri"/>
              <a:ea typeface="Calibri"/>
              <a:cs typeface="Calibri"/>
              <a:sym typeface="Calibri"/>
            </a:endParaRPr>
          </a:p>
        </p:txBody>
      </p:sp>
      <p:pic>
        <p:nvPicPr>
          <p:cNvPr id="344" name="Google Shape;344;p13"/>
          <p:cNvPicPr preferRelativeResize="0"/>
          <p:nvPr/>
        </p:nvPicPr>
        <p:blipFill rotWithShape="1">
          <a:blip r:embed="rId3">
            <a:alphaModFix/>
          </a:blip>
          <a:srcRect/>
          <a:stretch/>
        </p:blipFill>
        <p:spPr>
          <a:xfrm>
            <a:off x="111239" y="0"/>
            <a:ext cx="986041" cy="1050878"/>
          </a:xfrm>
          <a:prstGeom prst="rect">
            <a:avLst/>
          </a:prstGeom>
          <a:noFill/>
          <a:ln>
            <a:noFill/>
          </a:ln>
        </p:spPr>
      </p:pic>
      <p:pic>
        <p:nvPicPr>
          <p:cNvPr id="345" name="Google Shape;345;p13" descr="D:\Picture\logo ibi small.gif"/>
          <p:cNvPicPr preferRelativeResize="0"/>
          <p:nvPr/>
        </p:nvPicPr>
        <p:blipFill rotWithShape="1">
          <a:blip r:embed="rId4">
            <a:alphaModFix/>
          </a:blip>
          <a:srcRect/>
          <a:stretch/>
        </p:blipFill>
        <p:spPr>
          <a:xfrm>
            <a:off x="11019203" y="69136"/>
            <a:ext cx="1077922" cy="1077922"/>
          </a:xfrm>
          <a:prstGeom prst="rect">
            <a:avLst/>
          </a:prstGeom>
          <a:noFill/>
          <a:ln>
            <a:noFill/>
          </a:ln>
        </p:spPr>
      </p:pic>
      <p:sp>
        <p:nvSpPr>
          <p:cNvPr id="346" name="Google Shape;346;p13"/>
          <p:cNvSpPr txBox="1"/>
          <p:nvPr/>
        </p:nvSpPr>
        <p:spPr>
          <a:xfrm>
            <a:off x="5018998" y="233050"/>
            <a:ext cx="3647400" cy="584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D" sz="3200" b="1">
                <a:solidFill>
                  <a:schemeClr val="dk1"/>
                </a:solidFill>
                <a:latin typeface="Arial"/>
                <a:ea typeface="Arial"/>
                <a:cs typeface="Arial"/>
                <a:sym typeface="Arial"/>
              </a:rPr>
              <a:t>Halodoc</a:t>
            </a:r>
            <a:endParaRPr sz="3200" b="1">
              <a:solidFill>
                <a:schemeClr val="dk1"/>
              </a:solidFill>
              <a:latin typeface="Arial"/>
              <a:ea typeface="Arial"/>
              <a:cs typeface="Arial"/>
              <a:sym typeface="Arial"/>
            </a:endParaRPr>
          </a:p>
        </p:txBody>
      </p:sp>
      <p:pic>
        <p:nvPicPr>
          <p:cNvPr id="347" name="Google Shape;347;p13"/>
          <p:cNvPicPr preferRelativeResize="0"/>
          <p:nvPr/>
        </p:nvPicPr>
        <p:blipFill rotWithShape="1">
          <a:blip r:embed="rId5">
            <a:alphaModFix/>
          </a:blip>
          <a:srcRect/>
          <a:stretch/>
        </p:blipFill>
        <p:spPr>
          <a:xfrm>
            <a:off x="648442" y="1110830"/>
            <a:ext cx="3476870" cy="2309091"/>
          </a:xfrm>
          <a:prstGeom prst="rect">
            <a:avLst/>
          </a:prstGeom>
          <a:noFill/>
          <a:ln>
            <a:noFill/>
          </a:ln>
        </p:spPr>
      </p:pic>
      <p:pic>
        <p:nvPicPr>
          <p:cNvPr id="348" name="Google Shape;348;p13"/>
          <p:cNvPicPr preferRelativeResize="0"/>
          <p:nvPr/>
        </p:nvPicPr>
        <p:blipFill rotWithShape="1">
          <a:blip r:embed="rId6">
            <a:alphaModFix/>
          </a:blip>
          <a:srcRect/>
          <a:stretch/>
        </p:blipFill>
        <p:spPr>
          <a:xfrm>
            <a:off x="229466" y="3640395"/>
            <a:ext cx="4610389" cy="2585620"/>
          </a:xfrm>
          <a:prstGeom prst="rect">
            <a:avLst/>
          </a:prstGeom>
          <a:noFill/>
          <a:ln>
            <a:noFill/>
          </a:ln>
        </p:spPr>
      </p:pic>
      <p:sp>
        <p:nvSpPr>
          <p:cNvPr id="349" name="Google Shape;349;p13"/>
          <p:cNvSpPr/>
          <p:nvPr/>
        </p:nvSpPr>
        <p:spPr>
          <a:xfrm>
            <a:off x="5171090" y="2672454"/>
            <a:ext cx="6585527" cy="1476069"/>
          </a:xfrm>
          <a:prstGeom prst="rect">
            <a:avLst/>
          </a:prstGeom>
          <a:solidFill>
            <a:srgbClr val="0070C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D" sz="1800">
                <a:solidFill>
                  <a:schemeClr val="lt1"/>
                </a:solidFill>
                <a:latin typeface="Calibri"/>
                <a:ea typeface="Calibri"/>
                <a:cs typeface="Calibri"/>
                <a:sym typeface="Calibri"/>
              </a:rPr>
              <a:t>Halodoc adalah aplikasi yang menawarkan solusi kesehatan dimana penggunanya dapat berkonsultasi dengan dokter dan memesan obat. Dengan Halodoc, konsumen bisa berkonsultasi dengan dokter tanpa harus pergi ke rumah sakit/klinik atau bertatap muka dengan dokter.</a:t>
            </a:r>
            <a:endParaRPr/>
          </a:p>
        </p:txBody>
      </p:sp>
      <p:sp>
        <p:nvSpPr>
          <p:cNvPr id="350" name="Google Shape;350;p13"/>
          <p:cNvSpPr txBox="1"/>
          <p:nvPr/>
        </p:nvSpPr>
        <p:spPr>
          <a:xfrm>
            <a:off x="5550035" y="4748687"/>
            <a:ext cx="6096000"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D" sz="1800" b="1" i="1">
                <a:solidFill>
                  <a:srgbClr val="777777"/>
                </a:solidFill>
                <a:latin typeface="Roboto"/>
                <a:ea typeface="Roboto"/>
                <a:cs typeface="Roboto"/>
                <a:sym typeface="Roboto"/>
              </a:rPr>
              <a:t>Fitur pemesanan obat di Halodoc terkoneksi dengan aplikasi Gomed yang dikelola oleh Gojek. Dalam sebuah wawancara dengan CNBC Indonesia pada Juni 2020, manajemen Halodoc menyatakan penjualan meningkat hingga 600% dalam dua bulan.</a:t>
            </a:r>
            <a:endParaRPr sz="1800" b="1" i="1">
              <a:solidFill>
                <a:schemeClr val="dk1"/>
              </a:solidFill>
              <a:latin typeface="Calibri"/>
              <a:ea typeface="Calibri"/>
              <a:cs typeface="Calibri"/>
              <a:sym typeface="Calibri"/>
            </a:endParaRPr>
          </a:p>
        </p:txBody>
      </p:sp>
      <p:sp>
        <p:nvSpPr>
          <p:cNvPr id="351" name="Google Shape;351;p13"/>
          <p:cNvSpPr txBox="1"/>
          <p:nvPr/>
        </p:nvSpPr>
        <p:spPr>
          <a:xfrm>
            <a:off x="4343637" y="1152737"/>
            <a:ext cx="7268797"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D" sz="1800">
                <a:solidFill>
                  <a:schemeClr val="dk1"/>
                </a:solidFill>
                <a:latin typeface="Calibri"/>
                <a:ea typeface="Calibri"/>
                <a:cs typeface="Calibri"/>
                <a:sym typeface="Calibri"/>
              </a:rPr>
              <a:t>PT. Media Dokter Investama atau yang lebih dikenal dengan Halodoc merupakan sebuah perusahaan teknologi asal Indonesia yang melayani di bidang telekonsultasi kesehatan. Perusahaan ini didirikan pada tahun 2016 di Jakarta oleh Jonathan Sudharta.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14" descr="D:\Picture\logo ibi small.gif"/>
          <p:cNvPicPr preferRelativeResize="0"/>
          <p:nvPr/>
        </p:nvPicPr>
        <p:blipFill rotWithShape="1">
          <a:blip r:embed="rId3">
            <a:alphaModFix/>
          </a:blip>
          <a:srcRect/>
          <a:stretch/>
        </p:blipFill>
        <p:spPr>
          <a:xfrm>
            <a:off x="3892225" y="1953927"/>
            <a:ext cx="4350822" cy="4350822"/>
          </a:xfrm>
          <a:prstGeom prst="rect">
            <a:avLst/>
          </a:prstGeom>
          <a:noFill/>
          <a:ln>
            <a:noFill/>
          </a:ln>
        </p:spPr>
      </p:pic>
      <p:sp>
        <p:nvSpPr>
          <p:cNvPr id="357" name="Google Shape;357;p1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800"/>
              <a:buFont typeface="Arial"/>
              <a:buNone/>
            </a:pPr>
            <a:r>
              <a:rPr lang="en-ID" b="1">
                <a:latin typeface="Arial"/>
                <a:ea typeface="Arial"/>
                <a:cs typeface="Arial"/>
                <a:sym typeface="Arial"/>
              </a:rPr>
              <a:t>END OF SLIDE</a:t>
            </a:r>
            <a:endParaRPr/>
          </a:p>
        </p:txBody>
      </p:sp>
      <p:pic>
        <p:nvPicPr>
          <p:cNvPr id="358" name="Google Shape;358;p14"/>
          <p:cNvPicPr preferRelativeResize="0"/>
          <p:nvPr/>
        </p:nvPicPr>
        <p:blipFill rotWithShape="1">
          <a:blip r:embed="rId4">
            <a:alphaModFix/>
          </a:blip>
          <a:srcRect r="50710" b="8068"/>
          <a:stretch/>
        </p:blipFill>
        <p:spPr>
          <a:xfrm>
            <a:off x="0" y="0"/>
            <a:ext cx="3370997" cy="6858000"/>
          </a:xfrm>
          <a:prstGeom prst="rect">
            <a:avLst/>
          </a:prstGeom>
          <a:noFill/>
          <a:ln>
            <a:noFill/>
          </a:ln>
        </p:spPr>
      </p:pic>
      <p:pic>
        <p:nvPicPr>
          <p:cNvPr id="359" name="Google Shape;359;p14"/>
          <p:cNvPicPr preferRelativeResize="0"/>
          <p:nvPr/>
        </p:nvPicPr>
        <p:blipFill rotWithShape="1">
          <a:blip r:embed="rId4">
            <a:alphaModFix/>
          </a:blip>
          <a:srcRect l="50496" b="8068"/>
          <a:stretch/>
        </p:blipFill>
        <p:spPr>
          <a:xfrm>
            <a:off x="8821005" y="0"/>
            <a:ext cx="3370997"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
          <p:cNvSpPr txBox="1"/>
          <p:nvPr/>
        </p:nvSpPr>
        <p:spPr>
          <a:xfrm>
            <a:off x="103031" y="6446489"/>
            <a:ext cx="544700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D" sz="2000" b="1" i="1">
                <a:solidFill>
                  <a:schemeClr val="lt1"/>
                </a:solidFill>
                <a:latin typeface="Calibri"/>
                <a:ea typeface="Calibri"/>
                <a:cs typeface="Calibri"/>
                <a:sym typeface="Calibri"/>
              </a:rPr>
              <a:t>Institut Informatika &amp; Bisnis Darmajaya Lampung</a:t>
            </a:r>
            <a:endParaRPr sz="2000" b="1" i="1">
              <a:solidFill>
                <a:schemeClr val="lt1"/>
              </a:solidFill>
              <a:latin typeface="Calibri"/>
              <a:ea typeface="Calibri"/>
              <a:cs typeface="Calibri"/>
              <a:sym typeface="Calibri"/>
            </a:endParaRPr>
          </a:p>
        </p:txBody>
      </p:sp>
      <p:pic>
        <p:nvPicPr>
          <p:cNvPr id="196" name="Google Shape;196;p2"/>
          <p:cNvPicPr preferRelativeResize="0"/>
          <p:nvPr/>
        </p:nvPicPr>
        <p:blipFill rotWithShape="1">
          <a:blip r:embed="rId3">
            <a:alphaModFix/>
          </a:blip>
          <a:srcRect/>
          <a:stretch/>
        </p:blipFill>
        <p:spPr>
          <a:xfrm>
            <a:off x="111239" y="0"/>
            <a:ext cx="986041" cy="1050878"/>
          </a:xfrm>
          <a:prstGeom prst="rect">
            <a:avLst/>
          </a:prstGeom>
          <a:noFill/>
          <a:ln>
            <a:noFill/>
          </a:ln>
        </p:spPr>
      </p:pic>
      <p:pic>
        <p:nvPicPr>
          <p:cNvPr id="197" name="Google Shape;197;p2" descr="D:\Picture\logo ibi small.gif"/>
          <p:cNvPicPr preferRelativeResize="0"/>
          <p:nvPr/>
        </p:nvPicPr>
        <p:blipFill rotWithShape="1">
          <a:blip r:embed="rId4">
            <a:alphaModFix/>
          </a:blip>
          <a:srcRect/>
          <a:stretch/>
        </p:blipFill>
        <p:spPr>
          <a:xfrm>
            <a:off x="11019203" y="69136"/>
            <a:ext cx="1077922" cy="1077922"/>
          </a:xfrm>
          <a:prstGeom prst="rect">
            <a:avLst/>
          </a:prstGeom>
          <a:noFill/>
          <a:ln>
            <a:noFill/>
          </a:ln>
        </p:spPr>
      </p:pic>
      <p:pic>
        <p:nvPicPr>
          <p:cNvPr id="198" name="Google Shape;198;p2"/>
          <p:cNvPicPr preferRelativeResize="0"/>
          <p:nvPr/>
        </p:nvPicPr>
        <p:blipFill rotWithShape="1">
          <a:blip r:embed="rId5">
            <a:alphaModFix/>
          </a:blip>
          <a:srcRect/>
          <a:stretch/>
        </p:blipFill>
        <p:spPr>
          <a:xfrm>
            <a:off x="1223817" y="427181"/>
            <a:ext cx="9795386" cy="584046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
          <p:cNvSpPr txBox="1"/>
          <p:nvPr/>
        </p:nvSpPr>
        <p:spPr>
          <a:xfrm>
            <a:off x="103031" y="6446489"/>
            <a:ext cx="544700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D" sz="2000" b="1" i="1">
                <a:solidFill>
                  <a:schemeClr val="lt1"/>
                </a:solidFill>
                <a:latin typeface="Calibri"/>
                <a:ea typeface="Calibri"/>
                <a:cs typeface="Calibri"/>
                <a:sym typeface="Calibri"/>
              </a:rPr>
              <a:t>Institut Informatika &amp; Bisnis Darmajaya Lampung</a:t>
            </a:r>
            <a:endParaRPr sz="2000" b="1" i="1">
              <a:solidFill>
                <a:schemeClr val="lt1"/>
              </a:solidFill>
              <a:latin typeface="Calibri"/>
              <a:ea typeface="Calibri"/>
              <a:cs typeface="Calibri"/>
              <a:sym typeface="Calibri"/>
            </a:endParaRPr>
          </a:p>
        </p:txBody>
      </p:sp>
      <p:pic>
        <p:nvPicPr>
          <p:cNvPr id="204" name="Google Shape;204;p3"/>
          <p:cNvPicPr preferRelativeResize="0"/>
          <p:nvPr/>
        </p:nvPicPr>
        <p:blipFill rotWithShape="1">
          <a:blip r:embed="rId3">
            <a:alphaModFix/>
          </a:blip>
          <a:srcRect/>
          <a:stretch/>
        </p:blipFill>
        <p:spPr>
          <a:xfrm>
            <a:off x="111239" y="0"/>
            <a:ext cx="986041" cy="1050878"/>
          </a:xfrm>
          <a:prstGeom prst="rect">
            <a:avLst/>
          </a:prstGeom>
          <a:noFill/>
          <a:ln>
            <a:noFill/>
          </a:ln>
        </p:spPr>
      </p:pic>
      <p:pic>
        <p:nvPicPr>
          <p:cNvPr id="205" name="Google Shape;205;p3" descr="D:\Picture\logo ibi small.gif"/>
          <p:cNvPicPr preferRelativeResize="0"/>
          <p:nvPr/>
        </p:nvPicPr>
        <p:blipFill rotWithShape="1">
          <a:blip r:embed="rId4">
            <a:alphaModFix/>
          </a:blip>
          <a:srcRect/>
          <a:stretch/>
        </p:blipFill>
        <p:spPr>
          <a:xfrm>
            <a:off x="11019203" y="69136"/>
            <a:ext cx="1077922" cy="1077922"/>
          </a:xfrm>
          <a:prstGeom prst="rect">
            <a:avLst/>
          </a:prstGeom>
          <a:noFill/>
          <a:ln>
            <a:noFill/>
          </a:ln>
        </p:spPr>
      </p:pic>
      <p:pic>
        <p:nvPicPr>
          <p:cNvPr id="206" name="Google Shape;206;p3"/>
          <p:cNvPicPr preferRelativeResize="0"/>
          <p:nvPr/>
        </p:nvPicPr>
        <p:blipFill rotWithShape="1">
          <a:blip r:embed="rId5">
            <a:alphaModFix/>
          </a:blip>
          <a:srcRect/>
          <a:stretch/>
        </p:blipFill>
        <p:spPr>
          <a:xfrm>
            <a:off x="775864" y="1147058"/>
            <a:ext cx="10782300" cy="4542542"/>
          </a:xfrm>
          <a:prstGeom prst="rect">
            <a:avLst/>
          </a:prstGeom>
          <a:noFill/>
          <a:ln>
            <a:noFill/>
          </a:ln>
        </p:spPr>
      </p:pic>
      <p:sp>
        <p:nvSpPr>
          <p:cNvPr id="207" name="Google Shape;207;p3"/>
          <p:cNvSpPr txBox="1"/>
          <p:nvPr/>
        </p:nvSpPr>
        <p:spPr>
          <a:xfrm>
            <a:off x="2968750" y="266550"/>
            <a:ext cx="69972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D" sz="2000" b="1">
                <a:solidFill>
                  <a:schemeClr val="dk1"/>
                </a:solidFill>
                <a:latin typeface="Arial"/>
                <a:ea typeface="Arial"/>
                <a:cs typeface="Arial"/>
                <a:sym typeface="Arial"/>
              </a:rPr>
              <a:t>KONVERGENSI DALAM DUNIA BISNIS &amp; TEKNOLOGI </a:t>
            </a:r>
            <a:endParaRPr/>
          </a:p>
          <a:p>
            <a:pPr marL="0" marR="0" lvl="0" indent="0" algn="ctr" rtl="0">
              <a:spcBef>
                <a:spcPts val="0"/>
              </a:spcBef>
              <a:spcAft>
                <a:spcPts val="0"/>
              </a:spcAft>
              <a:buNone/>
            </a:pPr>
            <a:r>
              <a:rPr lang="en-ID" sz="2000" b="1">
                <a:solidFill>
                  <a:schemeClr val="dk1"/>
                </a:solidFill>
                <a:latin typeface="Arial"/>
                <a:ea typeface="Arial"/>
                <a:cs typeface="Arial"/>
                <a:sym typeface="Arial"/>
              </a:rPr>
              <a:t>TIDAK TERHINDARKAN</a:t>
            </a:r>
            <a:endParaRPr sz="2000" b="1">
              <a:solidFill>
                <a:schemeClr val="dk1"/>
              </a:solidFill>
              <a:latin typeface="Arial"/>
              <a:ea typeface="Arial"/>
              <a:cs typeface="Arial"/>
              <a:sym typeface="Arial"/>
            </a:endParaRPr>
          </a:p>
        </p:txBody>
      </p:sp>
      <p:sp>
        <p:nvSpPr>
          <p:cNvPr id="208" name="Google Shape;208;p3"/>
          <p:cNvSpPr txBox="1"/>
          <p:nvPr/>
        </p:nvSpPr>
        <p:spPr>
          <a:xfrm>
            <a:off x="1097280" y="5708076"/>
            <a:ext cx="1014337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D" sz="1800" b="1">
                <a:solidFill>
                  <a:schemeClr val="dk1"/>
                </a:solidFill>
                <a:latin typeface="Calibri"/>
                <a:ea typeface="Calibri"/>
                <a:cs typeface="Calibri"/>
                <a:sym typeface="Calibri"/>
              </a:rPr>
              <a:t>Hampir semua bidang mengandalkan teknologi (terutama sekali teknologi informasi &amp; telematika) untuk  mempermudah pekerjaan</a:t>
            </a:r>
            <a:endParaRPr sz="1800" b="1">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
          <p:cNvSpPr txBox="1"/>
          <p:nvPr/>
        </p:nvSpPr>
        <p:spPr>
          <a:xfrm>
            <a:off x="103031" y="6446489"/>
            <a:ext cx="544700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D" sz="2000" b="1" i="1">
                <a:solidFill>
                  <a:schemeClr val="lt1"/>
                </a:solidFill>
                <a:latin typeface="Calibri"/>
                <a:ea typeface="Calibri"/>
                <a:cs typeface="Calibri"/>
                <a:sym typeface="Calibri"/>
              </a:rPr>
              <a:t>Institut Informatika &amp; Bisnis Darmajaya Lampung</a:t>
            </a:r>
            <a:endParaRPr sz="2000" b="1" i="1">
              <a:solidFill>
                <a:schemeClr val="lt1"/>
              </a:solidFill>
              <a:latin typeface="Calibri"/>
              <a:ea typeface="Calibri"/>
              <a:cs typeface="Calibri"/>
              <a:sym typeface="Calibri"/>
            </a:endParaRPr>
          </a:p>
        </p:txBody>
      </p:sp>
      <p:pic>
        <p:nvPicPr>
          <p:cNvPr id="214" name="Google Shape;214;p4"/>
          <p:cNvPicPr preferRelativeResize="0"/>
          <p:nvPr/>
        </p:nvPicPr>
        <p:blipFill rotWithShape="1">
          <a:blip r:embed="rId3">
            <a:alphaModFix/>
          </a:blip>
          <a:srcRect/>
          <a:stretch/>
        </p:blipFill>
        <p:spPr>
          <a:xfrm>
            <a:off x="665019" y="110904"/>
            <a:ext cx="10621818" cy="4327843"/>
          </a:xfrm>
          <a:prstGeom prst="rect">
            <a:avLst/>
          </a:prstGeom>
          <a:noFill/>
          <a:ln>
            <a:noFill/>
          </a:ln>
        </p:spPr>
      </p:pic>
      <p:pic>
        <p:nvPicPr>
          <p:cNvPr id="215" name="Google Shape;215;p4" descr="D:\Picture\logo ibi small.gif"/>
          <p:cNvPicPr preferRelativeResize="0"/>
          <p:nvPr/>
        </p:nvPicPr>
        <p:blipFill rotWithShape="1">
          <a:blip r:embed="rId4">
            <a:alphaModFix/>
          </a:blip>
          <a:srcRect/>
          <a:stretch/>
        </p:blipFill>
        <p:spPr>
          <a:xfrm>
            <a:off x="11019203" y="69136"/>
            <a:ext cx="1077922" cy="1077922"/>
          </a:xfrm>
          <a:prstGeom prst="rect">
            <a:avLst/>
          </a:prstGeom>
          <a:noFill/>
          <a:ln>
            <a:noFill/>
          </a:ln>
        </p:spPr>
      </p:pic>
      <p:sp>
        <p:nvSpPr>
          <p:cNvPr id="216" name="Google Shape;216;p4"/>
          <p:cNvSpPr txBox="1"/>
          <p:nvPr/>
        </p:nvSpPr>
        <p:spPr>
          <a:xfrm>
            <a:off x="794328" y="4327910"/>
            <a:ext cx="2466108" cy="1938992"/>
          </a:xfrm>
          <a:prstGeom prst="rect">
            <a:avLst/>
          </a:prstGeom>
          <a:noFill/>
          <a:ln>
            <a:noFill/>
          </a:ln>
        </p:spPr>
        <p:txBody>
          <a:bodyPr spcFirstLastPara="1" wrap="square" lIns="91425" tIns="45700" rIns="91425" bIns="45700" anchor="t" anchorCtr="0">
            <a:spAutoFit/>
          </a:bodyPr>
          <a:lstStyle/>
          <a:p>
            <a:pPr marL="171450" marR="0" lvl="0" indent="-171450" algn="just" rtl="0">
              <a:spcBef>
                <a:spcPts val="0"/>
              </a:spcBef>
              <a:spcAft>
                <a:spcPts val="0"/>
              </a:spcAft>
              <a:buClr>
                <a:schemeClr val="dk1"/>
              </a:buClr>
              <a:buSzPts val="1000"/>
              <a:buFont typeface="Arial"/>
              <a:buChar char="•"/>
            </a:pPr>
            <a:r>
              <a:rPr lang="en-ID" sz="1000">
                <a:solidFill>
                  <a:schemeClr val="dk1"/>
                </a:solidFill>
                <a:latin typeface="Calibri"/>
                <a:ea typeface="Calibri"/>
                <a:cs typeface="Calibri"/>
                <a:sym typeface="Calibri"/>
              </a:rPr>
              <a:t>Revolusi Industri 1.0 dimulai pada akhir abad ke-18 hingga awal abad ke-19. Perubahan terbesar pada era ini adalah dalam bentuk mekanisasi industry yang menggantikan pertanian sebagai tulang punggung ekonomi suatu negara. </a:t>
            </a:r>
            <a:endParaRPr/>
          </a:p>
          <a:p>
            <a:pPr marL="0" marR="0" lvl="0" indent="0" algn="just" rtl="0">
              <a:spcBef>
                <a:spcPts val="0"/>
              </a:spcBef>
              <a:spcAft>
                <a:spcPts val="0"/>
              </a:spcAft>
              <a:buNone/>
            </a:pPr>
            <a:endParaRPr sz="1000">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1000"/>
              <a:buFont typeface="Arial"/>
              <a:buChar char="•"/>
            </a:pPr>
            <a:r>
              <a:rPr lang="en-ID" sz="1000">
                <a:solidFill>
                  <a:schemeClr val="dk1"/>
                </a:solidFill>
                <a:latin typeface="Calibri"/>
                <a:ea typeface="Calibri"/>
                <a:cs typeface="Calibri"/>
                <a:sym typeface="Calibri"/>
              </a:rPr>
              <a:t>Bahan utama teknologi pada masa ini adalah penambangan batu bara secara besar-besaran dikombinasikan dengan mesin uap untuk menjalankan segala kegiatan mekanisasi bisnis.</a:t>
            </a:r>
            <a:endParaRPr/>
          </a:p>
        </p:txBody>
      </p:sp>
      <p:pic>
        <p:nvPicPr>
          <p:cNvPr id="217" name="Google Shape;217;p4"/>
          <p:cNvPicPr preferRelativeResize="0"/>
          <p:nvPr/>
        </p:nvPicPr>
        <p:blipFill rotWithShape="1">
          <a:blip r:embed="rId5">
            <a:alphaModFix/>
          </a:blip>
          <a:srcRect/>
          <a:stretch/>
        </p:blipFill>
        <p:spPr>
          <a:xfrm>
            <a:off x="111239" y="0"/>
            <a:ext cx="986041" cy="1050878"/>
          </a:xfrm>
          <a:prstGeom prst="rect">
            <a:avLst/>
          </a:prstGeom>
          <a:noFill/>
          <a:ln>
            <a:noFill/>
          </a:ln>
        </p:spPr>
      </p:pic>
      <p:sp>
        <p:nvSpPr>
          <p:cNvPr id="218" name="Google Shape;218;p4"/>
          <p:cNvSpPr txBox="1"/>
          <p:nvPr/>
        </p:nvSpPr>
        <p:spPr>
          <a:xfrm>
            <a:off x="3385126" y="4327910"/>
            <a:ext cx="2466108" cy="1938992"/>
          </a:xfrm>
          <a:prstGeom prst="rect">
            <a:avLst/>
          </a:prstGeom>
          <a:noFill/>
          <a:ln>
            <a:noFill/>
          </a:ln>
        </p:spPr>
        <p:txBody>
          <a:bodyPr spcFirstLastPara="1" wrap="square" lIns="91425" tIns="45700" rIns="91425" bIns="45700" anchor="t" anchorCtr="0">
            <a:spAutoFit/>
          </a:bodyPr>
          <a:lstStyle/>
          <a:p>
            <a:pPr marL="171450" marR="0" lvl="0" indent="-171450" algn="just" rtl="0">
              <a:spcBef>
                <a:spcPts val="0"/>
              </a:spcBef>
              <a:spcAft>
                <a:spcPts val="0"/>
              </a:spcAft>
              <a:buClr>
                <a:schemeClr val="dk1"/>
              </a:buClr>
              <a:buSzPts val="1000"/>
              <a:buFont typeface="Arial"/>
              <a:buChar char="•"/>
            </a:pPr>
            <a:r>
              <a:rPr lang="en-ID" sz="1000">
                <a:solidFill>
                  <a:schemeClr val="dk1"/>
                </a:solidFill>
                <a:latin typeface="Calibri"/>
                <a:ea typeface="Calibri"/>
                <a:cs typeface="Calibri"/>
                <a:sym typeface="Calibri"/>
              </a:rPr>
              <a:t>Terjadi pada akhir abad 19, dimana terjadi kemajuan teknologi besar-besaran di bidang industry karena sumber energi baru seperti: Minyak Bumi, Gas Bumi dan Listrik. </a:t>
            </a:r>
            <a:endParaRPr/>
          </a:p>
          <a:p>
            <a:pPr marL="171450" marR="0" lvl="0" indent="-107950" algn="just" rtl="0">
              <a:spcBef>
                <a:spcPts val="0"/>
              </a:spcBef>
              <a:spcAft>
                <a:spcPts val="0"/>
              </a:spcAft>
              <a:buClr>
                <a:schemeClr val="dk1"/>
              </a:buClr>
              <a:buSzPts val="1000"/>
              <a:buFont typeface="Arial"/>
              <a:buNone/>
            </a:pPr>
            <a:endParaRPr sz="1000">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1000"/>
              <a:buFont typeface="Arial"/>
              <a:buChar char="•"/>
            </a:pPr>
            <a:r>
              <a:rPr lang="en-ID" sz="1000">
                <a:solidFill>
                  <a:schemeClr val="dk1"/>
                </a:solidFill>
                <a:latin typeface="Calibri"/>
                <a:ea typeface="Calibri"/>
                <a:cs typeface="Calibri"/>
                <a:sym typeface="Calibri"/>
              </a:rPr>
              <a:t>Poin penting pada masa 2.0 adalah permintaan baja yang besar, dan metode komunikasi jarak jauh seperti telegraf dan telepon. Penemuan mobil dan pesawat juga alasan kenapa industry 2.0 sangat penting</a:t>
            </a:r>
            <a:endParaRPr sz="1000">
              <a:solidFill>
                <a:schemeClr val="dk1"/>
              </a:solidFill>
              <a:latin typeface="Calibri"/>
              <a:ea typeface="Calibri"/>
              <a:cs typeface="Calibri"/>
              <a:sym typeface="Calibri"/>
            </a:endParaRPr>
          </a:p>
        </p:txBody>
      </p:sp>
      <p:sp>
        <p:nvSpPr>
          <p:cNvPr id="219" name="Google Shape;219;p4"/>
          <p:cNvSpPr txBox="1"/>
          <p:nvPr/>
        </p:nvSpPr>
        <p:spPr>
          <a:xfrm>
            <a:off x="6031342" y="4327910"/>
            <a:ext cx="2466108" cy="1938992"/>
          </a:xfrm>
          <a:prstGeom prst="rect">
            <a:avLst/>
          </a:prstGeom>
          <a:noFill/>
          <a:ln>
            <a:noFill/>
          </a:ln>
        </p:spPr>
        <p:txBody>
          <a:bodyPr spcFirstLastPara="1" wrap="square" lIns="91425" tIns="45700" rIns="91425" bIns="45700" anchor="t" anchorCtr="0">
            <a:spAutoFit/>
          </a:bodyPr>
          <a:lstStyle/>
          <a:p>
            <a:pPr marL="171450" marR="0" lvl="0" indent="-171450" algn="just" rtl="0">
              <a:spcBef>
                <a:spcPts val="0"/>
              </a:spcBef>
              <a:spcAft>
                <a:spcPts val="0"/>
              </a:spcAft>
              <a:buClr>
                <a:schemeClr val="dk1"/>
              </a:buClr>
              <a:buSzPts val="1000"/>
              <a:buFont typeface="Arial"/>
              <a:buChar char="•"/>
            </a:pPr>
            <a:r>
              <a:rPr lang="en-ID" sz="1000">
                <a:solidFill>
                  <a:schemeClr val="dk1"/>
                </a:solidFill>
                <a:latin typeface="Calibri"/>
                <a:ea typeface="Calibri"/>
                <a:cs typeface="Calibri"/>
                <a:sym typeface="Calibri"/>
              </a:rPr>
              <a:t>Revolusi ketiga melahirkan kebangkitan elektronik, telekomunikasi dan tentu saja KOMPUTER. Melalui teknologi-teknologi baru ini, revolusi industry 3.0 membuka pintuk ke ekspedisi luar ankasa, penelitian teknologi maju dan biotechnology. </a:t>
            </a:r>
            <a:endParaRPr/>
          </a:p>
          <a:p>
            <a:pPr marL="171450" marR="0" lvl="0" indent="-107950" algn="just" rtl="0">
              <a:spcBef>
                <a:spcPts val="0"/>
              </a:spcBef>
              <a:spcAft>
                <a:spcPts val="0"/>
              </a:spcAft>
              <a:buClr>
                <a:schemeClr val="dk1"/>
              </a:buClr>
              <a:buSzPts val="1000"/>
              <a:buFont typeface="Arial"/>
              <a:buNone/>
            </a:pPr>
            <a:endParaRPr sz="1000">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1000"/>
              <a:buFont typeface="Arial"/>
              <a:buChar char="•"/>
            </a:pPr>
            <a:r>
              <a:rPr lang="en-ID" sz="1000">
                <a:solidFill>
                  <a:schemeClr val="dk1"/>
                </a:solidFill>
                <a:latin typeface="Calibri"/>
                <a:ea typeface="Calibri"/>
                <a:cs typeface="Calibri"/>
                <a:sym typeface="Calibri"/>
              </a:rPr>
              <a:t>Pada dunia industry, ada dua penemuan utama, yaitu Programmable Controllers (PLCs) dan Robot untuk membantu memunculkan otomatisasi tingkat tinggi</a:t>
            </a:r>
            <a:endParaRPr sz="1000">
              <a:solidFill>
                <a:schemeClr val="dk1"/>
              </a:solidFill>
              <a:latin typeface="Calibri"/>
              <a:ea typeface="Calibri"/>
              <a:cs typeface="Calibri"/>
              <a:sym typeface="Calibri"/>
            </a:endParaRPr>
          </a:p>
        </p:txBody>
      </p:sp>
      <p:sp>
        <p:nvSpPr>
          <p:cNvPr id="220" name="Google Shape;220;p4"/>
          <p:cNvSpPr txBox="1"/>
          <p:nvPr/>
        </p:nvSpPr>
        <p:spPr>
          <a:xfrm>
            <a:off x="8564213" y="4327910"/>
            <a:ext cx="3532912" cy="2092881"/>
          </a:xfrm>
          <a:prstGeom prst="rect">
            <a:avLst/>
          </a:prstGeom>
          <a:noFill/>
          <a:ln>
            <a:noFill/>
          </a:ln>
        </p:spPr>
        <p:txBody>
          <a:bodyPr spcFirstLastPara="1" wrap="square" lIns="91425" tIns="45700" rIns="91425" bIns="45700" anchor="t" anchorCtr="0">
            <a:spAutoFit/>
          </a:bodyPr>
          <a:lstStyle/>
          <a:p>
            <a:pPr marL="171450" marR="0" lvl="0" indent="-171450" algn="just" rtl="0">
              <a:spcBef>
                <a:spcPts val="0"/>
              </a:spcBef>
              <a:spcAft>
                <a:spcPts val="0"/>
              </a:spcAft>
              <a:buClr>
                <a:schemeClr val="dk1"/>
              </a:buClr>
              <a:buSzPts val="1000"/>
              <a:buFont typeface="Arial"/>
              <a:buChar char="•"/>
            </a:pPr>
            <a:r>
              <a:rPr lang="en-ID" sz="1000">
                <a:solidFill>
                  <a:schemeClr val="dk1"/>
                </a:solidFill>
                <a:latin typeface="Calibri"/>
                <a:ea typeface="Calibri"/>
                <a:cs typeface="Calibri"/>
                <a:sym typeface="Calibri"/>
              </a:rPr>
              <a:t>Industri 4.0 dimulai pada awal milenium ketiga dengan satu hal yang digunakan setiap orang setiap hari. INTERNET!! Industri 4.0 adalah tren di dunia industri saat ini yang menggabungkan teknologi otomatisasi dengan teknologi siber, salah satu hal terbesar didalam Revolusi Industri kali ini adalah Internet of Things </a:t>
            </a:r>
            <a:endParaRPr/>
          </a:p>
          <a:p>
            <a:pPr marL="171450" marR="0" lvl="0" indent="-171450" algn="just" rtl="0">
              <a:spcBef>
                <a:spcPts val="0"/>
              </a:spcBef>
              <a:spcAft>
                <a:spcPts val="0"/>
              </a:spcAft>
              <a:buClr>
                <a:schemeClr val="dk1"/>
              </a:buClr>
              <a:buSzPts val="1000"/>
              <a:buFont typeface="Arial"/>
              <a:buChar char="•"/>
            </a:pPr>
            <a:r>
              <a:rPr lang="en-ID" sz="1000">
                <a:solidFill>
                  <a:schemeClr val="dk1"/>
                </a:solidFill>
                <a:latin typeface="Calibri"/>
                <a:ea typeface="Calibri"/>
                <a:cs typeface="Calibri"/>
                <a:sym typeface="Calibri"/>
              </a:rPr>
              <a:t>Inovasi baru Internet of Things (IoT), Big Data, percetakan 3D, Artificial Intelligence (AI), kendaraan tanpa pengemudi, rekayasa genetika, robot dan mesin pintar diyakini akan merubah total dunia industri, jauh lebih canggih dari revolusi industri 3.0.</a:t>
            </a:r>
            <a:endParaRPr/>
          </a:p>
          <a:p>
            <a:pPr marL="171450" marR="0" lvl="0" indent="-107950" algn="just" rtl="0">
              <a:spcBef>
                <a:spcPts val="0"/>
              </a:spcBef>
              <a:spcAft>
                <a:spcPts val="0"/>
              </a:spcAft>
              <a:buClr>
                <a:schemeClr val="dk1"/>
              </a:buClr>
              <a:buSzPts val="1000"/>
              <a:buFont typeface="Arial"/>
              <a:buNone/>
            </a:pPr>
            <a:endParaRPr sz="1000">
              <a:solidFill>
                <a:schemeClr val="dk1"/>
              </a:solidFill>
              <a:latin typeface="Calibri"/>
              <a:ea typeface="Calibri"/>
              <a:cs typeface="Calibri"/>
              <a:sym typeface="Calibri"/>
            </a:endParaRPr>
          </a:p>
          <a:p>
            <a:pPr marL="171450" marR="0" lvl="0" indent="-107950" algn="just" rtl="0">
              <a:spcBef>
                <a:spcPts val="0"/>
              </a:spcBef>
              <a:spcAft>
                <a:spcPts val="0"/>
              </a:spcAft>
              <a:buClr>
                <a:schemeClr val="dk1"/>
              </a:buClr>
              <a:buSzPts val="1000"/>
              <a:buFont typeface="Arial"/>
              <a:buNone/>
            </a:pPr>
            <a:endParaRPr sz="10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5"/>
          <p:cNvSpPr txBox="1"/>
          <p:nvPr/>
        </p:nvSpPr>
        <p:spPr>
          <a:xfrm>
            <a:off x="103031" y="6446489"/>
            <a:ext cx="544700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D" sz="2000" b="1" i="1">
                <a:solidFill>
                  <a:schemeClr val="lt1"/>
                </a:solidFill>
                <a:latin typeface="Calibri"/>
                <a:ea typeface="Calibri"/>
                <a:cs typeface="Calibri"/>
                <a:sym typeface="Calibri"/>
              </a:rPr>
              <a:t>Institut Informatika &amp; Bisnis Darmajaya Lampung</a:t>
            </a:r>
            <a:endParaRPr sz="2000" b="1" i="1">
              <a:solidFill>
                <a:schemeClr val="lt1"/>
              </a:solidFill>
              <a:latin typeface="Calibri"/>
              <a:ea typeface="Calibri"/>
              <a:cs typeface="Calibri"/>
              <a:sym typeface="Calibri"/>
            </a:endParaRPr>
          </a:p>
        </p:txBody>
      </p:sp>
      <p:pic>
        <p:nvPicPr>
          <p:cNvPr id="226" name="Google Shape;226;p5"/>
          <p:cNvPicPr preferRelativeResize="0"/>
          <p:nvPr/>
        </p:nvPicPr>
        <p:blipFill rotWithShape="1">
          <a:blip r:embed="rId3">
            <a:alphaModFix/>
          </a:blip>
          <a:srcRect/>
          <a:stretch/>
        </p:blipFill>
        <p:spPr>
          <a:xfrm>
            <a:off x="111239" y="0"/>
            <a:ext cx="986041" cy="1050878"/>
          </a:xfrm>
          <a:prstGeom prst="rect">
            <a:avLst/>
          </a:prstGeom>
          <a:noFill/>
          <a:ln>
            <a:noFill/>
          </a:ln>
        </p:spPr>
      </p:pic>
      <p:pic>
        <p:nvPicPr>
          <p:cNvPr id="227" name="Google Shape;227;p5" descr="D:\Picture\logo ibi small.gif"/>
          <p:cNvPicPr preferRelativeResize="0"/>
          <p:nvPr/>
        </p:nvPicPr>
        <p:blipFill rotWithShape="1">
          <a:blip r:embed="rId4">
            <a:alphaModFix/>
          </a:blip>
          <a:srcRect/>
          <a:stretch/>
        </p:blipFill>
        <p:spPr>
          <a:xfrm>
            <a:off x="11019203" y="69136"/>
            <a:ext cx="1077922" cy="1077922"/>
          </a:xfrm>
          <a:prstGeom prst="rect">
            <a:avLst/>
          </a:prstGeom>
          <a:noFill/>
          <a:ln>
            <a:noFill/>
          </a:ln>
        </p:spPr>
      </p:pic>
      <p:pic>
        <p:nvPicPr>
          <p:cNvPr id="228" name="Google Shape;228;p5"/>
          <p:cNvPicPr preferRelativeResize="0"/>
          <p:nvPr/>
        </p:nvPicPr>
        <p:blipFill rotWithShape="1">
          <a:blip r:embed="rId5">
            <a:alphaModFix/>
          </a:blip>
          <a:srcRect/>
          <a:stretch/>
        </p:blipFill>
        <p:spPr>
          <a:xfrm>
            <a:off x="2447355" y="218437"/>
            <a:ext cx="7500209" cy="4558737"/>
          </a:xfrm>
          <a:prstGeom prst="rect">
            <a:avLst/>
          </a:prstGeom>
          <a:noFill/>
          <a:ln>
            <a:noFill/>
          </a:ln>
        </p:spPr>
      </p:pic>
      <p:sp>
        <p:nvSpPr>
          <p:cNvPr id="229" name="Google Shape;229;p5"/>
          <p:cNvSpPr txBox="1"/>
          <p:nvPr/>
        </p:nvSpPr>
        <p:spPr>
          <a:xfrm>
            <a:off x="0" y="4777174"/>
            <a:ext cx="12097125"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D" sz="1800">
                <a:solidFill>
                  <a:schemeClr val="dk1"/>
                </a:solidFill>
                <a:latin typeface="Calibri"/>
                <a:ea typeface="Calibri"/>
                <a:cs typeface="Calibri"/>
                <a:sym typeface="Calibri"/>
              </a:rPr>
              <a:t>Revolusi industri keempat mengubah ekonomi, pekerjaan, dan bahkan masyarakat.  Pada Industri 4.0, banyak teknologi fisik dan digital yang digabungkan melalui analitik, kecerdasan buatan, teknologi kognitif, dan Internet of Things (IoT) untuk menciptakan perusahaan digital yang saling terkait dan mampu menghasilkan keputusan yang lebih tepat. Perusahaan digital dapat berkomunikasi, menganalisis, dan menggunakan data untuk mendorong tindakan cerdas di dunia fisik. Singkatnya, revolusi ini menanamkan teknologi yang cerdas dan terhubung tidak hanya di dalam perusahaan, tetapi juga kehidupan sehari-hari kita.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6"/>
          <p:cNvSpPr txBox="1"/>
          <p:nvPr/>
        </p:nvSpPr>
        <p:spPr>
          <a:xfrm>
            <a:off x="103031" y="6446489"/>
            <a:ext cx="544700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D" sz="2000" b="1" i="1">
                <a:solidFill>
                  <a:schemeClr val="lt1"/>
                </a:solidFill>
                <a:latin typeface="Calibri"/>
                <a:ea typeface="Calibri"/>
                <a:cs typeface="Calibri"/>
                <a:sym typeface="Calibri"/>
              </a:rPr>
              <a:t>Institut Informatika &amp; Bisnis Darmajaya Lampung</a:t>
            </a:r>
            <a:endParaRPr sz="2000" b="1" i="1">
              <a:solidFill>
                <a:schemeClr val="lt1"/>
              </a:solidFill>
              <a:latin typeface="Calibri"/>
              <a:ea typeface="Calibri"/>
              <a:cs typeface="Calibri"/>
              <a:sym typeface="Calibri"/>
            </a:endParaRPr>
          </a:p>
        </p:txBody>
      </p:sp>
      <p:pic>
        <p:nvPicPr>
          <p:cNvPr id="235" name="Google Shape;235;p6"/>
          <p:cNvPicPr preferRelativeResize="0"/>
          <p:nvPr/>
        </p:nvPicPr>
        <p:blipFill rotWithShape="1">
          <a:blip r:embed="rId3">
            <a:alphaModFix/>
          </a:blip>
          <a:srcRect/>
          <a:stretch/>
        </p:blipFill>
        <p:spPr>
          <a:xfrm>
            <a:off x="111239" y="0"/>
            <a:ext cx="986041" cy="1050878"/>
          </a:xfrm>
          <a:prstGeom prst="rect">
            <a:avLst/>
          </a:prstGeom>
          <a:noFill/>
          <a:ln>
            <a:noFill/>
          </a:ln>
        </p:spPr>
      </p:pic>
      <p:pic>
        <p:nvPicPr>
          <p:cNvPr id="236" name="Google Shape;236;p6" descr="D:\Picture\logo ibi small.gif"/>
          <p:cNvPicPr preferRelativeResize="0"/>
          <p:nvPr/>
        </p:nvPicPr>
        <p:blipFill rotWithShape="1">
          <a:blip r:embed="rId4">
            <a:alphaModFix/>
          </a:blip>
          <a:srcRect/>
          <a:stretch/>
        </p:blipFill>
        <p:spPr>
          <a:xfrm>
            <a:off x="11019203" y="69136"/>
            <a:ext cx="1077922" cy="1077922"/>
          </a:xfrm>
          <a:prstGeom prst="rect">
            <a:avLst/>
          </a:prstGeom>
          <a:noFill/>
          <a:ln>
            <a:noFill/>
          </a:ln>
        </p:spPr>
      </p:pic>
      <p:sp>
        <p:nvSpPr>
          <p:cNvPr id="237" name="Google Shape;237;p6"/>
          <p:cNvSpPr txBox="1"/>
          <p:nvPr/>
        </p:nvSpPr>
        <p:spPr>
          <a:xfrm>
            <a:off x="3307801" y="237575"/>
            <a:ext cx="5447100" cy="584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D" sz="3200" b="1">
                <a:solidFill>
                  <a:schemeClr val="dk1"/>
                </a:solidFill>
                <a:latin typeface="Arial"/>
                <a:ea typeface="Arial"/>
                <a:cs typeface="Arial"/>
                <a:sym typeface="Arial"/>
              </a:rPr>
              <a:t>IOT (Internet of Things)</a:t>
            </a:r>
            <a:endParaRPr sz="3200" b="1">
              <a:solidFill>
                <a:schemeClr val="dk1"/>
              </a:solidFill>
              <a:latin typeface="Arial"/>
              <a:ea typeface="Arial"/>
              <a:cs typeface="Arial"/>
              <a:sym typeface="Arial"/>
            </a:endParaRPr>
          </a:p>
        </p:txBody>
      </p:sp>
      <p:sp>
        <p:nvSpPr>
          <p:cNvPr id="238" name="Google Shape;238;p6"/>
          <p:cNvSpPr/>
          <p:nvPr/>
        </p:nvSpPr>
        <p:spPr>
          <a:xfrm>
            <a:off x="489527" y="1246910"/>
            <a:ext cx="11083637" cy="1311564"/>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D" sz="1800">
                <a:solidFill>
                  <a:schemeClr val="lt1"/>
                </a:solidFill>
                <a:latin typeface="Calibri"/>
                <a:ea typeface="Calibri"/>
                <a:cs typeface="Calibri"/>
                <a:sym typeface="Calibri"/>
              </a:rPr>
              <a:t>IoT (Internet of Things) merupakan sistem yang menggunakan perangkat komputasi, mekanis, dan mesin digital dalam satu keterhubungan (interrelated connection) untuk menjalankan fungsinya melalui komunikasi data pada jaringan internet tanpa memerlukan interaksi antarmanusia atau interaksi manusia dan komputer.</a:t>
            </a:r>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39" name="Google Shape;239;p6"/>
          <p:cNvGrpSpPr/>
          <p:nvPr/>
        </p:nvGrpSpPr>
        <p:grpSpPr>
          <a:xfrm>
            <a:off x="381062" y="2623959"/>
            <a:ext cx="11331358" cy="1581119"/>
            <a:chOff x="278031" y="509"/>
            <a:chExt cx="11331358" cy="1581119"/>
          </a:xfrm>
        </p:grpSpPr>
        <p:sp>
          <p:nvSpPr>
            <p:cNvPr id="240" name="Google Shape;240;p6"/>
            <p:cNvSpPr/>
            <p:nvPr/>
          </p:nvSpPr>
          <p:spPr>
            <a:xfrm>
              <a:off x="278031" y="509"/>
              <a:ext cx="2635199" cy="1581119"/>
            </a:xfrm>
            <a:prstGeom prst="rect">
              <a:avLst/>
            </a:prstGeom>
            <a:solidFill>
              <a:srgbClr val="E3831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txBox="1"/>
            <p:nvPr/>
          </p:nvSpPr>
          <p:spPr>
            <a:xfrm>
              <a:off x="278031" y="509"/>
              <a:ext cx="2635199" cy="1581119"/>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lt1"/>
                </a:buClr>
                <a:buSzPts val="3600"/>
                <a:buFont typeface="Calibri"/>
                <a:buNone/>
              </a:pPr>
              <a:r>
                <a:rPr lang="en-ID" sz="3600">
                  <a:solidFill>
                    <a:schemeClr val="lt1"/>
                  </a:solidFill>
                  <a:latin typeface="Calibri"/>
                  <a:ea typeface="Calibri"/>
                  <a:cs typeface="Calibri"/>
                  <a:sym typeface="Calibri"/>
                </a:rPr>
                <a:t>Perangkat Sensor</a:t>
              </a:r>
              <a:endParaRPr sz="3600">
                <a:solidFill>
                  <a:schemeClr val="lt1"/>
                </a:solidFill>
                <a:latin typeface="Calibri"/>
                <a:ea typeface="Calibri"/>
                <a:cs typeface="Calibri"/>
                <a:sym typeface="Calibri"/>
              </a:endParaRPr>
            </a:p>
          </p:txBody>
        </p:sp>
        <p:sp>
          <p:nvSpPr>
            <p:cNvPr id="242" name="Google Shape;242;p6"/>
            <p:cNvSpPr/>
            <p:nvPr/>
          </p:nvSpPr>
          <p:spPr>
            <a:xfrm>
              <a:off x="3176751" y="509"/>
              <a:ext cx="2635199" cy="1581119"/>
            </a:xfrm>
            <a:prstGeom prst="rect">
              <a:avLst/>
            </a:prstGeom>
            <a:solidFill>
              <a:srgbClr val="E3831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txBox="1"/>
            <p:nvPr/>
          </p:nvSpPr>
          <p:spPr>
            <a:xfrm>
              <a:off x="3176751" y="509"/>
              <a:ext cx="2635199" cy="1581119"/>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lt1"/>
                </a:buClr>
                <a:buSzPts val="3600"/>
                <a:buFont typeface="Calibri"/>
                <a:buNone/>
              </a:pPr>
              <a:r>
                <a:rPr lang="en-ID" sz="3600">
                  <a:solidFill>
                    <a:schemeClr val="lt1"/>
                  </a:solidFill>
                  <a:latin typeface="Calibri"/>
                  <a:ea typeface="Calibri"/>
                  <a:cs typeface="Calibri"/>
                  <a:sym typeface="Calibri"/>
                </a:rPr>
                <a:t>Connectivity</a:t>
              </a:r>
              <a:endParaRPr sz="3600">
                <a:solidFill>
                  <a:schemeClr val="lt1"/>
                </a:solidFill>
                <a:latin typeface="Calibri"/>
                <a:ea typeface="Calibri"/>
                <a:cs typeface="Calibri"/>
                <a:sym typeface="Calibri"/>
              </a:endParaRPr>
            </a:p>
          </p:txBody>
        </p:sp>
        <p:sp>
          <p:nvSpPr>
            <p:cNvPr id="244" name="Google Shape;244;p6"/>
            <p:cNvSpPr/>
            <p:nvPr/>
          </p:nvSpPr>
          <p:spPr>
            <a:xfrm>
              <a:off x="6075470" y="509"/>
              <a:ext cx="2635199" cy="1581119"/>
            </a:xfrm>
            <a:prstGeom prst="rect">
              <a:avLst/>
            </a:prstGeom>
            <a:solidFill>
              <a:srgbClr val="E3831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txBox="1"/>
            <p:nvPr/>
          </p:nvSpPr>
          <p:spPr>
            <a:xfrm>
              <a:off x="6075470" y="509"/>
              <a:ext cx="2635199" cy="1581119"/>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lt1"/>
                </a:buClr>
                <a:buSzPts val="3600"/>
                <a:buFont typeface="Calibri"/>
                <a:buNone/>
              </a:pPr>
              <a:r>
                <a:rPr lang="en-ID" sz="3600">
                  <a:solidFill>
                    <a:schemeClr val="lt1"/>
                  </a:solidFill>
                  <a:latin typeface="Calibri"/>
                  <a:ea typeface="Calibri"/>
                  <a:cs typeface="Calibri"/>
                  <a:sym typeface="Calibri"/>
                </a:rPr>
                <a:t>Data Processing</a:t>
              </a:r>
              <a:endParaRPr sz="3600">
                <a:solidFill>
                  <a:schemeClr val="lt1"/>
                </a:solidFill>
                <a:latin typeface="Calibri"/>
                <a:ea typeface="Calibri"/>
                <a:cs typeface="Calibri"/>
                <a:sym typeface="Calibri"/>
              </a:endParaRPr>
            </a:p>
          </p:txBody>
        </p:sp>
        <p:sp>
          <p:nvSpPr>
            <p:cNvPr id="246" name="Google Shape;246;p6"/>
            <p:cNvSpPr/>
            <p:nvPr/>
          </p:nvSpPr>
          <p:spPr>
            <a:xfrm>
              <a:off x="8974190" y="509"/>
              <a:ext cx="2635199" cy="1581119"/>
            </a:xfrm>
            <a:prstGeom prst="rect">
              <a:avLst/>
            </a:prstGeom>
            <a:solidFill>
              <a:srgbClr val="E3831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6"/>
            <p:cNvSpPr txBox="1"/>
            <p:nvPr/>
          </p:nvSpPr>
          <p:spPr>
            <a:xfrm>
              <a:off x="8974190" y="509"/>
              <a:ext cx="2635199" cy="1581119"/>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lt1"/>
                </a:buClr>
                <a:buSzPts val="3600"/>
                <a:buFont typeface="Calibri"/>
                <a:buNone/>
              </a:pPr>
              <a:r>
                <a:rPr lang="en-ID" sz="3600">
                  <a:solidFill>
                    <a:schemeClr val="lt1"/>
                  </a:solidFill>
                  <a:latin typeface="Calibri"/>
                  <a:ea typeface="Calibri"/>
                  <a:cs typeface="Calibri"/>
                  <a:sym typeface="Calibri"/>
                </a:rPr>
                <a:t>User interface</a:t>
              </a:r>
              <a:endParaRPr sz="3600">
                <a:solidFill>
                  <a:schemeClr val="lt1"/>
                </a:solidFill>
                <a:latin typeface="Calibri"/>
                <a:ea typeface="Calibri"/>
                <a:cs typeface="Calibri"/>
                <a:sym typeface="Calibri"/>
              </a:endParaRPr>
            </a:p>
          </p:txBody>
        </p:sp>
      </p:grpSp>
      <p:sp>
        <p:nvSpPr>
          <p:cNvPr id="248" name="Google Shape;248;p6"/>
          <p:cNvSpPr txBox="1"/>
          <p:nvPr/>
        </p:nvSpPr>
        <p:spPr>
          <a:xfrm>
            <a:off x="111239" y="4397355"/>
            <a:ext cx="4091709" cy="1857368"/>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ID" sz="1800">
                <a:solidFill>
                  <a:schemeClr val="dk1"/>
                </a:solidFill>
                <a:latin typeface="Calibri"/>
                <a:ea typeface="Calibri"/>
                <a:cs typeface="Calibri"/>
                <a:sym typeface="Calibri"/>
              </a:rPr>
              <a:t>Contoh aplikasi IoT di Indonesia: Gowes (IoT untuk bike sharing), eFishery (IoT pemberi pakan ikan otomatis), </a:t>
            </a:r>
            <a:r>
              <a:rPr lang="en-ID" sz="1800">
                <a:solidFill>
                  <a:srgbClr val="212529"/>
                </a:solidFill>
                <a:latin typeface="Quattrocento Sans"/>
                <a:ea typeface="Quattrocento Sans"/>
                <a:cs typeface="Quattrocento Sans"/>
                <a:sym typeface="Quattrocento Sans"/>
              </a:rPr>
              <a:t>Mobypark Apps</a:t>
            </a:r>
            <a:r>
              <a:rPr lang="en-ID" sz="1800">
                <a:solidFill>
                  <a:schemeClr val="dk1"/>
                </a:solidFill>
                <a:latin typeface="Calibri"/>
                <a:ea typeface="Calibri"/>
                <a:cs typeface="Calibri"/>
                <a:sym typeface="Calibri"/>
              </a:rPr>
              <a:t> (IoT untuk smart city), dan Tani Hub(IoT untuk pangan dan pertanian).</a:t>
            </a:r>
            <a:endParaRPr/>
          </a:p>
        </p:txBody>
      </p:sp>
      <p:pic>
        <p:nvPicPr>
          <p:cNvPr id="249" name="Google Shape;249;p6"/>
          <p:cNvPicPr preferRelativeResize="0"/>
          <p:nvPr/>
        </p:nvPicPr>
        <p:blipFill rotWithShape="1">
          <a:blip r:embed="rId5">
            <a:alphaModFix/>
          </a:blip>
          <a:srcRect/>
          <a:stretch/>
        </p:blipFill>
        <p:spPr>
          <a:xfrm>
            <a:off x="4906587" y="4300825"/>
            <a:ext cx="2857500" cy="1924050"/>
          </a:xfrm>
          <a:prstGeom prst="rect">
            <a:avLst/>
          </a:prstGeom>
          <a:noFill/>
          <a:ln>
            <a:noFill/>
          </a:ln>
        </p:spPr>
      </p:pic>
      <p:pic>
        <p:nvPicPr>
          <p:cNvPr id="250" name="Google Shape;250;p6"/>
          <p:cNvPicPr preferRelativeResize="0"/>
          <p:nvPr/>
        </p:nvPicPr>
        <p:blipFill rotWithShape="1">
          <a:blip r:embed="rId6">
            <a:alphaModFix/>
          </a:blip>
          <a:srcRect/>
          <a:stretch/>
        </p:blipFill>
        <p:spPr>
          <a:xfrm>
            <a:off x="8303491" y="4313404"/>
            <a:ext cx="2983346" cy="191147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7"/>
          <p:cNvSpPr txBox="1"/>
          <p:nvPr/>
        </p:nvSpPr>
        <p:spPr>
          <a:xfrm>
            <a:off x="103031" y="6446489"/>
            <a:ext cx="544700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D" sz="2000" b="1" i="1">
                <a:solidFill>
                  <a:schemeClr val="lt1"/>
                </a:solidFill>
                <a:latin typeface="Calibri"/>
                <a:ea typeface="Calibri"/>
                <a:cs typeface="Calibri"/>
                <a:sym typeface="Calibri"/>
              </a:rPr>
              <a:t>Institut Informatika &amp; Bisnis Darmajaya Lampung</a:t>
            </a:r>
            <a:endParaRPr sz="2000" b="1" i="1">
              <a:solidFill>
                <a:schemeClr val="lt1"/>
              </a:solidFill>
              <a:latin typeface="Calibri"/>
              <a:ea typeface="Calibri"/>
              <a:cs typeface="Calibri"/>
              <a:sym typeface="Calibri"/>
            </a:endParaRPr>
          </a:p>
        </p:txBody>
      </p:sp>
      <p:pic>
        <p:nvPicPr>
          <p:cNvPr id="256" name="Google Shape;256;p7"/>
          <p:cNvPicPr preferRelativeResize="0"/>
          <p:nvPr/>
        </p:nvPicPr>
        <p:blipFill rotWithShape="1">
          <a:blip r:embed="rId3">
            <a:alphaModFix/>
          </a:blip>
          <a:srcRect/>
          <a:stretch/>
        </p:blipFill>
        <p:spPr>
          <a:xfrm>
            <a:off x="103031" y="-32642"/>
            <a:ext cx="986041" cy="1050878"/>
          </a:xfrm>
          <a:prstGeom prst="rect">
            <a:avLst/>
          </a:prstGeom>
          <a:noFill/>
          <a:ln>
            <a:noFill/>
          </a:ln>
        </p:spPr>
      </p:pic>
      <p:pic>
        <p:nvPicPr>
          <p:cNvPr id="257" name="Google Shape;257;p7" descr="D:\Picture\logo ibi small.gif"/>
          <p:cNvPicPr preferRelativeResize="0"/>
          <p:nvPr/>
        </p:nvPicPr>
        <p:blipFill rotWithShape="1">
          <a:blip r:embed="rId4">
            <a:alphaModFix/>
          </a:blip>
          <a:srcRect/>
          <a:stretch/>
        </p:blipFill>
        <p:spPr>
          <a:xfrm>
            <a:off x="11114078" y="0"/>
            <a:ext cx="1077922" cy="1077922"/>
          </a:xfrm>
          <a:prstGeom prst="rect">
            <a:avLst/>
          </a:prstGeom>
          <a:noFill/>
          <a:ln>
            <a:noFill/>
          </a:ln>
        </p:spPr>
      </p:pic>
      <p:sp>
        <p:nvSpPr>
          <p:cNvPr id="258" name="Google Shape;258;p7"/>
          <p:cNvSpPr txBox="1"/>
          <p:nvPr/>
        </p:nvSpPr>
        <p:spPr>
          <a:xfrm>
            <a:off x="3885444" y="246613"/>
            <a:ext cx="4781100" cy="584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D" sz="3200" b="1">
                <a:solidFill>
                  <a:schemeClr val="dk1"/>
                </a:solidFill>
                <a:latin typeface="Arial"/>
                <a:ea typeface="Arial"/>
                <a:cs typeface="Arial"/>
                <a:sym typeface="Arial"/>
              </a:rPr>
              <a:t>Big DATA</a:t>
            </a:r>
            <a:endParaRPr sz="3200" b="1">
              <a:solidFill>
                <a:schemeClr val="dk1"/>
              </a:solidFill>
              <a:latin typeface="Arial"/>
              <a:ea typeface="Arial"/>
              <a:cs typeface="Arial"/>
              <a:sym typeface="Arial"/>
            </a:endParaRPr>
          </a:p>
        </p:txBody>
      </p:sp>
      <p:sp>
        <p:nvSpPr>
          <p:cNvPr id="259" name="Google Shape;259;p7"/>
          <p:cNvSpPr/>
          <p:nvPr/>
        </p:nvSpPr>
        <p:spPr>
          <a:xfrm>
            <a:off x="369455" y="1011236"/>
            <a:ext cx="11083500" cy="13116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D" sz="1800">
                <a:solidFill>
                  <a:schemeClr val="lt1"/>
                </a:solidFill>
                <a:latin typeface="Calibri"/>
                <a:ea typeface="Calibri"/>
                <a:cs typeface="Calibri"/>
                <a:sym typeface="Calibri"/>
              </a:rPr>
              <a:t>Big Data  adalah himpunan data (data set) dalam jumlah yang sangat besar, rumit, dan tak terstruktur, sehingga sukar ditangani bila hanya menggunakan manajemen basis data biasa atau aplikasi pemroses data tradisional. Data ini bisa berasal dari mana saja; posting ke situs media sosial, gambar digital dan video, catatan transaksi pembelian dan lain-lain</a:t>
            </a:r>
            <a:endParaRPr sz="1800">
              <a:solidFill>
                <a:schemeClr val="lt1"/>
              </a:solidFill>
              <a:latin typeface="Calibri"/>
              <a:ea typeface="Calibri"/>
              <a:cs typeface="Calibri"/>
              <a:sym typeface="Calibri"/>
            </a:endParaRPr>
          </a:p>
        </p:txBody>
      </p:sp>
      <p:pic>
        <p:nvPicPr>
          <p:cNvPr id="260" name="Google Shape;260;p7"/>
          <p:cNvPicPr preferRelativeResize="0"/>
          <p:nvPr/>
        </p:nvPicPr>
        <p:blipFill rotWithShape="1">
          <a:blip r:embed="rId5">
            <a:alphaModFix/>
          </a:blip>
          <a:srcRect/>
          <a:stretch/>
        </p:blipFill>
        <p:spPr>
          <a:xfrm>
            <a:off x="369456" y="2322800"/>
            <a:ext cx="8506691" cy="3994874"/>
          </a:xfrm>
          <a:prstGeom prst="rect">
            <a:avLst/>
          </a:prstGeom>
          <a:noFill/>
          <a:ln>
            <a:noFill/>
          </a:ln>
        </p:spPr>
      </p:pic>
      <p:sp>
        <p:nvSpPr>
          <p:cNvPr id="261" name="Google Shape;261;p7"/>
          <p:cNvSpPr txBox="1"/>
          <p:nvPr/>
        </p:nvSpPr>
        <p:spPr>
          <a:xfrm>
            <a:off x="8876145" y="2630318"/>
            <a:ext cx="2851525"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D" sz="1800">
                <a:solidFill>
                  <a:schemeClr val="dk1"/>
                </a:solidFill>
                <a:latin typeface="Calibri"/>
                <a:ea typeface="Calibri"/>
                <a:cs typeface="Calibri"/>
                <a:sym typeface="Calibri"/>
              </a:rPr>
              <a:t>Perusahaan ritel dapat menggunakan informasi dari social media seperti Facebook, Twitter, Instagram, untuk menganalisis bagaimana perilaku, persepsi pelanggan terhadap suatu produk atau brand dari perusahan.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8"/>
          <p:cNvSpPr txBox="1"/>
          <p:nvPr/>
        </p:nvSpPr>
        <p:spPr>
          <a:xfrm>
            <a:off x="103031" y="6446489"/>
            <a:ext cx="544700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D" sz="2000" b="1" i="1">
                <a:solidFill>
                  <a:schemeClr val="lt1"/>
                </a:solidFill>
                <a:latin typeface="Calibri"/>
                <a:ea typeface="Calibri"/>
                <a:cs typeface="Calibri"/>
                <a:sym typeface="Calibri"/>
              </a:rPr>
              <a:t>Institut Informatika &amp; Bisnis Darmajaya Lampung</a:t>
            </a:r>
            <a:endParaRPr sz="2000" b="1" i="1">
              <a:solidFill>
                <a:schemeClr val="lt1"/>
              </a:solidFill>
              <a:latin typeface="Calibri"/>
              <a:ea typeface="Calibri"/>
              <a:cs typeface="Calibri"/>
              <a:sym typeface="Calibri"/>
            </a:endParaRPr>
          </a:p>
        </p:txBody>
      </p:sp>
      <p:pic>
        <p:nvPicPr>
          <p:cNvPr id="267" name="Google Shape;267;p8"/>
          <p:cNvPicPr preferRelativeResize="0"/>
          <p:nvPr/>
        </p:nvPicPr>
        <p:blipFill rotWithShape="1">
          <a:blip r:embed="rId3">
            <a:alphaModFix/>
          </a:blip>
          <a:srcRect/>
          <a:stretch/>
        </p:blipFill>
        <p:spPr>
          <a:xfrm>
            <a:off x="111239" y="0"/>
            <a:ext cx="986041" cy="1050878"/>
          </a:xfrm>
          <a:prstGeom prst="rect">
            <a:avLst/>
          </a:prstGeom>
          <a:noFill/>
          <a:ln>
            <a:noFill/>
          </a:ln>
        </p:spPr>
      </p:pic>
      <p:pic>
        <p:nvPicPr>
          <p:cNvPr id="268" name="Google Shape;268;p8" descr="D:\Picture\logo ibi small.gif"/>
          <p:cNvPicPr preferRelativeResize="0"/>
          <p:nvPr/>
        </p:nvPicPr>
        <p:blipFill rotWithShape="1">
          <a:blip r:embed="rId4">
            <a:alphaModFix/>
          </a:blip>
          <a:srcRect/>
          <a:stretch/>
        </p:blipFill>
        <p:spPr>
          <a:xfrm>
            <a:off x="11019203" y="69136"/>
            <a:ext cx="1077922" cy="1077922"/>
          </a:xfrm>
          <a:prstGeom prst="rect">
            <a:avLst/>
          </a:prstGeom>
          <a:noFill/>
          <a:ln>
            <a:noFill/>
          </a:ln>
        </p:spPr>
      </p:pic>
      <p:sp>
        <p:nvSpPr>
          <p:cNvPr id="269" name="Google Shape;269;p8"/>
          <p:cNvSpPr txBox="1"/>
          <p:nvPr/>
        </p:nvSpPr>
        <p:spPr>
          <a:xfrm>
            <a:off x="3020573" y="315738"/>
            <a:ext cx="5691000" cy="584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D" sz="3200" b="1">
                <a:solidFill>
                  <a:schemeClr val="dk1"/>
                </a:solidFill>
                <a:latin typeface="Arial"/>
                <a:ea typeface="Arial"/>
                <a:cs typeface="Arial"/>
                <a:sym typeface="Arial"/>
              </a:rPr>
              <a:t>Artificial Intelligence (AI)</a:t>
            </a:r>
            <a:endParaRPr sz="3200" b="1">
              <a:solidFill>
                <a:schemeClr val="dk1"/>
              </a:solidFill>
              <a:latin typeface="Arial"/>
              <a:ea typeface="Arial"/>
              <a:cs typeface="Arial"/>
              <a:sym typeface="Arial"/>
            </a:endParaRPr>
          </a:p>
        </p:txBody>
      </p:sp>
      <p:sp>
        <p:nvSpPr>
          <p:cNvPr id="270" name="Google Shape;270;p8"/>
          <p:cNvSpPr/>
          <p:nvPr/>
        </p:nvSpPr>
        <p:spPr>
          <a:xfrm>
            <a:off x="474527" y="1232909"/>
            <a:ext cx="11083637" cy="1311564"/>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D" sz="1800">
                <a:solidFill>
                  <a:schemeClr val="lt1"/>
                </a:solidFill>
                <a:latin typeface="Calibri"/>
                <a:ea typeface="Calibri"/>
                <a:cs typeface="Calibri"/>
                <a:sym typeface="Calibri"/>
              </a:rPr>
              <a:t>Artificial Intelligence adalah satu ilmu untuk merancang, membangun, dan mengonstruksi satu mesin (komputer) atau program komputer hingga memiliki kecerdasan layaknya manusia. Kecerdasan dalam hal ini adalah kemampuan untuk mengambil tindakan, atau menyelesaikan masalah layaknya manusia menggunakan kecerdasannya.</a:t>
            </a:r>
            <a:endParaRPr sz="1800">
              <a:solidFill>
                <a:schemeClr val="lt1"/>
              </a:solidFill>
              <a:latin typeface="Calibri"/>
              <a:ea typeface="Calibri"/>
              <a:cs typeface="Calibri"/>
              <a:sym typeface="Calibri"/>
            </a:endParaRPr>
          </a:p>
        </p:txBody>
      </p:sp>
      <p:pic>
        <p:nvPicPr>
          <p:cNvPr id="271" name="Google Shape;271;p8"/>
          <p:cNvPicPr preferRelativeResize="0"/>
          <p:nvPr/>
        </p:nvPicPr>
        <p:blipFill rotWithShape="1">
          <a:blip r:embed="rId5">
            <a:alphaModFix/>
          </a:blip>
          <a:srcRect/>
          <a:stretch/>
        </p:blipFill>
        <p:spPr>
          <a:xfrm>
            <a:off x="604260" y="2609028"/>
            <a:ext cx="3081050" cy="1699100"/>
          </a:xfrm>
          <a:prstGeom prst="rect">
            <a:avLst/>
          </a:prstGeom>
          <a:noFill/>
          <a:ln>
            <a:noFill/>
          </a:ln>
        </p:spPr>
      </p:pic>
      <p:pic>
        <p:nvPicPr>
          <p:cNvPr id="272" name="Google Shape;272;p8"/>
          <p:cNvPicPr preferRelativeResize="0"/>
          <p:nvPr/>
        </p:nvPicPr>
        <p:blipFill rotWithShape="1">
          <a:blip r:embed="rId6">
            <a:alphaModFix/>
          </a:blip>
          <a:srcRect/>
          <a:stretch/>
        </p:blipFill>
        <p:spPr>
          <a:xfrm>
            <a:off x="4229108" y="2590456"/>
            <a:ext cx="3574473" cy="1717672"/>
          </a:xfrm>
          <a:prstGeom prst="rect">
            <a:avLst/>
          </a:prstGeom>
          <a:noFill/>
          <a:ln>
            <a:noFill/>
          </a:ln>
        </p:spPr>
      </p:pic>
      <p:pic>
        <p:nvPicPr>
          <p:cNvPr id="273" name="Google Shape;273;p8"/>
          <p:cNvPicPr preferRelativeResize="0"/>
          <p:nvPr/>
        </p:nvPicPr>
        <p:blipFill rotWithShape="1">
          <a:blip r:embed="rId7">
            <a:alphaModFix/>
          </a:blip>
          <a:srcRect/>
          <a:stretch/>
        </p:blipFill>
        <p:spPr>
          <a:xfrm>
            <a:off x="8506690" y="2636884"/>
            <a:ext cx="3081050" cy="1602756"/>
          </a:xfrm>
          <a:prstGeom prst="rect">
            <a:avLst/>
          </a:prstGeom>
          <a:noFill/>
          <a:ln>
            <a:noFill/>
          </a:ln>
        </p:spPr>
      </p:pic>
      <p:sp>
        <p:nvSpPr>
          <p:cNvPr id="274" name="Google Shape;274;p8"/>
          <p:cNvSpPr txBox="1"/>
          <p:nvPr/>
        </p:nvSpPr>
        <p:spPr>
          <a:xfrm>
            <a:off x="1508078" y="4310300"/>
            <a:ext cx="13299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D" sz="2000" b="1">
                <a:solidFill>
                  <a:schemeClr val="dk1"/>
                </a:solidFill>
                <a:latin typeface="Arial"/>
                <a:ea typeface="Arial"/>
                <a:cs typeface="Arial"/>
                <a:sym typeface="Arial"/>
              </a:rPr>
              <a:t>SIRI</a:t>
            </a:r>
            <a:endParaRPr sz="2000" b="1">
              <a:solidFill>
                <a:schemeClr val="dk1"/>
              </a:solidFill>
              <a:latin typeface="Arial"/>
              <a:ea typeface="Arial"/>
              <a:cs typeface="Arial"/>
              <a:sym typeface="Arial"/>
            </a:endParaRPr>
          </a:p>
        </p:txBody>
      </p:sp>
      <p:sp>
        <p:nvSpPr>
          <p:cNvPr id="275" name="Google Shape;275;p8"/>
          <p:cNvSpPr txBox="1"/>
          <p:nvPr/>
        </p:nvSpPr>
        <p:spPr>
          <a:xfrm>
            <a:off x="4589126" y="4310300"/>
            <a:ext cx="31590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D" sz="2000" b="1">
                <a:solidFill>
                  <a:schemeClr val="dk1"/>
                </a:solidFill>
                <a:latin typeface="Arial"/>
                <a:ea typeface="Arial"/>
                <a:cs typeface="Arial"/>
                <a:sym typeface="Arial"/>
              </a:rPr>
              <a:t>ALEXA: Smart Home</a:t>
            </a:r>
            <a:endParaRPr sz="2000" b="1">
              <a:solidFill>
                <a:schemeClr val="dk1"/>
              </a:solidFill>
              <a:latin typeface="Arial"/>
              <a:ea typeface="Arial"/>
              <a:cs typeface="Arial"/>
              <a:sym typeface="Arial"/>
            </a:endParaRPr>
          </a:p>
        </p:txBody>
      </p:sp>
      <p:sp>
        <p:nvSpPr>
          <p:cNvPr id="276" name="Google Shape;276;p8"/>
          <p:cNvSpPr txBox="1"/>
          <p:nvPr/>
        </p:nvSpPr>
        <p:spPr>
          <a:xfrm>
            <a:off x="8616375" y="4308125"/>
            <a:ext cx="33030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D" sz="2000" b="1">
                <a:solidFill>
                  <a:schemeClr val="dk1"/>
                </a:solidFill>
                <a:latin typeface="Arial"/>
                <a:ea typeface="Arial"/>
                <a:cs typeface="Arial"/>
                <a:sym typeface="Arial"/>
              </a:rPr>
              <a:t>TESLA: Self Driving Car</a:t>
            </a:r>
            <a:endParaRPr sz="2000" b="1">
              <a:solidFill>
                <a:schemeClr val="dk1"/>
              </a:solidFill>
              <a:latin typeface="Arial"/>
              <a:ea typeface="Arial"/>
              <a:cs typeface="Arial"/>
              <a:sym typeface="Arial"/>
            </a:endParaRPr>
          </a:p>
        </p:txBody>
      </p:sp>
      <p:sp>
        <p:nvSpPr>
          <p:cNvPr id="277" name="Google Shape;277;p8"/>
          <p:cNvSpPr txBox="1"/>
          <p:nvPr/>
        </p:nvSpPr>
        <p:spPr>
          <a:xfrm>
            <a:off x="425861" y="4609779"/>
            <a:ext cx="3303146"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ID" sz="1200">
                <a:solidFill>
                  <a:schemeClr val="dk1"/>
                </a:solidFill>
                <a:latin typeface="Calibri"/>
                <a:ea typeface="Calibri"/>
                <a:cs typeface="Calibri"/>
                <a:sym typeface="Calibri"/>
              </a:rPr>
              <a:t>SIRI APPLE  berguna membantu pengguna mendapatkan informasi, memberikan arahan pada peta, mengatur jadwal dan event, hingga melakukan panggilan ke nomor yang disebutkan. Dilengkapi dengan algoritma Machine Learning membuat SIRI mampu bertambah pintar setiap saat karena mempelajari setiap kebiasaan pengguna sebagai modal di masa mendatang.</a:t>
            </a:r>
            <a:endParaRPr/>
          </a:p>
        </p:txBody>
      </p:sp>
      <p:sp>
        <p:nvSpPr>
          <p:cNvPr id="278" name="Google Shape;278;p8"/>
          <p:cNvSpPr txBox="1"/>
          <p:nvPr/>
        </p:nvSpPr>
        <p:spPr>
          <a:xfrm>
            <a:off x="4059971" y="4636744"/>
            <a:ext cx="3938720"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ID" sz="1200">
                <a:solidFill>
                  <a:schemeClr val="dk1"/>
                </a:solidFill>
                <a:latin typeface="Calibri"/>
                <a:ea typeface="Calibri"/>
                <a:cs typeface="Calibri"/>
                <a:sym typeface="Calibri"/>
              </a:rPr>
              <a:t>Alexa dibuat oleh Amazon ditanamkan pada perangkat pintar dalam konsep Smart Home seperti Smart-lamp, Smart-watch, Smart-speaker,dan Smart-TV. Alexa dapat mengetahui di ruangan dan sebelah mana pengguna memberikan perintah. Jadi tidak perlu memberikan perintah di depan speaker untuk mendapatkan respons Alexa. Tinggal sebutkan perintah di manapun anda berada, dan Alexa akan meresponnya.</a:t>
            </a:r>
            <a:endParaRPr/>
          </a:p>
        </p:txBody>
      </p:sp>
      <p:sp>
        <p:nvSpPr>
          <p:cNvPr id="279" name="Google Shape;279;p8"/>
          <p:cNvSpPr txBox="1"/>
          <p:nvPr/>
        </p:nvSpPr>
        <p:spPr>
          <a:xfrm>
            <a:off x="8158405" y="4609779"/>
            <a:ext cx="3938720"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ID" sz="1200">
                <a:solidFill>
                  <a:schemeClr val="dk1"/>
                </a:solidFill>
                <a:latin typeface="Calibri"/>
                <a:ea typeface="Calibri"/>
                <a:cs typeface="Calibri"/>
                <a:sym typeface="Calibri"/>
              </a:rPr>
              <a:t>TESLA membuat mobil bisa menyetir dirinya sendiri tanpa harus di kendalikan oleh supir manusia lagi. Itulah yang mampu di lakukan oleh AI yang disematkan Tesla, salah satu perusahaan otomotif dunia dalam mobil-mobil besutannya. Memang masih banyak pro-kontra dalam AI yang satu ini terkait jaminan keselamatan yang diberikan. Namun pada waktunya, mungkin seluruh mobil di dunia sudah tidak memerlukan sopir lagi.</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9"/>
          <p:cNvSpPr txBox="1"/>
          <p:nvPr/>
        </p:nvSpPr>
        <p:spPr>
          <a:xfrm>
            <a:off x="103031" y="6446489"/>
            <a:ext cx="544700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D" sz="2000" b="1" i="1">
                <a:solidFill>
                  <a:schemeClr val="lt1"/>
                </a:solidFill>
                <a:latin typeface="Calibri"/>
                <a:ea typeface="Calibri"/>
                <a:cs typeface="Calibri"/>
                <a:sym typeface="Calibri"/>
              </a:rPr>
              <a:t>Institut Informatika &amp; Bisnis Darmajaya Lampung</a:t>
            </a:r>
            <a:endParaRPr sz="2000" b="1" i="1">
              <a:solidFill>
                <a:schemeClr val="lt1"/>
              </a:solidFill>
              <a:latin typeface="Calibri"/>
              <a:ea typeface="Calibri"/>
              <a:cs typeface="Calibri"/>
              <a:sym typeface="Calibri"/>
            </a:endParaRPr>
          </a:p>
        </p:txBody>
      </p:sp>
      <p:pic>
        <p:nvPicPr>
          <p:cNvPr id="285" name="Google Shape;285;p9"/>
          <p:cNvPicPr preferRelativeResize="0"/>
          <p:nvPr/>
        </p:nvPicPr>
        <p:blipFill rotWithShape="1">
          <a:blip r:embed="rId3">
            <a:alphaModFix/>
          </a:blip>
          <a:srcRect/>
          <a:stretch/>
        </p:blipFill>
        <p:spPr>
          <a:xfrm>
            <a:off x="111239" y="0"/>
            <a:ext cx="986041" cy="1050878"/>
          </a:xfrm>
          <a:prstGeom prst="rect">
            <a:avLst/>
          </a:prstGeom>
          <a:noFill/>
          <a:ln>
            <a:noFill/>
          </a:ln>
        </p:spPr>
      </p:pic>
      <p:pic>
        <p:nvPicPr>
          <p:cNvPr id="286" name="Google Shape;286;p9" descr="D:\Picture\logo ibi small.gif"/>
          <p:cNvPicPr preferRelativeResize="0"/>
          <p:nvPr/>
        </p:nvPicPr>
        <p:blipFill rotWithShape="1">
          <a:blip r:embed="rId4">
            <a:alphaModFix/>
          </a:blip>
          <a:srcRect/>
          <a:stretch/>
        </p:blipFill>
        <p:spPr>
          <a:xfrm>
            <a:off x="11019203" y="69136"/>
            <a:ext cx="1077922" cy="1077922"/>
          </a:xfrm>
          <a:prstGeom prst="rect">
            <a:avLst/>
          </a:prstGeom>
          <a:noFill/>
          <a:ln>
            <a:noFill/>
          </a:ln>
        </p:spPr>
      </p:pic>
      <p:sp>
        <p:nvSpPr>
          <p:cNvPr id="287" name="Google Shape;287;p9"/>
          <p:cNvSpPr txBox="1"/>
          <p:nvPr/>
        </p:nvSpPr>
        <p:spPr>
          <a:xfrm>
            <a:off x="2131273" y="315738"/>
            <a:ext cx="8053500" cy="584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D" sz="3200" b="1">
                <a:solidFill>
                  <a:schemeClr val="dk1"/>
                </a:solidFill>
                <a:latin typeface="Arial"/>
                <a:ea typeface="Arial"/>
                <a:cs typeface="Arial"/>
                <a:sym typeface="Arial"/>
              </a:rPr>
              <a:t>Cloud Computing (Komputasi Awan)</a:t>
            </a:r>
            <a:endParaRPr sz="3200" b="1">
              <a:solidFill>
                <a:schemeClr val="dk1"/>
              </a:solidFill>
              <a:latin typeface="Arial"/>
              <a:ea typeface="Arial"/>
              <a:cs typeface="Arial"/>
              <a:sym typeface="Arial"/>
            </a:endParaRPr>
          </a:p>
        </p:txBody>
      </p:sp>
      <p:sp>
        <p:nvSpPr>
          <p:cNvPr id="288" name="Google Shape;288;p9"/>
          <p:cNvSpPr/>
          <p:nvPr/>
        </p:nvSpPr>
        <p:spPr>
          <a:xfrm>
            <a:off x="474527" y="1232909"/>
            <a:ext cx="11083637" cy="1311564"/>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D" sz="1800" b="1">
                <a:solidFill>
                  <a:schemeClr val="lt1"/>
                </a:solidFill>
                <a:latin typeface="Calibri"/>
                <a:ea typeface="Calibri"/>
                <a:cs typeface="Calibri"/>
                <a:sym typeface="Calibri"/>
              </a:rPr>
              <a:t>Cloud Computing </a:t>
            </a:r>
            <a:r>
              <a:rPr lang="en-ID" sz="1600">
                <a:solidFill>
                  <a:schemeClr val="lt1"/>
                </a:solidFill>
                <a:latin typeface="Calibri"/>
                <a:ea typeface="Calibri"/>
                <a:cs typeface="Calibri"/>
                <a:sym typeface="Calibri"/>
              </a:rPr>
              <a:t>adalah sebuah proses pengolahan daya komputasi  melalui jaringan internet  yang memiliki fungsi agar dapat menjalankan program melalui komputer yang telah terkoneksi satu sama lain pada waktu yang sama. </a:t>
            </a:r>
            <a:endParaRPr/>
          </a:p>
          <a:p>
            <a:pPr marL="0" marR="0" lvl="0" indent="0" algn="ctr" rtl="0">
              <a:spcBef>
                <a:spcPts val="0"/>
              </a:spcBef>
              <a:spcAft>
                <a:spcPts val="0"/>
              </a:spcAft>
              <a:buNone/>
            </a:pPr>
            <a:r>
              <a:rPr lang="en-ID" sz="1800" b="1">
                <a:solidFill>
                  <a:schemeClr val="lt1"/>
                </a:solidFill>
                <a:latin typeface="Calibri"/>
                <a:ea typeface="Calibri"/>
                <a:cs typeface="Calibri"/>
                <a:sym typeface="Calibri"/>
              </a:rPr>
              <a:t>Cloud Computing </a:t>
            </a:r>
            <a:r>
              <a:rPr lang="en-ID" sz="1600">
                <a:solidFill>
                  <a:schemeClr val="lt1"/>
                </a:solidFill>
                <a:latin typeface="Calibri"/>
                <a:ea typeface="Calibri"/>
                <a:cs typeface="Calibri"/>
                <a:sym typeface="Calibri"/>
              </a:rPr>
              <a:t>merupakan sebuah teknologi yang menjadikan internet sebagai pusat server untuk mengelola data dan juga aplikasi pengguna. Cloud Computing memudahkan penggunanya untuk menjalankan program tanpa harus menginstall aplikasi terlebih dahulu dan memudahkan pengguna untuk mengakses data dan informasi melalui internet.</a:t>
            </a:r>
            <a:endParaRPr sz="1600">
              <a:solidFill>
                <a:schemeClr val="lt1"/>
              </a:solidFill>
              <a:latin typeface="Calibri"/>
              <a:ea typeface="Calibri"/>
              <a:cs typeface="Calibri"/>
              <a:sym typeface="Calibri"/>
            </a:endParaRPr>
          </a:p>
        </p:txBody>
      </p:sp>
      <p:grpSp>
        <p:nvGrpSpPr>
          <p:cNvPr id="289" name="Google Shape;289;p9"/>
          <p:cNvGrpSpPr/>
          <p:nvPr/>
        </p:nvGrpSpPr>
        <p:grpSpPr>
          <a:xfrm>
            <a:off x="6179127" y="2726504"/>
            <a:ext cx="5538346" cy="3461859"/>
            <a:chOff x="0" y="0"/>
            <a:chExt cx="5538346" cy="3461859"/>
          </a:xfrm>
        </p:grpSpPr>
        <p:sp>
          <p:nvSpPr>
            <p:cNvPr id="290" name="Google Shape;290;p9"/>
            <p:cNvSpPr/>
            <p:nvPr/>
          </p:nvSpPr>
          <p:spPr>
            <a:xfrm>
              <a:off x="0" y="0"/>
              <a:ext cx="5538346" cy="1081831"/>
            </a:xfrm>
            <a:prstGeom prst="roundRect">
              <a:avLst>
                <a:gd name="adj" fmla="val 10000"/>
              </a:avLst>
            </a:prstGeom>
            <a:solidFill>
              <a:srgbClr val="E3831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9"/>
            <p:cNvSpPr txBox="1"/>
            <p:nvPr/>
          </p:nvSpPr>
          <p:spPr>
            <a:xfrm>
              <a:off x="1215852" y="0"/>
              <a:ext cx="4322493" cy="1081831"/>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Clr>
                  <a:schemeClr val="lt1"/>
                </a:buClr>
                <a:buSzPts val="1300"/>
                <a:buFont typeface="Calibri"/>
                <a:buNone/>
              </a:pPr>
              <a:r>
                <a:rPr lang="en-ID" sz="1300" b="1" i="1">
                  <a:solidFill>
                    <a:schemeClr val="lt1"/>
                  </a:solidFill>
                  <a:latin typeface="Calibri"/>
                  <a:ea typeface="Calibri"/>
                  <a:cs typeface="Calibri"/>
                  <a:sym typeface="Calibri"/>
                </a:rPr>
                <a:t>Software as a Service </a:t>
              </a:r>
              <a:r>
                <a:rPr lang="en-ID" sz="1300" b="1" i="0">
                  <a:solidFill>
                    <a:schemeClr val="lt1"/>
                  </a:solidFill>
                  <a:latin typeface="Calibri"/>
                  <a:ea typeface="Calibri"/>
                  <a:cs typeface="Calibri"/>
                  <a:sym typeface="Calibri"/>
                </a:rPr>
                <a:t>(SaaS)</a:t>
              </a:r>
              <a:endParaRPr sz="1300">
                <a:solidFill>
                  <a:schemeClr val="lt1"/>
                </a:solidFill>
                <a:latin typeface="Calibri"/>
                <a:ea typeface="Calibri"/>
                <a:cs typeface="Calibri"/>
                <a:sym typeface="Calibri"/>
              </a:endParaRPr>
            </a:p>
            <a:p>
              <a:pPr marL="57150" marR="0" lvl="1" indent="-63500" algn="l" rtl="0">
                <a:lnSpc>
                  <a:spcPct val="90000"/>
                </a:lnSpc>
                <a:spcBef>
                  <a:spcPts val="455"/>
                </a:spcBef>
                <a:spcAft>
                  <a:spcPts val="0"/>
                </a:spcAft>
                <a:buClr>
                  <a:schemeClr val="lt1"/>
                </a:buClr>
                <a:buSzPts val="1000"/>
                <a:buFont typeface="Calibri"/>
                <a:buChar char="•"/>
              </a:pPr>
              <a:r>
                <a:rPr lang="en-ID" sz="1000" b="0" i="0" u="none" strike="noStrike" cap="none">
                  <a:solidFill>
                    <a:schemeClr val="lt1"/>
                  </a:solidFill>
                  <a:latin typeface="Calibri"/>
                  <a:ea typeface="Calibri"/>
                  <a:cs typeface="Calibri"/>
                  <a:sym typeface="Calibri"/>
                </a:rPr>
                <a:t>Layanan yang sudah tersedia platform dan infrastrukturnya. Pengguna dapat langsung menggunakannya tanpa perlu memikirkan lisensi. Pengguna dapat menggunakannya kapanpun dan dimanapun. Contoh SaaS adalah Google Mail, Linkedin, Twitter, Facebook, dan lain-lain.</a:t>
              </a:r>
              <a:endParaRPr/>
            </a:p>
          </p:txBody>
        </p:sp>
        <p:sp>
          <p:nvSpPr>
            <p:cNvPr id="292" name="Google Shape;292;p9"/>
            <p:cNvSpPr/>
            <p:nvPr/>
          </p:nvSpPr>
          <p:spPr>
            <a:xfrm>
              <a:off x="108183" y="108183"/>
              <a:ext cx="1107669" cy="865465"/>
            </a:xfrm>
            <a:prstGeom prst="roundRect">
              <a:avLst>
                <a:gd name="adj" fmla="val 10000"/>
              </a:avLst>
            </a:prstGeom>
            <a:blipFill rotWithShape="1">
              <a:blip r:embed="rId5">
                <a:alphaModFix/>
              </a:blip>
              <a:stretch>
                <a:fillRect l="-8999" r="-8998"/>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9"/>
            <p:cNvSpPr/>
            <p:nvPr/>
          </p:nvSpPr>
          <p:spPr>
            <a:xfrm>
              <a:off x="0" y="1190014"/>
              <a:ext cx="5538346" cy="1081831"/>
            </a:xfrm>
            <a:prstGeom prst="roundRect">
              <a:avLst>
                <a:gd name="adj" fmla="val 10000"/>
              </a:avLst>
            </a:prstGeom>
            <a:solidFill>
              <a:srgbClr val="E3831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9"/>
            <p:cNvSpPr txBox="1"/>
            <p:nvPr/>
          </p:nvSpPr>
          <p:spPr>
            <a:xfrm>
              <a:off x="1215852" y="1190014"/>
              <a:ext cx="4322493" cy="1081831"/>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Clr>
                  <a:schemeClr val="lt1"/>
                </a:buClr>
                <a:buSzPts val="1300"/>
                <a:buFont typeface="Calibri"/>
                <a:buNone/>
              </a:pPr>
              <a:r>
                <a:rPr lang="en-ID" sz="1300" b="1" i="1">
                  <a:solidFill>
                    <a:schemeClr val="lt1"/>
                  </a:solidFill>
                  <a:latin typeface="Calibri"/>
                  <a:ea typeface="Calibri"/>
                  <a:cs typeface="Calibri"/>
                  <a:sym typeface="Calibri"/>
                </a:rPr>
                <a:t>Platform as a Service </a:t>
              </a:r>
              <a:r>
                <a:rPr lang="en-ID" sz="1300" b="1" i="0">
                  <a:solidFill>
                    <a:schemeClr val="lt1"/>
                  </a:solidFill>
                  <a:latin typeface="Calibri"/>
                  <a:ea typeface="Calibri"/>
                  <a:cs typeface="Calibri"/>
                  <a:sym typeface="Calibri"/>
                </a:rPr>
                <a:t>(PaaS)</a:t>
              </a:r>
              <a:endParaRPr sz="1300">
                <a:solidFill>
                  <a:schemeClr val="lt1"/>
                </a:solidFill>
                <a:latin typeface="Calibri"/>
                <a:ea typeface="Calibri"/>
                <a:cs typeface="Calibri"/>
                <a:sym typeface="Calibri"/>
              </a:endParaRPr>
            </a:p>
            <a:p>
              <a:pPr marL="57150" marR="0" lvl="1" indent="-63500" algn="l" rtl="0">
                <a:lnSpc>
                  <a:spcPct val="90000"/>
                </a:lnSpc>
                <a:spcBef>
                  <a:spcPts val="455"/>
                </a:spcBef>
                <a:spcAft>
                  <a:spcPts val="0"/>
                </a:spcAft>
                <a:buClr>
                  <a:schemeClr val="lt1"/>
                </a:buClr>
                <a:buSzPts val="1000"/>
                <a:buFont typeface="Calibri"/>
                <a:buChar char="•"/>
              </a:pPr>
              <a:r>
                <a:rPr lang="en-ID" sz="1000" b="0" i="0" u="none" strike="noStrike" cap="none">
                  <a:solidFill>
                    <a:schemeClr val="lt1"/>
                  </a:solidFill>
                  <a:latin typeface="Calibri"/>
                  <a:ea typeface="Calibri"/>
                  <a:cs typeface="Calibri"/>
                  <a:sym typeface="Calibri"/>
                </a:rPr>
                <a:t>Layanan yang sudah tersedia platformnya. Pengguna dapat mengontrol pengoperasian aplikasinya dan berfokus pada pengembangan aplikasinya tanpa harus memikirkan sistem operasi, database, jaringan. Contoh dari PaaS adalah Microsoft Azure Investment, Amazon Web Service, dan lain-lain.</a:t>
              </a:r>
              <a:endParaRPr sz="1000" b="0" i="0" u="none" strike="noStrike" cap="none">
                <a:solidFill>
                  <a:schemeClr val="lt1"/>
                </a:solidFill>
                <a:latin typeface="Calibri"/>
                <a:ea typeface="Calibri"/>
                <a:cs typeface="Calibri"/>
                <a:sym typeface="Calibri"/>
              </a:endParaRPr>
            </a:p>
          </p:txBody>
        </p:sp>
        <p:sp>
          <p:nvSpPr>
            <p:cNvPr id="295" name="Google Shape;295;p9"/>
            <p:cNvSpPr/>
            <p:nvPr/>
          </p:nvSpPr>
          <p:spPr>
            <a:xfrm>
              <a:off x="108183" y="1298197"/>
              <a:ext cx="1107669" cy="865465"/>
            </a:xfrm>
            <a:prstGeom prst="roundRect">
              <a:avLst>
                <a:gd name="adj" fmla="val 10000"/>
              </a:avLst>
            </a:prstGeom>
            <a:blipFill rotWithShape="1">
              <a:blip r:embed="rId6">
                <a:alphaModFix/>
              </a:blip>
              <a:stretch>
                <a:fillRect l="-19998" r="-19998"/>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9"/>
            <p:cNvSpPr/>
            <p:nvPr/>
          </p:nvSpPr>
          <p:spPr>
            <a:xfrm>
              <a:off x="0" y="2380028"/>
              <a:ext cx="5538346" cy="1081831"/>
            </a:xfrm>
            <a:prstGeom prst="roundRect">
              <a:avLst>
                <a:gd name="adj" fmla="val 10000"/>
              </a:avLst>
            </a:prstGeom>
            <a:solidFill>
              <a:srgbClr val="E3831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9"/>
            <p:cNvSpPr txBox="1"/>
            <p:nvPr/>
          </p:nvSpPr>
          <p:spPr>
            <a:xfrm>
              <a:off x="1215852" y="2380028"/>
              <a:ext cx="4322493" cy="1081831"/>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Clr>
                  <a:schemeClr val="lt1"/>
                </a:buClr>
                <a:buSzPts val="1300"/>
                <a:buFont typeface="Calibri"/>
                <a:buNone/>
              </a:pPr>
              <a:r>
                <a:rPr lang="en-ID" sz="1300" b="1" i="1">
                  <a:solidFill>
                    <a:schemeClr val="lt1"/>
                  </a:solidFill>
                  <a:latin typeface="Calibri"/>
                  <a:ea typeface="Calibri"/>
                  <a:cs typeface="Calibri"/>
                  <a:sym typeface="Calibri"/>
                </a:rPr>
                <a:t>Infrastructure as a Service </a:t>
              </a:r>
              <a:r>
                <a:rPr lang="en-ID" sz="1300" b="1" i="0">
                  <a:solidFill>
                    <a:schemeClr val="lt1"/>
                  </a:solidFill>
                  <a:latin typeface="Calibri"/>
                  <a:ea typeface="Calibri"/>
                  <a:cs typeface="Calibri"/>
                  <a:sym typeface="Calibri"/>
                </a:rPr>
                <a:t>(IaaS)</a:t>
              </a:r>
              <a:endParaRPr sz="1300">
                <a:solidFill>
                  <a:schemeClr val="lt1"/>
                </a:solidFill>
                <a:latin typeface="Calibri"/>
                <a:ea typeface="Calibri"/>
                <a:cs typeface="Calibri"/>
                <a:sym typeface="Calibri"/>
              </a:endParaRPr>
            </a:p>
            <a:p>
              <a:pPr marL="57150" marR="0" lvl="1" indent="-63500" algn="l" rtl="0">
                <a:lnSpc>
                  <a:spcPct val="90000"/>
                </a:lnSpc>
                <a:spcBef>
                  <a:spcPts val="455"/>
                </a:spcBef>
                <a:spcAft>
                  <a:spcPts val="0"/>
                </a:spcAft>
                <a:buClr>
                  <a:schemeClr val="lt1"/>
                </a:buClr>
                <a:buSzPts val="1000"/>
                <a:buFont typeface="Calibri"/>
                <a:buChar char="•"/>
              </a:pPr>
              <a:r>
                <a:rPr lang="en-ID" sz="1000" b="0" i="0" u="none" strike="noStrike" cap="none">
                  <a:solidFill>
                    <a:schemeClr val="lt1"/>
                  </a:solidFill>
                  <a:latin typeface="Calibri"/>
                  <a:ea typeface="Calibri"/>
                  <a:cs typeface="Calibri"/>
                  <a:sym typeface="Calibri"/>
                </a:rPr>
                <a:t>Layanan yang sudah tersedia infrastrukturnya seperti </a:t>
              </a:r>
              <a:r>
                <a:rPr lang="en-ID" sz="1000" b="0" i="1" u="none" strike="noStrike" cap="none">
                  <a:solidFill>
                    <a:schemeClr val="lt1"/>
                  </a:solidFill>
                  <a:latin typeface="Calibri"/>
                  <a:ea typeface="Calibri"/>
                  <a:cs typeface="Calibri"/>
                  <a:sym typeface="Calibri"/>
                </a:rPr>
                <a:t>storage </a:t>
              </a:r>
              <a:r>
                <a:rPr lang="en-ID" sz="1000" b="0" i="0" u="none" strike="noStrike" cap="none">
                  <a:solidFill>
                    <a:schemeClr val="lt1"/>
                  </a:solidFill>
                  <a:latin typeface="Calibri"/>
                  <a:ea typeface="Calibri"/>
                  <a:cs typeface="Calibri"/>
                  <a:sym typeface="Calibri"/>
                </a:rPr>
                <a:t>dan jaringan. Pengguna memiliki akses untuk konfigurasi  secara virtual sehingga memiliki kontrol terhadap sistem dan aplikasinya. Contoh dari IaaS adalah TelkomCloud, Simple Storage Service, dan lain-lain.</a:t>
              </a:r>
              <a:endParaRPr sz="1000" b="0" i="0" u="none" strike="noStrike" cap="none">
                <a:solidFill>
                  <a:schemeClr val="lt1"/>
                </a:solidFill>
                <a:latin typeface="Calibri"/>
                <a:ea typeface="Calibri"/>
                <a:cs typeface="Calibri"/>
                <a:sym typeface="Calibri"/>
              </a:endParaRPr>
            </a:p>
          </p:txBody>
        </p:sp>
        <p:sp>
          <p:nvSpPr>
            <p:cNvPr id="298" name="Google Shape;298;p9"/>
            <p:cNvSpPr/>
            <p:nvPr/>
          </p:nvSpPr>
          <p:spPr>
            <a:xfrm>
              <a:off x="108183" y="2488211"/>
              <a:ext cx="1107669" cy="865465"/>
            </a:xfrm>
            <a:prstGeom prst="roundRect">
              <a:avLst>
                <a:gd name="adj" fmla="val 10000"/>
              </a:avLst>
            </a:prstGeom>
            <a:blipFill rotWithShape="1">
              <a:blip r:embed="rId7">
                <a:alphaModFix/>
              </a:blip>
              <a:stretch>
                <a:fillRect l="-51998" r="-51996"/>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9" name="Google Shape;299;p9"/>
          <p:cNvPicPr preferRelativeResize="0"/>
          <p:nvPr/>
        </p:nvPicPr>
        <p:blipFill rotWithShape="1">
          <a:blip r:embed="rId8">
            <a:alphaModFix/>
          </a:blip>
          <a:srcRect/>
          <a:stretch/>
        </p:blipFill>
        <p:spPr>
          <a:xfrm>
            <a:off x="474526" y="2630324"/>
            <a:ext cx="5325909" cy="3400425"/>
          </a:xfrm>
          <a:prstGeom prst="rect">
            <a:avLst/>
          </a:prstGeom>
          <a:noFill/>
          <a:ln>
            <a:noFill/>
          </a:ln>
        </p:spPr>
      </p:pic>
    </p:spTree>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DOfficeLightV0">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1460</Words>
  <Application>Microsoft Office PowerPoint</Application>
  <PresentationFormat>Widescreen</PresentationFormat>
  <Paragraphs>81</Paragraphs>
  <Slides>14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Calibri</vt:lpstr>
      <vt:lpstr>Noto Sans Symbols</vt:lpstr>
      <vt:lpstr>Arial</vt:lpstr>
      <vt:lpstr>Quattrocento Sans</vt:lpstr>
      <vt:lpstr>Roboto</vt:lpstr>
      <vt:lpstr>Retrospect</vt:lpstr>
      <vt:lpstr>HDOfficeLightV0</vt:lpstr>
      <vt:lpstr>TEKNOLOGI DALAM BISNIS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SLIDE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TEKNOLOGI DALAM BISNIS</dc:title>
  <dc:creator>ARIZA</dc:creator>
  <cp:lastModifiedBy>BigDedi</cp:lastModifiedBy>
  <cp:revision>1</cp:revision>
  <dcterms:created xsi:type="dcterms:W3CDTF">2015-04-19T11:45:31Z</dcterms:created>
  <dcterms:modified xsi:type="dcterms:W3CDTF">2021-03-29T02:06:41Z</dcterms:modified>
</cp:coreProperties>
</file>