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22" r:id="rId3"/>
    <p:sldId id="337" r:id="rId4"/>
    <p:sldId id="335" r:id="rId5"/>
    <p:sldId id="336" r:id="rId6"/>
    <p:sldId id="338" r:id="rId7"/>
    <p:sldId id="330" r:id="rId8"/>
    <p:sldId id="339" r:id="rId9"/>
    <p:sldId id="340" r:id="rId10"/>
    <p:sldId id="341" r:id="rId11"/>
    <p:sldId id="342" r:id="rId12"/>
    <p:sldId id="343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7" autoAdjust="0"/>
    <p:restoredTop sz="94565" autoAdjust="0"/>
  </p:normalViewPr>
  <p:slideViewPr>
    <p:cSldViewPr>
      <p:cViewPr varScale="1">
        <p:scale>
          <a:sx n="80" d="100"/>
          <a:sy n="80" d="100"/>
        </p:scale>
        <p:origin x="11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RISIKO HUKUM DALAM KONTRAK BISNIS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C49EC27-42F9-133C-2A49-63DA50D33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692696"/>
            <a:ext cx="8640960" cy="576064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2. </a:t>
            </a:r>
            <a:r>
              <a:rPr lang="en-US" dirty="0" err="1">
                <a:solidFill>
                  <a:schemeClr val="tx1"/>
                </a:solidFill>
              </a:rPr>
              <a:t>Susunan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Struktur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Sistematis</a:t>
            </a:r>
            <a:r>
              <a:rPr lang="en-US" dirty="0">
                <a:solidFill>
                  <a:schemeClr val="tx1"/>
                </a:solidFill>
              </a:rPr>
              <a:t> :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Gunakan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urutan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 :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Judul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Pembukaan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Definisi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Hak dan </a:t>
            </a:r>
            <a:r>
              <a:rPr lang="en-US" dirty="0" err="1">
                <a:solidFill>
                  <a:schemeClr val="tx1"/>
                </a:solidFill>
              </a:rPr>
              <a:t>Kewajiban</a:t>
            </a:r>
            <a:r>
              <a:rPr lang="en-US" dirty="0">
                <a:solidFill>
                  <a:schemeClr val="tx1"/>
                </a:solidFill>
              </a:rPr>
              <a:t> Para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Jangka</a:t>
            </a:r>
            <a:r>
              <a:rPr lang="en-US" dirty="0">
                <a:solidFill>
                  <a:schemeClr val="tx1"/>
                </a:solidFill>
              </a:rPr>
              <a:t> Waktu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Pembayaran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syaratnya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Jaminan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tanggung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jawab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Force majeure 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adanya</a:t>
            </a:r>
            <a:r>
              <a:rPr lang="en-US" dirty="0">
                <a:solidFill>
                  <a:schemeClr val="tx1"/>
                </a:solidFill>
              </a:rPr>
              <a:t> 8point </a:t>
            </a:r>
            <a:r>
              <a:rPr lang="en-US" dirty="0" err="1">
                <a:solidFill>
                  <a:schemeClr val="tx1"/>
                </a:solidFill>
              </a:rPr>
              <a:t>diatas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menimalisir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mempermudah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pelacakan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 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25742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7DA9205-0E8C-98A2-5E34-B179BB9A5D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836712"/>
            <a:ext cx="8568952" cy="554461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3. </a:t>
            </a:r>
            <a:r>
              <a:rPr lang="en-US" dirty="0" err="1">
                <a:solidFill>
                  <a:schemeClr val="tx1"/>
                </a:solidFill>
              </a:rPr>
              <a:t>Gunakan</a:t>
            </a:r>
            <a:r>
              <a:rPr lang="en-US" dirty="0">
                <a:solidFill>
                  <a:schemeClr val="tx1"/>
                </a:solidFill>
              </a:rPr>
              <a:t> Bahasa Hukum Yang Jelas dan Tegas : </a:t>
            </a:r>
            <a:r>
              <a:rPr lang="en-ID" dirty="0" err="1">
                <a:solidFill>
                  <a:schemeClr val="tx1"/>
                </a:solidFill>
              </a:rPr>
              <a:t>Hindari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istilah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ambigu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seperti</a:t>
            </a:r>
            <a:r>
              <a:rPr lang="en-ID" dirty="0">
                <a:solidFill>
                  <a:schemeClr val="tx1"/>
                </a:solidFill>
              </a:rPr>
              <a:t> "</a:t>
            </a:r>
            <a:r>
              <a:rPr lang="en-ID" dirty="0" err="1">
                <a:solidFill>
                  <a:schemeClr val="tx1"/>
                </a:solidFill>
              </a:rPr>
              <a:t>secepatnya</a:t>
            </a:r>
            <a:r>
              <a:rPr lang="en-ID" dirty="0">
                <a:solidFill>
                  <a:schemeClr val="tx1"/>
                </a:solidFill>
              </a:rPr>
              <a:t>", "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waktu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wajar</a:t>
            </a:r>
            <a:r>
              <a:rPr lang="en-ID" dirty="0">
                <a:solidFill>
                  <a:schemeClr val="tx1"/>
                </a:solidFill>
              </a:rPr>
              <a:t>",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"</a:t>
            </a:r>
            <a:r>
              <a:rPr lang="en-ID" dirty="0" err="1">
                <a:solidFill>
                  <a:schemeClr val="tx1"/>
                </a:solidFill>
              </a:rPr>
              <a:t>sesuai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kebiasaan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4. </a:t>
            </a:r>
            <a:r>
              <a:rPr lang="en-ID" dirty="0" err="1">
                <a:solidFill>
                  <a:schemeClr val="tx1"/>
                </a:solidFill>
              </a:rPr>
              <a:t>Libatkan</a:t>
            </a:r>
            <a:r>
              <a:rPr lang="en-ID" dirty="0">
                <a:solidFill>
                  <a:schemeClr val="tx1"/>
                </a:solidFill>
              </a:rPr>
              <a:t> Tim Hukum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Konsultan</a:t>
            </a:r>
            <a:r>
              <a:rPr lang="en-ID" dirty="0">
                <a:solidFill>
                  <a:schemeClr val="tx1"/>
                </a:solidFill>
              </a:rPr>
              <a:t> Hukum : </a:t>
            </a:r>
            <a:r>
              <a:rPr lang="en-ID" dirty="0" err="1">
                <a:solidFill>
                  <a:schemeClr val="tx1"/>
                </a:solidFill>
              </a:rPr>
              <a:t>Lakukan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b="1" dirty="0">
                <a:solidFill>
                  <a:schemeClr val="tx1"/>
                </a:solidFill>
              </a:rPr>
              <a:t>legal review dan legal editing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sebelum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ditandatangani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Validasi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apakah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sesuai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aturan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hukum</a:t>
            </a:r>
            <a:r>
              <a:rPr lang="en-ID" b="1" dirty="0">
                <a:solidFill>
                  <a:schemeClr val="tx1"/>
                </a:solidFill>
              </a:rPr>
              <a:t> yang </a:t>
            </a:r>
            <a:r>
              <a:rPr lang="en-ID" b="1" dirty="0" err="1">
                <a:solidFill>
                  <a:schemeClr val="tx1"/>
                </a:solidFill>
              </a:rPr>
              <a:t>berlaku</a:t>
            </a:r>
            <a:r>
              <a:rPr lang="en-ID" dirty="0">
                <a:solidFill>
                  <a:schemeClr val="tx1"/>
                </a:solidFill>
              </a:rPr>
              <a:t> (</a:t>
            </a:r>
            <a:r>
              <a:rPr lang="en-ID" dirty="0" err="1">
                <a:solidFill>
                  <a:schemeClr val="tx1"/>
                </a:solidFill>
              </a:rPr>
              <a:t>KUHPerdata</a:t>
            </a:r>
            <a:r>
              <a:rPr lang="en-ID" dirty="0">
                <a:solidFill>
                  <a:schemeClr val="tx1"/>
                </a:solidFill>
              </a:rPr>
              <a:t>, UU </a:t>
            </a:r>
            <a:r>
              <a:rPr lang="en-ID" dirty="0" err="1">
                <a:solidFill>
                  <a:schemeClr val="tx1"/>
                </a:solidFill>
              </a:rPr>
              <a:t>Perlindungan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Konsumen</a:t>
            </a:r>
            <a:r>
              <a:rPr lang="en-ID" dirty="0">
                <a:solidFill>
                  <a:schemeClr val="tx1"/>
                </a:solidFill>
              </a:rPr>
              <a:t>, UU Perseroan </a:t>
            </a:r>
            <a:r>
              <a:rPr lang="en-ID" dirty="0" err="1">
                <a:solidFill>
                  <a:schemeClr val="tx1"/>
                </a:solidFill>
              </a:rPr>
              <a:t>Terbatas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dll</a:t>
            </a:r>
            <a:r>
              <a:rPr lang="en-ID" dirty="0">
                <a:solidFill>
                  <a:schemeClr val="tx1"/>
                </a:solidFill>
              </a:rPr>
              <a:t>).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>
                <a:solidFill>
                  <a:schemeClr val="tx1"/>
                </a:solidFill>
              </a:rPr>
              <a:t>5. </a:t>
            </a:r>
            <a:r>
              <a:rPr lang="en-ID" dirty="0" err="1">
                <a:solidFill>
                  <a:schemeClr val="tx1"/>
                </a:solidFill>
              </a:rPr>
              <a:t>Dokumentasikan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semua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perubahan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kesepakatan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tambahan</a:t>
            </a:r>
            <a:r>
              <a:rPr lang="en-ID" dirty="0">
                <a:solidFill>
                  <a:schemeClr val="tx1"/>
                </a:solidFill>
              </a:rPr>
              <a:t> : </a:t>
            </a:r>
            <a:r>
              <a:rPr lang="en-ID" dirty="0" err="1">
                <a:solidFill>
                  <a:schemeClr val="tx1"/>
                </a:solidFill>
              </a:rPr>
              <a:t>Gunakan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adendum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atau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perjanjian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tambahan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tertulis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bukan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komunikasi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lisan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email informal.</a:t>
            </a:r>
            <a:r>
              <a:rPr lang="en-ID" b="1" dirty="0">
                <a:solidFill>
                  <a:schemeClr val="tx1"/>
                </a:solidFill>
              </a:rPr>
              <a:t> Tujuan: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Menghindari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keraguan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validitas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keberlakuan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ketentuan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baru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70713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07817E5-071E-DB14-3971-292FEFA51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6400800" cy="17526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THANK YOU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9195435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657C2EC-F1BF-9D47-8C0F-1C68F90E6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784976" cy="5760640"/>
          </a:xfrm>
        </p:spPr>
        <p:txBody>
          <a:bodyPr>
            <a:normAutofit/>
          </a:bodyPr>
          <a:lstStyle/>
          <a:p>
            <a:pPr marL="457200" indent="-457200" algn="just">
              <a:buAutoNum type="alphaUcPeriod"/>
            </a:pPr>
            <a:r>
              <a:rPr lang="en-US" sz="2400" dirty="0" err="1">
                <a:solidFill>
                  <a:schemeClr val="tx1"/>
                </a:solidFill>
              </a:rPr>
              <a:t>Risiko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Risiko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adl</a:t>
            </a:r>
            <a:r>
              <a:rPr lang="en-US" sz="2400" dirty="0">
                <a:solidFill>
                  <a:schemeClr val="tx1"/>
                </a:solidFill>
              </a:rPr>
              <a:t> : </a:t>
            </a:r>
            <a:r>
              <a:rPr lang="en-US" sz="2400" dirty="0" err="1">
                <a:solidFill>
                  <a:schemeClr val="tx1"/>
                </a:solidFill>
              </a:rPr>
              <a:t>teori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hukum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dikenal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suatu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ajaran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disebut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resicoleer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dirty="0" err="1">
                <a:solidFill>
                  <a:schemeClr val="tx1"/>
                </a:solidFill>
              </a:rPr>
              <a:t>ajaran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tentang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risiko</a:t>
            </a:r>
            <a:r>
              <a:rPr lang="en-US" sz="2400" dirty="0">
                <a:solidFill>
                  <a:schemeClr val="tx1"/>
                </a:solidFill>
              </a:rPr>
              <a:t>). </a:t>
            </a:r>
            <a:r>
              <a:rPr lang="en-US" sz="2400" i="1" dirty="0" err="1">
                <a:solidFill>
                  <a:schemeClr val="tx1"/>
                </a:solidFill>
              </a:rPr>
              <a:t>Resicoleer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suatu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ajaran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yaitu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seseorang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berkewajiban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memikul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kerugian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jika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sesuatu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kejadian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diluar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kesalahan</a:t>
            </a:r>
            <a:r>
              <a:rPr lang="en-US" sz="2400" dirty="0">
                <a:solidFill>
                  <a:schemeClr val="tx1"/>
                </a:solidFill>
              </a:rPr>
              <a:t> salah </a:t>
            </a:r>
            <a:r>
              <a:rPr lang="en-US" sz="2400" dirty="0" err="1">
                <a:solidFill>
                  <a:schemeClr val="tx1"/>
                </a:solidFill>
              </a:rPr>
              <a:t>satu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menimpa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benda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menjadi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objek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perjanjian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</a:rPr>
              <a:t>Dalam </a:t>
            </a:r>
            <a:r>
              <a:rPr lang="en-ID" sz="2400" dirty="0" err="1">
                <a:solidFill>
                  <a:schemeClr val="tx1"/>
                </a:solidFill>
              </a:rPr>
              <a:t>kontrak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bisnis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risiko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bisa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muncul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dari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berbagai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aspek</a:t>
            </a:r>
            <a:r>
              <a:rPr lang="en-ID" sz="2400" dirty="0">
                <a:solidFill>
                  <a:schemeClr val="tx1"/>
                </a:solidFill>
              </a:rPr>
              <a:t> dan </a:t>
            </a:r>
            <a:r>
              <a:rPr lang="en-ID" sz="2400" dirty="0" err="1">
                <a:solidFill>
                  <a:schemeClr val="tx1"/>
                </a:solidFill>
              </a:rPr>
              <a:t>dapat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berdampak</a:t>
            </a:r>
            <a:r>
              <a:rPr lang="en-ID" sz="2400" dirty="0">
                <a:solidFill>
                  <a:schemeClr val="tx1"/>
                </a:solidFill>
              </a:rPr>
              <a:t> pada </a:t>
            </a:r>
            <a:r>
              <a:rPr lang="en-ID" sz="2400" dirty="0" err="1">
                <a:solidFill>
                  <a:schemeClr val="tx1"/>
                </a:solidFill>
              </a:rPr>
              <a:t>kelangsungan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hubungan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hukum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serta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operasional</a:t>
            </a:r>
            <a:r>
              <a:rPr lang="en-ID" sz="2400" dirty="0">
                <a:solidFill>
                  <a:schemeClr val="tx1"/>
                </a:solidFill>
              </a:rPr>
              <a:t> para </a:t>
            </a:r>
            <a:r>
              <a:rPr lang="en-ID" sz="2400" dirty="0" err="1">
                <a:solidFill>
                  <a:schemeClr val="tx1"/>
                </a:solidFill>
              </a:rPr>
              <a:t>pihak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terlibat</a:t>
            </a:r>
            <a:r>
              <a:rPr lang="en-ID" sz="2400" dirty="0">
                <a:solidFill>
                  <a:schemeClr val="tx1"/>
                </a:solidFill>
              </a:rPr>
              <a:t>. </a:t>
            </a:r>
            <a:r>
              <a:rPr lang="en-ID" sz="2400" dirty="0" err="1">
                <a:solidFill>
                  <a:schemeClr val="tx1"/>
                </a:solidFill>
              </a:rPr>
              <a:t>Berikut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adalah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beberapa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jenis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risiko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kontrak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bisnis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beserta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cara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mitigasinya</a:t>
            </a:r>
            <a:r>
              <a:rPr lang="en-ID" sz="2400" dirty="0">
                <a:solidFill>
                  <a:schemeClr val="tx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226798657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D23A3FB-8843-1149-62C2-B508E89462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76672"/>
            <a:ext cx="9144000" cy="5688632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Risiko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Keuangan</a:t>
            </a:r>
            <a:r>
              <a:rPr lang="en-US" sz="2000" dirty="0">
                <a:solidFill>
                  <a:schemeClr val="tx1"/>
                </a:solidFill>
              </a:rPr>
              <a:t> (Financial Risk) </a:t>
            </a:r>
            <a:r>
              <a:rPr lang="en-ID" sz="2000" dirty="0">
                <a:solidFill>
                  <a:schemeClr val="tx1"/>
                </a:solidFill>
              </a:rPr>
              <a:t>: </a:t>
            </a:r>
            <a:r>
              <a:rPr lang="en-ID" sz="2000" dirty="0" err="1">
                <a:solidFill>
                  <a:schemeClr val="tx1"/>
                </a:solidFill>
              </a:rPr>
              <a:t>Ketidakmampuan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membayar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perubahan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nilai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tukar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inflasi</a:t>
            </a:r>
            <a:endParaRPr lang="en-ID" sz="2000" dirty="0">
              <a:solidFill>
                <a:schemeClr val="tx1"/>
              </a:solidFill>
            </a:endParaRPr>
          </a:p>
          <a:p>
            <a:pPr algn="just"/>
            <a:r>
              <a:rPr lang="en-ID" sz="2000" dirty="0" err="1">
                <a:solidFill>
                  <a:schemeClr val="tx1"/>
                </a:solidFill>
              </a:rPr>
              <a:t>Mitigasi</a:t>
            </a:r>
            <a:r>
              <a:rPr lang="en-ID" sz="2000" dirty="0">
                <a:solidFill>
                  <a:schemeClr val="tx1"/>
                </a:solidFill>
              </a:rPr>
              <a:t> :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 a. </a:t>
            </a:r>
            <a:r>
              <a:rPr lang="en-ID" sz="2000" dirty="0" err="1">
                <a:solidFill>
                  <a:schemeClr val="tx1"/>
                </a:solidFill>
              </a:rPr>
              <a:t>menyertakan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klausul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penyesuaian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harga</a:t>
            </a:r>
            <a:endParaRPr lang="en-ID" sz="2000" dirty="0">
              <a:solidFill>
                <a:schemeClr val="tx1"/>
              </a:solidFill>
            </a:endParaRP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 b. </a:t>
            </a:r>
            <a:r>
              <a:rPr lang="en-ID" sz="2000" dirty="0" err="1">
                <a:solidFill>
                  <a:schemeClr val="tx1"/>
                </a:solidFill>
              </a:rPr>
              <a:t>meminta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jaminan</a:t>
            </a:r>
            <a:r>
              <a:rPr lang="en-ID" sz="2000" dirty="0">
                <a:solidFill>
                  <a:schemeClr val="tx1"/>
                </a:solidFill>
              </a:rPr>
              <a:t> bank </a:t>
            </a:r>
            <a:r>
              <a:rPr lang="en-ID" sz="2000" dirty="0" err="1">
                <a:solidFill>
                  <a:schemeClr val="tx1"/>
                </a:solidFill>
              </a:rPr>
              <a:t>atau</a:t>
            </a:r>
            <a:r>
              <a:rPr lang="en-ID" sz="2000" dirty="0">
                <a:solidFill>
                  <a:schemeClr val="tx1"/>
                </a:solidFill>
              </a:rPr>
              <a:t> escrow account </a:t>
            </a: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 c. </a:t>
            </a:r>
            <a:r>
              <a:rPr lang="en-ID" sz="2000" dirty="0" err="1">
                <a:solidFill>
                  <a:schemeClr val="tx1"/>
                </a:solidFill>
              </a:rPr>
              <a:t>melakukan</a:t>
            </a:r>
            <a:r>
              <a:rPr lang="en-ID" sz="2000" dirty="0">
                <a:solidFill>
                  <a:schemeClr val="tx1"/>
                </a:solidFill>
              </a:rPr>
              <a:t> due diligence </a:t>
            </a:r>
            <a:r>
              <a:rPr lang="en-ID" sz="2000" dirty="0" err="1">
                <a:solidFill>
                  <a:schemeClr val="tx1"/>
                </a:solidFill>
              </a:rPr>
              <a:t>keuangan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terhadap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calon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mitra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bisnis</a:t>
            </a:r>
            <a:r>
              <a:rPr lang="en-ID" sz="2000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2. </a:t>
            </a:r>
            <a:r>
              <a:rPr lang="en-US" sz="2000" dirty="0" err="1">
                <a:solidFill>
                  <a:schemeClr val="tx1"/>
                </a:solidFill>
              </a:rPr>
              <a:t>Risiko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Reputasi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Hubungan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Bisnis</a:t>
            </a:r>
            <a:r>
              <a:rPr lang="en-US" sz="2000" dirty="0">
                <a:solidFill>
                  <a:schemeClr val="tx1"/>
                </a:solidFill>
              </a:rPr>
              <a:t> : Salah </a:t>
            </a:r>
            <a:r>
              <a:rPr lang="en-US" sz="2000" dirty="0" err="1">
                <a:solidFill>
                  <a:schemeClr val="tx1"/>
                </a:solidFill>
              </a:rPr>
              <a:t>satu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pihak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melakukan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pelanggaran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etik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atau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menjadi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sorotan</a:t>
            </a:r>
            <a:r>
              <a:rPr lang="en-US" sz="2000" dirty="0">
                <a:solidFill>
                  <a:schemeClr val="tx1"/>
                </a:solidFill>
              </a:rPr>
              <a:t> negative </a:t>
            </a:r>
            <a:r>
              <a:rPr lang="en-US" sz="2000" dirty="0" err="1">
                <a:solidFill>
                  <a:schemeClr val="tx1"/>
                </a:solidFill>
              </a:rPr>
              <a:t>publik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Mitigasi</a:t>
            </a:r>
            <a:r>
              <a:rPr lang="en-US" sz="2000" dirty="0">
                <a:solidFill>
                  <a:schemeClr val="tx1"/>
                </a:solidFill>
              </a:rPr>
              <a:t> :</a:t>
            </a:r>
          </a:p>
          <a:p>
            <a:pPr marL="457200" indent="-457200" algn="just">
              <a:buAutoNum type="alphaLcPeriod"/>
            </a:pPr>
            <a:r>
              <a:rPr lang="en-US" sz="2000" dirty="0" err="1">
                <a:solidFill>
                  <a:schemeClr val="tx1"/>
                </a:solidFill>
              </a:rPr>
              <a:t>Memasukan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klausul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etika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kepatuhan</a:t>
            </a:r>
            <a:r>
              <a:rPr lang="en-US" sz="2000" dirty="0">
                <a:solidFill>
                  <a:schemeClr val="tx1"/>
                </a:solidFill>
              </a:rPr>
              <a:t> (compliance clause)</a:t>
            </a:r>
          </a:p>
          <a:p>
            <a:pPr marL="457200" indent="-457200" algn="just">
              <a:buAutoNum type="alphaLcPeriod"/>
            </a:pPr>
            <a:r>
              <a:rPr lang="en-US" sz="2000" dirty="0" err="1">
                <a:solidFill>
                  <a:schemeClr val="tx1"/>
                </a:solidFill>
              </a:rPr>
              <a:t>Memastikan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adanya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mekanisme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evaluasi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kinerja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komunikasi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periodik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AutoNum type="alphaLcPeriod"/>
            </a:pPr>
            <a:r>
              <a:rPr lang="en-US" sz="2000" dirty="0" err="1">
                <a:solidFill>
                  <a:schemeClr val="tx1"/>
                </a:solidFill>
              </a:rPr>
              <a:t>Menyertakan</a:t>
            </a:r>
            <a:r>
              <a:rPr lang="en-US" sz="2000" dirty="0">
                <a:solidFill>
                  <a:schemeClr val="tx1"/>
                </a:solidFill>
              </a:rPr>
              <a:t> exit clause yang </a:t>
            </a:r>
            <a:r>
              <a:rPr lang="en-US" sz="2000" dirty="0" err="1">
                <a:solidFill>
                  <a:schemeClr val="tx1"/>
                </a:solidFill>
              </a:rPr>
              <a:t>adil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hubungan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kerja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harus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diakhiri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62883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FAD1366-70E5-16EC-6771-6946584D0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548680"/>
            <a:ext cx="8424936" cy="5832648"/>
          </a:xfrm>
        </p:spPr>
        <p:txBody>
          <a:bodyPr>
            <a:noAutofit/>
          </a:bodyPr>
          <a:lstStyle/>
          <a:p>
            <a:pPr algn="just"/>
            <a:r>
              <a:rPr lang="en-ID" sz="2000" dirty="0" err="1">
                <a:solidFill>
                  <a:schemeClr val="tx1"/>
                </a:solidFill>
              </a:rPr>
              <a:t>Mengidentifikasi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potensi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risiko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hukum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dalam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penyusunan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kontrak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adalah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langkah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krusial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untuk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memastikan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kontrak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tidak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hanya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sah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secara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hukum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tetapi</a:t>
            </a:r>
            <a:r>
              <a:rPr lang="en-ID" sz="2000" dirty="0">
                <a:solidFill>
                  <a:schemeClr val="tx1"/>
                </a:solidFill>
              </a:rPr>
              <a:t> juga </a:t>
            </a:r>
            <a:r>
              <a:rPr lang="en-ID" sz="2000" dirty="0" err="1">
                <a:solidFill>
                  <a:schemeClr val="tx1"/>
                </a:solidFill>
              </a:rPr>
              <a:t>dapat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dilaksanakan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dengan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baik</a:t>
            </a:r>
            <a:r>
              <a:rPr lang="en-ID" sz="2000" dirty="0">
                <a:solidFill>
                  <a:schemeClr val="tx1"/>
                </a:solidFill>
              </a:rPr>
              <a:t> oleh para </a:t>
            </a:r>
            <a:r>
              <a:rPr lang="en-ID" sz="2000" dirty="0" err="1">
                <a:solidFill>
                  <a:schemeClr val="tx1"/>
                </a:solidFill>
              </a:rPr>
              <a:t>pihak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2000" dirty="0">
              <a:solidFill>
                <a:schemeClr val="tx1"/>
              </a:solidFill>
            </a:endParaRPr>
          </a:p>
          <a:p>
            <a:pPr algn="just"/>
            <a:r>
              <a:rPr lang="en-ID" sz="2000" dirty="0" err="1">
                <a:solidFill>
                  <a:schemeClr val="tx1"/>
                </a:solidFill>
              </a:rPr>
              <a:t>Berikut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terdapat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beberapa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potensi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risiko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hukum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sering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muncul</a:t>
            </a:r>
            <a:r>
              <a:rPr lang="en-ID" sz="2000" dirty="0">
                <a:solidFill>
                  <a:schemeClr val="tx1"/>
                </a:solidFill>
              </a:rPr>
              <a:t>: </a:t>
            </a:r>
          </a:p>
          <a:p>
            <a:pPr marL="457200" indent="-457200" algn="just">
              <a:buAutoNum type="arabicPeriod"/>
            </a:pPr>
            <a:r>
              <a:rPr lang="en-ID" sz="2000" dirty="0" err="1">
                <a:solidFill>
                  <a:schemeClr val="tx1"/>
                </a:solidFill>
              </a:rPr>
              <a:t>Ketidaksesuaian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dengan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Peraturan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Perundang-undangan</a:t>
            </a:r>
            <a:r>
              <a:rPr lang="en-ID" sz="2000" dirty="0">
                <a:solidFill>
                  <a:schemeClr val="tx1"/>
                </a:solidFill>
              </a:rPr>
              <a:t> : </a:t>
            </a:r>
            <a:r>
              <a:rPr lang="en-ID" sz="2000" dirty="0" err="1">
                <a:solidFill>
                  <a:schemeClr val="tx1"/>
                </a:solidFill>
              </a:rPr>
              <a:t>Risiko</a:t>
            </a:r>
            <a:r>
              <a:rPr lang="en-ID" sz="2000" dirty="0">
                <a:solidFill>
                  <a:schemeClr val="tx1"/>
                </a:solidFill>
              </a:rPr>
              <a:t>: </a:t>
            </a:r>
            <a:r>
              <a:rPr lang="en-ID" sz="2000" dirty="0" err="1">
                <a:solidFill>
                  <a:schemeClr val="tx1"/>
                </a:solidFill>
              </a:rPr>
              <a:t>Klausul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atau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isi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kontrak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bertentangan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dengan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hukum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berlaku</a:t>
            </a:r>
            <a:r>
              <a:rPr lang="en-ID" sz="2000" dirty="0">
                <a:solidFill>
                  <a:schemeClr val="tx1"/>
                </a:solidFill>
              </a:rPr>
              <a:t> (</a:t>
            </a:r>
            <a:r>
              <a:rPr lang="en-ID" sz="2000" dirty="0" err="1">
                <a:solidFill>
                  <a:schemeClr val="tx1"/>
                </a:solidFill>
              </a:rPr>
              <a:t>misalnya</a:t>
            </a:r>
            <a:r>
              <a:rPr lang="en-ID" sz="2000" dirty="0">
                <a:solidFill>
                  <a:schemeClr val="tx1"/>
                </a:solidFill>
              </a:rPr>
              <a:t> UU, PP, </a:t>
            </a:r>
            <a:r>
              <a:rPr lang="en-ID" sz="2000" dirty="0" err="1">
                <a:solidFill>
                  <a:schemeClr val="tx1"/>
                </a:solidFill>
              </a:rPr>
              <a:t>Permen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KUHPerdata</a:t>
            </a:r>
            <a:r>
              <a:rPr lang="en-ID" sz="2000" dirty="0">
                <a:solidFill>
                  <a:schemeClr val="tx1"/>
                </a:solidFill>
              </a:rPr>
              <a:t>, UU </a:t>
            </a:r>
            <a:r>
              <a:rPr lang="en-ID" sz="2000" dirty="0" err="1">
                <a:solidFill>
                  <a:schemeClr val="tx1"/>
                </a:solidFill>
              </a:rPr>
              <a:t>Perlindungan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Konsumen</a:t>
            </a:r>
            <a:r>
              <a:rPr lang="en-ID" sz="2000" dirty="0">
                <a:solidFill>
                  <a:schemeClr val="tx1"/>
                </a:solidFill>
              </a:rPr>
              <a:t>, UU Perseroan </a:t>
            </a:r>
            <a:r>
              <a:rPr lang="en-ID" sz="2000" dirty="0" err="1">
                <a:solidFill>
                  <a:schemeClr val="tx1"/>
                </a:solidFill>
              </a:rPr>
              <a:t>Terbatas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dll</a:t>
            </a:r>
            <a:r>
              <a:rPr lang="en-ID" sz="2000" dirty="0">
                <a:solidFill>
                  <a:schemeClr val="tx1"/>
                </a:solidFill>
              </a:rPr>
              <a:t>).</a:t>
            </a:r>
            <a:r>
              <a:rPr lang="en-ID" sz="2000" dirty="0" err="1">
                <a:solidFill>
                  <a:schemeClr val="tx1"/>
                </a:solidFill>
              </a:rPr>
              <a:t>Contoh</a:t>
            </a:r>
            <a:r>
              <a:rPr lang="en-ID" sz="2000" dirty="0">
                <a:solidFill>
                  <a:schemeClr val="tx1"/>
                </a:solidFill>
              </a:rPr>
              <a:t>: </a:t>
            </a:r>
            <a:r>
              <a:rPr lang="en-ID" sz="2000" dirty="0" err="1">
                <a:solidFill>
                  <a:schemeClr val="tx1"/>
                </a:solidFill>
              </a:rPr>
              <a:t>Perjanjian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kemitraan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usaha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melanggar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ketentuan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tentang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waralaba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atau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syarat-syarat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investasi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asing</a:t>
            </a:r>
            <a:r>
              <a:rPr lang="en-ID" sz="2000" dirty="0">
                <a:solidFill>
                  <a:schemeClr val="tx1"/>
                </a:solidFill>
              </a:rPr>
              <a:t>. Solusi yang </a:t>
            </a:r>
            <a:r>
              <a:rPr lang="en-ID" sz="2000" dirty="0" err="1">
                <a:solidFill>
                  <a:schemeClr val="tx1"/>
                </a:solidFill>
              </a:rPr>
              <a:t>tepat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dilakukan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adl</a:t>
            </a:r>
            <a:r>
              <a:rPr lang="en-ID" sz="2000" dirty="0">
                <a:solidFill>
                  <a:schemeClr val="tx1"/>
                </a:solidFill>
              </a:rPr>
              <a:t> : </a:t>
            </a:r>
            <a:r>
              <a:rPr lang="en-ID" sz="2000" dirty="0" err="1">
                <a:solidFill>
                  <a:schemeClr val="tx1"/>
                </a:solidFill>
              </a:rPr>
              <a:t>selalu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lakukan</a:t>
            </a:r>
            <a:r>
              <a:rPr lang="en-ID" sz="2000" dirty="0">
                <a:solidFill>
                  <a:schemeClr val="tx1"/>
                </a:solidFill>
              </a:rPr>
              <a:t> legal audit dan review </a:t>
            </a:r>
            <a:r>
              <a:rPr lang="en-ID" sz="2000" dirty="0" err="1">
                <a:solidFill>
                  <a:schemeClr val="tx1"/>
                </a:solidFill>
              </a:rPr>
              <a:t>yuridis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terhadap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seluruh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klausul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kontrak</a:t>
            </a:r>
            <a:r>
              <a:rPr lang="en-ID" sz="2000" dirty="0">
                <a:solidFill>
                  <a:schemeClr val="tx1"/>
                </a:solidFill>
              </a:rPr>
              <a:t>. </a:t>
            </a:r>
            <a:r>
              <a:rPr lang="en-ID" sz="2000" dirty="0" err="1">
                <a:solidFill>
                  <a:schemeClr val="tx1"/>
                </a:solidFill>
              </a:rPr>
              <a:t>Gunakan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Referensi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regulasi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terbaru</a:t>
            </a:r>
            <a:r>
              <a:rPr lang="en-ID" sz="2000" dirty="0">
                <a:solidFill>
                  <a:schemeClr val="tx1"/>
                </a:solidFill>
              </a:rPr>
              <a:t>. </a:t>
            </a:r>
          </a:p>
          <a:p>
            <a:pPr marL="457200" indent="-457200" algn="just">
              <a:buAutoNum type="arabicPeriod"/>
            </a:pPr>
            <a:r>
              <a:rPr lang="en-ID" sz="2000" dirty="0">
                <a:solidFill>
                  <a:schemeClr val="tx1"/>
                </a:solidFill>
              </a:rPr>
              <a:t>Tidak </a:t>
            </a:r>
            <a:r>
              <a:rPr lang="en-ID" sz="2000" dirty="0" err="1">
                <a:solidFill>
                  <a:schemeClr val="tx1"/>
                </a:solidFill>
              </a:rPr>
              <a:t>jelasnya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objek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isi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kontrak</a:t>
            </a:r>
            <a:r>
              <a:rPr lang="en-ID" sz="2000" dirty="0">
                <a:solidFill>
                  <a:schemeClr val="tx1"/>
                </a:solidFill>
              </a:rPr>
              <a:t> : </a:t>
            </a:r>
            <a:r>
              <a:rPr lang="en-ID" sz="2000" dirty="0" err="1">
                <a:solidFill>
                  <a:schemeClr val="tx1"/>
                </a:solidFill>
              </a:rPr>
              <a:t>Risiko</a:t>
            </a:r>
            <a:r>
              <a:rPr lang="en-ID" sz="2000" dirty="0">
                <a:solidFill>
                  <a:schemeClr val="tx1"/>
                </a:solidFill>
              </a:rPr>
              <a:t>: </a:t>
            </a:r>
            <a:r>
              <a:rPr lang="en-ID" sz="2000" dirty="0" err="1">
                <a:solidFill>
                  <a:schemeClr val="tx1"/>
                </a:solidFill>
              </a:rPr>
              <a:t>Ketidakjelasan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objek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atau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prestasi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diperjanjikan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bisa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menimbulkan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multitafsir</a:t>
            </a:r>
            <a:r>
              <a:rPr lang="en-ID" sz="2000" dirty="0">
                <a:solidFill>
                  <a:schemeClr val="tx1"/>
                </a:solidFill>
              </a:rPr>
              <a:t> dan </a:t>
            </a:r>
            <a:r>
              <a:rPr lang="en-ID" sz="2000" dirty="0" err="1">
                <a:solidFill>
                  <a:schemeClr val="tx1"/>
                </a:solidFill>
              </a:rPr>
              <a:t>sengketa.Contoh</a:t>
            </a:r>
            <a:r>
              <a:rPr lang="en-ID" sz="2000" dirty="0">
                <a:solidFill>
                  <a:schemeClr val="tx1"/>
                </a:solidFill>
              </a:rPr>
              <a:t>: </a:t>
            </a:r>
            <a:r>
              <a:rPr lang="en-ID" sz="2000" dirty="0" err="1">
                <a:solidFill>
                  <a:schemeClr val="tx1"/>
                </a:solidFill>
              </a:rPr>
              <a:t>Frasa</a:t>
            </a:r>
            <a:r>
              <a:rPr lang="en-ID" sz="2000" dirty="0">
                <a:solidFill>
                  <a:schemeClr val="tx1"/>
                </a:solidFill>
              </a:rPr>
              <a:t> “</a:t>
            </a:r>
            <a:r>
              <a:rPr lang="en-ID" sz="2000" dirty="0" err="1">
                <a:solidFill>
                  <a:schemeClr val="tx1"/>
                </a:solidFill>
              </a:rPr>
              <a:t>pembayaran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dilakukan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secepatnya</a:t>
            </a:r>
            <a:r>
              <a:rPr lang="en-ID" sz="2000" dirty="0">
                <a:solidFill>
                  <a:schemeClr val="tx1"/>
                </a:solidFill>
              </a:rPr>
              <a:t>” </a:t>
            </a:r>
            <a:r>
              <a:rPr lang="en-ID" sz="2000" dirty="0" err="1">
                <a:solidFill>
                  <a:schemeClr val="tx1"/>
                </a:solidFill>
              </a:rPr>
              <a:t>tanpa</a:t>
            </a:r>
            <a:r>
              <a:rPr lang="en-ID" sz="2000" dirty="0">
                <a:solidFill>
                  <a:schemeClr val="tx1"/>
                </a:solidFill>
              </a:rPr>
              <a:t> batas </a:t>
            </a:r>
            <a:r>
              <a:rPr lang="en-ID" sz="2000" dirty="0" err="1">
                <a:solidFill>
                  <a:schemeClr val="tx1"/>
                </a:solidFill>
              </a:rPr>
              <a:t>waktu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pasti</a:t>
            </a:r>
            <a:r>
              <a:rPr lang="en-ID" sz="2000" dirty="0">
                <a:solidFill>
                  <a:schemeClr val="tx1"/>
                </a:solidFill>
              </a:rPr>
              <a:t>. Solusi </a:t>
            </a:r>
            <a:r>
              <a:rPr lang="en-ID" sz="2000" dirty="0" err="1">
                <a:solidFill>
                  <a:schemeClr val="tx1"/>
                </a:solidFill>
              </a:rPr>
              <a:t>dalam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pengatasan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hal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ini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adalah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gunakan</a:t>
            </a:r>
            <a:r>
              <a:rPr lang="en-ID" sz="2000" dirty="0">
                <a:solidFill>
                  <a:schemeClr val="tx1"/>
                </a:solidFill>
              </a:rPr>
              <a:t> Bahasa </a:t>
            </a:r>
            <a:r>
              <a:rPr lang="en-ID" sz="2000" dirty="0" err="1">
                <a:solidFill>
                  <a:schemeClr val="tx1"/>
                </a:solidFill>
              </a:rPr>
              <a:t>hukum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presisi</a:t>
            </a:r>
            <a:r>
              <a:rPr lang="en-ID" sz="2000" dirty="0">
                <a:solidFill>
                  <a:schemeClr val="tx1"/>
                </a:solidFill>
              </a:rPr>
              <a:t> dan </a:t>
            </a:r>
            <a:r>
              <a:rPr lang="en-ID" sz="2000" dirty="0" err="1">
                <a:solidFill>
                  <a:schemeClr val="tx1"/>
                </a:solidFill>
              </a:rPr>
              <a:t>tidak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ambigu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rinci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secara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lengkap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terkait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hak</a:t>
            </a:r>
            <a:r>
              <a:rPr lang="en-ID" sz="2000" dirty="0">
                <a:solidFill>
                  <a:schemeClr val="tx1"/>
                </a:solidFill>
              </a:rPr>
              <a:t> dan </a:t>
            </a:r>
            <a:r>
              <a:rPr lang="en-ID" sz="2000" dirty="0" err="1">
                <a:solidFill>
                  <a:schemeClr val="tx1"/>
                </a:solidFill>
              </a:rPr>
              <a:t>kewajiban</a:t>
            </a:r>
            <a:r>
              <a:rPr lang="en-ID" sz="20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3802568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95DC569-BD4D-9795-664B-569FA76EA9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124744"/>
            <a:ext cx="8640960" cy="5328592"/>
          </a:xfrm>
        </p:spPr>
        <p:txBody>
          <a:bodyPr>
            <a:normAutofit/>
          </a:bodyPr>
          <a:lstStyle/>
          <a:p>
            <a:pPr algn="just"/>
            <a:r>
              <a:rPr lang="en-US" sz="320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3</a:t>
            </a:r>
            <a:r>
              <a:rPr lang="en-US" sz="200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Ketiadaan</a:t>
            </a:r>
            <a:r>
              <a:rPr lang="en-US" sz="200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Klausul</a:t>
            </a:r>
            <a:r>
              <a:rPr lang="en-US" sz="200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Penting</a:t>
            </a:r>
            <a:r>
              <a:rPr lang="en-US" sz="2000" dirty="0">
                <a:solidFill>
                  <a:schemeClr val="tx1"/>
                </a:solidFill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(Material Terms)  </a:t>
            </a:r>
            <a:endParaRPr lang="en-ID" sz="2000" dirty="0">
              <a:solidFill>
                <a:schemeClr val="tx1"/>
              </a:solidFill>
              <a:effectLst/>
              <a:latin typeface="Book Antiqua" panose="02040602050305030304" pitchFamily="18" charset="0"/>
              <a:ea typeface="Book Antiqua" panose="02040602050305030304" pitchFamily="18" charset="0"/>
              <a:cs typeface="Book Antiqua" panose="02040602050305030304" pitchFamily="18" charset="0"/>
            </a:endParaRPr>
          </a:p>
          <a:p>
            <a:pPr algn="just"/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Risiko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: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lengkap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karena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memuat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ketentuan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dasar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seperti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jangka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waktu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sanksi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pnylsaian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sengketa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dll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. Solusi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dlm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hal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adl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pastikan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kontrak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mencakup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elemen-elemen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pokok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(essentialia) </a:t>
            </a:r>
            <a:r>
              <a:rPr lang="en-US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seperti</a:t>
            </a:r>
            <a:r>
              <a:rPr lang="en-US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: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objek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harga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jangka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waktu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mekanisme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pembayaran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, force majeure, dan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penyelesaian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sengketa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. </a:t>
            </a:r>
          </a:p>
          <a:p>
            <a:pPr algn="just"/>
            <a:endParaRPr lang="en-ID" sz="2000" dirty="0">
              <a:solidFill>
                <a:schemeClr val="tx1"/>
              </a:solidFill>
              <a:latin typeface="Book Antiqua" panose="02040602050305030304" pitchFamily="18" charset="0"/>
              <a:ea typeface="Book Antiqua" panose="02040602050305030304" pitchFamily="18" charset="0"/>
              <a:cs typeface="Book Antiqua" panose="02040602050305030304" pitchFamily="18" charset="0"/>
            </a:endParaRPr>
          </a:p>
          <a:p>
            <a:pPr algn="just"/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4.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Keterbatasan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Bukti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Tertulis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: </a:t>
            </a:r>
          </a:p>
          <a:p>
            <a:pPr algn="just"/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Risiko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: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Ketentuan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penting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hanya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dibicarakan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secara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lisan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tanpa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dituangkan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dokumen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Solusinya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adl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semua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kesepakatan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dituangkan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secara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tertulis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kontrak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gunakan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lampiran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adendum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jika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diperlukan</a:t>
            </a:r>
            <a:r>
              <a:rPr lang="en-ID" sz="2000" dirty="0">
                <a:solidFill>
                  <a:schemeClr val="tx1"/>
                </a:solidFill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. </a:t>
            </a:r>
            <a:endParaRPr lang="en-US" sz="2000" dirty="0">
              <a:solidFill>
                <a:schemeClr val="tx1"/>
              </a:solidFill>
              <a:latin typeface="Book Antiqua" panose="02040602050305030304" pitchFamily="18" charset="0"/>
              <a:ea typeface="Book Antiqua" panose="02040602050305030304" pitchFamily="18" charset="0"/>
              <a:cs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45334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07E06B6-0367-7FAF-A1CF-528B6E506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9036496" cy="5616624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solidFill>
                  <a:schemeClr val="tx1"/>
                </a:solidFill>
              </a:rPr>
              <a:t>B. </a:t>
            </a: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Kontrak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Pada </a:t>
            </a:r>
            <a:r>
              <a:rPr lang="en-US" sz="2400" dirty="0" err="1">
                <a:solidFill>
                  <a:schemeClr val="tx1"/>
                </a:solidFill>
              </a:rPr>
              <a:t>dasarnya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setiap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kontrak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perjanjian</a:t>
            </a:r>
            <a:r>
              <a:rPr lang="en-US" sz="2400" dirty="0">
                <a:solidFill>
                  <a:schemeClr val="tx1"/>
                </a:solidFill>
              </a:rPr>
              <a:t>) yang </a:t>
            </a:r>
            <a:r>
              <a:rPr lang="en-US" sz="2400" dirty="0" err="1">
                <a:solidFill>
                  <a:schemeClr val="tx1"/>
                </a:solidFill>
              </a:rPr>
              <a:t>dibuat</a:t>
            </a:r>
            <a:r>
              <a:rPr lang="en-US" sz="2400" dirty="0">
                <a:solidFill>
                  <a:schemeClr val="tx1"/>
                </a:solidFill>
              </a:rPr>
              <a:t> para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dilaksanakan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sukarela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iktikad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baik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namun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kenyataan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kontrak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dibuatnya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seringkali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dilanggar</a:t>
            </a:r>
            <a:r>
              <a:rPr lang="en-US" sz="2400" dirty="0">
                <a:solidFill>
                  <a:schemeClr val="tx1"/>
                </a:solidFill>
              </a:rPr>
              <a:t>. Pola </a:t>
            </a: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dibagi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menjadi</a:t>
            </a:r>
            <a:r>
              <a:rPr lang="en-US" sz="2400" dirty="0">
                <a:solidFill>
                  <a:schemeClr val="tx1"/>
                </a:solidFill>
              </a:rPr>
              <a:t> dua </a:t>
            </a:r>
            <a:r>
              <a:rPr lang="en-US" sz="2400" dirty="0" err="1">
                <a:solidFill>
                  <a:schemeClr val="tx1"/>
                </a:solidFill>
              </a:rPr>
              <a:t>macam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yaitu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melalui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pengadilan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alternatif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melalui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pengadilan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suatu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pola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terjadi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antara</a:t>
            </a:r>
            <a:r>
              <a:rPr lang="en-US" sz="2400" dirty="0">
                <a:solidFill>
                  <a:schemeClr val="tx1"/>
                </a:solidFill>
              </a:rPr>
              <a:t> para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diselesaikan</a:t>
            </a:r>
            <a:r>
              <a:rPr lang="en-US" sz="2400" dirty="0">
                <a:solidFill>
                  <a:schemeClr val="tx1"/>
                </a:solidFill>
              </a:rPr>
              <a:t> oleh </a:t>
            </a:r>
            <a:r>
              <a:rPr lang="en-US" sz="2400" dirty="0" err="1">
                <a:solidFill>
                  <a:schemeClr val="tx1"/>
                </a:solidFill>
              </a:rPr>
              <a:t>pengadilan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Putusannya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bersifat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mengikat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Sedangkan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melalui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alternatif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 ADR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Lembaga </a:t>
            </a:r>
            <a:r>
              <a:rPr lang="en-US" sz="2400" dirty="0" err="1">
                <a:solidFill>
                  <a:schemeClr val="tx1"/>
                </a:solidFill>
              </a:rPr>
              <a:t>penyelesaian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melalui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prosedur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disepakati</a:t>
            </a:r>
            <a:r>
              <a:rPr lang="en-US" sz="2400" dirty="0">
                <a:solidFill>
                  <a:schemeClr val="tx1"/>
                </a:solidFill>
              </a:rPr>
              <a:t> para </a:t>
            </a:r>
            <a:r>
              <a:rPr lang="en-US" sz="2400" dirty="0" err="1">
                <a:solidFill>
                  <a:schemeClr val="tx1"/>
                </a:solidFill>
              </a:rPr>
              <a:t>pihak</a:t>
            </a:r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46045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B46D5BC-2630-8F52-08C7-F83CFAB4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524" y="1052736"/>
            <a:ext cx="8568952" cy="5184576"/>
          </a:xfrm>
        </p:spPr>
        <p:txBody>
          <a:bodyPr>
            <a:noAutofit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Pasal 1 </a:t>
            </a:r>
            <a:r>
              <a:rPr lang="en-US" dirty="0" err="1">
                <a:solidFill>
                  <a:schemeClr val="tx1"/>
                </a:solidFill>
              </a:rPr>
              <a:t>ayat</a:t>
            </a:r>
            <a:r>
              <a:rPr lang="en-US" dirty="0">
                <a:solidFill>
                  <a:schemeClr val="tx1"/>
                </a:solidFill>
              </a:rPr>
              <a:t> 10 </a:t>
            </a: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Nomor</a:t>
            </a:r>
            <a:r>
              <a:rPr lang="en-US" dirty="0">
                <a:solidFill>
                  <a:schemeClr val="tx1"/>
                </a:solidFill>
              </a:rPr>
              <a:t> 30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1999 </a:t>
            </a:r>
            <a:r>
              <a:rPr lang="en-US" dirty="0" err="1">
                <a:solidFill>
                  <a:schemeClr val="tx1"/>
                </a:solidFill>
              </a:rPr>
              <a:t>ttg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arbitrase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alternatif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pilihan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ADR </a:t>
            </a:r>
            <a:r>
              <a:rPr lang="en-US" dirty="0" err="1">
                <a:solidFill>
                  <a:schemeClr val="tx1"/>
                </a:solidFill>
              </a:rPr>
              <a:t>dibagi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5 :</a:t>
            </a:r>
          </a:p>
          <a:p>
            <a:pPr marL="742950" indent="-7429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Konsultasi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742950" indent="-7429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Negoisasi</a:t>
            </a:r>
            <a:endParaRPr lang="en-US" dirty="0">
              <a:solidFill>
                <a:schemeClr val="tx1"/>
              </a:solidFill>
            </a:endParaRPr>
          </a:p>
          <a:p>
            <a:pPr marL="742950" indent="-7429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Mediasi</a:t>
            </a:r>
            <a:endParaRPr lang="en-US" dirty="0">
              <a:solidFill>
                <a:schemeClr val="tx1"/>
              </a:solidFill>
            </a:endParaRPr>
          </a:p>
          <a:p>
            <a:pPr marL="742950" indent="-7429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Konsiliasi</a:t>
            </a:r>
            <a:r>
              <a:rPr lang="en-US" dirty="0">
                <a:solidFill>
                  <a:schemeClr val="tx1"/>
                </a:solidFill>
              </a:rPr>
              <a:t> dan </a:t>
            </a:r>
          </a:p>
          <a:p>
            <a:pPr marL="742950" indent="-7429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Penilaian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ahli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467649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DF16430-2DAE-1147-81A0-20CC8CFF31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8820472" cy="4586064"/>
          </a:xfrm>
        </p:spPr>
        <p:txBody>
          <a:bodyPr/>
          <a:lstStyle/>
          <a:p>
            <a:pPr algn="just"/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menghindari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kebingungan</a:t>
            </a:r>
            <a:r>
              <a:rPr lang="en-ID" dirty="0">
                <a:solidFill>
                  <a:schemeClr val="tx1"/>
                </a:solidFill>
              </a:rPr>
              <a:t> di </a:t>
            </a:r>
            <a:r>
              <a:rPr lang="en-ID" dirty="0" err="1">
                <a:solidFill>
                  <a:schemeClr val="tx1"/>
                </a:solidFill>
              </a:rPr>
              <a:t>kemudian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hari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sebaiknya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kontrak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memuat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klausul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penyelesaian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secara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jelas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misalnya</a:t>
            </a:r>
            <a:r>
              <a:rPr lang="en-ID" dirty="0">
                <a:solidFill>
                  <a:schemeClr val="tx1"/>
                </a:solidFill>
              </a:rPr>
              <a:t>:“Segala </a:t>
            </a:r>
            <a:r>
              <a:rPr lang="en-ID" dirty="0" err="1">
                <a:solidFill>
                  <a:schemeClr val="tx1"/>
                </a:solidFill>
              </a:rPr>
              <a:t>perselisihan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timbul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akibat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pelaksanaan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perjanjian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diselesaikan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terlebih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dahulu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melalui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musyawarah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mufakat</a:t>
            </a:r>
            <a:r>
              <a:rPr lang="en-ID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Apabila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waktu</a:t>
            </a:r>
            <a:r>
              <a:rPr lang="en-ID" dirty="0">
                <a:solidFill>
                  <a:schemeClr val="tx1"/>
                </a:solidFill>
              </a:rPr>
              <a:t> 30 (</a:t>
            </a:r>
            <a:r>
              <a:rPr lang="en-ID" dirty="0" err="1">
                <a:solidFill>
                  <a:schemeClr val="tx1"/>
                </a:solidFill>
              </a:rPr>
              <a:t>tiga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puluh</a:t>
            </a:r>
            <a:r>
              <a:rPr lang="en-ID" dirty="0">
                <a:solidFill>
                  <a:schemeClr val="tx1"/>
                </a:solidFill>
              </a:rPr>
              <a:t>) </a:t>
            </a:r>
            <a:r>
              <a:rPr lang="en-ID" dirty="0" err="1">
                <a:solidFill>
                  <a:schemeClr val="tx1"/>
                </a:solidFill>
              </a:rPr>
              <a:t>hari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tercapai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kesepakatan</a:t>
            </a:r>
            <a:r>
              <a:rPr lang="en-ID" dirty="0">
                <a:solidFill>
                  <a:schemeClr val="tx1"/>
                </a:solidFill>
              </a:rPr>
              <a:t>, para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sepakat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menyelesaikan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melalui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Arbitrase</a:t>
            </a:r>
            <a:r>
              <a:rPr lang="en-ID" dirty="0">
                <a:solidFill>
                  <a:schemeClr val="tx1"/>
                </a:solidFill>
              </a:rPr>
              <a:t> di BANI, Jakarta, </a:t>
            </a:r>
            <a:r>
              <a:rPr lang="en-ID" dirty="0" err="1">
                <a:solidFill>
                  <a:schemeClr val="tx1"/>
                </a:solidFill>
              </a:rPr>
              <a:t>sesuai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peraturan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berlaku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034212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AB36D78-0A5F-53F2-A0D9-4356F568A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8892480" cy="54006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C. Cara </a:t>
            </a:r>
            <a:r>
              <a:rPr lang="en-US" dirty="0" err="1">
                <a:solidFill>
                  <a:schemeClr val="tx1"/>
                </a:solidFill>
              </a:rPr>
              <a:t>menghindari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perancangan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Menghindari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perancangan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sangat </a:t>
            </a:r>
            <a:r>
              <a:rPr lang="en-US" dirty="0" err="1">
                <a:solidFill>
                  <a:schemeClr val="tx1"/>
                </a:solidFill>
              </a:rPr>
              <a:t>penting</a:t>
            </a:r>
            <a:r>
              <a:rPr lang="en-US" dirty="0">
                <a:solidFill>
                  <a:schemeClr val="tx1"/>
                </a:solidFill>
              </a:rPr>
              <a:t> agar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sah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mengikat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tetapi</a:t>
            </a:r>
            <a:r>
              <a:rPr lang="en-US" dirty="0">
                <a:solidFill>
                  <a:schemeClr val="tx1"/>
                </a:solidFill>
              </a:rPr>
              <a:t> juga </a:t>
            </a:r>
            <a:r>
              <a:rPr lang="en-US" dirty="0" err="1">
                <a:solidFill>
                  <a:schemeClr val="tx1"/>
                </a:solidFill>
              </a:rPr>
              <a:t>efektif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pelaksanaan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para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Lakukan</a:t>
            </a:r>
            <a:r>
              <a:rPr lang="en-US" dirty="0">
                <a:solidFill>
                  <a:schemeClr val="tx1"/>
                </a:solidFill>
              </a:rPr>
              <a:t> Due Diligence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Calon Mitra : </a:t>
            </a:r>
            <a:r>
              <a:rPr lang="en-US" dirty="0" err="1">
                <a:solidFill>
                  <a:schemeClr val="tx1"/>
                </a:solidFill>
              </a:rPr>
              <a:t>Telusuri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legalitas</a:t>
            </a:r>
            <a:r>
              <a:rPr lang="en-US" dirty="0">
                <a:solidFill>
                  <a:schemeClr val="tx1"/>
                </a:solidFill>
              </a:rPr>
              <a:t> badan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, track record, dan </a:t>
            </a:r>
            <a:r>
              <a:rPr lang="en-US" dirty="0" err="1">
                <a:solidFill>
                  <a:schemeClr val="tx1"/>
                </a:solidFill>
              </a:rPr>
              <a:t>kapasitas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keuangan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US" dirty="0">
                <a:solidFill>
                  <a:schemeClr val="tx1"/>
                </a:solidFill>
              </a:rPr>
              <a:t>Cek </a:t>
            </a:r>
            <a:r>
              <a:rPr lang="en-US" dirty="0" err="1">
                <a:solidFill>
                  <a:schemeClr val="tx1"/>
                </a:solidFill>
              </a:rPr>
              <a:t>Dokument</a:t>
            </a:r>
            <a:r>
              <a:rPr lang="en-US" dirty="0">
                <a:solidFill>
                  <a:schemeClr val="tx1"/>
                </a:solidFill>
              </a:rPr>
              <a:t> : </a:t>
            </a:r>
          </a:p>
          <a:p>
            <a:pPr marL="514350" indent="-514350" algn="just"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Akta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Pendirian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Perubahannya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lphaLcPeriod"/>
            </a:pPr>
            <a:r>
              <a:rPr lang="en-US" dirty="0">
                <a:solidFill>
                  <a:schemeClr val="tx1"/>
                </a:solidFill>
              </a:rPr>
              <a:t>Surat </a:t>
            </a:r>
            <a:r>
              <a:rPr lang="en-US" dirty="0" err="1">
                <a:solidFill>
                  <a:schemeClr val="tx1"/>
                </a:solidFill>
              </a:rPr>
              <a:t>Izin</a:t>
            </a:r>
            <a:r>
              <a:rPr lang="en-US" dirty="0">
                <a:solidFill>
                  <a:schemeClr val="tx1"/>
                </a:solidFill>
              </a:rPr>
              <a:t> Usaha </a:t>
            </a:r>
          </a:p>
          <a:p>
            <a:pPr marL="514350" indent="-514350" algn="just"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Nomor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Berusaha</a:t>
            </a:r>
            <a:r>
              <a:rPr lang="en-US" dirty="0">
                <a:solidFill>
                  <a:schemeClr val="tx1"/>
                </a:solidFill>
              </a:rPr>
              <a:t> (NIB)</a:t>
            </a:r>
          </a:p>
          <a:p>
            <a:pPr marL="514350" indent="-514350" algn="just">
              <a:buAutoNum type="alphaLcPeriod"/>
            </a:pPr>
            <a:r>
              <a:rPr lang="en-US" dirty="0" err="1">
                <a:solidFill>
                  <a:schemeClr val="tx1"/>
                </a:solidFill>
              </a:rPr>
              <a:t>Laporan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Keuangan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diadakannya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menghindari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berurusan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kredibel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kapasitas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10783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6424</TotalTime>
  <Words>901</Words>
  <Application>Microsoft Office PowerPoint</Application>
  <PresentationFormat>On-screen Show (4:3)</PresentationFormat>
  <Paragraphs>67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Book Antiqua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506</cp:revision>
  <cp:lastPrinted>2017-08-29T02:54:51Z</cp:lastPrinted>
  <dcterms:created xsi:type="dcterms:W3CDTF">2010-04-18T12:06:30Z</dcterms:created>
  <dcterms:modified xsi:type="dcterms:W3CDTF">2025-04-15T09:06:15Z</dcterms:modified>
</cp:coreProperties>
</file>